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81795" autoAdjust="0"/>
  </p:normalViewPr>
  <p:slideViewPr>
    <p:cSldViewPr snapToGrid="0" snapToObjects="1" showGuides="1">
      <p:cViewPr varScale="1">
        <p:scale>
          <a:sx n="63" d="100"/>
          <a:sy n="63" d="100"/>
        </p:scale>
        <p:origin x="1171" y="43"/>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5" d="100"/>
          <a:sy n="125" d="100"/>
        </p:scale>
        <p:origin x="1723" y="-17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9/1/2022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9/1/2022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1.staticflickr.com/3/2923/14853353063_297b7ed5b3_b.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2.bp.blogspot.com/-eQ1HoyRfets/UVAo0hCovQI/AAAAAAAAPqQ/D3bxzAsrr9c/s1600/teacher+training1.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egent.edu/admin/hr/docs/Disciplinary%20Action%20Form.do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pload.wikimedia.org/wikipedia/commons/9/96/Air_Force_Basic_Training_March.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mperial.ac.uk/ImageCropToolT4/imageTool/uploaded-images/shutterstock_242514907--tojpeg_1448877303120_x2.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outlines disciplinary system requirements for the purposes of OSHA VPP approval.</a:t>
            </a:r>
          </a:p>
          <a:p>
            <a:endParaRPr lang="en-US" dirty="0"/>
          </a:p>
          <a:p>
            <a:r>
              <a:rPr lang="en-US" sz="1200" kern="1200" dirty="0">
                <a:solidFill>
                  <a:schemeClr val="tx1"/>
                </a:solidFill>
                <a:effectLst/>
                <a:latin typeface="+mn-lt"/>
                <a:ea typeface="+mn-ea"/>
                <a:cs typeface="+mn-cs"/>
              </a:rPr>
              <a:t>The presentation provides information on the background and importance of a disciplinary system, required documentation, and the various levels of employee knowledge.</a:t>
            </a:r>
          </a:p>
          <a:p>
            <a:endParaRPr lang="en-US" dirty="0"/>
          </a:p>
          <a:p>
            <a:r>
              <a:rPr lang="en-US" sz="1200" kern="1200" dirty="0">
                <a:solidFill>
                  <a:schemeClr val="tx1"/>
                </a:solidFill>
                <a:effectLst/>
                <a:latin typeface="+mn-lt"/>
                <a:ea typeface="+mn-ea"/>
                <a:cs typeface="+mn-cs"/>
              </a:rPr>
              <a:t>It concludes with an action checklist and supplemental details to help with OSHA VPP implementation and sustainment efforts.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06072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employees need to understand the disciplinary system. Consider recording important meetings and briefings to share with new supervisors and employees.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 may also include emails, Commander calls, and newsletter articles.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left image shows an </a:t>
            </a:r>
            <a:r>
              <a:rPr lang="en-US" sz="1200" kern="1200" baseline="0" dirty="0">
                <a:solidFill>
                  <a:schemeClr val="tx1"/>
                </a:solidFill>
                <a:effectLst/>
                <a:latin typeface="+mn-lt"/>
                <a:ea typeface="+mn-ea"/>
                <a:cs typeface="+mn-cs"/>
              </a:rPr>
              <a:t>employee sitting through a new employee orientation. I</a:t>
            </a:r>
            <a:r>
              <a:rPr lang="en-US" sz="1200" kern="1200" dirty="0">
                <a:solidFill>
                  <a:schemeClr val="tx1"/>
                </a:solidFill>
                <a:effectLst/>
                <a:latin typeface="+mn-lt"/>
                <a:ea typeface="+mn-ea"/>
                <a:cs typeface="+mn-cs"/>
              </a:rPr>
              <a:t>mage retrieved</a:t>
            </a:r>
            <a:r>
              <a:rPr lang="en-US" sz="1200" kern="1200" baseline="0" dirty="0">
                <a:solidFill>
                  <a:schemeClr val="tx1"/>
                </a:solidFill>
                <a:effectLst/>
                <a:latin typeface="+mn-lt"/>
                <a:ea typeface="+mn-ea"/>
                <a:cs typeface="+mn-cs"/>
              </a:rPr>
              <a:t> from Bing Images (Creative Commons).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right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image represents </a:t>
            </a:r>
            <a:r>
              <a:rPr lang="en-US" sz="1200" kern="1200" baseline="0" dirty="0">
                <a:solidFill>
                  <a:schemeClr val="tx1"/>
                </a:solidFill>
                <a:effectLst/>
                <a:latin typeface="+mn-lt"/>
                <a:ea typeface="+mn-ea"/>
                <a:cs typeface="+mn-cs"/>
              </a:rPr>
              <a:t>employees working safely since they understand they must follow safe work rules and procedures, as taught in training. I</a:t>
            </a:r>
            <a:r>
              <a:rPr lang="en-US" sz="1200" kern="1200" dirty="0">
                <a:solidFill>
                  <a:schemeClr val="tx1"/>
                </a:solidFill>
                <a:effectLst/>
                <a:latin typeface="+mn-lt"/>
                <a:ea typeface="+mn-ea"/>
                <a:cs typeface="+mn-cs"/>
              </a:rPr>
              <a:t>mage retrieved</a:t>
            </a:r>
            <a:r>
              <a:rPr lang="en-US" sz="1200" kern="1200" baseline="0" dirty="0">
                <a:solidFill>
                  <a:schemeClr val="tx1"/>
                </a:solidFill>
                <a:effectLst/>
                <a:latin typeface="+mn-lt"/>
                <a:ea typeface="+mn-ea"/>
                <a:cs typeface="+mn-cs"/>
              </a:rPr>
              <a:t> from Bing Images (free to share and use license) at: </a:t>
            </a:r>
            <a:r>
              <a:rPr lang="en-US" sz="1200" u="sng" kern="1200" dirty="0">
                <a:solidFill>
                  <a:schemeClr val="tx1"/>
                </a:solidFill>
                <a:effectLst/>
                <a:latin typeface="+mn-lt"/>
                <a:ea typeface="+mn-ea"/>
                <a:cs typeface="+mn-cs"/>
                <a:hlinkClick r:id="rId3"/>
              </a:rPr>
              <a:t>https://c1.staticflickr.com/3/2923/14853353063_297b7ed5b3_b.jpg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99612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rPr>
              <a:t>Best Practice:</a:t>
            </a:r>
            <a:r>
              <a:rPr lang="en-US" sz="1200" kern="1200" dirty="0">
                <a:solidFill>
                  <a:schemeClr val="tx1"/>
                </a:solidFill>
                <a:effectLst/>
              </a:rPr>
              <a:t> Hold meetings or send out safety flashes to review S&amp;H infractions; include infractions from all levels of employees. Safety flashes are important to review the unsafe/unhealthful condition or act, discuss why the condition or act occurred, and to review the actions that led up to the infraction. These are good opportunities to review lessons learned and to discuss what could have been done differently to avoid unsafe/unhealthful conditions or acts. Use the instances as learning opportunities. Omit all sensitive and confidential information (e.g., employee name) from the discussion; only include the details of the incident.</a:t>
            </a:r>
          </a:p>
          <a:p>
            <a:endParaRPr lang="en-US" sz="1200" dirty="0"/>
          </a:p>
          <a:p>
            <a:r>
              <a:rPr lang="en-US" sz="1200" dirty="0"/>
              <a:t>The image shows a group of employees briefed on a S&amp;H infraction experienced at the worksite.  </a:t>
            </a:r>
            <a:r>
              <a:rPr lang="en-US" sz="1200" kern="1200" dirty="0">
                <a:solidFill>
                  <a:schemeClr val="tx1"/>
                </a:solidFill>
                <a:effectLst/>
              </a:rPr>
              <a:t>Image</a:t>
            </a:r>
            <a:r>
              <a:rPr lang="en-US" sz="1200" kern="1200" baseline="0" dirty="0">
                <a:solidFill>
                  <a:schemeClr val="tx1"/>
                </a:solidFill>
                <a:effectLst/>
              </a:rPr>
              <a:t> retrieved from Bing Images (free to share and use license) at: </a:t>
            </a:r>
            <a:r>
              <a:rPr lang="en-US" sz="1200" u="sng" kern="1200" dirty="0">
                <a:solidFill>
                  <a:schemeClr val="tx1"/>
                </a:solidFill>
                <a:effectLst/>
                <a:hlinkClick r:id="rId3"/>
              </a:rPr>
              <a:t>http://2.bp.blogspot.com/-eQ1HoyRfets/UVAo0hCovQI/AAAAAAAAPqQ/D3bxzAsrr9c/s1600/teacher+training1.JPG</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231883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 information to include in job descriptions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 and be knowledgeable of all S&amp;H rules and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any unsafe conditions or work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information to include in performance appraisals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Follows all S&amp;H rules and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Completes all required safety-related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Participates in safety-related activities (e.g., safety committees, working groups, inspection, program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suggested to identify and address all S&amp;H infractions in a timely manner (ideally within 48 hours) so the employees do</a:t>
            </a:r>
            <a:r>
              <a:rPr lang="en-US" sz="1200" kern="1200" baseline="0" dirty="0">
                <a:solidFill>
                  <a:schemeClr val="tx1"/>
                </a:solidFill>
                <a:effectLst/>
                <a:latin typeface="+mn-lt"/>
                <a:ea typeface="+mn-ea"/>
                <a:cs typeface="+mn-cs"/>
              </a:rPr>
              <a:t> no</a:t>
            </a:r>
            <a:r>
              <a:rPr lang="en-US" sz="1200" kern="1200" dirty="0">
                <a:solidFill>
                  <a:schemeClr val="tx1"/>
                </a:solidFill>
                <a:effectLst/>
                <a:latin typeface="+mn-lt"/>
                <a:ea typeface="+mn-ea"/>
                <a:cs typeface="+mn-cs"/>
              </a:rPr>
              <a:t>t forget what they did wrong. Check your Service/Agency guidance for additional information.</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mage retrieved</a:t>
            </a:r>
            <a:r>
              <a:rPr lang="en-US" sz="1200" kern="1200" baseline="0" dirty="0">
                <a:solidFill>
                  <a:schemeClr val="tx1"/>
                </a:solidFill>
                <a:effectLst/>
                <a:latin typeface="+mn-lt"/>
                <a:ea typeface="+mn-ea"/>
                <a:cs typeface="+mn-cs"/>
              </a:rPr>
              <a:t>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4763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image shows an example disciplinary form used to document S&amp;H infractions. </a:t>
            </a:r>
            <a:r>
              <a:rPr lang="en-US" sz="1200" b="0" kern="1200" dirty="0">
                <a:solidFill>
                  <a:schemeClr val="tx1"/>
                </a:solidFill>
                <a:effectLst/>
              </a:rPr>
              <a:t>Image retrieved from </a:t>
            </a:r>
            <a:r>
              <a:rPr lang="en-US" sz="1200" kern="1200" dirty="0">
                <a:solidFill>
                  <a:schemeClr val="tx1"/>
                </a:solidFill>
                <a:effectLst/>
              </a:rPr>
              <a:t>Regent University at: </a:t>
            </a:r>
            <a:r>
              <a:rPr lang="en-US" sz="1200" u="sng" kern="1200" dirty="0">
                <a:solidFill>
                  <a:schemeClr val="tx1"/>
                </a:solidFill>
                <a:effectLst/>
                <a:hlinkClick r:id="rId3"/>
              </a:rPr>
              <a:t>www.regent.edu/admin/hr/docs/Disciplinary Action Form.doc</a:t>
            </a:r>
            <a:endParaRPr lang="en-US" sz="1200" u="sng"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23627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Trending disciplinary information may help identify holes or problems within the S&amp;H program and/or disciplinary system. Annually, you should review the past year’s disciplinary actions to identify any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created by DoD SMCX.</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4855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Annual reviews help to ensure the disciplinary process is effective</a:t>
            </a:r>
            <a:r>
              <a:rPr lang="en-US" sz="1200" kern="1200" baseline="0" dirty="0">
                <a:solidFill>
                  <a:schemeClr val="tx1"/>
                </a:solidFill>
                <a:effectLst/>
                <a:latin typeface="+mn-lt"/>
                <a:ea typeface="+mn-ea"/>
                <a:cs typeface="+mn-cs"/>
              </a:rPr>
              <a:t> and enforced equitably. Changes in processes and procedures must be updated in the written program, and changes in the way your S&amp;H programs operate may dictate a change to what is considered a S&amp;H rule, or a violation of rules.</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00689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9286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is beneficial to safety professionals, OSHA VPP representatives, human resources personnel overseeing the disciplinary system, and different levels of leadership and management executing the disciplinary system, when needed.</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57591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rPr>
              <a:t>HP&amp;C = hazard prevention and control</a:t>
            </a:r>
          </a:p>
          <a:p>
            <a:r>
              <a:rPr lang="en-US" sz="1200" kern="1200" dirty="0">
                <a:solidFill>
                  <a:schemeClr val="tx1"/>
                </a:solidFill>
                <a:effectLst/>
              </a:rPr>
              <a:t>S&amp;H</a:t>
            </a:r>
            <a:r>
              <a:rPr lang="en-US" sz="1200" kern="1200" baseline="0" dirty="0">
                <a:solidFill>
                  <a:schemeClr val="tx1"/>
                </a:solidFill>
                <a:effectLst/>
              </a:rPr>
              <a:t> = safety and health</a:t>
            </a:r>
            <a:endParaRPr lang="en-US" sz="1200" kern="1200" dirty="0">
              <a:solidFill>
                <a:schemeClr val="tx1"/>
              </a:solidFill>
              <a:effectLst/>
            </a:endParaRPr>
          </a:p>
          <a:p>
            <a:endParaRPr lang="en-US" sz="1200" kern="1200" dirty="0">
              <a:solidFill>
                <a:schemeClr val="tx1"/>
              </a:solidFill>
              <a:effectLst/>
            </a:endParaRPr>
          </a:p>
          <a:p>
            <a:r>
              <a:rPr lang="en-US" sz="1200" kern="1200" dirty="0">
                <a:solidFill>
                  <a:schemeClr val="tx1"/>
                </a:solidFill>
                <a:effectLst/>
              </a:rPr>
              <a:t>A disciplinary system is an important </a:t>
            </a:r>
            <a:r>
              <a:rPr lang="en-US" sz="1200" kern="1200" dirty="0">
                <a:solidFill>
                  <a:schemeClr val="tx1"/>
                </a:solidFill>
                <a:effectLst/>
                <a:latin typeface="+mn-lt"/>
                <a:ea typeface="+mn-ea"/>
                <a:cs typeface="+mn-cs"/>
              </a:rPr>
              <a:t>part</a:t>
            </a:r>
            <a:r>
              <a:rPr lang="en-US" sz="1200" kern="1200" dirty="0">
                <a:solidFill>
                  <a:schemeClr val="tx1"/>
                </a:solidFill>
                <a:effectLst/>
              </a:rPr>
              <a:t> of a safety management system. It provides guidance and accountability </a:t>
            </a:r>
            <a:r>
              <a:rPr lang="en-US" sz="1200" dirty="0"/>
              <a:t>on S&amp;H policies, procedures, and rules to </a:t>
            </a:r>
            <a:r>
              <a:rPr lang="en-US" sz="1200" kern="1200" dirty="0">
                <a:solidFill>
                  <a:schemeClr val="tx1"/>
                </a:solidFill>
                <a:effectLst/>
              </a:rPr>
              <a:t>all employees, including management and contractors.</a:t>
            </a:r>
          </a:p>
          <a:p>
            <a:endParaRPr lang="en-US" sz="1200" kern="1200" dirty="0">
              <a:solidFill>
                <a:schemeClr val="tx1"/>
              </a:solidFill>
              <a:effectLst/>
            </a:endParaRPr>
          </a:p>
          <a:p>
            <a:r>
              <a:rPr lang="en-US" sz="1200" kern="1200" dirty="0">
                <a:solidFill>
                  <a:schemeClr val="tx1"/>
                </a:solidFill>
                <a:effectLst/>
              </a:rPr>
              <a:t>Communicate the disciplinary policy and enforce it equitably across all employees and management. An effective disciplinary system addresses S&amp;H-related infractions by workers as well as by supervision and management.</a:t>
            </a:r>
          </a:p>
          <a:p>
            <a:r>
              <a:rPr lang="en-US" sz="1200" kern="1200" dirty="0">
                <a:solidFill>
                  <a:schemeClr val="tx1"/>
                </a:solidFill>
                <a:effectLst/>
              </a:rPr>
              <a:t> </a:t>
            </a:r>
          </a:p>
          <a:p>
            <a:r>
              <a:rPr lang="en-US" sz="1200" kern="1200" dirty="0">
                <a:solidFill>
                  <a:schemeClr val="tx1"/>
                </a:solidFill>
                <a:effectLst/>
              </a:rPr>
              <a:t>The disciplinary system for S&amp;H can be a subpart of an all-encompassing disciplinary system. </a:t>
            </a:r>
          </a:p>
          <a:p>
            <a:endParaRPr lang="en-US" sz="1200" kern="1200" dirty="0">
              <a:solidFill>
                <a:schemeClr val="tx1"/>
              </a:solidFill>
              <a:effectLst/>
            </a:endParaRPr>
          </a:p>
          <a:p>
            <a:r>
              <a:rPr lang="en-US" sz="1200" kern="1200" dirty="0">
                <a:solidFill>
                  <a:schemeClr val="tx1"/>
                </a:solidFill>
                <a:effectLst/>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53636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S&amp;H infraction</a:t>
            </a:r>
            <a:r>
              <a:rPr lang="en-US" sz="1200" kern="1200" dirty="0">
                <a:solidFill>
                  <a:schemeClr val="tx1"/>
                </a:solidFill>
                <a:effectLst/>
                <a:latin typeface="+mn-lt"/>
                <a:ea typeface="+mn-ea"/>
                <a:cs typeface="+mn-cs"/>
              </a:rPr>
              <a:t>: Non-compliance with written S&amp;H instructions, procedures, posted signage, or other rules can include, but is not limited to, improper use of equipment, not following procedures, or not using required personal protective equipment.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Disciplinary actions: </a:t>
            </a:r>
            <a:r>
              <a:rPr lang="en-US" sz="1200" b="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method for managing job-related behavior not meeting written S&amp;H-related rules and expectations.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good idea to define S&amp;H infractions and the actions taken when an infraction occurs in the written disciplinary process and procedures. This definition is sometimes already done in Service- or Agency-specific guidance. These procedures should also describe the actions taken for multiple infractions.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communication records and training records include: new employee orientation training, refresher training, email communications, published newsletters, or meeting minutes.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95854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questions to use to gauge leadership and management knowledge of the disciplinary system include:</a:t>
            </a:r>
          </a:p>
          <a:p>
            <a:endParaRPr lang="en-US" sz="12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What system is in place to hold workers and supervision accountable for S&amp;H-related infractions?</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Have you ever had to discipline a worker or supervisor for not following the safety rules?</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Are workers and supervisors disciplined equally for S&amp;H-related infractions?</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What underlying reason would keep employees from not following safety policies and procedures?</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Is accountability the same for management as it is for non-management personnel?</a:t>
            </a:r>
          </a:p>
          <a:p>
            <a:pPr lvl="0"/>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Image retrieved from Bing Images (free to share and use license): </a:t>
            </a:r>
            <a:r>
              <a:rPr lang="en-US" sz="1200" u="sng" kern="1200" dirty="0">
                <a:solidFill>
                  <a:schemeClr val="tx1"/>
                </a:solidFill>
                <a:effectLst/>
                <a:latin typeface="+mn-lt"/>
                <a:ea typeface="+mn-ea"/>
                <a:cs typeface="+mn-cs"/>
                <a:hlinkClick r:id="rId3"/>
              </a:rPr>
              <a:t>https://upload.wikimedia.org/wikipedia/commons/9/96/Air_Force_Basic_Training_March.jpg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108324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Human resource personnel are generally the key personnel responsible for monitoring, implementing, and documenting use of the disciplinary system.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Image retrieved from Bing Images (Creative Commons).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317363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Employees should feel the discipline system is fair.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good way to comfort employees is to review all S&amp;H infractions with the workforce (leave off sensitive information; focus on the situation) and discuss what could have been done differently going forward.</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image shows employees receiving training</a:t>
            </a:r>
            <a:r>
              <a:rPr lang="en-US" sz="1200" kern="1200" baseline="0" dirty="0">
                <a:solidFill>
                  <a:schemeClr val="tx1"/>
                </a:solidFill>
                <a:effectLst/>
                <a:latin typeface="+mn-lt"/>
                <a:ea typeface="+mn-ea"/>
                <a:cs typeface="+mn-cs"/>
              </a:rPr>
              <a:t> on the workplace disciplinary procedures. </a:t>
            </a:r>
            <a:r>
              <a:rPr lang="en-US" sz="1200" kern="1200" dirty="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22067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 the action checklist to develop and maintain a VPP-worthy disciplinary system. The action checklist items will be covered in more detail in the following slides.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137140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a DoD Instruction (DoDI) related to disciplinary procedures is DoDI 1400.25-M (Civilian Personnel Management)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 U.S. Code Chapter</a:t>
            </a:r>
            <a:r>
              <a:rPr lang="en-US" sz="1200" kern="1200" baseline="0" dirty="0">
                <a:solidFill>
                  <a:schemeClr val="tx1"/>
                </a:solidFill>
                <a:effectLst/>
                <a:latin typeface="+mn-lt"/>
                <a:ea typeface="+mn-ea"/>
                <a:cs typeface="+mn-cs"/>
              </a:rPr>
              <a:t> 47 (</a:t>
            </a:r>
            <a:r>
              <a:rPr lang="en-US" sz="1200" kern="1200" dirty="0">
                <a:solidFill>
                  <a:schemeClr val="tx1"/>
                </a:solidFill>
                <a:effectLst/>
                <a:latin typeface="+mn-lt"/>
                <a:ea typeface="+mn-ea"/>
                <a:cs typeface="+mn-cs"/>
              </a:rPr>
              <a:t>Uniform Code of Military Justice)</a:t>
            </a:r>
            <a:r>
              <a:rPr lang="en-US" sz="1200" kern="1200" baseline="0" dirty="0">
                <a:solidFill>
                  <a:schemeClr val="tx1"/>
                </a:solidFill>
                <a:effectLst/>
                <a:latin typeface="+mn-lt"/>
                <a:ea typeface="+mn-ea"/>
                <a:cs typeface="+mn-cs"/>
              </a:rPr>
              <a:t> handles disciplinary procedures for uniformed military.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spcAft>
                <a:spcPts val="600"/>
              </a:spcAft>
            </a:pPr>
            <a:r>
              <a:rPr lang="en-US" sz="1200" kern="1200" dirty="0">
                <a:solidFill>
                  <a:schemeClr val="tx1"/>
                </a:solidFill>
                <a:effectLst/>
                <a:latin typeface="+mn-lt"/>
                <a:ea typeface="+mn-ea"/>
                <a:cs typeface="+mn-cs"/>
              </a:rPr>
              <a:t>Examples of Service or Agency regulations/instructions related to disciplinary procedures include:</a:t>
            </a:r>
          </a:p>
          <a:p>
            <a:pPr marL="171450" lvl="0" indent="-171450">
              <a:spcAft>
                <a:spcPts val="600"/>
              </a:spcAft>
              <a:buFont typeface="Arial" panose="020B0604020202020204" pitchFamily="34" charset="0"/>
              <a:buChar char="•"/>
            </a:pPr>
            <a:r>
              <a:rPr lang="en-US" sz="1200" b="1" kern="1200" dirty="0">
                <a:solidFill>
                  <a:schemeClr val="tx1"/>
                </a:solidFill>
                <a:effectLst/>
                <a:latin typeface="+mn-lt"/>
                <a:ea typeface="+mn-ea"/>
                <a:cs typeface="+mn-cs"/>
              </a:rPr>
              <a:t>Air Force:</a:t>
            </a:r>
            <a:r>
              <a:rPr lang="en-US" sz="1200" kern="1200" dirty="0">
                <a:solidFill>
                  <a:schemeClr val="tx1"/>
                </a:solidFill>
                <a:effectLst/>
                <a:latin typeface="+mn-lt"/>
                <a:ea typeface="+mn-ea"/>
                <a:cs typeface="+mn-cs"/>
              </a:rPr>
              <a:t> AFI 36-704 (Disciplinary and Adverse Actions), AFI 36-2406 (Officer and Enlisted Evaluation Systems), AFI 36-1001 (Managing the Civilian Performance Program)</a:t>
            </a:r>
          </a:p>
          <a:p>
            <a:pPr marL="171450" lvl="0" indent="-171450">
              <a:spcAft>
                <a:spcPts val="600"/>
              </a:spcAft>
              <a:buFont typeface="Arial" panose="020B0604020202020204" pitchFamily="34" charset="0"/>
              <a:buChar char="•"/>
            </a:pPr>
            <a:r>
              <a:rPr lang="en-US" sz="1200" b="1" kern="1200" dirty="0">
                <a:solidFill>
                  <a:schemeClr val="tx1"/>
                </a:solidFill>
                <a:effectLst/>
                <a:latin typeface="+mn-lt"/>
                <a:ea typeface="+mn-ea"/>
                <a:cs typeface="+mn-cs"/>
              </a:rPr>
              <a:t>Army:</a:t>
            </a:r>
            <a:r>
              <a:rPr lang="en-US" sz="1200" kern="1200" dirty="0">
                <a:solidFill>
                  <a:schemeClr val="tx1"/>
                </a:solidFill>
                <a:effectLst/>
                <a:latin typeface="+mn-lt"/>
                <a:ea typeface="+mn-ea"/>
                <a:cs typeface="+mn-cs"/>
              </a:rPr>
              <a:t> Army 385-10 (Chapter 3, Accident Investigation and Reporting)</a:t>
            </a:r>
          </a:p>
          <a:p>
            <a:pPr marL="171450" lvl="0" indent="-171450">
              <a:spcAft>
                <a:spcPts val="600"/>
              </a:spcAft>
              <a:buFont typeface="Arial" panose="020B0604020202020204" pitchFamily="34" charset="0"/>
              <a:buChar char="•"/>
            </a:pPr>
            <a:r>
              <a:rPr lang="en-US" sz="1200" b="1" kern="1200" dirty="0">
                <a:solidFill>
                  <a:schemeClr val="tx1"/>
                </a:solidFill>
                <a:effectLst/>
                <a:latin typeface="+mn-lt"/>
                <a:ea typeface="+mn-ea"/>
                <a:cs typeface="+mn-cs"/>
              </a:rPr>
              <a:t>Navy:</a:t>
            </a:r>
            <a:r>
              <a:rPr lang="en-US" sz="1200" kern="1200" dirty="0">
                <a:solidFill>
                  <a:schemeClr val="tx1"/>
                </a:solidFill>
                <a:effectLst/>
                <a:latin typeface="+mn-lt"/>
                <a:ea typeface="+mn-ea"/>
                <a:cs typeface="+mn-cs"/>
              </a:rPr>
              <a:t> Department of the Navy Civilian Human Resources Manual (Subchapter 752, Disciplinary Action), SECNAVINST 5100.11K (Enclosure 3), OPNAVINST 5100.23H (Chapter 2)</a:t>
            </a:r>
          </a:p>
          <a:p>
            <a:pPr marL="171450" lvl="0" indent="-171450">
              <a:spcAft>
                <a:spcPts val="600"/>
              </a:spcAft>
              <a:buFont typeface="Arial" panose="020B0604020202020204" pitchFamily="34" charset="0"/>
              <a:buChar char="•"/>
            </a:pPr>
            <a:r>
              <a:rPr lang="en-US" sz="1200" b="1" kern="1200" dirty="0">
                <a:solidFill>
                  <a:schemeClr val="tx1"/>
                </a:solidFill>
                <a:effectLst/>
                <a:latin typeface="+mn-lt"/>
                <a:ea typeface="+mn-ea"/>
                <a:cs typeface="+mn-cs"/>
              </a:rPr>
              <a:t>Marine Corps:</a:t>
            </a:r>
            <a:r>
              <a:rPr lang="en-US" sz="1200" kern="1200" dirty="0">
                <a:solidFill>
                  <a:schemeClr val="tx1"/>
                </a:solidFill>
                <a:effectLst/>
                <a:latin typeface="+mn-lt"/>
                <a:ea typeface="+mn-ea"/>
                <a:cs typeface="+mn-cs"/>
              </a:rPr>
              <a:t> Department of the Navy Civilian Human Resources Manual (Subchapter 752, Disciplinary Action), NAVMC Directive 5100.8</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retrieved</a:t>
            </a:r>
            <a:r>
              <a:rPr lang="en-US" sz="1200" kern="1200" baseline="0" dirty="0">
                <a:solidFill>
                  <a:schemeClr val="tx1"/>
                </a:solidFill>
                <a:effectLst/>
                <a:latin typeface="+mn-lt"/>
                <a:ea typeface="+mn-ea"/>
                <a:cs typeface="+mn-cs"/>
              </a:rPr>
              <a:t> from Bing Images (free to share and use license) at: </a:t>
            </a:r>
            <a:r>
              <a:rPr lang="en-US" sz="1200" u="sng" kern="1200" dirty="0">
                <a:solidFill>
                  <a:schemeClr val="tx1"/>
                </a:solidFill>
                <a:effectLst/>
                <a:latin typeface="+mn-lt"/>
                <a:ea typeface="+mn-ea"/>
                <a:cs typeface="+mn-cs"/>
                <a:hlinkClick r:id="rId3"/>
              </a:rPr>
              <a:t>http://www.imperial.ac.uk/ImageCropToolT4/imageTool/uploaded-images/shutterstock_242514907--tojpeg_1448877303120_x2.jpg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4662015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Software Documentation; September 1, 2022. Other requests shall be referred to Contracts, Code 22560; Space and Naval Warfare Systems Center Pacific; 53560 Hull Street; San Diego, CA 92152.</a:t>
            </a:r>
          </a:p>
          <a:p>
            <a:endParaRPr lang="en-US" sz="6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cid:image006.jpg@01D1C57F.8399D3B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en/photo/164040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a:noFill/>
          <a:effectLst/>
        </p:spPr>
        <p:txBody>
          <a:bodyPr>
            <a:noAutofit/>
          </a:bodyPr>
          <a:lstStyle/>
          <a:p>
            <a:r>
              <a:rPr lang="en-US" dirty="0"/>
              <a:t>Disciplinary System</a:t>
            </a:r>
          </a:p>
        </p:txBody>
      </p:sp>
      <p:sp>
        <p:nvSpPr>
          <p:cNvPr id="3" name="Subtitle 2"/>
          <p:cNvSpPr>
            <a:spLocks noGrp="1"/>
          </p:cNvSpPr>
          <p:nvPr>
            <p:ph type="subTitle" idx="1"/>
          </p:nvPr>
        </p:nvSpPr>
        <p:spPr>
          <a:xfrm>
            <a:off x="457199" y="3566160"/>
            <a:ext cx="11274552" cy="548640"/>
          </a:xfrm>
          <a:noFill/>
          <a:effectLst/>
        </p:spPr>
        <p:txBody>
          <a:bodyPr/>
          <a:lstStyle/>
          <a:p>
            <a:r>
              <a:rPr lang="en-US" dirty="0"/>
              <a:t>OSHA VPP</a:t>
            </a:r>
          </a:p>
        </p:txBody>
      </p:sp>
      <p:sp>
        <p:nvSpPr>
          <p:cNvPr id="4" name="Subtitle 2"/>
          <p:cNvSpPr txBox="1">
            <a:spLocks/>
          </p:cNvSpPr>
          <p:nvPr/>
        </p:nvSpPr>
        <p:spPr>
          <a:xfrm>
            <a:off x="1840360" y="4170970"/>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September 2022</a:t>
            </a:r>
          </a:p>
        </p:txBody>
      </p:sp>
    </p:spTree>
    <p:extLst>
      <p:ext uri="{BB962C8B-B14F-4D97-AF65-F5344CB8AC3E}">
        <p14:creationId xmlns:p14="http://schemas.microsoft.com/office/powerpoint/2010/main" val="184121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Communicate Disciplinary Procedures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Include the basic disciplinary process in new employee orientation</a:t>
            </a:r>
          </a:p>
          <a:p>
            <a:r>
              <a:rPr lang="en-US" dirty="0"/>
              <a:t>Train supervisors and employees on the importance of the disciplinary system</a:t>
            </a:r>
          </a:p>
          <a:p>
            <a:r>
              <a:rPr lang="en-US" dirty="0"/>
              <a:t>Inform supervisors and employees of what comprises a S&amp;H infraction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Images retrieved from Bing Images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046" y="3239029"/>
            <a:ext cx="4368038" cy="284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Employee Orientation and Training | Principles of Manag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574" y="3239030"/>
            <a:ext cx="4368038" cy="2849536"/>
          </a:xfrm>
          <a:prstGeom prst="rect">
            <a:avLst/>
          </a:prstGeom>
        </p:spPr>
      </p:pic>
    </p:spTree>
    <p:extLst>
      <p:ext uri="{BB962C8B-B14F-4D97-AF65-F5344CB8AC3E}">
        <p14:creationId xmlns:p14="http://schemas.microsoft.com/office/powerpoint/2010/main" val="367058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Communicate Disciplinary Procedures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Perform refresher training on procedures when: </a:t>
            </a:r>
          </a:p>
          <a:p>
            <a:pPr lvl="1"/>
            <a:r>
              <a:rPr lang="en-US" dirty="0"/>
              <a:t>Changes in workplace or procedures occur</a:t>
            </a:r>
          </a:p>
          <a:p>
            <a:pPr lvl="1"/>
            <a:r>
              <a:rPr lang="en-US" dirty="0"/>
              <a:t>The disciplinary system is not used</a:t>
            </a:r>
            <a:br>
              <a:rPr lang="en-US" dirty="0"/>
            </a:br>
            <a:r>
              <a:rPr lang="en-US" dirty="0"/>
              <a:t>appropriately</a:t>
            </a:r>
          </a:p>
          <a:p>
            <a:r>
              <a:rPr lang="en-US" dirty="0"/>
              <a:t>Consider informing employees </a:t>
            </a:r>
            <a:br>
              <a:rPr lang="en-US" dirty="0"/>
            </a:br>
            <a:r>
              <a:rPr lang="en-US" dirty="0"/>
              <a:t>when a safety or health infraction </a:t>
            </a:r>
            <a:br>
              <a:rPr lang="en-US" dirty="0"/>
            </a:br>
            <a:r>
              <a:rPr lang="en-US" dirty="0"/>
              <a:t>occurs and discipline is enforced</a:t>
            </a:r>
            <a:br>
              <a:rPr lang="en-US" dirty="0"/>
            </a:br>
            <a:endParaRPr lang="en-US" dirty="0"/>
          </a:p>
        </p:txBody>
      </p:sp>
      <p:sp>
        <p:nvSpPr>
          <p:cNvPr id="4" name="Slide Number Placeholder 3"/>
          <p:cNvSpPr>
            <a:spLocks noGrp="1"/>
          </p:cNvSpPr>
          <p:nvPr>
            <p:ph type="sldNum" sz="quarter" idx="4"/>
          </p:nvPr>
        </p:nvSpPr>
        <p:spPr>
          <a:xfrm>
            <a:off x="242813" y="6310170"/>
            <a:ext cx="2133600" cy="365125"/>
          </a:xfrm>
        </p:spPr>
        <p:txBody>
          <a:bodyPr/>
          <a:lstStyle/>
          <a:p>
            <a:fld id="{EC6B01B9-2AD7-FF46-ADAD-E0B0ABE832D6}" type="slidenum">
              <a:rPr lang="en-US" smtClean="0"/>
              <a:pPr/>
              <a:t>11</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2050" name="Picture 2" descr="http://2.bp.blogspot.com/-eQ1HoyRfets/UVAo0hCovQI/AAAAAAAAPqQ/D3bxzAsrr9c/s1600/teacher+trai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983" y="2250250"/>
            <a:ext cx="5832017" cy="389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2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Hold Personnel Accountable</a:t>
            </a:r>
          </a:p>
        </p:txBody>
      </p:sp>
      <p:sp>
        <p:nvSpPr>
          <p:cNvPr id="3" name="Content Placeholder 2"/>
          <p:cNvSpPr>
            <a:spLocks noGrp="1"/>
          </p:cNvSpPr>
          <p:nvPr>
            <p:ph idx="1"/>
          </p:nvPr>
        </p:nvSpPr>
        <p:spPr>
          <a:xfrm>
            <a:off x="230719" y="955040"/>
            <a:ext cx="11455760" cy="5029200"/>
          </a:xfrm>
        </p:spPr>
        <p:txBody>
          <a:bodyPr>
            <a:normAutofit/>
          </a:bodyPr>
          <a:lstStyle/>
          <a:p>
            <a:r>
              <a:rPr lang="en-US" dirty="0"/>
              <a:t>Consider adding accountability into job </a:t>
            </a:r>
            <a:br>
              <a:rPr lang="en-US" dirty="0"/>
            </a:br>
            <a:r>
              <a:rPr lang="en-US" dirty="0"/>
              <a:t>descriptions and performance appraisals</a:t>
            </a:r>
          </a:p>
          <a:p>
            <a:r>
              <a:rPr lang="en-US" dirty="0"/>
              <a:t>Recognize good behavior – reinforce </a:t>
            </a:r>
            <a:br>
              <a:rPr lang="en-US" dirty="0"/>
            </a:br>
            <a:r>
              <a:rPr lang="en-US" dirty="0"/>
              <a:t>desired behavioral changes</a:t>
            </a:r>
          </a:p>
          <a:p>
            <a:r>
              <a:rPr lang="en-US" dirty="0"/>
              <a:t>Ensure managers and supervisors </a:t>
            </a:r>
            <a:br>
              <a:rPr lang="en-US" dirty="0"/>
            </a:br>
            <a:r>
              <a:rPr lang="en-US" dirty="0"/>
              <a:t>address/correct employee S&amp;H </a:t>
            </a:r>
            <a:br>
              <a:rPr lang="en-US" dirty="0"/>
            </a:br>
            <a:r>
              <a:rPr lang="en-US" dirty="0"/>
              <a:t>infractions</a:t>
            </a:r>
          </a:p>
          <a:p>
            <a:r>
              <a:rPr lang="en-US" dirty="0"/>
              <a:t>Identify and address employee infractions in a timely manner</a:t>
            </a:r>
          </a:p>
          <a:p>
            <a:r>
              <a:rPr lang="en-US" dirty="0"/>
              <a:t>Hold leaders and managers just as accountable as employees for S&amp;H rules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15" name="Picture 14">
            <a:extLst>
              <a:ext uri="{FF2B5EF4-FFF2-40B4-BE49-F238E27FC236}">
                <a16:creationId xmlns:a16="http://schemas.microsoft.com/office/drawing/2014/main" id="{FF1F8542-F9F6-4E2B-97D3-CACEE31F3AC0}"/>
              </a:ext>
            </a:extLst>
          </p:cNvPr>
          <p:cNvPicPr>
            <a:picLocks noChangeAspect="1"/>
          </p:cNvPicPr>
          <p:nvPr/>
        </p:nvPicPr>
        <p:blipFill>
          <a:blip r:embed="rId3"/>
          <a:stretch>
            <a:fillRect/>
          </a:stretch>
        </p:blipFill>
        <p:spPr>
          <a:xfrm>
            <a:off x="7286624" y="1204155"/>
            <a:ext cx="4905375" cy="2628900"/>
          </a:xfrm>
          <a:prstGeom prst="rect">
            <a:avLst/>
          </a:prstGeom>
        </p:spPr>
      </p:pic>
    </p:spTree>
    <p:extLst>
      <p:ext uri="{BB962C8B-B14F-4D97-AF65-F5344CB8AC3E}">
        <p14:creationId xmlns:p14="http://schemas.microsoft.com/office/powerpoint/2010/main" val="78817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Document Disciplinary Infractions</a:t>
            </a:r>
          </a:p>
        </p:txBody>
      </p:sp>
      <p:sp>
        <p:nvSpPr>
          <p:cNvPr id="3" name="Content Placeholder 2"/>
          <p:cNvSpPr>
            <a:spLocks noGrp="1"/>
          </p:cNvSpPr>
          <p:nvPr>
            <p:ph idx="1"/>
          </p:nvPr>
        </p:nvSpPr>
        <p:spPr/>
        <p:txBody>
          <a:bodyPr>
            <a:normAutofit/>
          </a:bodyPr>
          <a:lstStyle/>
          <a:p>
            <a:r>
              <a:rPr lang="en-US" dirty="0"/>
              <a:t>Infraction description</a:t>
            </a:r>
          </a:p>
          <a:p>
            <a:r>
              <a:rPr lang="en-US" dirty="0"/>
              <a:t>Causal factor(s)</a:t>
            </a:r>
          </a:p>
          <a:p>
            <a:r>
              <a:rPr lang="en-US" dirty="0"/>
              <a:t>Disciplinary action(s) taken</a:t>
            </a:r>
          </a:p>
          <a:p>
            <a:r>
              <a:rPr lang="en-US" dirty="0"/>
              <a:t>Corrective action(s) implemented, </a:t>
            </a:r>
            <a:br>
              <a:rPr lang="en-US" dirty="0"/>
            </a:br>
            <a:r>
              <a:rPr lang="en-US" dirty="0"/>
              <a:t>if applicable </a:t>
            </a:r>
          </a:p>
          <a:p>
            <a:r>
              <a:rPr lang="en-US" dirty="0"/>
              <a:t>Employee’s job position</a:t>
            </a:r>
          </a:p>
          <a:p>
            <a:r>
              <a:rPr lang="en-US" dirty="0"/>
              <a:t>Manager/supervisor name</a:t>
            </a:r>
          </a:p>
          <a:p>
            <a:r>
              <a:rPr lang="en-US" dirty="0"/>
              <a:t>How long the employee has worked here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7" name="Picture 6" descr="cid:image006.jpg@01D1C57F.8399D3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837064" y="864490"/>
            <a:ext cx="3773715" cy="5257800"/>
          </a:xfrm>
          <a:prstGeom prst="rect">
            <a:avLst/>
          </a:prstGeom>
          <a:noFill/>
          <a:ln>
            <a:noFill/>
          </a:ln>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Regent University</a:t>
            </a:r>
          </a:p>
        </p:txBody>
      </p:sp>
    </p:spTree>
    <p:extLst>
      <p:ext uri="{BB962C8B-B14F-4D97-AF65-F5344CB8AC3E}">
        <p14:creationId xmlns:p14="http://schemas.microsoft.com/office/powerpoint/2010/main" val="240250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Trend Disciplinary Infractions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Gather all documented S&amp;H infractions</a:t>
            </a:r>
          </a:p>
          <a:p>
            <a:r>
              <a:rPr lang="en-US" dirty="0"/>
              <a:t>Review the information to see if there are any common occurrences</a:t>
            </a:r>
          </a:p>
          <a:p>
            <a:r>
              <a:rPr lang="en-US" dirty="0"/>
              <a:t>Identify ways to improve the S&amp;H </a:t>
            </a:r>
            <a:br>
              <a:rPr lang="en-US" dirty="0"/>
            </a:br>
            <a:r>
              <a:rPr lang="en-US" dirty="0"/>
              <a:t>program, including communication </a:t>
            </a:r>
            <a:br>
              <a:rPr lang="en-US" dirty="0"/>
            </a:br>
            <a:r>
              <a:rPr lang="en-US" dirty="0"/>
              <a:t>or training</a:t>
            </a:r>
          </a:p>
          <a:p>
            <a:r>
              <a:rPr lang="en-US" dirty="0"/>
              <a:t>Consider drafting S&amp;H goals and </a:t>
            </a:r>
            <a:br>
              <a:rPr lang="en-US" dirty="0"/>
            </a:br>
            <a:r>
              <a:rPr lang="en-US" dirty="0"/>
              <a:t>objectives based on the results </a:t>
            </a:r>
            <a:br>
              <a:rPr lang="en-US" dirty="0"/>
            </a:br>
            <a:r>
              <a:rPr lang="en-US" dirty="0"/>
              <a:t>of trending</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created by DoD SMCX</a:t>
            </a:r>
          </a:p>
        </p:txBody>
      </p:sp>
      <p:pic>
        <p:nvPicPr>
          <p:cNvPr id="10" name="Picture 9">
            <a:extLst>
              <a:ext uri="{FF2B5EF4-FFF2-40B4-BE49-F238E27FC236}">
                <a16:creationId xmlns:a16="http://schemas.microsoft.com/office/drawing/2014/main" id="{33DB9F4D-CFC7-446E-986D-B73120D267E0}"/>
              </a:ext>
            </a:extLst>
          </p:cNvPr>
          <p:cNvPicPr>
            <a:picLocks noChangeAspect="1"/>
          </p:cNvPicPr>
          <p:nvPr/>
        </p:nvPicPr>
        <p:blipFill>
          <a:blip r:embed="rId3"/>
          <a:stretch>
            <a:fillRect/>
          </a:stretch>
        </p:blipFill>
        <p:spPr>
          <a:xfrm>
            <a:off x="6762583" y="2415032"/>
            <a:ext cx="5199888" cy="3569208"/>
          </a:xfrm>
          <a:prstGeom prst="rect">
            <a:avLst/>
          </a:prstGeom>
          <a:ln>
            <a:solidFill>
              <a:schemeClr val="tx1"/>
            </a:solidFill>
          </a:ln>
        </p:spPr>
      </p:pic>
    </p:spTree>
    <p:extLst>
      <p:ext uri="{BB962C8B-B14F-4D97-AF65-F5344CB8AC3E}">
        <p14:creationId xmlns:p14="http://schemas.microsoft.com/office/powerpoint/2010/main" val="13661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Review and Update Procedures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Consider reviewing the written disciplinary process and procedures:</a:t>
            </a:r>
          </a:p>
          <a:p>
            <a:pPr lvl="1"/>
            <a:r>
              <a:rPr lang="en-US" dirty="0"/>
              <a:t>Annually</a:t>
            </a:r>
          </a:p>
          <a:p>
            <a:pPr lvl="1"/>
            <a:r>
              <a:rPr lang="en-US" dirty="0"/>
              <a:t>When changes in process(es) and </a:t>
            </a:r>
            <a:br>
              <a:rPr lang="en-US" dirty="0"/>
            </a:br>
            <a:r>
              <a:rPr lang="en-US" dirty="0"/>
              <a:t>procedures occur</a:t>
            </a:r>
          </a:p>
          <a:p>
            <a:pPr lvl="1"/>
            <a:r>
              <a:rPr lang="en-US" dirty="0"/>
              <a:t>When the system is not followed</a:t>
            </a:r>
          </a:p>
          <a:p>
            <a:pPr lvl="1"/>
            <a:r>
              <a:rPr lang="en-US" dirty="0"/>
              <a:t>When management and employees </a:t>
            </a:r>
            <a:br>
              <a:rPr lang="en-US" dirty="0"/>
            </a:br>
            <a:r>
              <a:rPr lang="en-US" dirty="0"/>
              <a:t>are not disciplined equally</a:t>
            </a:r>
          </a:p>
        </p:txBody>
      </p:sp>
      <p:sp>
        <p:nvSpPr>
          <p:cNvPr id="4" name="Slide Number Placeholder 3"/>
          <p:cNvSpPr>
            <a:spLocks noGrp="1"/>
          </p:cNvSpPr>
          <p:nvPr>
            <p:ph type="sldNum" sz="quarter" idx="4"/>
          </p:nvPr>
        </p:nvSpPr>
        <p:spPr>
          <a:xfrm>
            <a:off x="230719" y="6310170"/>
            <a:ext cx="2133600" cy="365125"/>
          </a:xfrm>
        </p:spPr>
        <p:txBody>
          <a:bodyPr/>
          <a:lstStyle/>
          <a:p>
            <a:fld id="{EC6B01B9-2AD7-FF46-ADAD-E0B0ABE832D6}" type="slidenum">
              <a:rPr lang="en-US" smtClean="0"/>
              <a:pPr/>
              <a:t>15</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8" name="Picture 7" descr="Graphical user interface, application&#10;&#10;Description automatically generated">
            <a:extLst>
              <a:ext uri="{FF2B5EF4-FFF2-40B4-BE49-F238E27FC236}">
                <a16:creationId xmlns:a16="http://schemas.microsoft.com/office/drawing/2014/main" id="{E4519EE9-07D5-4493-981F-B4A9BE74152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54181" y="1926435"/>
            <a:ext cx="5996757" cy="4057805"/>
          </a:xfrm>
          <a:prstGeom prst="rect">
            <a:avLst/>
          </a:prstGeom>
        </p:spPr>
      </p:pic>
    </p:spTree>
    <p:extLst>
      <p:ext uri="{BB962C8B-B14F-4D97-AF65-F5344CB8AC3E}">
        <p14:creationId xmlns:p14="http://schemas.microsoft.com/office/powerpoint/2010/main" val="376491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p:txBody>
          <a:bodyPr>
            <a:normAutofit/>
          </a:bodyPr>
          <a:lstStyle/>
          <a:p>
            <a:r>
              <a:rPr lang="en-US" dirty="0"/>
              <a:t>In this presentation, you learned to:</a:t>
            </a:r>
          </a:p>
          <a:p>
            <a:pPr lvl="1"/>
            <a:r>
              <a:rPr lang="en-US" dirty="0"/>
              <a:t>Summarize the background and importance of disciplinary systems</a:t>
            </a:r>
          </a:p>
          <a:p>
            <a:pPr lvl="1"/>
            <a:r>
              <a:rPr lang="en-US" dirty="0"/>
              <a:t>List disciplinary system-related documentation</a:t>
            </a:r>
          </a:p>
          <a:p>
            <a:pPr lvl="1"/>
            <a:r>
              <a:rPr lang="en-US" dirty="0"/>
              <a:t>Describe the knowledge leadership/management, key personnel, and the workforce should have regarding the disciplinary system</a:t>
            </a:r>
          </a:p>
          <a:p>
            <a:pPr lvl="1"/>
            <a:r>
              <a:rPr lang="en-US" dirty="0"/>
              <a:t>Identify disciplinary system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Tree>
    <p:extLst>
      <p:ext uri="{BB962C8B-B14F-4D97-AF65-F5344CB8AC3E}">
        <p14:creationId xmlns:p14="http://schemas.microsoft.com/office/powerpoint/2010/main" val="131270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Objectives</a:t>
            </a:r>
          </a:p>
        </p:txBody>
      </p:sp>
      <p:sp>
        <p:nvSpPr>
          <p:cNvPr id="3" name="Content Placeholder 2"/>
          <p:cNvSpPr>
            <a:spLocks noGrp="1"/>
          </p:cNvSpPr>
          <p:nvPr>
            <p:ph idx="1"/>
          </p:nvPr>
        </p:nvSpPr>
        <p:spPr/>
        <p:txBody>
          <a:bodyPr>
            <a:normAutofit/>
          </a:bodyPr>
          <a:lstStyle/>
          <a:p>
            <a:r>
              <a:rPr lang="en-US" dirty="0"/>
              <a:t>In this presentation, you will learn to:</a:t>
            </a:r>
          </a:p>
          <a:p>
            <a:pPr lvl="1"/>
            <a:r>
              <a:rPr lang="en-US" dirty="0"/>
              <a:t>Summarize the background and importance of disciplinary systems</a:t>
            </a:r>
          </a:p>
          <a:p>
            <a:pPr lvl="1"/>
            <a:r>
              <a:rPr lang="en-US" dirty="0"/>
              <a:t>List disciplinary system-related documentation</a:t>
            </a:r>
          </a:p>
          <a:p>
            <a:pPr lvl="1"/>
            <a:r>
              <a:rPr lang="en-US" dirty="0"/>
              <a:t>Describe the knowledge leadership/management, key personnel, and the workforce should have regarding the disciplinary system</a:t>
            </a:r>
          </a:p>
          <a:p>
            <a:pPr lvl="1"/>
            <a:r>
              <a:rPr lang="en-US" dirty="0"/>
              <a:t>Identify disciplinary system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85446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 &amp; Importance</a:t>
            </a:r>
          </a:p>
        </p:txBody>
      </p:sp>
      <p:sp>
        <p:nvSpPr>
          <p:cNvPr id="3" name="Content Placeholder 2"/>
          <p:cNvSpPr>
            <a:spLocks noGrp="1"/>
          </p:cNvSpPr>
          <p:nvPr>
            <p:ph idx="1"/>
          </p:nvPr>
        </p:nvSpPr>
        <p:spPr>
          <a:xfrm>
            <a:off x="230719" y="955040"/>
            <a:ext cx="6676517" cy="5029200"/>
          </a:xfrm>
        </p:spPr>
        <p:txBody>
          <a:bodyPr>
            <a:normAutofit/>
          </a:bodyPr>
          <a:lstStyle/>
          <a:p>
            <a:r>
              <a:rPr lang="en-US" dirty="0"/>
              <a:t>Included in the HP&amp;C criteria for VPP</a:t>
            </a:r>
          </a:p>
          <a:p>
            <a:r>
              <a:rPr lang="en-US" dirty="0"/>
              <a:t>Covers the discipline policy for S&amp;H violations or negligence</a:t>
            </a:r>
          </a:p>
          <a:p>
            <a:r>
              <a:rPr lang="en-US" dirty="0"/>
              <a:t>Serves as an accountability tool for personnel who do not follow S&amp;H policies and procedures</a:t>
            </a:r>
          </a:p>
          <a:p>
            <a:r>
              <a:rPr lang="en-US" dirty="0"/>
              <a:t>Requires communication of the disciplinary process</a:t>
            </a:r>
          </a:p>
          <a:p>
            <a:r>
              <a:rPr lang="en-US" dirty="0"/>
              <a:t>Focuses on equitable disciplinary enforcement across all levels</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7" name="Picture 6" descr="Life of an Educator - Dr. Justin Tarte: Accountability: D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236" y="846924"/>
            <a:ext cx="5298831" cy="5300658"/>
          </a:xfrm>
          <a:prstGeom prst="rect">
            <a:avLst/>
          </a:prstGeom>
          <a:effectLst>
            <a:softEdge rad="31750"/>
          </a:effectLst>
        </p:spPr>
      </p:pic>
      <p:sp>
        <p:nvSpPr>
          <p:cNvPr id="6" name="Rectangle 5">
            <a:extLst>
              <a:ext uri="{FF2B5EF4-FFF2-40B4-BE49-F238E27FC236}">
                <a16:creationId xmlns:a16="http://schemas.microsoft.com/office/drawing/2014/main" id="{FF75E9B3-8450-44E6-9086-A67287EA2D7B}"/>
              </a:ext>
            </a:extLst>
          </p:cNvPr>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154094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Documentation</a:t>
            </a:r>
          </a:p>
        </p:txBody>
      </p:sp>
      <p:sp>
        <p:nvSpPr>
          <p:cNvPr id="4" name="Slide Number Placeholder 3"/>
          <p:cNvSpPr>
            <a:spLocks noGrp="1"/>
          </p:cNvSpPr>
          <p:nvPr>
            <p:ph type="sldNum" sz="quarter" idx="12"/>
          </p:nvPr>
        </p:nvSpPr>
        <p:spPr/>
        <p:txBody>
          <a:bodyPr/>
          <a:lstStyle/>
          <a:p>
            <a:fld id="{EC6B01B9-2AD7-FF46-ADAD-E0B0ABE832D6}" type="slidenum">
              <a:rPr lang="en-US" smtClean="0"/>
              <a:pPr/>
              <a:t>4</a:t>
            </a:fld>
            <a:endParaRPr lang="en-US" dirty="0"/>
          </a:p>
        </p:txBody>
      </p:sp>
      <p:sp>
        <p:nvSpPr>
          <p:cNvPr id="3" name="Content Placeholder 2"/>
          <p:cNvSpPr>
            <a:spLocks noGrp="1"/>
          </p:cNvSpPr>
          <p:nvPr>
            <p:ph sz="half" idx="1"/>
          </p:nvPr>
        </p:nvSpPr>
        <p:spPr/>
        <p:txBody>
          <a:bodyPr>
            <a:normAutofit/>
          </a:bodyPr>
          <a:lstStyle/>
          <a:p>
            <a:r>
              <a:rPr lang="en-US" dirty="0"/>
              <a:t>Written disciplinary process and procedures</a:t>
            </a:r>
          </a:p>
          <a:p>
            <a:r>
              <a:rPr lang="en-US" dirty="0"/>
              <a:t>Communication records and training records on the basics of the disciplinary system</a:t>
            </a:r>
          </a:p>
          <a:p>
            <a:r>
              <a:rPr lang="en-US" dirty="0"/>
              <a:t>Verification or examples of</a:t>
            </a:r>
            <a:br>
              <a:rPr lang="en-US" dirty="0"/>
            </a:br>
            <a:r>
              <a:rPr lang="en-US" dirty="0"/>
              <a:t>disciplinary action taken, if applicable</a:t>
            </a:r>
          </a:p>
          <a:p>
            <a:r>
              <a:rPr lang="en-US" dirty="0"/>
              <a:t>S&amp;H-related infraction trends</a:t>
            </a:r>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13" name="Content Placeholder 12">
            <a:extLst>
              <a:ext uri="{FF2B5EF4-FFF2-40B4-BE49-F238E27FC236}">
                <a16:creationId xmlns:a16="http://schemas.microsoft.com/office/drawing/2014/main" id="{9A86AF1D-B9D8-44D0-923D-625D488D35D3}"/>
              </a:ext>
            </a:extLst>
          </p:cNvPr>
          <p:cNvPicPr>
            <a:picLocks noGrp="1" noChangeAspect="1"/>
          </p:cNvPicPr>
          <p:nvPr>
            <p:ph sz="half" idx="13"/>
          </p:nvPr>
        </p:nvPicPr>
        <p:blipFill>
          <a:blip r:embed="rId3"/>
          <a:stretch>
            <a:fillRect/>
          </a:stretch>
        </p:blipFill>
        <p:spPr>
          <a:xfrm>
            <a:off x="5977467" y="1415005"/>
            <a:ext cx="6205125" cy="4027990"/>
          </a:xfrm>
          <a:prstGeom prst="rect">
            <a:avLst/>
          </a:prstGeom>
        </p:spPr>
      </p:pic>
    </p:spTree>
    <p:extLst>
      <p:ext uri="{BB962C8B-B14F-4D97-AF65-F5344CB8AC3E}">
        <p14:creationId xmlns:p14="http://schemas.microsoft.com/office/powerpoint/2010/main" val="210096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Leadership/Management Knowledge</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Leaders and managers should be knowledgeable about:</a:t>
            </a:r>
          </a:p>
          <a:p>
            <a:pPr lvl="1"/>
            <a:r>
              <a:rPr lang="en-US" dirty="0"/>
              <a:t>Examples of S&amp;H infractions</a:t>
            </a:r>
          </a:p>
          <a:p>
            <a:pPr lvl="1"/>
            <a:r>
              <a:rPr lang="en-US" dirty="0"/>
              <a:t>The tiered disciplinary process when a</a:t>
            </a:r>
            <a:br>
              <a:rPr lang="en-US" dirty="0"/>
            </a:br>
            <a:r>
              <a:rPr lang="en-US" dirty="0"/>
              <a:t>safety infraction occurs</a:t>
            </a:r>
          </a:p>
          <a:p>
            <a:pPr lvl="1"/>
            <a:r>
              <a:rPr lang="en-US" dirty="0"/>
              <a:t>Instances when the disciplinary process</a:t>
            </a:r>
            <a:br>
              <a:rPr lang="en-US" dirty="0"/>
            </a:br>
            <a:r>
              <a:rPr lang="en-US" dirty="0"/>
              <a:t>was used, if applicable</a:t>
            </a:r>
          </a:p>
          <a:p>
            <a:pPr lvl="1"/>
            <a:r>
              <a:rPr lang="en-US" dirty="0"/>
              <a:t>Trends related to disciplinary infractions</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2050" name="Picture 2" descr="https://upload.wikimedia.org/wikipedia/commons/9/96/Air_Force_Basic_Training_M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478" y="1923572"/>
            <a:ext cx="5240071" cy="349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Personnel Knowledge</a:t>
            </a:r>
          </a:p>
        </p:txBody>
      </p:sp>
      <p:sp>
        <p:nvSpPr>
          <p:cNvPr id="3" name="Content Placeholder 2"/>
          <p:cNvSpPr>
            <a:spLocks noGrp="1"/>
          </p:cNvSpPr>
          <p:nvPr>
            <p:ph idx="1"/>
          </p:nvPr>
        </p:nvSpPr>
        <p:spPr>
          <a:xfrm>
            <a:off x="230719" y="955040"/>
            <a:ext cx="5973133" cy="5029200"/>
          </a:xfrm>
        </p:spPr>
        <p:txBody>
          <a:bodyPr>
            <a:normAutofit/>
          </a:bodyPr>
          <a:lstStyle/>
          <a:p>
            <a:r>
              <a:rPr lang="en-US" dirty="0"/>
              <a:t>Human resources should know:</a:t>
            </a:r>
          </a:p>
          <a:p>
            <a:pPr lvl="1"/>
            <a:r>
              <a:rPr lang="en-US" dirty="0"/>
              <a:t>Disciplinary program and procedures</a:t>
            </a:r>
          </a:p>
          <a:p>
            <a:pPr lvl="1"/>
            <a:r>
              <a:rPr lang="en-US" dirty="0"/>
              <a:t>Disciplinary information related to employee job descriptions</a:t>
            </a:r>
          </a:p>
          <a:p>
            <a:pPr lvl="1"/>
            <a:r>
              <a:rPr lang="en-US" dirty="0"/>
              <a:t>Disciplinary actions taken for S&amp;H infractions, if applicable</a:t>
            </a:r>
          </a:p>
          <a:p>
            <a:pPr lvl="1"/>
            <a:r>
              <a:rPr lang="en-US" dirty="0"/>
              <a:t>Enforcement of the disciplinary program for all personnel</a:t>
            </a:r>
          </a:p>
          <a:p>
            <a:pPr lvl="1"/>
            <a:r>
              <a:rPr lang="en-US" dirty="0"/>
              <a:t>Accountability for S&amp;H infractions (e.g., performance appraisals)</a:t>
            </a:r>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80" y="2156090"/>
            <a:ext cx="6426820" cy="3977048"/>
          </a:xfrm>
          <a:prstGeom prst="rect">
            <a:avLst/>
          </a:prstGeom>
        </p:spPr>
      </p:pic>
      <p:sp>
        <p:nvSpPr>
          <p:cNvPr id="6" name="Rectangle 5">
            <a:extLst>
              <a:ext uri="{FF2B5EF4-FFF2-40B4-BE49-F238E27FC236}">
                <a16:creationId xmlns:a16="http://schemas.microsoft.com/office/drawing/2014/main" id="{F6716C06-163C-42F9-AF8C-BD28E33D0849}"/>
              </a:ext>
            </a:extLst>
          </p:cNvPr>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394215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3" name="Content Placeholder 2"/>
          <p:cNvSpPr>
            <a:spLocks noGrp="1"/>
          </p:cNvSpPr>
          <p:nvPr>
            <p:ph idx="1"/>
          </p:nvPr>
        </p:nvSpPr>
        <p:spPr>
          <a:xfrm>
            <a:off x="230720" y="955040"/>
            <a:ext cx="6214686" cy="5029200"/>
          </a:xfrm>
        </p:spPr>
        <p:txBody>
          <a:bodyPr>
            <a:normAutofit/>
          </a:bodyPr>
          <a:lstStyle/>
          <a:p>
            <a:r>
              <a:rPr lang="en-US" dirty="0"/>
              <a:t>Employees should know:</a:t>
            </a:r>
          </a:p>
          <a:p>
            <a:pPr lvl="1"/>
            <a:r>
              <a:rPr lang="en-US" dirty="0"/>
              <a:t>Written disciplinary process and procedures</a:t>
            </a:r>
          </a:p>
          <a:p>
            <a:pPr lvl="1"/>
            <a:r>
              <a:rPr lang="en-US" dirty="0"/>
              <a:t>Definition and examples of S&amp;H infractions</a:t>
            </a:r>
          </a:p>
          <a:p>
            <a:pPr lvl="1"/>
            <a:r>
              <a:rPr lang="en-US" dirty="0"/>
              <a:t>Process taken when management</a:t>
            </a:r>
            <a:br>
              <a:rPr lang="en-US" dirty="0"/>
            </a:br>
            <a:r>
              <a:rPr lang="en-US" dirty="0"/>
              <a:t>and/or employees disobey a safety </a:t>
            </a:r>
            <a:br>
              <a:rPr lang="en-US" dirty="0"/>
            </a:br>
            <a:r>
              <a:rPr lang="en-US" dirty="0"/>
              <a:t>rule</a:t>
            </a:r>
          </a:p>
          <a:p>
            <a:pPr lvl="1"/>
            <a:r>
              <a:rPr lang="en-US" dirty="0"/>
              <a:t>Process for reporting unsafe acts</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5" name="Picture 4" descr="File:FL Technics Training - Inside the class.jp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08" y="1379070"/>
            <a:ext cx="5868992" cy="4099860"/>
          </a:xfrm>
          <a:prstGeom prst="rect">
            <a:avLst/>
          </a:prstGeom>
        </p:spPr>
      </p:pic>
    </p:spTree>
    <p:extLst>
      <p:ext uri="{BB962C8B-B14F-4D97-AF65-F5344CB8AC3E}">
        <p14:creationId xmlns:p14="http://schemas.microsoft.com/office/powerpoint/2010/main" val="38991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5" name="Rounded Rectangle 4"/>
          <p:cNvSpPr/>
          <p:nvPr/>
        </p:nvSpPr>
        <p:spPr>
          <a:xfrm>
            <a:off x="219369" y="1188720"/>
            <a:ext cx="11753263" cy="4480560"/>
          </a:xfrm>
          <a:prstGeom prst="roundRect">
            <a:avLst>
              <a:gd name="adj" fmla="val 12160"/>
            </a:avLst>
          </a:prstGeom>
        </p:spPr>
        <p:style>
          <a:lnRef idx="1">
            <a:schemeClr val="dk1"/>
          </a:lnRef>
          <a:fillRef idx="2">
            <a:schemeClr val="dk1"/>
          </a:fillRef>
          <a:effectRef idx="1">
            <a:schemeClr val="dk1"/>
          </a:effectRef>
          <a:fontRef idx="minor">
            <a:schemeClr val="dk1"/>
          </a:fontRef>
        </p:style>
        <p:txBody>
          <a:bodyPr rtlCol="0" anchor="ctr"/>
          <a:lstStyle/>
          <a:p>
            <a:pPr marL="569913" lvl="0" indent="-457200">
              <a:spcBef>
                <a:spcPts val="600"/>
              </a:spcBef>
              <a:spcAft>
                <a:spcPts val="600"/>
              </a:spcAft>
              <a:buFont typeface="Wingdings" panose="05000000000000000000" pitchFamily="2" charset="2"/>
              <a:buChar char="q"/>
            </a:pPr>
            <a:r>
              <a:rPr lang="en-US" sz="2800" dirty="0"/>
              <a:t>Review DoD and Service or Agency-level disciplinary procedures</a:t>
            </a:r>
          </a:p>
          <a:p>
            <a:pPr marL="569913" lvl="0" indent="-457200">
              <a:spcBef>
                <a:spcPts val="600"/>
              </a:spcBef>
              <a:spcAft>
                <a:spcPts val="600"/>
              </a:spcAft>
              <a:buFont typeface="Wingdings" panose="05000000000000000000" pitchFamily="2" charset="2"/>
              <a:buChar char="q"/>
            </a:pPr>
            <a:r>
              <a:rPr lang="en-US" sz="2800" dirty="0"/>
              <a:t>Communicate the disciplinary procedures</a:t>
            </a:r>
          </a:p>
          <a:p>
            <a:pPr marL="569913" lvl="0" indent="-457200">
              <a:spcBef>
                <a:spcPts val="600"/>
              </a:spcBef>
              <a:spcAft>
                <a:spcPts val="600"/>
              </a:spcAft>
              <a:buFont typeface="Wingdings" panose="05000000000000000000" pitchFamily="2" charset="2"/>
              <a:buChar char="q"/>
            </a:pPr>
            <a:r>
              <a:rPr lang="en-US" sz="2800" dirty="0"/>
              <a:t>Hold personnel accountable for unsafe/unhealthful actions/behaviors and S&amp;H rule violations</a:t>
            </a:r>
          </a:p>
          <a:p>
            <a:pPr marL="569913" lvl="0" indent="-457200">
              <a:spcBef>
                <a:spcPts val="600"/>
              </a:spcBef>
              <a:spcAft>
                <a:spcPts val="600"/>
              </a:spcAft>
              <a:buFont typeface="Wingdings" panose="05000000000000000000" pitchFamily="2" charset="2"/>
              <a:buChar char="q"/>
            </a:pPr>
            <a:r>
              <a:rPr lang="en-US" sz="2800" dirty="0"/>
              <a:t>Document cases of disciplinary action taken</a:t>
            </a:r>
          </a:p>
          <a:p>
            <a:pPr marL="569913" lvl="0" indent="-457200">
              <a:spcBef>
                <a:spcPts val="600"/>
              </a:spcBef>
              <a:spcAft>
                <a:spcPts val="600"/>
              </a:spcAft>
              <a:buFont typeface="Wingdings" panose="05000000000000000000" pitchFamily="2" charset="2"/>
              <a:buChar char="q"/>
            </a:pPr>
            <a:r>
              <a:rPr lang="en-US" sz="2800" dirty="0"/>
              <a:t>Trend disciplinary actions taken</a:t>
            </a:r>
          </a:p>
          <a:p>
            <a:pPr marL="569913" lvl="0" indent="-457200">
              <a:spcBef>
                <a:spcPts val="600"/>
              </a:spcBef>
              <a:spcAft>
                <a:spcPts val="600"/>
              </a:spcAft>
              <a:buFont typeface="Wingdings" panose="05000000000000000000" pitchFamily="2" charset="2"/>
              <a:buChar char="q"/>
            </a:pPr>
            <a:r>
              <a:rPr lang="en-US" sz="2800" dirty="0"/>
              <a:t>Review the disciplinary program and procedures</a:t>
            </a:r>
          </a:p>
        </p:txBody>
      </p:sp>
    </p:spTree>
    <p:extLst>
      <p:ext uri="{BB962C8B-B14F-4D97-AF65-F5344CB8AC3E}">
        <p14:creationId xmlns:p14="http://schemas.microsoft.com/office/powerpoint/2010/main" val="220170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Review Disciplinary Procedures</a:t>
            </a:r>
          </a:p>
        </p:txBody>
      </p:sp>
      <p:sp>
        <p:nvSpPr>
          <p:cNvPr id="3" name="Content Placeholder 2"/>
          <p:cNvSpPr>
            <a:spLocks noGrp="1"/>
          </p:cNvSpPr>
          <p:nvPr>
            <p:ph idx="1"/>
          </p:nvPr>
        </p:nvSpPr>
        <p:spPr/>
        <p:txBody>
          <a:bodyPr>
            <a:normAutofit/>
          </a:bodyPr>
          <a:lstStyle/>
          <a:p>
            <a:r>
              <a:rPr lang="en-US" dirty="0"/>
              <a:t>Determine if your worksite has defined disciplinary procedures</a:t>
            </a:r>
          </a:p>
          <a:p>
            <a:pPr lvl="1"/>
            <a:r>
              <a:rPr lang="en-US" dirty="0"/>
              <a:t>Look at DoD Instructions</a:t>
            </a:r>
          </a:p>
          <a:p>
            <a:pPr lvl="1"/>
            <a:r>
              <a:rPr lang="en-US" dirty="0"/>
              <a:t>Check Service or Agency regulations</a:t>
            </a:r>
            <a:br>
              <a:rPr lang="en-US" dirty="0"/>
            </a:br>
            <a:r>
              <a:rPr lang="en-US" dirty="0"/>
              <a:t>and instructions</a:t>
            </a:r>
          </a:p>
          <a:p>
            <a:pPr lvl="1"/>
            <a:r>
              <a:rPr lang="en-US" dirty="0"/>
              <a:t>See if procedures are available at the</a:t>
            </a:r>
            <a:br>
              <a:rPr lang="en-US" dirty="0"/>
            </a:br>
            <a:r>
              <a:rPr lang="en-US" dirty="0"/>
              <a:t>worksite level</a:t>
            </a:r>
          </a:p>
          <a:p>
            <a:r>
              <a:rPr lang="en-US" dirty="0"/>
              <a:t>Read through these procedures</a:t>
            </a:r>
          </a:p>
          <a:p>
            <a:r>
              <a:rPr lang="en-US" dirty="0"/>
              <a:t>Become familiar with the tiered </a:t>
            </a:r>
            <a:br>
              <a:rPr lang="en-US" dirty="0"/>
            </a:br>
            <a:r>
              <a:rPr lang="en-US" dirty="0"/>
              <a:t>disciplinary process(es)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065" y="1913480"/>
            <a:ext cx="4307768" cy="367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82086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CDCED-95E4-482B-B4DD-6679AB938AA4}">
  <ds:schemaRefs>
    <ds:schemaRef ds:uri="http://www.w3.org/XML/1998/namespace"/>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7DCC8EF6-8B0C-4A38-A2DC-37E3ADF68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30390</TotalTime>
  <Words>2142</Words>
  <Application>Microsoft Office PowerPoint</Application>
  <PresentationFormat>Widescreen</PresentationFormat>
  <Paragraphs>212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Office Theme</vt:lpstr>
      <vt:lpstr>Disciplinary System</vt:lpstr>
      <vt:lpstr>Objectives</vt:lpstr>
      <vt:lpstr>Background &amp; Importance</vt:lpstr>
      <vt:lpstr>Documentation</vt:lpstr>
      <vt:lpstr>Leadership/Management Knowledge</vt:lpstr>
      <vt:lpstr>Key Personnel Knowledge</vt:lpstr>
      <vt:lpstr>Workforce Knowledge</vt:lpstr>
      <vt:lpstr>Action Checklist</vt:lpstr>
      <vt:lpstr>Review Disciplinary Procedures</vt:lpstr>
      <vt:lpstr>Communicate Disciplinary Procedures</vt:lpstr>
      <vt:lpstr>Communicate Disciplinary Procedures</vt:lpstr>
      <vt:lpstr>Hold Personnel Accountable</vt:lpstr>
      <vt:lpstr>Document Disciplinary Infractions</vt:lpstr>
      <vt:lpstr>Trend Disciplinary Infractions</vt:lpstr>
      <vt:lpstr>Review and Update Procedures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160</cp:revision>
  <cp:lastPrinted>2015-05-08T19:29:59Z</cp:lastPrinted>
  <dcterms:created xsi:type="dcterms:W3CDTF">2013-07-03T14:40:41Z</dcterms:created>
  <dcterms:modified xsi:type="dcterms:W3CDTF">2022-09-01T16:03:41Z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