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 userDrawn="1">
          <p15:clr>
            <a:srgbClr val="A4A3A4"/>
          </p15:clr>
        </p15:guide>
        <p15:guide id="2" pos="1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7971"/>
    <a:srgbClr val="9B9C96"/>
    <a:srgbClr val="FFCC00"/>
    <a:srgbClr val="FFFF66"/>
    <a:srgbClr val="000000"/>
    <a:srgbClr val="E1FFFF"/>
    <a:srgbClr val="162146"/>
    <a:srgbClr val="5F656B"/>
    <a:srgbClr val="596165"/>
    <a:srgbClr val="DDDA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32" autoAdjust="0"/>
    <p:restoredTop sz="86321" autoAdjust="0"/>
  </p:normalViewPr>
  <p:slideViewPr>
    <p:cSldViewPr snapToGrid="0" snapToObjects="1" showGuides="1">
      <p:cViewPr varScale="1">
        <p:scale>
          <a:sx n="66" d="100"/>
          <a:sy n="66" d="100"/>
        </p:scale>
        <p:origin x="893" y="58"/>
      </p:cViewPr>
      <p:guideLst>
        <p:guide orient="horz" pos="268"/>
        <p:guide pos="139"/>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snapToObjects="1">
      <p:cViewPr>
        <p:scale>
          <a:sx n="150" d="100"/>
          <a:sy n="150" d="100"/>
        </p:scale>
        <p:origin x="1171" y="-2405"/>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B7105C74-5D5E-FE4F-B601-0624828AC97F}" type="datetimeFigureOut">
              <a:rPr lang="en-US" smtClean="0"/>
              <a:t>6/27/2022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a:defRPr sz="1200"/>
            </a:lvl1pPr>
          </a:lstStyle>
          <a:p>
            <a:fld id="{E81FDD20-2A9D-6C4F-8EBD-97713CB0B423}" type="slidenum">
              <a:rPr lang="en-US" smtClean="0"/>
              <a:t>‹#›</a:t>
            </a:fld>
            <a:endParaRPr lang="en-US" dirty="0"/>
          </a:p>
        </p:txBody>
      </p:sp>
    </p:spTree>
    <p:extLst>
      <p:ext uri="{BB962C8B-B14F-4D97-AF65-F5344CB8AC3E}">
        <p14:creationId xmlns:p14="http://schemas.microsoft.com/office/powerpoint/2010/main" val="1863701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36A4FC1A-7BFF-4F43-9454-31A6101EC2AB}" type="datetimeFigureOut">
              <a:rPr lang="en-US" smtClean="0"/>
              <a:t>6/27/2022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EEDEC144-5708-524F-8182-C7FC24335BD2}" type="slidenum">
              <a:rPr lang="en-US" smtClean="0"/>
              <a:t>‹#›</a:t>
            </a:fld>
            <a:endParaRPr lang="en-US" dirty="0"/>
          </a:p>
        </p:txBody>
      </p:sp>
    </p:spTree>
    <p:extLst>
      <p:ext uri="{BB962C8B-B14F-4D97-AF65-F5344CB8AC3E}">
        <p14:creationId xmlns:p14="http://schemas.microsoft.com/office/powerpoint/2010/main" val="400644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000" kern="1200">
        <a:solidFill>
          <a:schemeClr val="tx1"/>
        </a:solidFill>
        <a:latin typeface="+mn-lt"/>
        <a:ea typeface="+mn-ea"/>
        <a:cs typeface="+mn-cs"/>
      </a:defRPr>
    </a:lvl2pPr>
    <a:lvl3pPr marL="914400" algn="l" defTabSz="457200" rtl="0" eaLnBrk="1" latinLnBrk="0" hangingPunct="1">
      <a:defRPr sz="1000" kern="1200">
        <a:solidFill>
          <a:schemeClr val="tx1"/>
        </a:solidFill>
        <a:latin typeface="+mn-lt"/>
        <a:ea typeface="+mn-ea"/>
        <a:cs typeface="+mn-cs"/>
      </a:defRPr>
    </a:lvl3pPr>
    <a:lvl4pPr marL="1371600" algn="l" defTabSz="457200" rtl="0" eaLnBrk="1" latinLnBrk="0" hangingPunct="1">
      <a:defRPr sz="1000" kern="1200">
        <a:solidFill>
          <a:schemeClr val="tx1"/>
        </a:solidFill>
        <a:latin typeface="+mn-lt"/>
        <a:ea typeface="+mn-ea"/>
        <a:cs typeface="+mn-cs"/>
      </a:defRPr>
    </a:lvl4pPr>
    <a:lvl5pPr marL="1828800" algn="l" defTabSz="457200" rtl="0" eaLnBrk="1" latinLnBrk="0" hangingPunct="1">
      <a:defRPr sz="10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pload.wikimedia.org/wikipedia/commons/4/45/Michael_Brown_views_map_at_Office_of_Emergency_Management_briefing.jpg"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upload.wikimedia.org/wikipedia/commons/8/85/Joe_Rizzi,_center_right,_the_emergency_manager_for_the_City_of_Eugene,_and_Lane_County_Search_and_Rescue_Fire_Chief_Dale_Borland,_center_left,_review_information_for_a_mass_casualty_response_scenario_duri"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osha.gov/OshDoc/data_General_Facts/emergency-exit-routes-factsheet.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2.staticflickr.com/8/7290/10275292064_7d7d70cd07_z.jpg"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sha.gov/SLTC/etools/evacuation/floorplan_demo.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sha.gov/SLTC/etools/evacuation/floorplan_demo.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ive.staticflickr.com/342/19839254316_9f1d4563cd_b.jp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farm3.staticflickr.com/2175/2503402996_0dcbc24ef7_z.jp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osha.gov/pls/oshaweb/owadisp.show_document?p_id=9726&amp;p_table=STANDARD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upload.wikimedia.org/wikipedia/commons/4/42/911sign.jpg"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osha.gov/SLTC/etools/evacuation/checklists/eap.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www.qac.org/images/CivicAlerts/10/Emergency-Management-Plan.jpg" TargetMode="External"/><Relationship Id="rId4" Type="http://schemas.openxmlformats.org/officeDocument/2006/relationships/hyperlink" Target="https://www.osha.gov/etools/evacuation-plans-procedures/expert-system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upload.wikimedia.org/wikipedia/commons/2/2d/US_Navy_010531-N-3889M-004_Navy_Corpsman_Field_Training_Exercise.jp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flickr.com/photos/45802067@N03/27272594640"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osha.gov/SLTC/bloodbornepathogens/index.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farm2.staticflickr.com/1306/4709074970_71ced1d051_z.jpg" TargetMode="External"/><Relationship Id="rId5" Type="http://schemas.openxmlformats.org/officeDocument/2006/relationships/hyperlink" Target="https://upload.wikimedia.org/wikipedia/commons/8/82/CPR_training-05.jpg" TargetMode="External"/><Relationship Id="rId4" Type="http://schemas.openxmlformats.org/officeDocument/2006/relationships/hyperlink" Target="https://www.osha.gov/SLTC/respiratoryprotection/index.html"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ac.450f.edgecastcdn.net/80450F/1490womi.com/files/2011/06/P1040382.jp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theplymouthbrethren.org.uk/wp-content/uploads/2015/05/Team-Leader-huddle.jp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farm9.staticflickr.com/8254/8705544014_fc9329a3a8_z.jpg"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upload.wikimedia.org/wikipedia/commons/thumb/8/8a/Fire_drill.jpg/300px-Fire_drill.jpg"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missionmanager.com/wp-content/uploads/2015/01/SARPYsm-300x218.jp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sha.gov/laws-regs/regulations/standardnumber/1910/1910.165"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upload.wikimedia.org/wikipedia/commons/1/1d/US_Navy_101117-N-3158M-098_Medical_emergency_responders_assist_a_simulated_casualty_at_Naval_Station_Rota_during_exercise_Neptune_Response_2011.jpg"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drrosman.com/wp-content/uploads/2011/07/emergency.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sha.gov/pls/oshaweb/owadisp.show_document?p_id=9726&amp;p_table=STANDARD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osha.gov/pls/oshaweb/owadisp.show_document?p_table=STANDARDS&amp;p_id=12887"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farm9.staticflickr.com/8143/7367161978_624a00541d_z.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pload.wikimedia.org/wikipedia/commons/6/61/FEMA_-_42200_-_FEMA_Community_Outreach_with_DeKalb_Emergency_Management.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farm3.staticflickr.com/2027/2155083948_c1569c8757_z.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pload.wikimedia.org/wikipedia/commons/thumb/e/e6/Fallout_shelter.jpg/180px-Fallout_shelter.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This presentation outlines emergency procedure requirements for the purposes of Occupational Safety and Health Administration (OSHA) Voluntary Protection Programs (VPP) recognition. It provides information on the background and importance of emergency procedures, required documentation, and the various levels of employee knowledge. It concludes with an action checklist and supplemental details to help with OSHA VPP implementation and sustainment efforts. </a:t>
            </a:r>
          </a:p>
          <a:p>
            <a:br>
              <a:rPr lang="en-US" sz="1200" kern="1200" dirty="0">
                <a:solidFill>
                  <a:schemeClr val="tx1"/>
                </a:solidFill>
                <a:effectLst/>
                <a:latin typeface="+mn-lt"/>
                <a:ea typeface="+mn-ea"/>
                <a:cs typeface="+mn-cs"/>
              </a:rPr>
            </a:b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a:t>
            </a:fld>
            <a:endParaRPr lang="en-US" dirty="0"/>
          </a:p>
        </p:txBody>
      </p:sp>
    </p:spTree>
    <p:extLst>
      <p:ext uri="{BB962C8B-B14F-4D97-AF65-F5344CB8AC3E}">
        <p14:creationId xmlns:p14="http://schemas.microsoft.com/office/powerpoint/2010/main" val="39310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Follow this action checklist to implement, meet, and sustain VPP criteria for emergency management. Each of these action checklist items will be covered in more detail.</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Keep in mind, your site may be required to develop a written fire prevention plan to supplement your emergency preparedness and response procedures.</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10</a:t>
            </a:fld>
            <a:endParaRPr lang="en-US" dirty="0"/>
          </a:p>
        </p:txBody>
      </p:sp>
    </p:spTree>
    <p:extLst>
      <p:ext uri="{BB962C8B-B14F-4D97-AF65-F5344CB8AC3E}">
        <p14:creationId xmlns:p14="http://schemas.microsoft.com/office/powerpoint/2010/main" val="1824583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HVA = hazard and vulnerability assessment </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The commitment and support of all employees is critical to the success of the emergency action plan. Employees are more familiar with their work areas and processes than those who are not working in the areas. Involving them in the initial workplace evaluation helps everyone better understand the setup of the facility. Their involvement provides their perspectives and opinions on emergency preparedness and response. </a:t>
            </a:r>
          </a:p>
          <a:p>
            <a:endParaRPr lang="en-US" sz="11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Document your HVA or other similar assessment and use the assessment to draft procedures for likely emergencies.</a:t>
            </a:r>
          </a:p>
          <a:p>
            <a:endParaRPr lang="en-US" sz="11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The left image shows </a:t>
            </a:r>
            <a:r>
              <a:rPr lang="en-US" sz="1100" kern="1200" baseline="0" dirty="0">
                <a:solidFill>
                  <a:schemeClr val="tx1"/>
                </a:solidFill>
                <a:effectLst/>
                <a:latin typeface="+mn-lt"/>
                <a:ea typeface="+mn-ea"/>
                <a:cs typeface="+mn-cs"/>
              </a:rPr>
              <a:t>a FEMA emergency management team evaluating the local area to assess hazard potential. </a:t>
            </a:r>
            <a:r>
              <a:rPr lang="en-US" sz="1100" kern="1200" dirty="0">
                <a:solidFill>
                  <a:schemeClr val="tx1"/>
                </a:solidFill>
                <a:effectLst/>
                <a:latin typeface="+mn-lt"/>
                <a:ea typeface="+mn-ea"/>
                <a:cs typeface="+mn-cs"/>
              </a:rPr>
              <a:t>Image retrieved</a:t>
            </a:r>
            <a:r>
              <a:rPr lang="en-US" sz="1100" kern="1200" baseline="0" dirty="0">
                <a:solidFill>
                  <a:schemeClr val="tx1"/>
                </a:solidFill>
                <a:effectLst/>
                <a:latin typeface="+mn-lt"/>
                <a:ea typeface="+mn-ea"/>
                <a:cs typeface="+mn-cs"/>
              </a:rPr>
              <a:t> from Bing Images (free to share and use license) at: </a:t>
            </a:r>
            <a:r>
              <a:rPr lang="en-US" sz="1100" u="sng" kern="1200" dirty="0">
                <a:solidFill>
                  <a:schemeClr val="tx1"/>
                </a:solidFill>
                <a:effectLst/>
                <a:latin typeface="+mn-lt"/>
                <a:ea typeface="+mn-ea"/>
                <a:cs typeface="+mn-cs"/>
                <a:hlinkClick r:id="rId3"/>
              </a:rPr>
              <a:t>https://upload.wikimedia.org/wikipedia/commons/4/45/Michael_Brown_views_map_at_Office_of_Emergency_Management_briefing.jpg</a:t>
            </a:r>
            <a:endParaRPr lang="en-US" sz="1100" kern="1200" dirty="0">
              <a:solidFill>
                <a:schemeClr val="tx1"/>
              </a:solidFill>
              <a:effectLst/>
              <a:latin typeface="+mn-lt"/>
              <a:ea typeface="+mn-ea"/>
              <a:cs typeface="+mn-cs"/>
            </a:endParaRPr>
          </a:p>
          <a:p>
            <a:endParaRPr lang="en-US" sz="11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The right image shows local</a:t>
            </a:r>
            <a:r>
              <a:rPr lang="en-US" sz="1100" kern="1200" baseline="0" dirty="0">
                <a:solidFill>
                  <a:schemeClr val="tx1"/>
                </a:solidFill>
                <a:effectLst/>
                <a:latin typeface="+mn-lt"/>
                <a:ea typeface="+mn-ea"/>
                <a:cs typeface="+mn-cs"/>
              </a:rPr>
              <a:t> emergency representatives meeting to assess emergency hazard potential. </a:t>
            </a:r>
            <a:r>
              <a:rPr lang="en-US" sz="1100" kern="1200" dirty="0">
                <a:solidFill>
                  <a:schemeClr val="tx1"/>
                </a:solidFill>
                <a:effectLst/>
                <a:latin typeface="+mn-lt"/>
                <a:ea typeface="+mn-ea"/>
                <a:cs typeface="+mn-cs"/>
              </a:rPr>
              <a:t>Image retrieved</a:t>
            </a:r>
            <a:r>
              <a:rPr lang="en-US" sz="1100" kern="1200" baseline="0" dirty="0">
                <a:solidFill>
                  <a:schemeClr val="tx1"/>
                </a:solidFill>
                <a:effectLst/>
                <a:latin typeface="+mn-lt"/>
                <a:ea typeface="+mn-ea"/>
                <a:cs typeface="+mn-cs"/>
              </a:rPr>
              <a:t> from Bing Images (free to share and use license) at: </a:t>
            </a:r>
            <a:r>
              <a:rPr lang="en-US" sz="1100" u="sng" kern="1200" dirty="0">
                <a:solidFill>
                  <a:schemeClr val="tx1"/>
                </a:solidFill>
                <a:effectLst/>
                <a:latin typeface="+mn-lt"/>
                <a:ea typeface="+mn-ea"/>
                <a:cs typeface="+mn-cs"/>
                <a:hlinkClick r:id="rId4"/>
              </a:rPr>
              <a:t>https://upload.wikimedia.org/wikipedia/commons/8/85/Joe_Rizzi%2C_center_right%2C_the_emergency_manager_for_the_City_of_Eugene%2C_and_Lane_County_Search_and_Rescue_Fire_Chief_Dale_Borland%2C_center_left%2C_review_information_for_a_mass_casualty_response_scenario_during_120503-A-NY487-875.jpg</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11</a:t>
            </a:fld>
            <a:endParaRPr lang="en-US" dirty="0"/>
          </a:p>
        </p:txBody>
      </p:sp>
    </p:spTree>
    <p:extLst>
      <p:ext uri="{BB962C8B-B14F-4D97-AF65-F5344CB8AC3E}">
        <p14:creationId xmlns:p14="http://schemas.microsoft.com/office/powerpoint/2010/main" val="3888757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"Exit" signs with an arrow indicating directions must be clearly visible and placed in every location where the direction of travel to reach the nearest exit is not immediately apparent.</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OSHA Fact Sheet on Emergency Exit Routes: </a:t>
            </a:r>
            <a:r>
              <a:rPr lang="en-US" sz="1100" u="sng" kern="1200" dirty="0">
                <a:solidFill>
                  <a:schemeClr val="tx1"/>
                </a:solidFill>
                <a:effectLst/>
                <a:latin typeface="+mn-lt"/>
                <a:ea typeface="+mn-ea"/>
                <a:cs typeface="+mn-cs"/>
                <a:hlinkClick r:id="rId3"/>
              </a:rPr>
              <a:t>https://www.osha.gov/OshDoc/data_General_Facts/emergency-exit-routes-factsheet.pdf</a:t>
            </a:r>
            <a:endParaRPr lang="en-US" sz="1100" u="sng" kern="1200" dirty="0">
              <a:solidFill>
                <a:schemeClr val="tx1"/>
              </a:solidFill>
              <a:effectLst/>
              <a:latin typeface="+mn-lt"/>
              <a:ea typeface="+mn-ea"/>
              <a:cs typeface="+mn-cs"/>
            </a:endParaRPr>
          </a:p>
          <a:p>
            <a:endParaRPr lang="en-US" sz="1100" u="sng"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The image shows an emergency exit door with clear, easy access for evacuation. Image retrieved from Bing Images (free to share and use license) at: </a:t>
            </a:r>
            <a:r>
              <a:rPr lang="en-US" sz="1100" u="sng" kern="1200" dirty="0">
                <a:solidFill>
                  <a:schemeClr val="tx1"/>
                </a:solidFill>
                <a:effectLst/>
                <a:latin typeface="+mn-lt"/>
                <a:ea typeface="+mn-ea"/>
                <a:cs typeface="+mn-cs"/>
                <a:hlinkClick r:id="rId4"/>
              </a:rPr>
              <a:t>https://c2.staticflickr.com/8/7290/10275292064_7d7d70cd07_z.jpg</a:t>
            </a:r>
            <a:endParaRPr lang="en-US" sz="1100"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12</a:t>
            </a:fld>
            <a:endParaRPr lang="en-US" dirty="0"/>
          </a:p>
        </p:txBody>
      </p:sp>
    </p:spTree>
    <p:extLst>
      <p:ext uri="{BB962C8B-B14F-4D97-AF65-F5344CB8AC3E}">
        <p14:creationId xmlns:p14="http://schemas.microsoft.com/office/powerpoint/2010/main" val="3696827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baseline="0" dirty="0">
                <a:solidFill>
                  <a:schemeClr val="tx1"/>
                </a:solidFill>
                <a:effectLst/>
                <a:latin typeface="+mn-lt"/>
                <a:ea typeface="+mn-ea"/>
                <a:cs typeface="+mn-cs"/>
              </a:rPr>
              <a:t>Follow these guidelines </a:t>
            </a:r>
            <a:r>
              <a:rPr lang="en-US" sz="1100" kern="1200" dirty="0">
                <a:solidFill>
                  <a:schemeClr val="tx1"/>
                </a:solidFill>
                <a:effectLst/>
                <a:latin typeface="+mn-lt"/>
                <a:ea typeface="+mn-ea"/>
                <a:cs typeface="+mn-cs"/>
              </a:rPr>
              <a:t>when developing</a:t>
            </a:r>
            <a:r>
              <a:rPr lang="en-US" sz="1100" kern="1200" baseline="0" dirty="0">
                <a:solidFill>
                  <a:schemeClr val="tx1"/>
                </a:solidFill>
                <a:effectLst/>
                <a:latin typeface="+mn-lt"/>
                <a:ea typeface="+mn-ea"/>
                <a:cs typeface="+mn-cs"/>
              </a:rPr>
              <a:t> comprehensive and clear evacuation plans and maps. It is common for maps to only depict one exit route, lack an indicator to let readers know where they are on the map, or be oriented in the wrong direction. This is an example of a map with poor orientation: the exit is to your right because the map is facing north; however, the exit is to your left because you are facing south as you read it on the wall.</a:t>
            </a:r>
          </a:p>
          <a:p>
            <a:endParaRPr lang="en-US" sz="1100" dirty="0"/>
          </a:p>
          <a:p>
            <a:r>
              <a:rPr lang="en-US" sz="1100" kern="1200" baseline="0" dirty="0">
                <a:solidFill>
                  <a:schemeClr val="tx1"/>
                </a:solidFill>
                <a:effectLst/>
                <a:latin typeface="+mn-lt"/>
                <a:ea typeface="+mn-ea"/>
                <a:cs typeface="+mn-cs"/>
              </a:rPr>
              <a:t>Whenever possible, show the assembly area location or at least note the location of the assembly area, on the evacuation map.</a:t>
            </a:r>
            <a:endParaRPr lang="en-US" sz="1100" kern="1200" dirty="0">
              <a:solidFill>
                <a:schemeClr val="tx1"/>
              </a:solidFill>
              <a:effectLst/>
              <a:latin typeface="+mn-lt"/>
              <a:ea typeface="+mn-ea"/>
              <a:cs typeface="+mn-cs"/>
            </a:endParaRPr>
          </a:p>
          <a:p>
            <a:endParaRPr lang="en-US" sz="1100" u="sng"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Update map postings as workplace changes occur.</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OSHA Evacuation Plans and Procedures eTool: </a:t>
            </a:r>
            <a:r>
              <a:rPr lang="en-US" sz="1100" u="sng" kern="1200" dirty="0">
                <a:solidFill>
                  <a:schemeClr val="tx1"/>
                </a:solidFill>
                <a:effectLst/>
                <a:latin typeface="+mn-lt"/>
                <a:ea typeface="+mn-ea"/>
                <a:cs typeface="+mn-cs"/>
                <a:hlinkClick r:id="rId3"/>
              </a:rPr>
              <a:t>https://www.osha.gov/SLTC/etools/evacuation/floorplan_demo.html</a:t>
            </a:r>
            <a:endParaRPr lang="en-US" sz="1100"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13</a:t>
            </a:fld>
            <a:endParaRPr lang="en-US" dirty="0"/>
          </a:p>
        </p:txBody>
      </p:sp>
    </p:spTree>
    <p:extLst>
      <p:ext uri="{BB962C8B-B14F-4D97-AF65-F5344CB8AC3E}">
        <p14:creationId xmlns:p14="http://schemas.microsoft.com/office/powerpoint/2010/main" val="504102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Good evacuation plan elements: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Ensure primary and secondary exits are arranged to minimize the possibility that a fire or other emergency condition blocks multiple exits.</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Do not designate emergency exit routes for building evacuation through restrooms (or windows) even if a restroom has a door employees could use as an exit</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Lead employees away from rooms with hazardous materials so the employees do not pass the area during an emergency.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Do not designate exit routes through narrow passages; passageways between two buildings may not provide enough open space for safe evacuation during an emergency.</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Designate assembly areas outside the building for employees to gather during an emergency.</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Clearly illustrate the location of this assembly area, if shown on the map.</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Show the locations of stairways and elevators on the floor plan of a multiple-story building and indicate the stairs, </a:t>
            </a:r>
            <a:r>
              <a:rPr lang="en-US" sz="1100" u="sng" kern="1200" dirty="0">
                <a:solidFill>
                  <a:schemeClr val="tx1"/>
                </a:solidFill>
                <a:effectLst/>
                <a:latin typeface="+mn-lt"/>
                <a:ea typeface="+mn-ea"/>
                <a:cs typeface="+mn-cs"/>
              </a:rPr>
              <a:t>not</a:t>
            </a:r>
            <a:r>
              <a:rPr lang="en-US" sz="1100" kern="1200" dirty="0">
                <a:solidFill>
                  <a:schemeClr val="tx1"/>
                </a:solidFill>
                <a:effectLst/>
                <a:latin typeface="+mn-lt"/>
                <a:ea typeface="+mn-ea"/>
                <a:cs typeface="+mn-cs"/>
              </a:rPr>
              <a:t> the elevators, are the appropriate means of exit in case of emergency.</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Where applicable, designate exits with wheelchair access on the floorplan.</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Show the employee's current location in the building; consider a star or a “You Are Here” designation.</a:t>
            </a:r>
          </a:p>
          <a:p>
            <a:pPr lvl="0"/>
            <a:endParaRPr lang="en-US" sz="11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The image shows an evacuation plan. In addition to the “You Are Here” designation, a good evacuation map designates primary and secondary exits and is oriented to the direction the reader is facing. Image retrieved from OSHA at: </a:t>
            </a:r>
            <a:r>
              <a:rPr lang="en-US" sz="1100" u="sng" kern="1200" dirty="0">
                <a:solidFill>
                  <a:schemeClr val="tx1"/>
                </a:solidFill>
                <a:effectLst/>
                <a:latin typeface="+mn-lt"/>
                <a:ea typeface="+mn-ea"/>
                <a:cs typeface="+mn-cs"/>
                <a:hlinkClick r:id="rId3"/>
              </a:rPr>
              <a:t>https://www.osha.gov/SLTC/etools/evacuation/floorplan_demo.html</a:t>
            </a:r>
            <a:endParaRPr lang="en-US" sz="1100"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14</a:t>
            </a:fld>
            <a:endParaRPr lang="en-US" dirty="0"/>
          </a:p>
        </p:txBody>
      </p:sp>
    </p:spTree>
    <p:extLst>
      <p:ext uri="{BB962C8B-B14F-4D97-AF65-F5344CB8AC3E}">
        <p14:creationId xmlns:p14="http://schemas.microsoft.com/office/powerpoint/2010/main" val="283283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The slide lists the minimum information, according to OSHA regulation and VPP expectations, to include in an emergency action plan.</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Example means of reporting fires and other emergencies include:</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Dialing 911 or internal emergency reporting number</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Activating manual emergency pull stations or other alarm systems</a:t>
            </a:r>
          </a:p>
          <a:p>
            <a:endParaRPr lang="en-US" sz="1100" kern="1200" dirty="0">
              <a:solidFill>
                <a:schemeClr val="tx1"/>
              </a:solidFill>
              <a:effectLst/>
              <a:latin typeface="+mn-lt"/>
              <a:ea typeface="+mn-ea"/>
              <a:cs typeface="+mn-cs"/>
            </a:endParaRPr>
          </a:p>
          <a:p>
            <a:pPr>
              <a:defRPr/>
            </a:pPr>
            <a:r>
              <a:rPr lang="en-US" sz="1100" kern="1200" dirty="0">
                <a:solidFill>
                  <a:schemeClr val="tx1"/>
                </a:solidFill>
                <a:effectLst/>
                <a:latin typeface="+mn-lt"/>
                <a:ea typeface="+mn-ea"/>
                <a:cs typeface="+mn-cs"/>
              </a:rPr>
              <a:t>The image shows trained personnel providing</a:t>
            </a:r>
            <a:r>
              <a:rPr lang="en-US" sz="1100" kern="1200" baseline="0" dirty="0">
                <a:solidFill>
                  <a:schemeClr val="tx1"/>
                </a:solidFill>
                <a:effectLst/>
                <a:latin typeface="+mn-lt"/>
                <a:ea typeface="+mn-ea"/>
                <a:cs typeface="+mn-cs"/>
              </a:rPr>
              <a:t> medical care. </a:t>
            </a:r>
            <a:r>
              <a:rPr lang="en-US" sz="1100" kern="1200" dirty="0">
                <a:solidFill>
                  <a:schemeClr val="tx1"/>
                </a:solidFill>
                <a:effectLst/>
                <a:latin typeface="+mn-lt"/>
                <a:ea typeface="+mn-ea"/>
                <a:cs typeface="+mn-cs"/>
              </a:rPr>
              <a:t>Image retrieved from Bing Images (free to share and use license) at: </a:t>
            </a:r>
            <a:r>
              <a:rPr lang="en-US" sz="1100" u="sng" dirty="0">
                <a:hlinkClick r:id="rId3"/>
              </a:rPr>
              <a:t>https://live.staticflickr.com/342/19839254316_9f1d4563cd_b.jpg</a:t>
            </a:r>
            <a:endParaRPr lang="en-US" sz="1100" u="sng" dirty="0"/>
          </a:p>
        </p:txBody>
      </p:sp>
      <p:sp>
        <p:nvSpPr>
          <p:cNvPr id="4" name="Slide Number Placeholder 3"/>
          <p:cNvSpPr>
            <a:spLocks noGrp="1"/>
          </p:cNvSpPr>
          <p:nvPr>
            <p:ph type="sldNum" sz="quarter" idx="10"/>
          </p:nvPr>
        </p:nvSpPr>
        <p:spPr/>
        <p:txBody>
          <a:bodyPr/>
          <a:lstStyle/>
          <a:p>
            <a:fld id="{EEDEC144-5708-524F-8182-C7FC24335BD2}" type="slidenum">
              <a:rPr lang="en-US" sz="1100" smtClean="0"/>
              <a:t>15</a:t>
            </a:fld>
            <a:endParaRPr lang="en-US" sz="1100" dirty="0"/>
          </a:p>
        </p:txBody>
      </p:sp>
    </p:spTree>
    <p:extLst>
      <p:ext uri="{BB962C8B-B14F-4D97-AF65-F5344CB8AC3E}">
        <p14:creationId xmlns:p14="http://schemas.microsoft.com/office/powerpoint/2010/main" val="189202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The slide lists the minimum information, according to OSHA regulation and VPP expectations, to include in an emergency action plan.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The image shows an Incident Commander ensuring total accountability during an evacuation. Image retrieved from Bing Images (free to share and use license) at: </a:t>
            </a:r>
            <a:r>
              <a:rPr lang="en-US" sz="1100" u="sng" kern="1200" dirty="0">
                <a:solidFill>
                  <a:schemeClr val="tx1"/>
                </a:solidFill>
                <a:effectLst/>
                <a:latin typeface="+mn-lt"/>
                <a:ea typeface="+mn-ea"/>
                <a:cs typeface="+mn-cs"/>
                <a:hlinkClick r:id="rId3"/>
              </a:rPr>
              <a:t>http://farm3.staticflickr.com/2175/2503402996_0dcbc24ef7_z.jpg</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16</a:t>
            </a:fld>
            <a:endParaRPr lang="en-US" dirty="0"/>
          </a:p>
        </p:txBody>
      </p:sp>
    </p:spTree>
    <p:extLst>
      <p:ext uri="{BB962C8B-B14F-4D97-AF65-F5344CB8AC3E}">
        <p14:creationId xmlns:p14="http://schemas.microsoft.com/office/powerpoint/2010/main" val="1615183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OSHA Emergency Action Plan requirements: </a:t>
            </a:r>
            <a:r>
              <a:rPr lang="en-US" sz="1100" u="sng" kern="1200" dirty="0">
                <a:solidFill>
                  <a:schemeClr val="tx1"/>
                </a:solidFill>
                <a:effectLst/>
                <a:latin typeface="+mn-lt"/>
                <a:ea typeface="+mn-ea"/>
                <a:cs typeface="+mn-cs"/>
                <a:hlinkClick r:id="rId3"/>
              </a:rPr>
              <a:t>https://www.osha.gov/pls/oshaweb/owadisp.show_document?p_id=9726&amp;p_table=STANDARDS</a:t>
            </a:r>
            <a:endParaRPr lang="en-US" sz="1100" u="sng"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The slide lists the minimum information, according to OSHA regulation and VPP expectations, to include in an emergency action plan. OSHA recommends including some optional topics in emergency procedures too, including: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A description of the alarm system used to notify employees (including disabled employees) to evacuate and/or take other actions; the alarms used for different actions should be distinctive and might include horn blasts, sirens, or even public address systems</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The site of an alternative communications center to be used in the event of a fire or explosion</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A secure on or offsite location to store originals or duplicate copies of accounting records, legal documents, your employees’ emergency contact lists, and other essential records.</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The image shows an emergency telephone</a:t>
            </a:r>
            <a:r>
              <a:rPr lang="en-US" sz="1100" kern="1200" baseline="0" dirty="0">
                <a:solidFill>
                  <a:schemeClr val="tx1"/>
                </a:solidFill>
                <a:effectLst/>
                <a:latin typeface="+mn-lt"/>
                <a:ea typeface="+mn-ea"/>
                <a:cs typeface="+mn-cs"/>
              </a:rPr>
              <a:t> number posting</a:t>
            </a:r>
            <a:r>
              <a:rPr lang="en-US" sz="1100" kern="1200" dirty="0">
                <a:solidFill>
                  <a:schemeClr val="tx1"/>
                </a:solidFill>
                <a:effectLst/>
                <a:latin typeface="+mn-lt"/>
                <a:ea typeface="+mn-ea"/>
                <a:cs typeface="+mn-cs"/>
              </a:rPr>
              <a:t>. Image retrieved from Bing Images (free to share and use license) at: </a:t>
            </a:r>
            <a:r>
              <a:rPr lang="en-US" sz="1100" u="sng" kern="1200" dirty="0">
                <a:solidFill>
                  <a:schemeClr val="tx1"/>
                </a:solidFill>
                <a:effectLst/>
                <a:latin typeface="+mn-lt"/>
                <a:ea typeface="+mn-ea"/>
                <a:cs typeface="+mn-cs"/>
                <a:hlinkClick r:id="rId4"/>
              </a:rPr>
              <a:t>https://upload.wikimedia.org/wikipedia/commons/4/42/911sign.jpg</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17</a:t>
            </a:fld>
            <a:endParaRPr lang="en-US" dirty="0"/>
          </a:p>
        </p:txBody>
      </p:sp>
    </p:spTree>
    <p:extLst>
      <p:ext uri="{BB962C8B-B14F-4D97-AF65-F5344CB8AC3E}">
        <p14:creationId xmlns:p14="http://schemas.microsoft.com/office/powerpoint/2010/main" val="3379218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chemeClr val="tx1"/>
                </a:solidFill>
                <a:effectLst/>
                <a:latin typeface="+mn-lt"/>
                <a:ea typeface="+mn-ea"/>
                <a:cs typeface="+mn-cs"/>
              </a:rPr>
              <a:t>Consider assigning emergency monitors in each work area for evacuation safety and accountability. Ensure emergency monitors have the proper training and are familiar with the emergency action plan.</a:t>
            </a:r>
          </a:p>
          <a:p>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Emergency action plans must include: general issues, evacuation policies and procedures, how to report emergencies, how to alert employees, employee training requirements, and an explanation of drills. The plan must tell all personnel know what to do before, during, and after emergencies. This knowledge is especially important for personnel with additional responsibilities, such as performing critical tasks before evacuating the facility.</a:t>
            </a:r>
          </a:p>
          <a:p>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The emergency action plan should define assembly areas and who is responsible for:</a:t>
            </a:r>
          </a:p>
          <a:p>
            <a:pPr marL="171450" lvl="0" indent="-171450">
              <a:buFont typeface="Arial" panose="020B0604020202020204" pitchFamily="34" charset="0"/>
              <a:buChar char="•"/>
            </a:pPr>
            <a:r>
              <a:rPr lang="en-US" kern="1200" dirty="0">
                <a:solidFill>
                  <a:schemeClr val="tx1"/>
                </a:solidFill>
                <a:effectLst/>
                <a:latin typeface="+mn-lt"/>
                <a:ea typeface="+mn-ea"/>
                <a:cs typeface="+mn-cs"/>
              </a:rPr>
              <a:t>Bringing attendance sheets/employee rosters</a:t>
            </a:r>
          </a:p>
          <a:p>
            <a:pPr marL="171450" lvl="0" indent="-171450">
              <a:buFont typeface="Arial" panose="020B0604020202020204" pitchFamily="34" charset="0"/>
              <a:buChar char="•"/>
            </a:pPr>
            <a:r>
              <a:rPr lang="en-US" kern="1200" dirty="0">
                <a:solidFill>
                  <a:schemeClr val="tx1"/>
                </a:solidFill>
                <a:effectLst/>
                <a:latin typeface="+mn-lt"/>
                <a:ea typeface="+mn-ea"/>
                <a:cs typeface="+mn-cs"/>
              </a:rPr>
              <a:t>Conducting the last sweep of the work area</a:t>
            </a:r>
          </a:p>
          <a:p>
            <a:pPr marL="171450" lvl="0" indent="-171450">
              <a:buFont typeface="Arial" panose="020B0604020202020204" pitchFamily="34" charset="0"/>
              <a:buChar char="•"/>
            </a:pPr>
            <a:r>
              <a:rPr lang="en-US" kern="1200" dirty="0">
                <a:solidFill>
                  <a:schemeClr val="tx1"/>
                </a:solidFill>
                <a:effectLst/>
                <a:latin typeface="+mn-lt"/>
                <a:ea typeface="+mn-ea"/>
                <a:cs typeface="+mn-cs"/>
              </a:rPr>
              <a:t>Conducting a roll call in the assembly area</a:t>
            </a:r>
          </a:p>
          <a:p>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You may communicate your plan orally (OSHA 29 CFR 1910.28(b)) if you have 10 or fewer employees. Also,</a:t>
            </a:r>
            <a:r>
              <a:rPr lang="en-US" kern="1200" baseline="0" dirty="0">
                <a:solidFill>
                  <a:schemeClr val="tx1"/>
                </a:solidFill>
                <a:effectLst/>
                <a:latin typeface="+mn-lt"/>
                <a:ea typeface="+mn-ea"/>
                <a:cs typeface="+mn-cs"/>
              </a:rPr>
              <a:t> consider having your legal department review your completed plan.</a:t>
            </a:r>
            <a:endParaRPr lang="en-US" kern="1200" dirty="0">
              <a:solidFill>
                <a:schemeClr val="tx1"/>
              </a:solidFill>
              <a:effectLst/>
              <a:latin typeface="+mn-lt"/>
              <a:ea typeface="+mn-ea"/>
              <a:cs typeface="+mn-cs"/>
            </a:endParaRPr>
          </a:p>
          <a:p>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OSHA’s Emergency Action Plan Checklist: </a:t>
            </a:r>
            <a:r>
              <a:rPr lang="en-US" u="sng" kern="1200" dirty="0">
                <a:solidFill>
                  <a:schemeClr val="tx1"/>
                </a:solidFill>
                <a:effectLst/>
                <a:latin typeface="+mn-lt"/>
                <a:ea typeface="+mn-ea"/>
                <a:cs typeface="+mn-cs"/>
                <a:hlinkClick r:id="rId3"/>
              </a:rPr>
              <a:t>https://www.osha.gov/SLTC/etools/evacuation/checklists/eap.html</a:t>
            </a:r>
            <a:endParaRPr lang="en-US" u="sng" kern="1200" dirty="0">
              <a:solidFill>
                <a:schemeClr val="tx1"/>
              </a:solidFill>
              <a:effectLst/>
              <a:latin typeface="+mn-lt"/>
              <a:ea typeface="+mn-ea"/>
              <a:cs typeface="+mn-cs"/>
            </a:endParaRPr>
          </a:p>
          <a:p>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Create Your Own Emergency Action Plan: </a:t>
            </a:r>
            <a:r>
              <a:rPr lang="en-US" u="sng" kern="1200" dirty="0">
                <a:solidFill>
                  <a:schemeClr val="tx1"/>
                </a:solidFill>
                <a:effectLst/>
                <a:latin typeface="+mn-lt"/>
                <a:ea typeface="+mn-ea"/>
                <a:cs typeface="+mn-cs"/>
                <a:hlinkClick r:id="rId4"/>
              </a:rPr>
              <a:t>https://www.osha.gov/etools/evacuation-plans-procedures/expert-systems</a:t>
            </a:r>
            <a:endParaRPr lang="en-US" u="sng" kern="1200" dirty="0">
              <a:solidFill>
                <a:schemeClr val="tx1"/>
              </a:solidFill>
              <a:effectLst/>
              <a:latin typeface="+mn-lt"/>
              <a:ea typeface="+mn-ea"/>
              <a:cs typeface="+mn-cs"/>
            </a:endParaRPr>
          </a:p>
          <a:p>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Image retrieved from Bing Images (free to share and use license) at:</a:t>
            </a:r>
            <a:r>
              <a:rPr lang="en-US" kern="1200" baseline="0" dirty="0">
                <a:solidFill>
                  <a:schemeClr val="tx1"/>
                </a:solidFill>
                <a:effectLst/>
                <a:latin typeface="+mn-lt"/>
                <a:ea typeface="+mn-ea"/>
                <a:cs typeface="+mn-cs"/>
              </a:rPr>
              <a:t> </a:t>
            </a:r>
            <a:r>
              <a:rPr lang="en-US" kern="1200" baseline="0" dirty="0">
                <a:solidFill>
                  <a:schemeClr val="tx1"/>
                </a:solidFill>
                <a:effectLst/>
                <a:latin typeface="+mn-lt"/>
                <a:ea typeface="+mn-ea"/>
                <a:cs typeface="+mn-cs"/>
                <a:hlinkClick r:id="rId5"/>
              </a:rPr>
              <a:t>http://www.qac.org/images/CivicAlerts/10/Emergency-Management-Plan.jpg</a:t>
            </a:r>
            <a:endParaRPr lang="en-US"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18</a:t>
            </a:fld>
            <a:endParaRPr lang="en-US" dirty="0"/>
          </a:p>
        </p:txBody>
      </p:sp>
    </p:spTree>
    <p:extLst>
      <p:ext uri="{BB962C8B-B14F-4D97-AF65-F5344CB8AC3E}">
        <p14:creationId xmlns:p14="http://schemas.microsoft.com/office/powerpoint/2010/main" val="1226519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Employees must know the Incident Commander and emergency coordinators and understand these people have the authority to make decisions during emergencies.</a:t>
            </a:r>
          </a:p>
          <a:p>
            <a:endParaRPr lang="en-US" sz="1100" dirty="0"/>
          </a:p>
          <a:p>
            <a:r>
              <a:rPr lang="en-US" sz="1100" kern="1200" dirty="0">
                <a:solidFill>
                  <a:schemeClr val="tx1"/>
                </a:solidFill>
                <a:effectLst/>
                <a:latin typeface="+mn-lt"/>
                <a:ea typeface="+mn-ea"/>
                <a:cs typeface="+mn-cs"/>
              </a:rPr>
              <a:t>The Incident Commander is responsible for assessing the situation to determine whether an emergency exists, activating emergency procedures, overseeing emergency procedures, ensuring there are enough resources (such as personal protective equipment), notifying and coordinating with outside emergency services, and directing shutdown of utilities or plant operations, if necessary.</a:t>
            </a:r>
          </a:p>
        </p:txBody>
      </p:sp>
      <p:sp>
        <p:nvSpPr>
          <p:cNvPr id="4" name="Slide Number Placeholder 3"/>
          <p:cNvSpPr>
            <a:spLocks noGrp="1"/>
          </p:cNvSpPr>
          <p:nvPr>
            <p:ph type="sldNum" sz="quarter" idx="10"/>
          </p:nvPr>
        </p:nvSpPr>
        <p:spPr/>
        <p:txBody>
          <a:bodyPr/>
          <a:lstStyle/>
          <a:p>
            <a:fld id="{EEDEC144-5708-524F-8182-C7FC24335BD2}" type="slidenum">
              <a:rPr lang="en-US" smtClean="0"/>
              <a:t>19</a:t>
            </a:fld>
            <a:endParaRPr lang="en-US" dirty="0"/>
          </a:p>
        </p:txBody>
      </p:sp>
    </p:spTree>
    <p:extLst>
      <p:ext uri="{BB962C8B-B14F-4D97-AF65-F5344CB8AC3E}">
        <p14:creationId xmlns:p14="http://schemas.microsoft.com/office/powerpoint/2010/main" val="1588940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This presentation is beneficial to safety professionals, OSHA VPP representatives, designated emergency managers, and others with emergency management responsibilities.</a:t>
            </a:r>
          </a:p>
          <a:p>
            <a:endParaRPr lang="en-US" dirty="0"/>
          </a:p>
          <a:p>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2</a:t>
            </a:fld>
            <a:endParaRPr lang="en-US" dirty="0"/>
          </a:p>
        </p:txBody>
      </p:sp>
    </p:spTree>
    <p:extLst>
      <p:ext uri="{BB962C8B-B14F-4D97-AF65-F5344CB8AC3E}">
        <p14:creationId xmlns:p14="http://schemas.microsoft.com/office/powerpoint/2010/main" val="1184649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Special on-site hazards may affect the ability to evacuate. Special hazards include, but are not limited to, flammable materials, toxic chemicals, radioactive sources, and water-reactive substances. Review these special hazards during your HVA.</a:t>
            </a:r>
          </a:p>
          <a:p>
            <a:endParaRPr lang="en-US" sz="11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baseline="0" dirty="0">
                <a:solidFill>
                  <a:schemeClr val="tx1"/>
                </a:solidFill>
                <a:effectLst/>
                <a:latin typeface="+mn-lt"/>
                <a:ea typeface="+mn-ea"/>
                <a:cs typeface="+mn-cs"/>
              </a:rPr>
              <a:t>The top image shows US Naval Hospital Corpsman Training. The bottom image shows emergency responders exercising rescue procedures. </a:t>
            </a:r>
            <a:r>
              <a:rPr lang="en-US" sz="1100" kern="1200" dirty="0">
                <a:solidFill>
                  <a:schemeClr val="tx1"/>
                </a:solidFill>
                <a:effectLst/>
                <a:latin typeface="+mn-lt"/>
                <a:ea typeface="+mn-ea"/>
                <a:cs typeface="+mn-cs"/>
              </a:rPr>
              <a:t>Images retrieved from Bing Images (free to share and use license) at:</a:t>
            </a:r>
            <a:r>
              <a:rPr lang="en-US" sz="1100" kern="1200" baseline="0" dirty="0">
                <a:solidFill>
                  <a:schemeClr val="tx1"/>
                </a:solidFill>
                <a:effectLst/>
                <a:latin typeface="+mn-lt"/>
                <a:ea typeface="+mn-ea"/>
                <a:cs typeface="+mn-cs"/>
              </a:rPr>
              <a:t> </a:t>
            </a:r>
            <a:r>
              <a:rPr lang="en-US" sz="1100" u="sng" kern="1200" dirty="0">
                <a:solidFill>
                  <a:schemeClr val="tx1"/>
                </a:solidFill>
                <a:effectLst/>
                <a:latin typeface="+mn-lt"/>
                <a:ea typeface="+mn-ea"/>
                <a:cs typeface="+mn-cs"/>
                <a:hlinkClick r:id="rId3"/>
              </a:rPr>
              <a:t>https://upload.wikimedia.org/wikipedia/commons/2/2d/US_Navy_010531-N-3889M-004_Navy_Corpsman_Field_Training_Exercise.jpg</a:t>
            </a:r>
            <a:r>
              <a:rPr lang="en-US" sz="1100" kern="1200" baseline="0" dirty="0">
                <a:solidFill>
                  <a:schemeClr val="tx1"/>
                </a:solidFill>
                <a:effectLst/>
                <a:latin typeface="+mn-lt"/>
                <a:ea typeface="+mn-ea"/>
                <a:cs typeface="+mn-cs"/>
              </a:rPr>
              <a:t> and </a:t>
            </a:r>
            <a:r>
              <a:rPr lang="en-US" sz="1100" u="sng" kern="1200" dirty="0">
                <a:solidFill>
                  <a:schemeClr val="tx1"/>
                </a:solidFill>
                <a:effectLst/>
                <a:latin typeface="+mn-lt"/>
                <a:ea typeface="+mn-ea"/>
                <a:cs typeface="+mn-cs"/>
                <a:hlinkClick r:id="rId4"/>
              </a:rPr>
              <a:t>https://www.flickr.com/photos/45802067@N03/27272594640</a:t>
            </a:r>
            <a:endParaRPr lang="en-US" sz="1100" u="sng"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20</a:t>
            </a:fld>
            <a:endParaRPr lang="en-US" dirty="0"/>
          </a:p>
        </p:txBody>
      </p:sp>
    </p:spTree>
    <p:extLst>
      <p:ext uri="{BB962C8B-B14F-4D97-AF65-F5344CB8AC3E}">
        <p14:creationId xmlns:p14="http://schemas.microsoft.com/office/powerpoint/2010/main" val="860654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Train your employees in first-aid procedures, including protection against </a:t>
            </a:r>
            <a:r>
              <a:rPr lang="en-US" sz="1100" u="none" strike="noStrike" kern="1200" dirty="0">
                <a:solidFill>
                  <a:schemeClr val="tx1"/>
                </a:solidFill>
                <a:effectLst/>
                <a:latin typeface="+mn-lt"/>
                <a:ea typeface="+mn-ea"/>
                <a:cs typeface="+mn-cs"/>
                <a:hlinkClick r:id="rId3" tooltip="bloodborne pathogens"/>
              </a:rPr>
              <a:t>bloodborne pathogens</a:t>
            </a:r>
            <a:r>
              <a:rPr lang="en-US" sz="1100" kern="1200" dirty="0">
                <a:solidFill>
                  <a:schemeClr val="tx1"/>
                </a:solidFill>
                <a:effectLst/>
                <a:latin typeface="+mn-lt"/>
                <a:ea typeface="+mn-ea"/>
                <a:cs typeface="+mn-cs"/>
              </a:rPr>
              <a:t>, </a:t>
            </a:r>
            <a:r>
              <a:rPr lang="en-US" sz="1100" u="none" strike="noStrike" kern="1200" dirty="0">
                <a:solidFill>
                  <a:schemeClr val="tx1"/>
                </a:solidFill>
                <a:effectLst/>
                <a:latin typeface="+mn-lt"/>
                <a:ea typeface="+mn-ea"/>
                <a:cs typeface="+mn-cs"/>
                <a:hlinkClick r:id="rId4" tooltip="respiratory protection"/>
              </a:rPr>
              <a:t>respiratory protection</a:t>
            </a:r>
            <a:r>
              <a:rPr lang="en-US" sz="1100" kern="1200" dirty="0">
                <a:solidFill>
                  <a:schemeClr val="tx1"/>
                </a:solidFill>
                <a:effectLst/>
                <a:latin typeface="+mn-lt"/>
                <a:ea typeface="+mn-ea"/>
                <a:cs typeface="+mn-cs"/>
              </a:rPr>
              <a:t> (including use of an escape-only respirator), and methods for preventing unauthorized access to the site, as applicable to your organization.</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Review any specific policies in place for the use of emergency equipment. For example, some worksites have a policy to evacuate the facility in the event of a fire while others have designated, trained fire extinguisher users that are permitted to extinguish fires.</a:t>
            </a:r>
          </a:p>
          <a:p>
            <a:endParaRPr lang="en-US" sz="11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baseline="0" dirty="0">
                <a:solidFill>
                  <a:schemeClr val="tx1"/>
                </a:solidFill>
                <a:effectLst/>
                <a:latin typeface="+mn-lt"/>
                <a:ea typeface="+mn-ea"/>
                <a:cs typeface="+mn-cs"/>
              </a:rPr>
              <a:t>The top image shows training occurring during a CPR class. The bottom image shows an automated external defibrillator available for employees to use. </a:t>
            </a:r>
            <a:r>
              <a:rPr lang="en-US" sz="1100" kern="1200" dirty="0">
                <a:solidFill>
                  <a:schemeClr val="tx1"/>
                </a:solidFill>
                <a:effectLst/>
                <a:latin typeface="+mn-lt"/>
                <a:ea typeface="+mn-ea"/>
                <a:cs typeface="+mn-cs"/>
              </a:rPr>
              <a:t>Images retrieved from Bing Images (free to share and use license) at:</a:t>
            </a:r>
            <a:r>
              <a:rPr lang="en-US" sz="1100" kern="1200" baseline="0" dirty="0">
                <a:solidFill>
                  <a:schemeClr val="tx1"/>
                </a:solidFill>
                <a:effectLst/>
                <a:latin typeface="+mn-lt"/>
                <a:ea typeface="+mn-ea"/>
                <a:cs typeface="+mn-cs"/>
              </a:rPr>
              <a:t> </a:t>
            </a:r>
            <a:r>
              <a:rPr lang="en-US" sz="1100" u="sng" kern="1200" dirty="0">
                <a:solidFill>
                  <a:schemeClr val="tx1"/>
                </a:solidFill>
                <a:effectLst/>
                <a:latin typeface="+mn-lt"/>
                <a:ea typeface="+mn-ea"/>
                <a:cs typeface="+mn-cs"/>
                <a:hlinkClick r:id="rId5"/>
              </a:rPr>
              <a:t>https://upload.wikimedia.org/wikipedia/commons/8/82/CPR_training-05.jpg</a:t>
            </a:r>
            <a:r>
              <a:rPr lang="en-US" sz="1100" u="none" kern="1200" dirty="0">
                <a:solidFill>
                  <a:schemeClr val="tx1"/>
                </a:solidFill>
                <a:effectLst/>
                <a:latin typeface="+mn-lt"/>
                <a:ea typeface="+mn-ea"/>
                <a:cs typeface="+mn-cs"/>
              </a:rPr>
              <a:t> and </a:t>
            </a:r>
            <a:r>
              <a:rPr lang="en-US" sz="1100" u="sng" kern="1200" dirty="0">
                <a:solidFill>
                  <a:schemeClr val="tx1"/>
                </a:solidFill>
                <a:effectLst/>
                <a:latin typeface="+mn-lt"/>
                <a:ea typeface="+mn-ea"/>
                <a:cs typeface="+mn-cs"/>
                <a:hlinkClick r:id="rId6"/>
              </a:rPr>
              <a:t>http://farm2.staticflickr.com/1306/4709074970_71ced1d051_z.jpg</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21</a:t>
            </a:fld>
            <a:endParaRPr lang="en-US" dirty="0"/>
          </a:p>
        </p:txBody>
      </p:sp>
    </p:spTree>
    <p:extLst>
      <p:ext uri="{BB962C8B-B14F-4D97-AF65-F5344CB8AC3E}">
        <p14:creationId xmlns:p14="http://schemas.microsoft.com/office/powerpoint/2010/main" val="3766937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effectLst/>
                <a:latin typeface="+mn-lt"/>
                <a:ea typeface="+mn-ea"/>
                <a:cs typeface="+mn-cs"/>
              </a:rPr>
              <a:t>Review your emergency action plan with your employees and verify everyone receives the proper training. Hold practice drills as often as necessary to keep employees prepared. VPP requires all employees to have the</a:t>
            </a:r>
            <a:r>
              <a:rPr lang="en-US" sz="1100" kern="1200" baseline="0" dirty="0">
                <a:effectLst/>
                <a:latin typeface="+mn-lt"/>
                <a:ea typeface="+mn-ea"/>
                <a:cs typeface="+mn-cs"/>
              </a:rPr>
              <a:t> opportunity to </a:t>
            </a:r>
            <a:r>
              <a:rPr lang="en-US" sz="1100" kern="1200" dirty="0">
                <a:effectLst/>
                <a:latin typeface="+mn-lt"/>
                <a:ea typeface="+mn-ea"/>
                <a:cs typeface="+mn-cs"/>
              </a:rPr>
              <a:t>participate in an annual </a:t>
            </a:r>
            <a:r>
              <a:rPr lang="en-US" sz="1100" b="0" kern="1200" dirty="0">
                <a:effectLst/>
                <a:latin typeface="+mn-lt"/>
                <a:ea typeface="+mn-ea"/>
                <a:cs typeface="+mn-cs"/>
              </a:rPr>
              <a:t>evacuation </a:t>
            </a:r>
            <a:r>
              <a:rPr lang="en-US" sz="1100" kern="1200" dirty="0">
                <a:effectLst/>
                <a:latin typeface="+mn-lt"/>
                <a:ea typeface="+mn-ea"/>
                <a:cs typeface="+mn-cs"/>
              </a:rPr>
              <a:t>drill. This requirements means a drill must occur in their work area at some point throughout</a:t>
            </a:r>
            <a:r>
              <a:rPr lang="en-US" sz="1100" kern="1200" baseline="0" dirty="0">
                <a:effectLst/>
                <a:latin typeface="+mn-lt"/>
                <a:ea typeface="+mn-ea"/>
                <a:cs typeface="+mn-cs"/>
              </a:rPr>
              <a:t> the year.</a:t>
            </a:r>
          </a:p>
          <a:p>
            <a:endParaRPr lang="en-US" sz="1100" kern="1200" baseline="0" dirty="0">
              <a:effectLst/>
              <a:latin typeface="+mn-lt"/>
              <a:ea typeface="+mn-ea"/>
              <a:cs typeface="+mn-cs"/>
            </a:endParaRPr>
          </a:p>
          <a:p>
            <a:r>
              <a:rPr lang="en-US" sz="1100" kern="1200" baseline="0" dirty="0">
                <a:effectLst/>
                <a:latin typeface="+mn-lt"/>
                <a:ea typeface="+mn-ea"/>
                <a:cs typeface="+mn-cs"/>
              </a:rPr>
              <a:t>Conducting an evacuation drill in each work area at least once per year serves as an annual training for your employees. When employees are absent for a drill in their area, you should provide a make-up training consisting of a review of the emergency procedures, a review of the drill critique, and a physical walkthrough of their egress route and assembly area. To help with this effort, it is sometimes easier to conduct annual retraining for all employees.</a:t>
            </a:r>
          </a:p>
          <a:p>
            <a:endParaRPr lang="en-US" sz="1100" kern="1200" baseline="0" dirty="0">
              <a:effectLst/>
              <a:latin typeface="+mn-lt"/>
              <a:ea typeface="+mn-ea"/>
              <a:cs typeface="+mn-cs"/>
            </a:endParaRPr>
          </a:p>
          <a:p>
            <a:r>
              <a:rPr lang="en-US" sz="1100" kern="1200" dirty="0">
                <a:effectLst/>
                <a:latin typeface="+mn-lt"/>
                <a:ea typeface="+mn-ea"/>
                <a:cs typeface="+mn-cs"/>
              </a:rPr>
              <a:t>It is good practice to include outside resources, such as fire and police departments, when possible.</a:t>
            </a:r>
          </a:p>
        </p:txBody>
      </p:sp>
      <p:sp>
        <p:nvSpPr>
          <p:cNvPr id="4" name="Slide Number Placeholder 3"/>
          <p:cNvSpPr>
            <a:spLocks noGrp="1"/>
          </p:cNvSpPr>
          <p:nvPr>
            <p:ph type="sldNum" sz="quarter" idx="10"/>
          </p:nvPr>
        </p:nvSpPr>
        <p:spPr/>
        <p:txBody>
          <a:bodyPr/>
          <a:lstStyle/>
          <a:p>
            <a:fld id="{EEDEC144-5708-524F-8182-C7FC24335BD2}" type="slidenum">
              <a:rPr lang="en-US" smtClean="0"/>
              <a:t>22</a:t>
            </a:fld>
            <a:endParaRPr lang="en-US" dirty="0"/>
          </a:p>
        </p:txBody>
      </p:sp>
    </p:spTree>
    <p:extLst>
      <p:ext uri="{BB962C8B-B14F-4D97-AF65-F5344CB8AC3E}">
        <p14:creationId xmlns:p14="http://schemas.microsoft.com/office/powerpoint/2010/main" val="2336222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mn-lt"/>
                <a:ea typeface="+mn-ea"/>
                <a:cs typeface="+mn-cs"/>
              </a:rPr>
              <a:t>CPR = </a:t>
            </a:r>
            <a:r>
              <a:rPr lang="en-US" sz="1100" dirty="0"/>
              <a:t>cardiopulmonary resuscitation</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mn-lt"/>
                <a:ea typeface="+mn-ea"/>
                <a:cs typeface="+mn-cs"/>
              </a:rPr>
              <a:t>AED = </a:t>
            </a:r>
            <a:r>
              <a:rPr lang="en-US" sz="1100" dirty="0"/>
              <a:t>automated external defibrillators</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mn-lt"/>
                <a:ea typeface="+mn-ea"/>
                <a:cs typeface="+mn-cs"/>
              </a:rPr>
              <a:t>PPE = personal protective equipment</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100" b="0" kern="1200" dirty="0">
              <a:solidFill>
                <a:schemeClr val="tx1"/>
              </a:solidFill>
              <a:effectLst/>
              <a:latin typeface="+mn-lt"/>
              <a:ea typeface="+mn-ea"/>
              <a:cs typeface="+mn-cs"/>
            </a:endParaRPr>
          </a:p>
          <a:p>
            <a:r>
              <a:rPr lang="en-US" sz="1100" b="0" kern="1200" dirty="0">
                <a:solidFill>
                  <a:schemeClr val="tx1"/>
                </a:solidFill>
                <a:effectLst/>
                <a:latin typeface="+mn-lt"/>
                <a:ea typeface="+mn-ea"/>
                <a:cs typeface="+mn-cs"/>
              </a:rPr>
              <a:t>Train employees with additional responsibilities so they can effectively perform their duties. Examples of personnel requiring training includes emergency monitors for each area or those who must stay behind during an emergency to perform special duties or assignments before evacuating.</a:t>
            </a:r>
          </a:p>
          <a:p>
            <a:endParaRPr lang="en-US" sz="1100" b="1" kern="1200" dirty="0">
              <a:solidFill>
                <a:schemeClr val="tx1"/>
              </a:solidFill>
              <a:effectLst/>
              <a:latin typeface="+mn-lt"/>
              <a:ea typeface="+mn-ea"/>
              <a:cs typeface="+mn-cs"/>
            </a:endParaRPr>
          </a:p>
          <a:p>
            <a:r>
              <a:rPr lang="en-US" sz="1100" b="0" kern="1200" dirty="0">
                <a:solidFill>
                  <a:schemeClr val="tx1"/>
                </a:solidFill>
                <a:effectLst/>
                <a:latin typeface="+mn-lt"/>
                <a:ea typeface="+mn-ea"/>
                <a:cs typeface="+mn-cs"/>
              </a:rPr>
              <a:t>Document all training. Document the name of the employee, the name of the trainer, the date of the training, the subject (or a short description) of the training, proof of competency (an evaluation of knowledge or demonstration of ability), and the date of the evaluation.</a:t>
            </a:r>
          </a:p>
          <a:p>
            <a:endParaRPr lang="en-US" sz="1100" b="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The image shows a wallet card given to persons who complete CPR training. Image retrieved from the Bing Images (free to share and use license) at: </a:t>
            </a:r>
            <a:r>
              <a:rPr lang="en-US" sz="1100" u="sng" kern="1200" dirty="0">
                <a:solidFill>
                  <a:schemeClr val="tx1"/>
                </a:solidFill>
                <a:effectLst/>
                <a:latin typeface="+mn-lt"/>
                <a:ea typeface="+mn-ea"/>
                <a:cs typeface="+mn-cs"/>
                <a:hlinkClick r:id="rId3"/>
              </a:rPr>
              <a:t>http://wac.450f.edgecastcdn.net/80450F/1490womi.com/files/2011/06/P1040382.jpg</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23</a:t>
            </a:fld>
            <a:endParaRPr lang="en-US" dirty="0"/>
          </a:p>
        </p:txBody>
      </p:sp>
    </p:spTree>
    <p:extLst>
      <p:ext uri="{BB962C8B-B14F-4D97-AF65-F5344CB8AC3E}">
        <p14:creationId xmlns:p14="http://schemas.microsoft.com/office/powerpoint/2010/main" val="2110056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Emergency drills evaluate the execution and effectiveness of existing emergency procedures. Setting up obstacles is a great way to determine the effectiveness of an emergency drill. Some obstacles include blocking an exit door or taking an employee away before executing accountability procedures.</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Notify local government agencies when you are conducting a drill, too - you don’t want to alarm the local community</a:t>
            </a:r>
            <a:r>
              <a:rPr lang="en-US" sz="1100" kern="1200" baseline="0" dirty="0">
                <a:solidFill>
                  <a:schemeClr val="tx1"/>
                </a:solidFill>
                <a:effectLst/>
                <a:latin typeface="+mn-lt"/>
                <a:ea typeface="+mn-ea"/>
                <a:cs typeface="+mn-cs"/>
              </a:rPr>
              <a:t> when you exercise your plan. When local government agencies know a drill is occurring, they know how to respond, and can inform others a drill is taking place if they receive calls or concerns (e.g., from seeing ambulances or fire trucks).</a:t>
            </a:r>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pPr>
              <a:defRPr/>
            </a:pPr>
            <a:r>
              <a:rPr lang="en-US" sz="1100" kern="1200" dirty="0">
                <a:solidFill>
                  <a:schemeClr val="tx1"/>
                </a:solidFill>
                <a:effectLst/>
              </a:rPr>
              <a:t>The image shows an emergency coordinator, taking the lead and authority to account for personnel during an emergency</a:t>
            </a:r>
            <a:r>
              <a:rPr lang="en-US" sz="1100" kern="1200" baseline="0" dirty="0">
                <a:solidFill>
                  <a:schemeClr val="tx1"/>
                </a:solidFill>
                <a:effectLst/>
              </a:rPr>
              <a:t> drill</a:t>
            </a:r>
            <a:r>
              <a:rPr lang="en-US" sz="1100" kern="1200" dirty="0">
                <a:solidFill>
                  <a:schemeClr val="tx1"/>
                </a:solidFill>
                <a:effectLst/>
              </a:rPr>
              <a:t>. Image retrieved from Bing Images (free to share and use license) at</a:t>
            </a:r>
            <a:r>
              <a:rPr lang="en-US" sz="1100" dirty="0"/>
              <a:t>: </a:t>
            </a:r>
            <a:r>
              <a:rPr lang="en-US" sz="1100" dirty="0">
                <a:hlinkClick r:id="rId3"/>
              </a:rPr>
              <a:t>http://theplymouthbrethren.org.uk/wp-content/uploads/2015/05/Team-Leader-huddle.jpg</a:t>
            </a:r>
            <a:endParaRPr lang="en-US" sz="1100" dirty="0"/>
          </a:p>
        </p:txBody>
      </p:sp>
      <p:sp>
        <p:nvSpPr>
          <p:cNvPr id="4" name="Slide Number Placeholder 3"/>
          <p:cNvSpPr>
            <a:spLocks noGrp="1"/>
          </p:cNvSpPr>
          <p:nvPr>
            <p:ph type="sldNum" sz="quarter" idx="10"/>
          </p:nvPr>
        </p:nvSpPr>
        <p:spPr/>
        <p:txBody>
          <a:bodyPr/>
          <a:lstStyle/>
          <a:p>
            <a:fld id="{EEDEC144-5708-524F-8182-C7FC24335BD2}" type="slidenum">
              <a:rPr lang="en-US" smtClean="0"/>
              <a:t>24</a:t>
            </a:fld>
            <a:endParaRPr lang="en-US" dirty="0"/>
          </a:p>
        </p:txBody>
      </p:sp>
    </p:spTree>
    <p:extLst>
      <p:ext uri="{BB962C8B-B14F-4D97-AF65-F5344CB8AC3E}">
        <p14:creationId xmlns:p14="http://schemas.microsoft.com/office/powerpoint/2010/main" val="3747551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You do not need to hold a new when an employee is absent from a scheduled drill. Train employees who are not present during the annual evacuation drill. This training should include what type of drill occurred, a summary of the procedures, exit routes, and rally point, the outcome of the drill, and a physical walk of the primary and secondary exit routes to the rally point. Document this make-up training. Evaluating the effectiveness of this training with a knowledge test or demonstration of employee ability.</a:t>
            </a:r>
          </a:p>
          <a:p>
            <a:pPr marL="0" marR="0" indent="0" algn="l" defTabSz="457200" rtl="0" eaLnBrk="1" fontAlgn="auto" latinLnBrk="0" hangingPunct="1">
              <a:lnSpc>
                <a:spcPct val="100000"/>
              </a:lnSpc>
              <a:spcBef>
                <a:spcPts val="0"/>
              </a:spcBef>
              <a:spcAft>
                <a:spcPts val="0"/>
              </a:spcAft>
              <a:buClrTx/>
              <a:buSzTx/>
              <a:buFontTx/>
              <a:buNone/>
              <a:tabLst/>
              <a:defRPr/>
            </a:pPr>
            <a:br>
              <a:rPr lang="en-US" sz="1100" kern="1200" dirty="0">
                <a:solidFill>
                  <a:schemeClr val="tx1"/>
                </a:solidFill>
                <a:effectLst/>
                <a:latin typeface="+mn-lt"/>
                <a:ea typeface="+mn-ea"/>
                <a:cs typeface="+mn-cs"/>
              </a:rPr>
            </a:br>
            <a:r>
              <a:rPr lang="en-US" sz="1100" kern="1200" baseline="0" dirty="0">
                <a:solidFill>
                  <a:schemeClr val="tx1"/>
                </a:solidFill>
                <a:effectLst/>
                <a:latin typeface="+mn-lt"/>
                <a:ea typeface="+mn-ea"/>
                <a:cs typeface="+mn-cs"/>
              </a:rPr>
              <a:t>The top image shows employees and responsible personnel participating in an emergency drill. The image on the bottom shows employees evacuating the work area during an emergency drill. </a:t>
            </a:r>
            <a:r>
              <a:rPr lang="en-US" sz="1100" kern="1200" dirty="0">
                <a:solidFill>
                  <a:schemeClr val="tx1"/>
                </a:solidFill>
                <a:effectLst/>
                <a:latin typeface="+mn-lt"/>
                <a:ea typeface="+mn-ea"/>
                <a:cs typeface="+mn-cs"/>
              </a:rPr>
              <a:t>Images retrieved from Bing Images (free to share and use license) at:</a:t>
            </a:r>
            <a:r>
              <a:rPr lang="en-US" sz="1100" kern="1200" baseline="0" dirty="0">
                <a:solidFill>
                  <a:schemeClr val="tx1"/>
                </a:solidFill>
                <a:effectLst/>
                <a:latin typeface="+mn-lt"/>
                <a:ea typeface="+mn-ea"/>
                <a:cs typeface="+mn-cs"/>
              </a:rPr>
              <a:t> </a:t>
            </a:r>
            <a:r>
              <a:rPr lang="en-US" sz="1100" u="sng" kern="1200" dirty="0">
                <a:solidFill>
                  <a:schemeClr val="tx1"/>
                </a:solidFill>
                <a:effectLst/>
                <a:latin typeface="+mn-lt"/>
                <a:ea typeface="+mn-ea"/>
                <a:cs typeface="+mn-cs"/>
                <a:hlinkClick r:id="rId3"/>
              </a:rPr>
              <a:t>https://farm9.staticflickr.com/8254/8705544014_fc9329a3a8_z.jpg</a:t>
            </a:r>
            <a:r>
              <a:rPr lang="en-US" sz="1100" u="none" kern="1200" baseline="0" dirty="0">
                <a:solidFill>
                  <a:schemeClr val="tx1"/>
                </a:solidFill>
                <a:effectLst/>
                <a:latin typeface="+mn-lt"/>
                <a:ea typeface="+mn-ea"/>
                <a:cs typeface="+mn-cs"/>
              </a:rPr>
              <a:t> </a:t>
            </a:r>
            <a:r>
              <a:rPr lang="en-US" sz="1100" u="none" kern="1200" dirty="0">
                <a:solidFill>
                  <a:schemeClr val="tx1"/>
                </a:solidFill>
                <a:effectLst/>
                <a:latin typeface="+mn-lt"/>
                <a:ea typeface="+mn-ea"/>
                <a:cs typeface="+mn-cs"/>
              </a:rPr>
              <a:t>and </a:t>
            </a:r>
            <a:r>
              <a:rPr lang="en-US" sz="1100" u="sng" kern="1200" dirty="0">
                <a:solidFill>
                  <a:schemeClr val="tx1"/>
                </a:solidFill>
                <a:effectLst/>
                <a:latin typeface="+mn-lt"/>
                <a:ea typeface="+mn-ea"/>
                <a:cs typeface="+mn-cs"/>
                <a:hlinkClick r:id="rId4"/>
              </a:rPr>
              <a:t>https://upload.wikimedia.org/wikipedia/commons/thumb/8/8a/Fire_drill.jpg/300px-Fire_drill.jpg</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25</a:t>
            </a:fld>
            <a:endParaRPr lang="en-US" dirty="0"/>
          </a:p>
        </p:txBody>
      </p:sp>
    </p:spTree>
    <p:extLst>
      <p:ext uri="{BB962C8B-B14F-4D97-AF65-F5344CB8AC3E}">
        <p14:creationId xmlns:p14="http://schemas.microsoft.com/office/powerpoint/2010/main" val="1372150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55490"/>
          </a:xfrm>
        </p:spPr>
        <p:txBody>
          <a:bodyPr/>
          <a:lstStyle/>
          <a:p>
            <a:r>
              <a:rPr lang="en-US" sz="1100" kern="1200" dirty="0">
                <a:solidFill>
                  <a:schemeClr val="tx1"/>
                </a:solidFill>
                <a:effectLst/>
                <a:latin typeface="+mn-lt"/>
                <a:ea typeface="+mn-ea"/>
                <a:cs typeface="+mn-cs"/>
              </a:rPr>
              <a:t>Various </a:t>
            </a:r>
            <a:r>
              <a:rPr lang="en-US" sz="1100" kern="1200" baseline="0" dirty="0">
                <a:solidFill>
                  <a:schemeClr val="tx1"/>
                </a:solidFill>
                <a:effectLst/>
                <a:latin typeface="+mn-lt"/>
                <a:ea typeface="+mn-ea"/>
                <a:cs typeface="+mn-cs"/>
              </a:rPr>
              <a:t>personnel can critique a drill, including the</a:t>
            </a:r>
            <a:r>
              <a:rPr lang="en-US" sz="1100" kern="1200" dirty="0">
                <a:solidFill>
                  <a:schemeClr val="tx1"/>
                </a:solidFill>
                <a:effectLst/>
                <a:latin typeface="+mn-lt"/>
                <a:ea typeface="+mn-ea"/>
                <a:cs typeface="+mn-cs"/>
              </a:rPr>
              <a:t> safety office, fire department, emergency manager,</a:t>
            </a:r>
            <a:r>
              <a:rPr lang="en-US" sz="1100" kern="1200" baseline="0" dirty="0">
                <a:solidFill>
                  <a:schemeClr val="tx1"/>
                </a:solidFill>
                <a:effectLst/>
                <a:latin typeface="+mn-lt"/>
                <a:ea typeface="+mn-ea"/>
                <a:cs typeface="+mn-cs"/>
              </a:rPr>
              <a:t> or even employee participants, which is a great way to create more employee involvement.</a:t>
            </a:r>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Consider these critique factors when assessing an evacuation drill: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Was the alarm audible?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Did emergency lighting and emergency strobe lights work?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Did staff respond promptly to the alarm (document time taken)?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Were all exits and correct exits used?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Did everyone know where to go and what to do?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Were all occupants accounted for?</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Did assembly points of contact know whom to contact?</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How long did the emergency responders take to answer and arrive on-site?</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Did those who have impairment in mobility, hearing, or seeing evacuate?</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In medical sites, did those who have patients follow the proper procedures to evacuate safely for themselves and their patients?</a:t>
            </a:r>
          </a:p>
          <a:p>
            <a:endParaRPr lang="en-US" sz="11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The person leading the critique should ask management and employees to evaluate the effectiveness of the drill. Identify the strengths and weaknesses of your plan and work to improve it. Share results with management and the employees to help them understand where the worksite needs to improve.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baseline="0" dirty="0">
                <a:solidFill>
                  <a:schemeClr val="tx1"/>
                </a:solidFill>
                <a:effectLst/>
                <a:latin typeface="+mn-lt"/>
                <a:ea typeface="+mn-ea"/>
                <a:cs typeface="+mn-cs"/>
              </a:rPr>
              <a:t>The image shows designated exercise evaluators reviewing the effectiveness of an emergency drill. </a:t>
            </a:r>
            <a:r>
              <a:rPr lang="en-US" sz="1100" kern="1200" dirty="0">
                <a:solidFill>
                  <a:schemeClr val="tx1"/>
                </a:solidFill>
                <a:effectLst/>
                <a:latin typeface="+mn-lt"/>
                <a:ea typeface="+mn-ea"/>
                <a:cs typeface="+mn-cs"/>
              </a:rPr>
              <a:t>Image retrieved from Bing Images (free to share and use license) at:</a:t>
            </a:r>
            <a:r>
              <a:rPr lang="en-US" sz="1100" kern="1200" baseline="0" dirty="0">
                <a:solidFill>
                  <a:schemeClr val="tx1"/>
                </a:solidFill>
                <a:effectLst/>
                <a:latin typeface="+mn-lt"/>
                <a:ea typeface="+mn-ea"/>
                <a:cs typeface="+mn-cs"/>
              </a:rPr>
              <a:t> </a:t>
            </a:r>
            <a:r>
              <a:rPr lang="en-US" sz="1100" u="sng" kern="1200" dirty="0">
                <a:solidFill>
                  <a:schemeClr val="tx1"/>
                </a:solidFill>
                <a:effectLst/>
                <a:latin typeface="+mn-lt"/>
                <a:ea typeface="+mn-ea"/>
                <a:cs typeface="+mn-cs"/>
                <a:hlinkClick r:id="rId3"/>
              </a:rPr>
              <a:t>https://www.missionmanager.com/wp-content/uploads/2015/01/SARPYsm-300x218.jpg</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26</a:t>
            </a:fld>
            <a:endParaRPr lang="en-US" dirty="0"/>
          </a:p>
        </p:txBody>
      </p:sp>
    </p:spTree>
    <p:extLst>
      <p:ext uri="{BB962C8B-B14F-4D97-AF65-F5344CB8AC3E}">
        <p14:creationId xmlns:p14="http://schemas.microsoft.com/office/powerpoint/2010/main" val="2903951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Establish an emergency monitor or committee to review written plans, drill results, or other areas of your emergency procedures program. Employees can help draft written plans and procedures and assist in evaluating potential changes to existing plans. Local fire departments</a:t>
            </a:r>
            <a:r>
              <a:rPr lang="en-US" sz="1100" kern="1200" baseline="0" dirty="0">
                <a:solidFill>
                  <a:schemeClr val="tx1"/>
                </a:solidFill>
                <a:effectLst/>
                <a:latin typeface="+mn-lt"/>
                <a:ea typeface="+mn-ea"/>
                <a:cs typeface="+mn-cs"/>
              </a:rPr>
              <a:t> and employees involved in hazardous materials operations can provide valuable input to your committee, too.</a:t>
            </a:r>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Always consider changes and challenges to emergency procedures when temporary work, such as construction, will occur for an extended period. Establish temporary plans and safety measures when existing written emergency plans or procedures will not work sufficiently. Review the workplace hazard assessment when these changes occur – you may find new emergency exposures/hazards.</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Operations and personnel change frequently. Review the contents of your plan regularly and update it whenever an employee's emergency actions or responsibilities change, or when there is a change in the layout or design of the facility, new equipment, hazardous materials, or processes are introduced that affect evacuation routes, or new types of hazards are introduced that require special actions. Contact information is the most common outdated item in plans – place this information on a separate page in the front of the plan so you can easily update it. Ensure there are procedures if there are visitors present in the areas.</a:t>
            </a:r>
          </a:p>
        </p:txBody>
      </p:sp>
      <p:sp>
        <p:nvSpPr>
          <p:cNvPr id="4" name="Slide Number Placeholder 3"/>
          <p:cNvSpPr>
            <a:spLocks noGrp="1"/>
          </p:cNvSpPr>
          <p:nvPr>
            <p:ph type="sldNum" sz="quarter" idx="10"/>
          </p:nvPr>
        </p:nvSpPr>
        <p:spPr/>
        <p:txBody>
          <a:bodyPr/>
          <a:lstStyle/>
          <a:p>
            <a:fld id="{EEDEC144-5708-524F-8182-C7FC24335BD2}" type="slidenum">
              <a:rPr lang="en-US" smtClean="0"/>
              <a:t>27</a:t>
            </a:fld>
            <a:endParaRPr lang="en-US" dirty="0"/>
          </a:p>
        </p:txBody>
      </p:sp>
    </p:spTree>
    <p:extLst>
      <p:ext uri="{BB962C8B-B14F-4D97-AF65-F5344CB8AC3E}">
        <p14:creationId xmlns:p14="http://schemas.microsoft.com/office/powerpoint/2010/main" val="2583198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28</a:t>
            </a:fld>
            <a:endParaRPr lang="en-US" dirty="0"/>
          </a:p>
        </p:txBody>
      </p:sp>
    </p:spTree>
    <p:extLst>
      <p:ext uri="{BB962C8B-B14F-4D97-AF65-F5344CB8AC3E}">
        <p14:creationId xmlns:p14="http://schemas.microsoft.com/office/powerpoint/2010/main" val="3510182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HP&amp;C = Hazard Prevention and Control</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Emergencies may be natural or manmade. Examples include: floods, hurricanes, tornadoes, fires, toxic gas releases, chemical spills, radiological accidents, infectious diseases, explosions, civil disturbances, workplace violence, confined space incidents, and fall rescues. </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Few people can think clearly and logically in a crisis; therefore, it is crucial to be prepared for emergencies. It is also important to conduct self-inspections and identify safety hazards that can make the emergency response process more complex. </a:t>
            </a:r>
          </a:p>
          <a:p>
            <a:endParaRPr lang="en-US" sz="11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For more information on employee alarm systems, review</a:t>
            </a:r>
            <a:r>
              <a:rPr lang="en-US" sz="1100" kern="1200" baseline="0" dirty="0">
                <a:solidFill>
                  <a:schemeClr val="tx1"/>
                </a:solidFill>
                <a:effectLst/>
                <a:latin typeface="+mn-lt"/>
                <a:ea typeface="+mn-ea"/>
                <a:cs typeface="+mn-cs"/>
              </a:rPr>
              <a:t> OSHA 29 CFR 1910.165 at: </a:t>
            </a:r>
            <a:r>
              <a:rPr lang="en-US" sz="1100" u="sng" kern="1200" dirty="0">
                <a:solidFill>
                  <a:schemeClr val="tx1"/>
                </a:solidFill>
                <a:effectLst/>
                <a:latin typeface="+mn-lt"/>
                <a:ea typeface="+mn-ea"/>
                <a:cs typeface="+mn-cs"/>
                <a:hlinkClick r:id="rId3"/>
              </a:rPr>
              <a:t>https://www.osha.gov/laws-regs/regulations/standardnumber/1910/1910.165</a:t>
            </a:r>
            <a:r>
              <a:rPr lang="en-US" sz="1100" kern="1200" dirty="0">
                <a:solidFill>
                  <a:schemeClr val="tx1"/>
                </a:solidFill>
                <a:effectLst/>
                <a:latin typeface="+mn-lt"/>
                <a:ea typeface="+mn-ea"/>
                <a:cs typeface="+mn-cs"/>
              </a:rPr>
              <a:t> </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The image shows emergency responders simulating</a:t>
            </a:r>
            <a:r>
              <a:rPr lang="en-US" sz="1100" kern="1200" baseline="0" dirty="0">
                <a:solidFill>
                  <a:schemeClr val="tx1"/>
                </a:solidFill>
                <a:effectLst/>
                <a:latin typeface="+mn-lt"/>
                <a:ea typeface="+mn-ea"/>
                <a:cs typeface="+mn-cs"/>
              </a:rPr>
              <a:t> an emergency scenario to exercise response procedures</a:t>
            </a:r>
            <a:r>
              <a:rPr lang="en-US" sz="1100" kern="1200" dirty="0">
                <a:solidFill>
                  <a:schemeClr val="tx1"/>
                </a:solidFill>
                <a:effectLst/>
                <a:latin typeface="+mn-lt"/>
                <a:ea typeface="+mn-ea"/>
                <a:cs typeface="+mn-cs"/>
              </a:rPr>
              <a:t>. Image retrieved from Bing Images (free to share and use license) at: </a:t>
            </a:r>
            <a:r>
              <a:rPr lang="en-US" sz="1100" u="sng" kern="1200" dirty="0">
                <a:solidFill>
                  <a:schemeClr val="tx1"/>
                </a:solidFill>
                <a:effectLst/>
                <a:latin typeface="+mn-lt"/>
                <a:ea typeface="+mn-ea"/>
                <a:cs typeface="+mn-cs"/>
                <a:hlinkClick r:id="rId4"/>
              </a:rPr>
              <a:t>https://upload.wikimedia.org/wikipedia/commons/1/1d/US_Navy_101117-N-3158M-098_Medical_emergency_responders_assist_a_simulated_casualty_at_Naval_Station_Rota_during_exercise_Neptune_Response_2011.jpg</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3</a:t>
            </a:fld>
            <a:endParaRPr lang="en-US" dirty="0"/>
          </a:p>
        </p:txBody>
      </p:sp>
    </p:spTree>
    <p:extLst>
      <p:ext uri="{BB962C8B-B14F-4D97-AF65-F5344CB8AC3E}">
        <p14:creationId xmlns:p14="http://schemas.microsoft.com/office/powerpoint/2010/main" val="4026507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Emergency procedures ensure the workforce understands how to respond during different types of emergencies. It is essential to evaluate the effectiveness of all aspects of the procedures before an actual emergency occurs. In addition, preparing for emergencies compels emergency managers to verify there are enough resources for all to be safe during emergencies.</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Image retrieved</a:t>
            </a:r>
            <a:r>
              <a:rPr lang="en-US" sz="1200" kern="1200" baseline="0" dirty="0">
                <a:solidFill>
                  <a:schemeClr val="tx1"/>
                </a:solidFill>
                <a:effectLst/>
                <a:latin typeface="+mn-lt"/>
                <a:ea typeface="+mn-ea"/>
                <a:cs typeface="+mn-cs"/>
              </a:rPr>
              <a:t> from Bing Images (free to share and use license): </a:t>
            </a:r>
            <a:r>
              <a:rPr lang="en-US" sz="1200" kern="1200" baseline="0" dirty="0">
                <a:solidFill>
                  <a:schemeClr val="tx1"/>
                </a:solidFill>
                <a:effectLst/>
                <a:latin typeface="+mn-lt"/>
                <a:ea typeface="+mn-ea"/>
                <a:cs typeface="+mn-cs"/>
                <a:hlinkClick r:id="rId3"/>
              </a:rPr>
              <a:t>http://drrosman.com/wp-content/uploads/2011/07/emergency.jpg</a:t>
            </a:r>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 image shows an emergency sign in the front of a hospital.</a:t>
            </a:r>
          </a:p>
        </p:txBody>
      </p:sp>
      <p:sp>
        <p:nvSpPr>
          <p:cNvPr id="4" name="Slide Number Placeholder 3"/>
          <p:cNvSpPr>
            <a:spLocks noGrp="1"/>
          </p:cNvSpPr>
          <p:nvPr>
            <p:ph type="sldNum" sz="quarter" idx="10"/>
          </p:nvPr>
        </p:nvSpPr>
        <p:spPr/>
        <p:txBody>
          <a:bodyPr/>
          <a:lstStyle/>
          <a:p>
            <a:fld id="{EEDEC144-5708-524F-8182-C7FC24335BD2}" type="slidenum">
              <a:rPr lang="en-US" smtClean="0"/>
              <a:t>4</a:t>
            </a:fld>
            <a:endParaRPr lang="en-US" dirty="0"/>
          </a:p>
        </p:txBody>
      </p:sp>
    </p:spTree>
    <p:extLst>
      <p:ext uri="{BB962C8B-B14F-4D97-AF65-F5344CB8AC3E}">
        <p14:creationId xmlns:p14="http://schemas.microsoft.com/office/powerpoint/2010/main" val="2593218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Documentation supporting this sub-element includes your emergency action plan or fire prevention plan. Other documents, such as emergency drill critiques and annual programmatic reviews, show how your organization responds in emergency situations.</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OSHA Emergency Action Plan requirements: </a:t>
            </a:r>
            <a:r>
              <a:rPr lang="en-US" sz="1100" u="sng" kern="1200" dirty="0">
                <a:solidFill>
                  <a:schemeClr val="tx1"/>
                </a:solidFill>
                <a:effectLst/>
                <a:latin typeface="+mn-lt"/>
                <a:ea typeface="+mn-ea"/>
                <a:cs typeface="+mn-cs"/>
                <a:hlinkClick r:id="rId3"/>
              </a:rPr>
              <a:t>https://www.osha.gov/pls/oshaweb/owadisp.show_document?p_id=9726&amp;p_table=STANDARDS</a:t>
            </a:r>
            <a:r>
              <a:rPr lang="en-US" sz="1100" kern="1200" dirty="0">
                <a:solidFill>
                  <a:schemeClr val="tx1"/>
                </a:solidFill>
                <a:effectLst/>
                <a:latin typeface="+mn-lt"/>
                <a:ea typeface="+mn-ea"/>
                <a:cs typeface="+mn-cs"/>
              </a:rPr>
              <a:t> </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OSHA Fire Prevention Plan requirements: </a:t>
            </a:r>
            <a:r>
              <a:rPr lang="en-US" sz="1100" u="sng" kern="1200" dirty="0">
                <a:solidFill>
                  <a:schemeClr val="tx1"/>
                </a:solidFill>
                <a:effectLst/>
                <a:latin typeface="+mn-lt"/>
                <a:ea typeface="+mn-ea"/>
                <a:cs typeface="+mn-cs"/>
                <a:hlinkClick r:id="rId4"/>
              </a:rPr>
              <a:t>https://www.osha.gov/pls/oshaweb/owadisp.show_document?p_table=STANDARDS&amp;p_id=12887</a:t>
            </a:r>
            <a:endParaRPr lang="en-US" sz="1100" u="sng" kern="1200" dirty="0">
              <a:solidFill>
                <a:schemeClr val="tx1"/>
              </a:solidFill>
              <a:effectLst/>
              <a:latin typeface="+mn-lt"/>
              <a:ea typeface="+mn-ea"/>
              <a:cs typeface="+mn-cs"/>
            </a:endParaRPr>
          </a:p>
          <a:p>
            <a:endParaRPr lang="en-US" sz="1100" u="sng" kern="1200" dirty="0">
              <a:solidFill>
                <a:schemeClr val="tx1"/>
              </a:solidFill>
              <a:effectLst/>
              <a:latin typeface="+mn-lt"/>
              <a:ea typeface="+mn-ea"/>
              <a:cs typeface="+mn-cs"/>
            </a:endParaRPr>
          </a:p>
          <a:p>
            <a:r>
              <a:rPr lang="en-US" sz="1100" u="none" kern="1200" dirty="0">
                <a:solidFill>
                  <a:schemeClr val="tx1"/>
                </a:solidFill>
                <a:effectLst/>
                <a:latin typeface="+mn-lt"/>
                <a:ea typeface="+mn-ea"/>
                <a:cs typeface="+mn-cs"/>
              </a:rPr>
              <a:t>The image represents maintaining as</a:t>
            </a:r>
            <a:r>
              <a:rPr lang="en-US" sz="1100" u="none" kern="1200" baseline="0" dirty="0">
                <a:solidFill>
                  <a:schemeClr val="tx1"/>
                </a:solidFill>
                <a:effectLst/>
                <a:latin typeface="+mn-lt"/>
                <a:ea typeface="+mn-ea"/>
                <a:cs typeface="+mn-cs"/>
              </a:rPr>
              <a:t> much documentation as necessary to show the establishment and effectiveness of your emergency program. </a:t>
            </a:r>
            <a:r>
              <a:rPr lang="en-US" sz="1100" u="none" kern="1200" dirty="0">
                <a:solidFill>
                  <a:schemeClr val="tx1"/>
                </a:solidFill>
                <a:effectLst/>
                <a:latin typeface="+mn-lt"/>
                <a:ea typeface="+mn-ea"/>
                <a:cs typeface="+mn-cs"/>
              </a:rPr>
              <a:t>Image</a:t>
            </a:r>
            <a:r>
              <a:rPr lang="en-US" sz="1100" u="none" kern="1200" baseline="0" dirty="0">
                <a:solidFill>
                  <a:schemeClr val="tx1"/>
                </a:solidFill>
                <a:effectLst/>
                <a:latin typeface="+mn-lt"/>
                <a:ea typeface="+mn-ea"/>
                <a:cs typeface="+mn-cs"/>
              </a:rPr>
              <a:t> retrieved from Microsoft Clip Art.</a:t>
            </a:r>
            <a:endParaRPr lang="en-US" sz="105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5</a:t>
            </a:fld>
            <a:endParaRPr lang="en-US" dirty="0"/>
          </a:p>
        </p:txBody>
      </p:sp>
    </p:spTree>
    <p:extLst>
      <p:ext uri="{BB962C8B-B14F-4D97-AF65-F5344CB8AC3E}">
        <p14:creationId xmlns:p14="http://schemas.microsoft.com/office/powerpoint/2010/main" val="3370903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Leadership and managers should know the individual or individuals who oversee emergency management, when the organization conducted the last emergency drill/exercise, the findings identified during emergency drill critiques, and what their roles and responsibilities as leaders are during emergencies, especially if they serve as the Incident Commander. </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The Incident Commander is the person responsible for all aspects of an emergency response, including: developing incident objectives, managing all incident operations, applying resources, as well as maintaining responsibility for all persons involved.</a:t>
            </a:r>
          </a:p>
          <a:p>
            <a:endParaRPr lang="en-US" sz="1100" u="sng"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Image retrieved from Bing Images (free to share and use license) at: </a:t>
            </a:r>
            <a:r>
              <a:rPr lang="en-US" sz="1100" u="sng" kern="1200" dirty="0">
                <a:solidFill>
                  <a:schemeClr val="tx1"/>
                </a:solidFill>
                <a:effectLst/>
                <a:latin typeface="+mn-lt"/>
                <a:ea typeface="+mn-ea"/>
                <a:cs typeface="+mn-cs"/>
                <a:hlinkClick r:id="rId3"/>
              </a:rPr>
              <a:t>http://farm9.staticflickr.com/8143/7367161978_624a00541d_z.jpg</a:t>
            </a:r>
            <a:r>
              <a:rPr lang="en-US" sz="1100" kern="1200" dirty="0">
                <a:solidFill>
                  <a:schemeClr val="tx1"/>
                </a:solidFill>
                <a:effectLst/>
                <a:latin typeface="+mn-lt"/>
                <a:ea typeface="+mn-ea"/>
                <a:cs typeface="+mn-cs"/>
              </a:rPr>
              <a:t> </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The image shows a member of the military shaking hands with a public safety representative. </a:t>
            </a:r>
          </a:p>
        </p:txBody>
      </p:sp>
      <p:sp>
        <p:nvSpPr>
          <p:cNvPr id="4" name="Slide Number Placeholder 3"/>
          <p:cNvSpPr>
            <a:spLocks noGrp="1"/>
          </p:cNvSpPr>
          <p:nvPr>
            <p:ph type="sldNum" sz="quarter" idx="10"/>
          </p:nvPr>
        </p:nvSpPr>
        <p:spPr/>
        <p:txBody>
          <a:bodyPr/>
          <a:lstStyle/>
          <a:p>
            <a:fld id="{EEDEC144-5708-524F-8182-C7FC24335BD2}" type="slidenum">
              <a:rPr lang="en-US" smtClean="0"/>
              <a:t>6</a:t>
            </a:fld>
            <a:endParaRPr lang="en-US" dirty="0"/>
          </a:p>
        </p:txBody>
      </p:sp>
    </p:spTree>
    <p:extLst>
      <p:ext uri="{BB962C8B-B14F-4D97-AF65-F5344CB8AC3E}">
        <p14:creationId xmlns:p14="http://schemas.microsoft.com/office/powerpoint/2010/main" val="1620576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This individual is expected to know just about everything involving the development, implementation, execution, and evaluation of the written emergency plans and procedures. In addition, they are generally the most knowledgeable about supporting documentation and the resources available to execute the program.</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Examples of plans for individuals who may need special assistance:</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Vibrating alarm notifications and sight guides for low vision or blind employees</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Flashing lights for deaf or hearing-impaired personnel</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Rescue or stair chairs and a buddy system for physically challenged and mobility-restricted employees</a:t>
            </a:r>
          </a:p>
          <a:p>
            <a:pPr marL="171450" lvl="0" indent="-171450">
              <a:buFont typeface="Arial" panose="020B0604020202020204" pitchFamily="34" charset="0"/>
              <a:buChar char="•"/>
            </a:pP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The image shows emergency staff meeting to discuss</a:t>
            </a:r>
            <a:r>
              <a:rPr lang="en-US" sz="1100" kern="1200" baseline="0" dirty="0">
                <a:solidFill>
                  <a:schemeClr val="tx1"/>
                </a:solidFill>
                <a:effectLst/>
                <a:latin typeface="+mn-lt"/>
                <a:ea typeface="+mn-ea"/>
                <a:cs typeface="+mn-cs"/>
              </a:rPr>
              <a:t> outreach activities with </a:t>
            </a:r>
            <a:r>
              <a:rPr lang="en-US" sz="1100" b="0" i="0" kern="1200" dirty="0">
                <a:solidFill>
                  <a:schemeClr val="tx1"/>
                </a:solidFill>
                <a:effectLst/>
                <a:latin typeface="+mn-lt"/>
                <a:ea typeface="+mn-ea"/>
                <a:cs typeface="+mn-cs"/>
              </a:rPr>
              <a:t>Federal Emergency Management Agency (</a:t>
            </a:r>
            <a:r>
              <a:rPr lang="en-US" sz="1100" kern="1200" baseline="0" dirty="0">
                <a:solidFill>
                  <a:schemeClr val="tx1"/>
                </a:solidFill>
                <a:effectLst/>
                <a:latin typeface="+mn-lt"/>
                <a:ea typeface="+mn-ea"/>
                <a:cs typeface="+mn-cs"/>
              </a:rPr>
              <a:t>FEMA) representatives. </a:t>
            </a:r>
            <a:r>
              <a:rPr lang="en-US" sz="1100" kern="1200" dirty="0">
                <a:solidFill>
                  <a:schemeClr val="tx1"/>
                </a:solidFill>
                <a:effectLst/>
                <a:latin typeface="+mn-lt"/>
                <a:ea typeface="+mn-ea"/>
                <a:cs typeface="+mn-cs"/>
              </a:rPr>
              <a:t>Image retrieved from Bing Images (free to share and use license) at: </a:t>
            </a:r>
            <a:r>
              <a:rPr lang="en-US" sz="1100" u="sng" kern="1200" dirty="0">
                <a:solidFill>
                  <a:schemeClr val="tx1"/>
                </a:solidFill>
                <a:effectLst/>
                <a:latin typeface="+mn-lt"/>
                <a:ea typeface="+mn-ea"/>
                <a:cs typeface="+mn-cs"/>
                <a:hlinkClick r:id="rId3"/>
              </a:rPr>
              <a:t>https://upload.wikimedia.org/wikipedia/commons/6/61/FEMA_-_42200_-_FEMA_Community_Outreach_with_DeKalb_Emergency_Management.jpg</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7</a:t>
            </a:fld>
            <a:endParaRPr lang="en-US" dirty="0"/>
          </a:p>
        </p:txBody>
      </p:sp>
    </p:spTree>
    <p:extLst>
      <p:ext uri="{BB962C8B-B14F-4D97-AF65-F5344CB8AC3E}">
        <p14:creationId xmlns:p14="http://schemas.microsoft.com/office/powerpoint/2010/main" val="859634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Employees should be knowledgeable of the emergency procedures specific to their local work area. Employees must understand what to do and where to go during an emergency. Ask employees how to respond to different emergency types and where to go when evacuating their work area.</a:t>
            </a:r>
          </a:p>
          <a:p>
            <a:endParaRPr lang="en-US" sz="11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The image shows an evacuation assembly point sign where employees rally to and are accounted for during a fire. Image retrieved from Bing Images (free to share and use license) at: </a:t>
            </a:r>
            <a:r>
              <a:rPr lang="en-US" sz="1100" u="sng" kern="1200" dirty="0">
                <a:solidFill>
                  <a:schemeClr val="tx1"/>
                </a:solidFill>
                <a:effectLst/>
                <a:latin typeface="+mn-lt"/>
                <a:ea typeface="+mn-ea"/>
                <a:cs typeface="+mn-cs"/>
                <a:hlinkClick r:id="rId3"/>
              </a:rPr>
              <a:t>http://farm3.staticflickr.com/2027/2155083948_c1569c8757_z.jpg</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8</a:t>
            </a:fld>
            <a:endParaRPr lang="en-US" dirty="0"/>
          </a:p>
        </p:txBody>
      </p:sp>
    </p:spTree>
    <p:extLst>
      <p:ext uri="{BB962C8B-B14F-4D97-AF65-F5344CB8AC3E}">
        <p14:creationId xmlns:p14="http://schemas.microsoft.com/office/powerpoint/2010/main" val="3050027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Examples of critical operations include: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Shutting down equipment or machines</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Monitoring supplies or other essential services which cannot be shut down for every emergency</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Shutting down processes requiring multiple stages or steps for shutdown</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Operating fire extinguishers</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Shutting down gas or electrical systems and other special equipment that can be damaged if left operating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Sweeping the area to ensure evacuation of all personnel</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Assisting personnel requiring special assistance</a:t>
            </a:r>
          </a:p>
          <a:p>
            <a:pPr marL="171450" lvl="0" indent="-171450">
              <a:buFont typeface="Arial" panose="020B0604020202020204" pitchFamily="34" charset="0"/>
              <a:buChar char="•"/>
            </a:pPr>
            <a:endParaRPr lang="en-US" sz="11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The image shows a fallout shelter sign, which may</a:t>
            </a:r>
            <a:r>
              <a:rPr lang="en-US" sz="1100" kern="1200" baseline="0" dirty="0">
                <a:solidFill>
                  <a:schemeClr val="tx1"/>
                </a:solidFill>
                <a:effectLst/>
                <a:latin typeface="+mn-lt"/>
                <a:ea typeface="+mn-ea"/>
                <a:cs typeface="+mn-cs"/>
              </a:rPr>
              <a:t> be used for shelter-in-place scenarios. </a:t>
            </a:r>
            <a:r>
              <a:rPr lang="en-US" sz="1100" kern="1200" dirty="0">
                <a:solidFill>
                  <a:schemeClr val="tx1"/>
                </a:solidFill>
                <a:effectLst/>
                <a:latin typeface="+mn-lt"/>
                <a:ea typeface="+mn-ea"/>
                <a:cs typeface="+mn-cs"/>
              </a:rPr>
              <a:t>Image retrieved from Bing Images (free to share and use license) at: </a:t>
            </a:r>
            <a:r>
              <a:rPr lang="en-US" sz="1100" u="sng" kern="1200" dirty="0">
                <a:solidFill>
                  <a:schemeClr val="tx1"/>
                </a:solidFill>
                <a:effectLst/>
                <a:latin typeface="+mn-lt"/>
                <a:ea typeface="+mn-ea"/>
                <a:cs typeface="+mn-cs"/>
                <a:hlinkClick r:id="rId3"/>
              </a:rPr>
              <a:t>https://upload.wikimedia.org/wikipedia/commons/thumb/e/e6/Fallout_shelter.jpg/180px-Fallout_shelter.jpg</a:t>
            </a:r>
            <a:r>
              <a:rPr lang="en-US" sz="11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EDEC144-5708-524F-8182-C7FC24335BD2}" type="slidenum">
              <a:rPr lang="en-US" smtClean="0"/>
              <a:t>9</a:t>
            </a:fld>
            <a:endParaRPr lang="en-US" dirty="0"/>
          </a:p>
        </p:txBody>
      </p:sp>
    </p:spTree>
    <p:extLst>
      <p:ext uri="{BB962C8B-B14F-4D97-AF65-F5344CB8AC3E}">
        <p14:creationId xmlns:p14="http://schemas.microsoft.com/office/powerpoint/2010/main" val="44022470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0.png"/><Relationship Id="rId5" Type="http://schemas.openxmlformats.org/officeDocument/2006/relationships/image" Target="../media/image6.jpg"/><Relationship Id="rId10" Type="http://schemas.microsoft.com/office/2007/relationships/hdphoto" Target="../media/hdphoto1.wdp"/><Relationship Id="rId4" Type="http://schemas.openxmlformats.org/officeDocument/2006/relationships/image" Target="../media/image5.jpg"/><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3" name="Picture 5" descr="\\ad.ctcgsc.org\DFS\jst-projects\PubProjects\Projects\hullmw\2014\SMCX\logo\slide_bckgrnd.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192" y="1"/>
            <a:ext cx="12216384" cy="52683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2192" y="5335348"/>
            <a:ext cx="12216384" cy="146650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457201" y="2057400"/>
            <a:ext cx="11274552" cy="1371600"/>
          </a:xfrm>
          <a:noFill/>
          <a:effectLst/>
        </p:spPr>
        <p:txBody>
          <a:bodyPr anchor="ctr" anchorCtr="0">
            <a:noAutofit/>
          </a:bodyPr>
          <a:lstStyle>
            <a:lvl1pPr algn="ctr">
              <a:defRPr sz="4000">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hasCustomPrompt="1"/>
          </p:nvPr>
        </p:nvSpPr>
        <p:spPr>
          <a:xfrm>
            <a:off x="457199" y="3566160"/>
            <a:ext cx="11274552" cy="548640"/>
          </a:xfrm>
          <a:noFill/>
          <a:effectLst/>
        </p:spPr>
        <p:txBody>
          <a:bodyPr anchor="ctr" anchorCtr="0">
            <a:normAutofit/>
          </a:bodyPr>
          <a:lstStyle>
            <a:lvl1pPr marL="0" indent="0" algn="ctr">
              <a:buNone/>
              <a:defRPr sz="2000" baseline="0">
                <a:solidFill>
                  <a:schemeClr val="tx1"/>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Subtitle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486753" y="561236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4" name="Picture 2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284171" y="561813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5" name="Picture 24"/>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385462" y="561077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6" name="Picture 25"/>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82880" y="5621942"/>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7" name="Picture 26"/>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689336" y="5609233"/>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8" name="Picture 2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8588044" y="5610442"/>
            <a:ext cx="1317498" cy="912114"/>
          </a:xfrm>
          <a:prstGeom prst="rect">
            <a:avLst/>
          </a:prstGeom>
          <a:ln w="12700">
            <a:solidFill>
              <a:schemeClr val="tx1"/>
            </a:solidFill>
          </a:ln>
          <a:effectLst>
            <a:outerShdw blurRad="50800" dist="38100" dir="2700000" algn="tl" rotWithShape="0">
              <a:srgbClr val="000000">
                <a:alpha val="43000"/>
              </a:srgbClr>
            </a:outerShdw>
          </a:effectLst>
        </p:spPr>
      </p:pic>
      <p:sp>
        <p:nvSpPr>
          <p:cNvPr id="50" name="Rectangle 49"/>
          <p:cNvSpPr/>
          <p:nvPr userDrawn="1"/>
        </p:nvSpPr>
        <p:spPr>
          <a:xfrm>
            <a:off x="2493816" y="6015182"/>
            <a:ext cx="153693" cy="406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pic>
        <p:nvPicPr>
          <p:cNvPr id="21" name="Picture 20" descr="metal_effect.jpg"/>
          <p:cNvPicPr>
            <a:picLocks noChangeAspect="1"/>
          </p:cNvPicPr>
          <p:nvPr userDrawn="1"/>
        </p:nvPicPr>
        <p:blipFill rotWithShape="1">
          <a:blip r:embed="rId9" cstate="email">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a:ext>
            </a:extLst>
          </a:blip>
          <a:srcRect t="-50"/>
          <a:stretch/>
        </p:blipFill>
        <p:spPr>
          <a:xfrm>
            <a:off x="-12192" y="-18288"/>
            <a:ext cx="12216384" cy="287039"/>
          </a:xfrm>
          <a:prstGeom prst="rect">
            <a:avLst/>
          </a:prstGeom>
        </p:spPr>
      </p:pic>
      <p:pic>
        <p:nvPicPr>
          <p:cNvPr id="29" name="Picture 28" descr="metal_effect.jpg"/>
          <p:cNvPicPr>
            <a:picLocks noChangeAspect="1"/>
          </p:cNvPicPr>
          <p:nvPr userDrawn="1"/>
        </p:nvPicPr>
        <p:blipFill rotWithShape="1">
          <a:blip r:embed="rId9" cstate="email">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a:ext>
            </a:extLst>
          </a:blip>
          <a:srcRect t="-50"/>
          <a:stretch/>
        </p:blipFill>
        <p:spPr>
          <a:xfrm>
            <a:off x="-12192" y="5257801"/>
            <a:ext cx="12216384" cy="221392"/>
          </a:xfrm>
          <a:prstGeom prst="rect">
            <a:avLst/>
          </a:prstGeom>
        </p:spPr>
      </p:pic>
      <p:pic>
        <p:nvPicPr>
          <p:cNvPr id="30" name="Picture 29" descr="metal_effect.jpg"/>
          <p:cNvPicPr>
            <a:picLocks noChangeAspect="1"/>
          </p:cNvPicPr>
          <p:nvPr userDrawn="1"/>
        </p:nvPicPr>
        <p:blipFill rotWithShape="1">
          <a:blip r:embed="rId9" cstate="email">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a:ext>
            </a:extLst>
          </a:blip>
          <a:srcRect t="-50"/>
          <a:stretch/>
        </p:blipFill>
        <p:spPr>
          <a:xfrm>
            <a:off x="-12192" y="6657524"/>
            <a:ext cx="12216384" cy="221392"/>
          </a:xfrm>
          <a:prstGeom prst="rect">
            <a:avLst/>
          </a:prstGeom>
        </p:spPr>
      </p:pic>
      <p:pic>
        <p:nvPicPr>
          <p:cNvPr id="5" name="Picture 4" descr="SMCX_Logo.png"/>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7498080" y="385770"/>
            <a:ext cx="4572000" cy="1593562"/>
          </a:xfrm>
          <a:prstGeom prst="rect">
            <a:avLst/>
          </a:prstGeom>
        </p:spPr>
      </p:pic>
      <p:sp>
        <p:nvSpPr>
          <p:cNvPr id="4" name="TextBox 3"/>
          <p:cNvSpPr txBox="1"/>
          <p:nvPr userDrawn="1"/>
        </p:nvSpPr>
        <p:spPr>
          <a:xfrm>
            <a:off x="457199" y="4572000"/>
            <a:ext cx="11274552" cy="707886"/>
          </a:xfrm>
          <a:prstGeom prst="rect">
            <a:avLst/>
          </a:prstGeom>
          <a:noFill/>
        </p:spPr>
        <p:txBody>
          <a:bodyPr wrap="square" rtlCol="0">
            <a:spAutoFit/>
          </a:bodyPr>
          <a:lstStyle/>
          <a:p>
            <a:r>
              <a:rPr lang="en-US" sz="800" dirty="0">
                <a:solidFill>
                  <a:schemeClr val="bg1">
                    <a:lumMod val="50000"/>
                  </a:schemeClr>
                </a:solidFill>
              </a:rPr>
              <a:t>DISTRIBUTION STATEMENT D: Distribution authorized to the DoD and U.S. DoD contractors only: June 29, 2022. Other requests shall be referred to: Director, Operational Safety, OUSD(P&amp;R), 4000 Defense Pentagon, 2E580, Washington, DC 20301.</a:t>
            </a:r>
          </a:p>
          <a:p>
            <a:endParaRPr lang="en-US" sz="800" dirty="0">
              <a:solidFill>
                <a:schemeClr val="bg1">
                  <a:lumMod val="50000"/>
                </a:schemeClr>
              </a:solidFill>
            </a:endParaRPr>
          </a:p>
          <a:p>
            <a:r>
              <a:rPr lang="en-US" sz="800" dirty="0">
                <a:solidFill>
                  <a:schemeClr val="bg1">
                    <a:lumMod val="50000"/>
                  </a:schemeClr>
                </a:solidFill>
              </a:rPr>
              <a:t>WARNING: This document contains technical data whose export is restricted by the Arms Export Control Act (Title 22, U.S.C., sec. 2751, et seq.) or the Export Administration Act of 1979, as amended, Title 50, U.S.C., App. 2401 et seq. Violation of these export laws are subject to severe criminal penalties. Disseminate in accordance with the provisions of DoD Directive 5230.25.</a:t>
            </a:r>
          </a:p>
        </p:txBody>
      </p:sp>
    </p:spTree>
    <p:extLst>
      <p:ext uri="{BB962C8B-B14F-4D97-AF65-F5344CB8AC3E}">
        <p14:creationId xmlns:p14="http://schemas.microsoft.com/office/powerpoint/2010/main" val="2812085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904041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7123" y="841829"/>
            <a:ext cx="2244876" cy="5284334"/>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599" y="841829"/>
            <a:ext cx="9066591" cy="5284334"/>
          </a:xfrm>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16319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effectLst/>
              </a:defRPr>
            </a:lvl1pPr>
          </a:lstStyle>
          <a:p>
            <a:r>
              <a:rPr lang="en-US" dirty="0"/>
              <a:t>Insert Title</a:t>
            </a:r>
          </a:p>
        </p:txBody>
      </p:sp>
      <p:sp>
        <p:nvSpPr>
          <p:cNvPr id="3" name="Content Placeholder 2"/>
          <p:cNvSpPr>
            <a:spLocks noGrp="1"/>
          </p:cNvSpPr>
          <p:nvPr>
            <p:ph idx="1"/>
          </p:nvPr>
        </p:nvSpPr>
        <p:spPr/>
        <p:txBody>
          <a:bodyPr>
            <a:normAutofit/>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spTree>
    <p:extLst>
      <p:ext uri="{BB962C8B-B14F-4D97-AF65-F5344CB8AC3E}">
        <p14:creationId xmlns:p14="http://schemas.microsoft.com/office/powerpoint/2010/main" val="102505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3338949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
        <p:nvSpPr>
          <p:cNvPr id="6" name="Content Placeholder 2"/>
          <p:cNvSpPr>
            <a:spLocks noGrp="1"/>
          </p:cNvSpPr>
          <p:nvPr>
            <p:ph sz="half" idx="1"/>
          </p:nvPr>
        </p:nvSpPr>
        <p:spPr>
          <a:xfrm>
            <a:off x="2258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2202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11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990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741715"/>
            <a:ext cx="5386917"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990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1741715"/>
            <a:ext cx="5389033"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833168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63381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24475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819151"/>
            <a:ext cx="6815667" cy="5307013"/>
          </a:xfrm>
        </p:spPr>
        <p:txBody>
          <a:bodyPr/>
          <a:lstStyle>
            <a:lvl1pPr>
              <a:spcAft>
                <a:spcPts val="600"/>
              </a:spcAft>
              <a:defRPr sz="3200"/>
            </a:lvl1pPr>
            <a:lvl2pPr>
              <a:spcAft>
                <a:spcPts val="600"/>
              </a:spcAft>
              <a:defRPr sz="2800"/>
            </a:lvl2pPr>
            <a:lvl3pPr>
              <a:spcAft>
                <a:spcPts val="600"/>
              </a:spcAft>
              <a:defRPr sz="2400"/>
            </a:lvl3pPr>
            <a:lvl4pPr>
              <a:spcAft>
                <a:spcPts val="600"/>
              </a:spcAft>
              <a:defRPr sz="2000"/>
            </a:lvl4pPr>
            <a:lvl5pPr>
              <a:spcAft>
                <a:spcPts val="600"/>
              </a:spcAft>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33752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866775"/>
            <a:ext cx="7315200" cy="386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09917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6198836"/>
            <a:ext cx="12192000" cy="65916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 y="1"/>
            <a:ext cx="12191999" cy="80500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42813" y="130049"/>
            <a:ext cx="11822736" cy="570726"/>
          </a:xfrm>
          <a:prstGeom prst="rect">
            <a:avLst/>
          </a:prstGeom>
        </p:spPr>
        <p:txBody>
          <a:bodyPr vert="horz" lIns="91440" tIns="45720" rIns="91440" bIns="45720" rtlCol="0" anchor="ctr">
            <a:normAutofit/>
          </a:bodyPr>
          <a:lstStyle/>
          <a:p>
            <a:r>
              <a:rPr lang="en-US" dirty="0"/>
              <a:t>Insert Title Here</a:t>
            </a:r>
          </a:p>
        </p:txBody>
      </p:sp>
      <p:sp>
        <p:nvSpPr>
          <p:cNvPr id="3" name="Text Placeholder 2"/>
          <p:cNvSpPr>
            <a:spLocks noGrp="1"/>
          </p:cNvSpPr>
          <p:nvPr>
            <p:ph type="body" idx="1"/>
          </p:nvPr>
        </p:nvSpPr>
        <p:spPr>
          <a:xfrm>
            <a:off x="230719" y="955040"/>
            <a:ext cx="11731752" cy="5029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pic>
        <p:nvPicPr>
          <p:cNvPr id="18" name="Picture 17" descr="metal_effect.jpg"/>
          <p:cNvPicPr>
            <a:picLocks noChangeAspect="1"/>
          </p:cNvPicPr>
          <p:nvPr userDrawn="1"/>
        </p:nvPicPr>
        <p:blipFill rotWithShape="1">
          <a:blip r:embed="rId13" cstate="email">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a:ext>
            </a:extLst>
          </a:blip>
          <a:srcRect t="-50"/>
          <a:stretch/>
        </p:blipFill>
        <p:spPr>
          <a:xfrm>
            <a:off x="-12192" y="6128097"/>
            <a:ext cx="12216384" cy="85571"/>
          </a:xfrm>
          <a:prstGeom prst="rect">
            <a:avLst/>
          </a:prstGeom>
        </p:spPr>
      </p:pic>
      <p:pic>
        <p:nvPicPr>
          <p:cNvPr id="19" name="Picture 18" descr="metal_effect.jpg"/>
          <p:cNvPicPr>
            <a:picLocks noChangeAspect="1"/>
          </p:cNvPicPr>
          <p:nvPr userDrawn="1"/>
        </p:nvPicPr>
        <p:blipFill rotWithShape="1">
          <a:blip r:embed="rId13" cstate="email">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a:ext>
            </a:extLst>
          </a:blip>
          <a:srcRect t="-50"/>
          <a:stretch/>
        </p:blipFill>
        <p:spPr>
          <a:xfrm>
            <a:off x="-22985" y="6783744"/>
            <a:ext cx="12216384" cy="90271"/>
          </a:xfrm>
          <a:prstGeom prst="rect">
            <a:avLst/>
          </a:prstGeom>
        </p:spPr>
      </p:pic>
      <p:pic>
        <p:nvPicPr>
          <p:cNvPr id="15" name="Picture 14" descr="metal_effect.jpg"/>
          <p:cNvPicPr>
            <a:picLocks noChangeAspect="1"/>
          </p:cNvPicPr>
          <p:nvPr userDrawn="1"/>
        </p:nvPicPr>
        <p:blipFill rotWithShape="1">
          <a:blip r:embed="rId13" cstate="email">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a:ext>
            </a:extLst>
          </a:blip>
          <a:srcRect t="-50"/>
          <a:stretch/>
        </p:blipFill>
        <p:spPr>
          <a:xfrm>
            <a:off x="-12192" y="-9144"/>
            <a:ext cx="12216384" cy="86172"/>
          </a:xfrm>
          <a:prstGeom prst="rect">
            <a:avLst/>
          </a:prstGeom>
        </p:spPr>
      </p:pic>
      <p:pic>
        <p:nvPicPr>
          <p:cNvPr id="17" name="Picture 16" descr="metal_effect.jpg"/>
          <p:cNvPicPr>
            <a:picLocks noChangeAspect="1"/>
          </p:cNvPicPr>
          <p:nvPr userDrawn="1"/>
        </p:nvPicPr>
        <p:blipFill rotWithShape="1">
          <a:blip r:embed="rId13" cstate="email">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a:ext>
            </a:extLst>
          </a:blip>
          <a:srcRect t="-50"/>
          <a:stretch/>
        </p:blipFill>
        <p:spPr>
          <a:xfrm>
            <a:off x="-12192" y="762000"/>
            <a:ext cx="12216384" cy="86172"/>
          </a:xfrm>
          <a:prstGeom prst="rect">
            <a:avLst/>
          </a:prstGeom>
        </p:spPr>
      </p:pic>
      <p:pic>
        <p:nvPicPr>
          <p:cNvPr id="12" name="Picture 11">
            <a:extLst>
              <a:ext uri="{FF2B5EF4-FFF2-40B4-BE49-F238E27FC236}">
                <a16:creationId xmlns:a16="http://schemas.microsoft.com/office/drawing/2014/main" id="{2F06078E-156A-4CE7-99BC-D2F8B5F193F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09900" y="6213667"/>
            <a:ext cx="1652571" cy="562286"/>
          </a:xfrm>
          <a:prstGeom prst="rect">
            <a:avLst/>
          </a:prstGeom>
        </p:spPr>
      </p:pic>
    </p:spTree>
    <p:extLst>
      <p:ext uri="{BB962C8B-B14F-4D97-AF65-F5344CB8AC3E}">
        <p14:creationId xmlns:p14="http://schemas.microsoft.com/office/powerpoint/2010/main" val="138014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900" b="1" i="0" kern="1200" baseline="0">
          <a:solidFill>
            <a:schemeClr val="tx1"/>
          </a:solidFill>
          <a:effectLst/>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1" y="2057400"/>
            <a:ext cx="11274552" cy="1371600"/>
          </a:xfrm>
        </p:spPr>
        <p:txBody>
          <a:bodyPr/>
          <a:lstStyle/>
          <a:p>
            <a:r>
              <a:rPr lang="en-US" dirty="0"/>
              <a:t>Emergency Procedures</a:t>
            </a:r>
          </a:p>
        </p:txBody>
      </p:sp>
      <p:sp>
        <p:nvSpPr>
          <p:cNvPr id="3" name="Subtitle 2"/>
          <p:cNvSpPr>
            <a:spLocks noGrp="1"/>
          </p:cNvSpPr>
          <p:nvPr>
            <p:ph type="subTitle" idx="1"/>
          </p:nvPr>
        </p:nvSpPr>
        <p:spPr>
          <a:xfrm>
            <a:off x="457199" y="3566160"/>
            <a:ext cx="11274552" cy="548640"/>
          </a:xfrm>
        </p:spPr>
        <p:txBody>
          <a:bodyPr/>
          <a:lstStyle/>
          <a:p>
            <a:r>
              <a:rPr lang="en-US" dirty="0"/>
              <a:t>OSHA VPP</a:t>
            </a:r>
          </a:p>
        </p:txBody>
      </p:sp>
      <p:sp>
        <p:nvSpPr>
          <p:cNvPr id="4" name="Subtitle 2"/>
          <p:cNvSpPr txBox="1">
            <a:spLocks/>
          </p:cNvSpPr>
          <p:nvPr/>
        </p:nvSpPr>
        <p:spPr>
          <a:xfrm>
            <a:off x="1840360" y="4129382"/>
            <a:ext cx="8458185" cy="382381"/>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tx1"/>
              </a:buClr>
              <a:buFont typeface="Arial"/>
              <a:buNone/>
              <a:defRPr sz="2200" kern="1200" baseline="0">
                <a:solidFill>
                  <a:schemeClr val="bg1">
                    <a:lumMod val="85000"/>
                  </a:schemeClr>
                </a:solidFill>
                <a:latin typeface="Swiss 721 BT"/>
                <a:ea typeface="+mn-ea"/>
                <a:cs typeface="Swiss 721 BT"/>
              </a:defRPr>
            </a:lvl1pPr>
            <a:lvl2pPr marL="457200" indent="0" algn="ctr" defTabSz="457200" rtl="0" eaLnBrk="1" latinLnBrk="0" hangingPunct="1">
              <a:spcBef>
                <a:spcPct val="20000"/>
              </a:spcBef>
              <a:buClr>
                <a:schemeClr val="tx1"/>
              </a:buClr>
              <a:buFont typeface="Arial"/>
              <a:buNone/>
              <a:defRPr sz="2000" kern="1200">
                <a:solidFill>
                  <a:schemeClr val="tx1">
                    <a:tint val="75000"/>
                  </a:schemeClr>
                </a:solidFill>
                <a:latin typeface="Swiss 721 BT"/>
                <a:ea typeface="+mn-ea"/>
                <a:cs typeface="Swiss 721 BT"/>
              </a:defRPr>
            </a:lvl2pPr>
            <a:lvl3pPr marL="9144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3pPr>
            <a:lvl4pPr marL="13716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4pPr>
            <a:lvl5pPr marL="1828800" indent="0" algn="ctr" defTabSz="457200" rtl="0" eaLnBrk="1" latinLnBrk="0" hangingPunct="1">
              <a:spcBef>
                <a:spcPct val="20000"/>
              </a:spcBef>
              <a:buClr>
                <a:schemeClr val="tx1"/>
              </a:buClr>
              <a:buFont typeface="Arial"/>
              <a:buNone/>
              <a:defRPr sz="1600" kern="1200">
                <a:solidFill>
                  <a:schemeClr val="tx1">
                    <a:tint val="75000"/>
                  </a:schemeClr>
                </a:solidFill>
                <a:latin typeface="Swiss 721 BT"/>
                <a:ea typeface="+mn-ea"/>
                <a:cs typeface="Swiss 721 B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dirty="0">
                <a:solidFill>
                  <a:schemeClr val="tx1">
                    <a:lumMod val="85000"/>
                    <a:lumOff val="15000"/>
                  </a:schemeClr>
                </a:solidFill>
                <a:latin typeface="+mj-lt"/>
              </a:rPr>
              <a:t>June 2022</a:t>
            </a:r>
          </a:p>
        </p:txBody>
      </p:sp>
    </p:spTree>
    <p:extLst>
      <p:ext uri="{BB962C8B-B14F-4D97-AF65-F5344CB8AC3E}">
        <p14:creationId xmlns:p14="http://schemas.microsoft.com/office/powerpoint/2010/main" val="2314157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Action Checklist</a:t>
            </a:r>
          </a:p>
        </p:txBody>
      </p:sp>
      <p:sp>
        <p:nvSpPr>
          <p:cNvPr id="4" name="Slide Number Placeholder 3"/>
          <p:cNvSpPr>
            <a:spLocks noGrp="1"/>
          </p:cNvSpPr>
          <p:nvPr>
            <p:ph type="sldNum" sz="quarter" idx="4"/>
          </p:nvPr>
        </p:nvSpPr>
        <p:spPr/>
        <p:txBody>
          <a:bodyPr/>
          <a:lstStyle/>
          <a:p>
            <a:fld id="{EC6B01B9-2AD7-FF46-ADAD-E0B0ABE832D6}" type="slidenum">
              <a:rPr lang="en-US" smtClean="0"/>
              <a:pPr/>
              <a:t>10</a:t>
            </a:fld>
            <a:endParaRPr lang="en-US" dirty="0"/>
          </a:p>
        </p:txBody>
      </p:sp>
      <p:sp>
        <p:nvSpPr>
          <p:cNvPr id="5" name="Content Placeholder 4"/>
          <p:cNvSpPr txBox="1">
            <a:spLocks/>
          </p:cNvSpPr>
          <p:nvPr/>
        </p:nvSpPr>
        <p:spPr>
          <a:xfrm>
            <a:off x="1606463" y="1014984"/>
            <a:ext cx="8979074" cy="4937760"/>
          </a:xfrm>
          <a:prstGeom prst="roundRect">
            <a:avLst>
              <a:gd name="adj" fmla="val 10647"/>
            </a:avLst>
          </a:prstGeom>
          <a:solidFill>
            <a:schemeClr val="bg1">
              <a:lumMod val="75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vert="horz" lIns="91440" tIns="91440" rIns="91440" bIns="91440" rtlCol="0" anchor="ctr" anchorCtr="0">
            <a:noAutofit/>
          </a:bodyPr>
          <a:lstStyle>
            <a:lvl1pPr marL="342900" indent="-342900" algn="l" defTabSz="457200" rtl="0" eaLnBrk="1" latinLnBrk="0" hangingPunct="1">
              <a:spcBef>
                <a:spcPts val="600"/>
              </a:spcBef>
              <a:buClr>
                <a:schemeClr val="tx1"/>
              </a:buClr>
              <a:buFont typeface="Arial"/>
              <a:buChar char="•"/>
              <a:defRPr sz="2800" kern="1200">
                <a:solidFill>
                  <a:schemeClr val="lt1"/>
                </a:solidFill>
                <a:latin typeface="+mn-lt"/>
                <a:ea typeface="+mn-ea"/>
                <a:cs typeface="+mn-cs"/>
              </a:defRPr>
            </a:lvl1pPr>
            <a:lvl2pPr marL="742950" indent="-285750" algn="l" defTabSz="457200" rtl="0" eaLnBrk="1" latinLnBrk="0" hangingPunct="1">
              <a:spcBef>
                <a:spcPts val="600"/>
              </a:spcBef>
              <a:buClr>
                <a:schemeClr val="tx1"/>
              </a:buClr>
              <a:buFont typeface="Arial"/>
              <a:buChar char="–"/>
              <a:defRPr sz="2400" kern="1200">
                <a:solidFill>
                  <a:schemeClr val="lt1"/>
                </a:solidFill>
                <a:latin typeface="+mn-lt"/>
                <a:ea typeface="+mn-ea"/>
                <a:cs typeface="+mn-cs"/>
              </a:defRPr>
            </a:lvl2pPr>
            <a:lvl3pPr marL="1143000" indent="-228600" algn="l" defTabSz="457200" rtl="0" eaLnBrk="1" latinLnBrk="0" hangingPunct="1">
              <a:spcBef>
                <a:spcPts val="600"/>
              </a:spcBef>
              <a:buClr>
                <a:schemeClr val="tx1"/>
              </a:buClr>
              <a:buFont typeface="Arial"/>
              <a:buChar char="•"/>
              <a:defRPr sz="2000" kern="1200">
                <a:solidFill>
                  <a:schemeClr val="lt1"/>
                </a:solidFill>
                <a:latin typeface="+mn-lt"/>
                <a:ea typeface="+mn-ea"/>
                <a:cs typeface="+mn-cs"/>
              </a:defRPr>
            </a:lvl3pPr>
            <a:lvl4pPr marL="1600200" indent="-228600" algn="l" defTabSz="457200" rtl="0" eaLnBrk="1" latinLnBrk="0" hangingPunct="1">
              <a:spcBef>
                <a:spcPts val="600"/>
              </a:spcBef>
              <a:buClr>
                <a:schemeClr val="tx1"/>
              </a:buClr>
              <a:buFont typeface="Arial"/>
              <a:buChar char="–"/>
              <a:defRPr sz="1800" kern="1200">
                <a:solidFill>
                  <a:schemeClr val="lt1"/>
                </a:solidFill>
                <a:latin typeface="+mn-lt"/>
                <a:ea typeface="+mn-ea"/>
                <a:cs typeface="+mn-cs"/>
              </a:defRPr>
            </a:lvl4pPr>
            <a:lvl5pPr marL="2057400" indent="-228600" algn="l" defTabSz="457200" rtl="0" eaLnBrk="1" latinLnBrk="0" hangingPunct="1">
              <a:spcBef>
                <a:spcPts val="600"/>
              </a:spcBef>
              <a:buClr>
                <a:schemeClr val="tx1"/>
              </a:buClr>
              <a:buFont typeface="Arial"/>
              <a:buChar char="»"/>
              <a:defRPr sz="18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457200">
              <a:spcAft>
                <a:spcPts val="600"/>
              </a:spcAft>
              <a:buClrTx/>
              <a:buFont typeface="Wingdings" panose="05000000000000000000" pitchFamily="2" charset="2"/>
              <a:buChar char="q"/>
            </a:pPr>
            <a:r>
              <a:rPr lang="en-US" dirty="0">
                <a:solidFill>
                  <a:schemeClr val="tx1"/>
                </a:solidFill>
              </a:rPr>
              <a:t> Conduct a workplace hazard assessment</a:t>
            </a:r>
          </a:p>
          <a:p>
            <a:pPr marL="457200">
              <a:spcAft>
                <a:spcPts val="600"/>
              </a:spcAft>
              <a:buClrTx/>
              <a:buFont typeface="Wingdings" panose="05000000000000000000" pitchFamily="2" charset="2"/>
              <a:buChar char="q"/>
            </a:pPr>
            <a:r>
              <a:rPr lang="en-US" dirty="0">
                <a:solidFill>
                  <a:schemeClr val="tx1"/>
                </a:solidFill>
              </a:rPr>
              <a:t> Create evacuation maps</a:t>
            </a:r>
          </a:p>
          <a:p>
            <a:pPr marL="457200">
              <a:spcAft>
                <a:spcPts val="600"/>
              </a:spcAft>
              <a:buClrTx/>
              <a:buFont typeface="Wingdings" panose="05000000000000000000" pitchFamily="2" charset="2"/>
              <a:buChar char="q"/>
            </a:pPr>
            <a:r>
              <a:rPr lang="en-US" dirty="0">
                <a:solidFill>
                  <a:schemeClr val="tx1"/>
                </a:solidFill>
              </a:rPr>
              <a:t> Develop an emergency action plan</a:t>
            </a:r>
          </a:p>
          <a:p>
            <a:pPr marL="457200">
              <a:spcAft>
                <a:spcPts val="600"/>
              </a:spcAft>
              <a:buClrTx/>
              <a:buFont typeface="Wingdings" panose="05000000000000000000" pitchFamily="2" charset="2"/>
              <a:buChar char="q"/>
            </a:pPr>
            <a:r>
              <a:rPr lang="en-US" dirty="0">
                <a:solidFill>
                  <a:schemeClr val="tx1"/>
                </a:solidFill>
              </a:rPr>
              <a:t> Designate a responsible person</a:t>
            </a:r>
          </a:p>
          <a:p>
            <a:pPr marL="457200">
              <a:spcAft>
                <a:spcPts val="600"/>
              </a:spcAft>
              <a:buClrTx/>
              <a:buFont typeface="Wingdings" panose="05000000000000000000" pitchFamily="2" charset="2"/>
              <a:buChar char="q"/>
            </a:pPr>
            <a:r>
              <a:rPr lang="en-US" dirty="0">
                <a:solidFill>
                  <a:schemeClr val="tx1"/>
                </a:solidFill>
              </a:rPr>
              <a:t> Train employees</a:t>
            </a:r>
          </a:p>
          <a:p>
            <a:pPr marL="457200">
              <a:spcAft>
                <a:spcPts val="600"/>
              </a:spcAft>
              <a:buClrTx/>
              <a:buFont typeface="Wingdings" panose="05000000000000000000" pitchFamily="2" charset="2"/>
              <a:buChar char="q"/>
            </a:pPr>
            <a:r>
              <a:rPr lang="en-US" dirty="0">
                <a:solidFill>
                  <a:schemeClr val="tx1"/>
                </a:solidFill>
              </a:rPr>
              <a:t> Hold emergency drills</a:t>
            </a:r>
          </a:p>
          <a:p>
            <a:pPr marL="457200">
              <a:spcAft>
                <a:spcPts val="600"/>
              </a:spcAft>
              <a:buClrTx/>
              <a:buFont typeface="Wingdings" panose="05000000000000000000" pitchFamily="2" charset="2"/>
              <a:buChar char="q"/>
            </a:pPr>
            <a:r>
              <a:rPr lang="en-US" dirty="0">
                <a:solidFill>
                  <a:schemeClr val="tx1"/>
                </a:solidFill>
              </a:rPr>
              <a:t> Critique emergency drills</a:t>
            </a:r>
          </a:p>
          <a:p>
            <a:pPr marL="457200">
              <a:spcAft>
                <a:spcPts val="600"/>
              </a:spcAft>
              <a:buClrTx/>
              <a:buFont typeface="Wingdings" panose="05000000000000000000" pitchFamily="2" charset="2"/>
              <a:buChar char="q"/>
            </a:pPr>
            <a:r>
              <a:rPr lang="en-US" dirty="0">
                <a:solidFill>
                  <a:schemeClr val="tx1"/>
                </a:solidFill>
              </a:rPr>
              <a:t> Review the plan to ensure it is effective</a:t>
            </a:r>
          </a:p>
        </p:txBody>
      </p:sp>
    </p:spTree>
    <p:extLst>
      <p:ext uri="{BB962C8B-B14F-4D97-AF65-F5344CB8AC3E}">
        <p14:creationId xmlns:p14="http://schemas.microsoft.com/office/powerpoint/2010/main" val="306719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500"/>
                                        <p:tgtEl>
                                          <p:spTgt spid="5">
                                            <p:txEl>
                                              <p:pRg st="6" end="6"/>
                                            </p:txEl>
                                          </p:spTgt>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Workplace Hazard Assessment</a:t>
            </a:r>
          </a:p>
        </p:txBody>
      </p:sp>
      <p:sp>
        <p:nvSpPr>
          <p:cNvPr id="3" name="Content Placeholder 2"/>
          <p:cNvSpPr>
            <a:spLocks noGrp="1"/>
          </p:cNvSpPr>
          <p:nvPr>
            <p:ph idx="1"/>
          </p:nvPr>
        </p:nvSpPr>
        <p:spPr/>
        <p:txBody>
          <a:bodyPr>
            <a:normAutofit/>
          </a:bodyPr>
          <a:lstStyle/>
          <a:p>
            <a:r>
              <a:rPr lang="en-US" dirty="0"/>
              <a:t>Involve employees </a:t>
            </a:r>
          </a:p>
          <a:p>
            <a:r>
              <a:rPr lang="en-US" dirty="0"/>
              <a:t>Conduct an HVA</a:t>
            </a:r>
          </a:p>
          <a:p>
            <a:r>
              <a:rPr lang="en-US" dirty="0"/>
              <a:t>Review facility layouts (both outdoor and indoor)</a:t>
            </a:r>
          </a:p>
          <a:p>
            <a:r>
              <a:rPr lang="en-US" dirty="0"/>
              <a:t>Evaluate the structural features of buildings</a:t>
            </a:r>
          </a:p>
        </p:txBody>
      </p:sp>
      <p:sp>
        <p:nvSpPr>
          <p:cNvPr id="4" name="Slide Number Placeholder 3"/>
          <p:cNvSpPr>
            <a:spLocks noGrp="1"/>
          </p:cNvSpPr>
          <p:nvPr>
            <p:ph type="sldNum" sz="quarter" idx="4"/>
          </p:nvPr>
        </p:nvSpPr>
        <p:spPr/>
        <p:txBody>
          <a:bodyPr/>
          <a:lstStyle/>
          <a:p>
            <a:fld id="{EC6B01B9-2AD7-FF46-ADAD-E0B0ABE832D6}" type="slidenum">
              <a:rPr lang="en-US" smtClean="0"/>
              <a:pPr/>
              <a:t>11</a:t>
            </a:fld>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63624" y="3343041"/>
            <a:ext cx="3701018" cy="2552299"/>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pic>
        <p:nvPicPr>
          <p:cNvPr id="512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9712" y="3343040"/>
            <a:ext cx="3791766" cy="2552299"/>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720681" y="6367727"/>
            <a:ext cx="4751827" cy="250011"/>
          </a:xfrm>
          <a:prstGeom prst="rect">
            <a:avLst/>
          </a:prstGeom>
        </p:spPr>
        <p:txBody>
          <a:bodyPr wrap="square">
            <a:spAutoFit/>
          </a:bodyPr>
          <a:lstStyle/>
          <a:p>
            <a:pPr algn="ctr"/>
            <a:r>
              <a:rPr lang="en-US" sz="1000" dirty="0">
                <a:solidFill>
                  <a:schemeClr val="bg1">
                    <a:lumMod val="50000"/>
                  </a:schemeClr>
                </a:solidFill>
              </a:rPr>
              <a:t>Images retrieved from Bing Images</a:t>
            </a:r>
          </a:p>
        </p:txBody>
      </p:sp>
    </p:spTree>
    <p:extLst>
      <p:ext uri="{BB962C8B-B14F-4D97-AF65-F5344CB8AC3E}">
        <p14:creationId xmlns:p14="http://schemas.microsoft.com/office/powerpoint/2010/main" val="700269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Workplace Hazard Assessment</a:t>
            </a:r>
          </a:p>
        </p:txBody>
      </p:sp>
      <p:sp>
        <p:nvSpPr>
          <p:cNvPr id="3" name="Content Placeholder 2"/>
          <p:cNvSpPr>
            <a:spLocks noGrp="1"/>
          </p:cNvSpPr>
          <p:nvPr>
            <p:ph idx="1"/>
          </p:nvPr>
        </p:nvSpPr>
        <p:spPr>
          <a:xfrm>
            <a:off x="230719" y="955040"/>
            <a:ext cx="8024281" cy="5029200"/>
          </a:xfrm>
        </p:spPr>
        <p:txBody>
          <a:bodyPr>
            <a:normAutofit/>
          </a:bodyPr>
          <a:lstStyle/>
          <a:p>
            <a:r>
              <a:rPr lang="en-US" dirty="0"/>
              <a:t>Determine the emergency systems in place</a:t>
            </a:r>
          </a:p>
          <a:p>
            <a:pPr lvl="1"/>
            <a:r>
              <a:rPr lang="en-US" dirty="0"/>
              <a:t>Alarms, flashing lights, emergency lighting</a:t>
            </a:r>
          </a:p>
          <a:p>
            <a:r>
              <a:rPr lang="en-US" dirty="0"/>
              <a:t>Ensure exit signs are in line of sight</a:t>
            </a:r>
          </a:p>
          <a:p>
            <a:r>
              <a:rPr lang="en-US" dirty="0"/>
              <a:t>Identify potential exit routes</a:t>
            </a:r>
          </a:p>
          <a:p>
            <a:pPr>
              <a:spcAft>
                <a:spcPts val="0"/>
              </a:spcAft>
            </a:pPr>
            <a:r>
              <a:rPr lang="en-US" dirty="0"/>
              <a:t>Identify hazardous work areas, or those unfit </a:t>
            </a:r>
          </a:p>
          <a:p>
            <a:pPr marL="0" indent="0">
              <a:spcBef>
                <a:spcPts val="0"/>
              </a:spcBef>
              <a:spcAft>
                <a:spcPts val="0"/>
              </a:spcAft>
              <a:buNone/>
            </a:pPr>
            <a:r>
              <a:rPr lang="en-US" dirty="0"/>
              <a:t>   to serve as an exit</a:t>
            </a:r>
          </a:p>
        </p:txBody>
      </p:sp>
      <p:sp>
        <p:nvSpPr>
          <p:cNvPr id="4" name="Slide Number Placeholder 3"/>
          <p:cNvSpPr>
            <a:spLocks noGrp="1"/>
          </p:cNvSpPr>
          <p:nvPr>
            <p:ph type="sldNum" sz="quarter" idx="4"/>
          </p:nvPr>
        </p:nvSpPr>
        <p:spPr/>
        <p:txBody>
          <a:bodyPr/>
          <a:lstStyle/>
          <a:p>
            <a:fld id="{EC6B01B9-2AD7-FF46-ADAD-E0B0ABE832D6}" type="slidenum">
              <a:rPr lang="en-US" smtClean="0"/>
              <a:pPr/>
              <a:t>12</a:t>
            </a:fld>
            <a:endParaRPr lang="en-US" dirty="0"/>
          </a:p>
        </p:txBody>
      </p:sp>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60496" y="955040"/>
            <a:ext cx="2794000" cy="502920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720681"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2479037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Emergency Evacuation Maps</a:t>
            </a:r>
          </a:p>
        </p:txBody>
      </p:sp>
      <p:sp>
        <p:nvSpPr>
          <p:cNvPr id="3" name="Content Placeholder 2"/>
          <p:cNvSpPr>
            <a:spLocks noGrp="1"/>
          </p:cNvSpPr>
          <p:nvPr>
            <p:ph idx="1"/>
          </p:nvPr>
        </p:nvSpPr>
        <p:spPr/>
        <p:txBody>
          <a:bodyPr>
            <a:normAutofit/>
          </a:bodyPr>
          <a:lstStyle/>
          <a:p>
            <a:r>
              <a:rPr lang="en-US" dirty="0"/>
              <a:t>Review the elements of a good evacuation plan:</a:t>
            </a:r>
          </a:p>
          <a:p>
            <a:pPr lvl="1"/>
            <a:r>
              <a:rPr lang="en-US" dirty="0"/>
              <a:t>No emergency exits in restrooms, through rooms with hazardous materials, or into narrow passages</a:t>
            </a:r>
          </a:p>
          <a:p>
            <a:pPr lvl="1"/>
            <a:r>
              <a:rPr lang="en-US" dirty="0"/>
              <a:t>No use of elevators to reach an emergency exit</a:t>
            </a:r>
          </a:p>
          <a:p>
            <a:pPr lvl="1"/>
            <a:r>
              <a:rPr lang="en-US" dirty="0"/>
              <a:t>Designate primary and secondary exit routes</a:t>
            </a:r>
          </a:p>
          <a:p>
            <a:pPr lvl="1"/>
            <a:r>
              <a:rPr lang="en-US" dirty="0"/>
              <a:t>Mark the location of the assembly area(s)</a:t>
            </a:r>
          </a:p>
          <a:p>
            <a:pPr lvl="1"/>
            <a:r>
              <a:rPr lang="en-US" dirty="0"/>
              <a:t>Indicate exits with wheelchair access</a:t>
            </a:r>
          </a:p>
          <a:p>
            <a:pPr lvl="1"/>
            <a:r>
              <a:rPr lang="en-US" dirty="0"/>
              <a:t>Indicate the employee’s current location (You Are Here)</a:t>
            </a:r>
          </a:p>
          <a:p>
            <a:pPr lvl="1"/>
            <a:r>
              <a:rPr lang="en-US" dirty="0"/>
              <a:t>Orient maps to the direction faced while viewing</a:t>
            </a:r>
          </a:p>
        </p:txBody>
      </p:sp>
      <p:sp>
        <p:nvSpPr>
          <p:cNvPr id="4" name="Slide Number Placeholder 3"/>
          <p:cNvSpPr>
            <a:spLocks noGrp="1"/>
          </p:cNvSpPr>
          <p:nvPr>
            <p:ph type="sldNum" sz="quarter" idx="4"/>
          </p:nvPr>
        </p:nvSpPr>
        <p:spPr/>
        <p:txBody>
          <a:bodyPr/>
          <a:lstStyle/>
          <a:p>
            <a:fld id="{EC6B01B9-2AD7-FF46-ADAD-E0B0ABE832D6}" type="slidenum">
              <a:rPr lang="en-US" smtClean="0"/>
              <a:pPr/>
              <a:t>13</a:t>
            </a:fld>
            <a:endParaRPr lang="en-US" dirty="0"/>
          </a:p>
        </p:txBody>
      </p:sp>
    </p:spTree>
    <p:extLst>
      <p:ext uri="{BB962C8B-B14F-4D97-AF65-F5344CB8AC3E}">
        <p14:creationId xmlns:p14="http://schemas.microsoft.com/office/powerpoint/2010/main" val="3963336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Emergency Evacuation Maps – Example</a:t>
            </a:r>
          </a:p>
        </p:txBody>
      </p:sp>
      <p:sp>
        <p:nvSpPr>
          <p:cNvPr id="4" name="Slide Number Placeholder 3"/>
          <p:cNvSpPr>
            <a:spLocks noGrp="1"/>
          </p:cNvSpPr>
          <p:nvPr>
            <p:ph type="sldNum" sz="quarter" idx="4"/>
          </p:nvPr>
        </p:nvSpPr>
        <p:spPr/>
        <p:txBody>
          <a:bodyPr/>
          <a:lstStyle/>
          <a:p>
            <a:fld id="{EC6B01B9-2AD7-FF46-ADAD-E0B0ABE832D6}" type="slidenum">
              <a:rPr lang="en-US" smtClean="0"/>
              <a:pPr/>
              <a:t>14</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41395" y="923555"/>
            <a:ext cx="5109210" cy="510921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3720681"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OSHA</a:t>
            </a:r>
          </a:p>
        </p:txBody>
      </p:sp>
    </p:spTree>
    <p:extLst>
      <p:ext uri="{BB962C8B-B14F-4D97-AF65-F5344CB8AC3E}">
        <p14:creationId xmlns:p14="http://schemas.microsoft.com/office/powerpoint/2010/main" val="1786286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Action Plan – Components </a:t>
            </a:r>
          </a:p>
        </p:txBody>
      </p:sp>
      <p:sp>
        <p:nvSpPr>
          <p:cNvPr id="4" name="Slide Number Placeholder 3"/>
          <p:cNvSpPr>
            <a:spLocks noGrp="1"/>
          </p:cNvSpPr>
          <p:nvPr>
            <p:ph type="sldNum" sz="quarter" idx="12"/>
          </p:nvPr>
        </p:nvSpPr>
        <p:spPr/>
        <p:txBody>
          <a:bodyPr/>
          <a:lstStyle/>
          <a:p>
            <a:fld id="{EC6B01B9-2AD7-FF46-ADAD-E0B0ABE832D6}" type="slidenum">
              <a:rPr lang="en-US" smtClean="0"/>
              <a:pPr/>
              <a:t>15</a:t>
            </a:fld>
            <a:endParaRPr lang="en-US" dirty="0"/>
          </a:p>
        </p:txBody>
      </p:sp>
      <p:sp>
        <p:nvSpPr>
          <p:cNvPr id="3" name="Content Placeholder 2"/>
          <p:cNvSpPr>
            <a:spLocks noGrp="1"/>
          </p:cNvSpPr>
          <p:nvPr>
            <p:ph sz="half" idx="1"/>
          </p:nvPr>
        </p:nvSpPr>
        <p:spPr>
          <a:xfrm>
            <a:off x="225880" y="952501"/>
            <a:ext cx="5751587" cy="5148263"/>
          </a:xfrm>
        </p:spPr>
        <p:txBody>
          <a:bodyPr/>
          <a:lstStyle/>
          <a:p>
            <a:r>
              <a:rPr lang="en-US" dirty="0"/>
              <a:t>Means of reporting fires and other emergencies</a:t>
            </a:r>
          </a:p>
          <a:p>
            <a:r>
              <a:rPr lang="en-US" dirty="0"/>
              <a:t>Names or job titles of persons who can be contacted about the emergency procedures</a:t>
            </a:r>
          </a:p>
          <a:p>
            <a:r>
              <a:rPr lang="en-US" dirty="0"/>
              <a:t>Evacuation procedures</a:t>
            </a:r>
          </a:p>
          <a:p>
            <a:r>
              <a:rPr lang="en-US" dirty="0"/>
              <a:t>Procedures for first aid and medical care</a:t>
            </a:r>
          </a:p>
        </p:txBody>
      </p:sp>
      <p:sp>
        <p:nvSpPr>
          <p:cNvPr id="7" name="Rectangle 6"/>
          <p:cNvSpPr/>
          <p:nvPr/>
        </p:nvSpPr>
        <p:spPr>
          <a:xfrm>
            <a:off x="3720681"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0511" y="1483216"/>
            <a:ext cx="5402366" cy="4086833"/>
          </a:xfrm>
          <a:prstGeom prst="rect">
            <a:avLst/>
          </a:prstGeom>
        </p:spPr>
      </p:pic>
    </p:spTree>
    <p:extLst>
      <p:ext uri="{BB962C8B-B14F-4D97-AF65-F5344CB8AC3E}">
        <p14:creationId xmlns:p14="http://schemas.microsoft.com/office/powerpoint/2010/main" val="4098615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Emergency Action Plan – Components </a:t>
            </a:r>
          </a:p>
        </p:txBody>
      </p:sp>
      <p:sp>
        <p:nvSpPr>
          <p:cNvPr id="3" name="Content Placeholder 2"/>
          <p:cNvSpPr>
            <a:spLocks noGrp="1"/>
          </p:cNvSpPr>
          <p:nvPr>
            <p:ph idx="1"/>
          </p:nvPr>
        </p:nvSpPr>
        <p:spPr>
          <a:xfrm>
            <a:off x="230719" y="955040"/>
            <a:ext cx="7033681" cy="5029200"/>
          </a:xfrm>
        </p:spPr>
        <p:txBody>
          <a:bodyPr>
            <a:normAutofit/>
          </a:bodyPr>
          <a:lstStyle/>
          <a:p>
            <a:r>
              <a:rPr lang="en-US" dirty="0"/>
              <a:t>Procedures for additional responsibilities</a:t>
            </a:r>
          </a:p>
          <a:p>
            <a:pPr lvl="1"/>
            <a:r>
              <a:rPr lang="en-US" dirty="0"/>
              <a:t>Incident Commander</a:t>
            </a:r>
          </a:p>
          <a:p>
            <a:pPr lvl="1"/>
            <a:r>
              <a:rPr lang="en-US" dirty="0"/>
              <a:t>Persons who stay behind to operate critical plant operations</a:t>
            </a:r>
          </a:p>
          <a:p>
            <a:pPr lvl="1"/>
            <a:r>
              <a:rPr lang="en-US" dirty="0"/>
              <a:t>Persons who temporarily stay behind to shut down critical plant operations </a:t>
            </a:r>
          </a:p>
          <a:p>
            <a:pPr lvl="1"/>
            <a:r>
              <a:rPr lang="en-US" dirty="0"/>
              <a:t>Employees who assist with or perform medical duties</a:t>
            </a:r>
          </a:p>
          <a:p>
            <a:pPr lvl="1"/>
            <a:r>
              <a:rPr lang="en-US" dirty="0"/>
              <a:t>Those who take accountability or have other</a:t>
            </a:r>
            <a:br>
              <a:rPr lang="en-US" dirty="0"/>
            </a:br>
            <a:r>
              <a:rPr lang="en-US" dirty="0"/>
              <a:t>responsibilities</a:t>
            </a:r>
          </a:p>
        </p:txBody>
      </p:sp>
      <p:sp>
        <p:nvSpPr>
          <p:cNvPr id="4" name="Slide Number Placeholder 3"/>
          <p:cNvSpPr>
            <a:spLocks noGrp="1"/>
          </p:cNvSpPr>
          <p:nvPr>
            <p:ph type="sldNum" sz="quarter" idx="4"/>
          </p:nvPr>
        </p:nvSpPr>
        <p:spPr/>
        <p:txBody>
          <a:bodyPr/>
          <a:lstStyle/>
          <a:p>
            <a:fld id="{EC6B01B9-2AD7-FF46-ADAD-E0B0ABE832D6}" type="slidenum">
              <a:rPr lang="en-US" smtClean="0"/>
              <a:pPr/>
              <a:t>16</a:t>
            </a:fld>
            <a:endParaRPr lang="en-US" dirty="0"/>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0496" y="1154720"/>
            <a:ext cx="4535353" cy="462984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3720681"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92900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Emergency Action Plan – Components </a:t>
            </a:r>
          </a:p>
        </p:txBody>
      </p:sp>
      <p:sp>
        <p:nvSpPr>
          <p:cNvPr id="3" name="Content Placeholder 2"/>
          <p:cNvSpPr>
            <a:spLocks noGrp="1"/>
          </p:cNvSpPr>
          <p:nvPr>
            <p:ph idx="1"/>
          </p:nvPr>
        </p:nvSpPr>
        <p:spPr>
          <a:xfrm>
            <a:off x="230719" y="955040"/>
            <a:ext cx="7267009" cy="5029200"/>
          </a:xfrm>
        </p:spPr>
        <p:txBody>
          <a:bodyPr>
            <a:normAutofit/>
          </a:bodyPr>
          <a:lstStyle/>
          <a:p>
            <a:r>
              <a:rPr lang="en-US" dirty="0"/>
              <a:t>Accountability for employees</a:t>
            </a:r>
          </a:p>
          <a:p>
            <a:r>
              <a:rPr lang="en-US" dirty="0"/>
              <a:t>Annual evacuation drills</a:t>
            </a:r>
          </a:p>
          <a:p>
            <a:r>
              <a:rPr lang="en-US" dirty="0"/>
              <a:t>Employee emergency procedure training requirements and frequency</a:t>
            </a:r>
          </a:p>
          <a:p>
            <a:r>
              <a:rPr lang="en-US" dirty="0"/>
              <a:t>Emergency telephone numbers</a:t>
            </a:r>
          </a:p>
          <a:p>
            <a:r>
              <a:rPr lang="en-US" dirty="0"/>
              <a:t>Emergency meeting places</a:t>
            </a:r>
          </a:p>
          <a:p>
            <a:r>
              <a:rPr lang="en-US" dirty="0"/>
              <a:t>PPE, where needed</a:t>
            </a:r>
          </a:p>
        </p:txBody>
      </p:sp>
      <p:sp>
        <p:nvSpPr>
          <p:cNvPr id="4" name="Slide Number Placeholder 3"/>
          <p:cNvSpPr>
            <a:spLocks noGrp="1"/>
          </p:cNvSpPr>
          <p:nvPr>
            <p:ph type="sldNum" sz="quarter" idx="4"/>
          </p:nvPr>
        </p:nvSpPr>
        <p:spPr/>
        <p:txBody>
          <a:bodyPr/>
          <a:lstStyle/>
          <a:p>
            <a:fld id="{EC6B01B9-2AD7-FF46-ADAD-E0B0ABE832D6}" type="slidenum">
              <a:rPr lang="en-US" smtClean="0"/>
              <a:pPr/>
              <a:t>17</a:t>
            </a:fld>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18120" y="1033519"/>
            <a:ext cx="3646521" cy="487224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3720681"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2419388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a:t>Emergency Action Plan – Development </a:t>
            </a:r>
          </a:p>
        </p:txBody>
      </p:sp>
      <p:sp>
        <p:nvSpPr>
          <p:cNvPr id="3" name="Content Placeholder 2"/>
          <p:cNvSpPr>
            <a:spLocks noGrp="1"/>
          </p:cNvSpPr>
          <p:nvPr>
            <p:ph idx="1"/>
          </p:nvPr>
        </p:nvSpPr>
        <p:spPr>
          <a:xfrm>
            <a:off x="230719" y="955040"/>
            <a:ext cx="6798731" cy="5029200"/>
          </a:xfrm>
        </p:spPr>
        <p:txBody>
          <a:bodyPr>
            <a:normAutofit/>
          </a:bodyPr>
          <a:lstStyle/>
          <a:p>
            <a:r>
              <a:rPr lang="en-US" dirty="0"/>
              <a:t>Involve employees in the planning process</a:t>
            </a:r>
          </a:p>
          <a:p>
            <a:r>
              <a:rPr lang="en-US" dirty="0"/>
              <a:t>Create a draft emergency action plan</a:t>
            </a:r>
          </a:p>
          <a:p>
            <a:r>
              <a:rPr lang="en-US" dirty="0"/>
              <a:t>Gain input from key personnel and management</a:t>
            </a:r>
          </a:p>
          <a:p>
            <a:r>
              <a:rPr lang="en-US" dirty="0"/>
              <a:t>Finalize the emergency action plan</a:t>
            </a:r>
          </a:p>
          <a:p>
            <a:r>
              <a:rPr lang="en-US" dirty="0"/>
              <a:t>Keep a copy of the plan readily accessible to employees</a:t>
            </a:r>
          </a:p>
        </p:txBody>
      </p:sp>
      <p:sp>
        <p:nvSpPr>
          <p:cNvPr id="4" name="Slide Number Placeholder 3"/>
          <p:cNvSpPr>
            <a:spLocks noGrp="1"/>
          </p:cNvSpPr>
          <p:nvPr>
            <p:ph type="sldNum" sz="quarter" idx="4"/>
          </p:nvPr>
        </p:nvSpPr>
        <p:spPr/>
        <p:txBody>
          <a:bodyPr/>
          <a:lstStyle/>
          <a:p>
            <a:fld id="{EC6B01B9-2AD7-FF46-ADAD-E0B0ABE832D6}" type="slidenum">
              <a:rPr lang="en-US" smtClean="0"/>
              <a:pPr/>
              <a:t>18</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33076" y="1028859"/>
            <a:ext cx="4434752" cy="4944748"/>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3720681"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1046936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Authority of Responsible Person(s)</a:t>
            </a:r>
          </a:p>
        </p:txBody>
      </p:sp>
      <p:sp>
        <p:nvSpPr>
          <p:cNvPr id="3" name="Content Placeholder 2"/>
          <p:cNvSpPr>
            <a:spLocks noGrp="1"/>
          </p:cNvSpPr>
          <p:nvPr>
            <p:ph idx="1"/>
          </p:nvPr>
        </p:nvSpPr>
        <p:spPr/>
        <p:txBody>
          <a:bodyPr/>
          <a:lstStyle/>
          <a:p>
            <a:r>
              <a:rPr lang="en-US" dirty="0"/>
              <a:t>Assign incident command positions for each/all emergency situations outlined in the plan</a:t>
            </a:r>
          </a:p>
          <a:p>
            <a:r>
              <a:rPr lang="en-US" dirty="0"/>
              <a:t>Ensure employees are aware of who is in charge during emergencies</a:t>
            </a:r>
          </a:p>
          <a:p>
            <a:r>
              <a:rPr lang="en-US" dirty="0"/>
              <a:t>Select a responsible individual to lead and coordinate the emergency action plan</a:t>
            </a:r>
          </a:p>
          <a:p>
            <a:r>
              <a:rPr lang="en-US" dirty="0"/>
              <a:t>Designate a party responsible for coordinating and critiquing emergency drills</a:t>
            </a:r>
          </a:p>
          <a:p>
            <a:r>
              <a:rPr lang="en-US" dirty="0"/>
              <a:t>Develop a committee or working group for plan review and revision</a:t>
            </a:r>
          </a:p>
        </p:txBody>
      </p:sp>
      <p:sp>
        <p:nvSpPr>
          <p:cNvPr id="4" name="Slide Number Placeholder 3"/>
          <p:cNvSpPr>
            <a:spLocks noGrp="1"/>
          </p:cNvSpPr>
          <p:nvPr>
            <p:ph type="sldNum" sz="quarter" idx="4"/>
          </p:nvPr>
        </p:nvSpPr>
        <p:spPr/>
        <p:txBody>
          <a:bodyPr/>
          <a:lstStyle/>
          <a:p>
            <a:fld id="{EC6B01B9-2AD7-FF46-ADAD-E0B0ABE832D6}" type="slidenum">
              <a:rPr lang="en-US" smtClean="0"/>
              <a:pPr/>
              <a:t>19</a:t>
            </a:fld>
            <a:endParaRPr lang="en-US" dirty="0"/>
          </a:p>
        </p:txBody>
      </p:sp>
    </p:spTree>
    <p:extLst>
      <p:ext uri="{BB962C8B-B14F-4D97-AF65-F5344CB8AC3E}">
        <p14:creationId xmlns:p14="http://schemas.microsoft.com/office/powerpoint/2010/main" val="3919506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In this presentation, you will learn to:</a:t>
            </a:r>
          </a:p>
          <a:p>
            <a:pPr lvl="1"/>
            <a:r>
              <a:rPr lang="en-US" dirty="0"/>
              <a:t>Summarize the background and importance of emergency procedures</a:t>
            </a:r>
          </a:p>
          <a:p>
            <a:pPr lvl="1"/>
            <a:r>
              <a:rPr lang="en-US" dirty="0"/>
              <a:t>List emergency procedure-related documentation</a:t>
            </a:r>
          </a:p>
          <a:p>
            <a:pPr lvl="1"/>
            <a:r>
              <a:rPr lang="en-US" dirty="0"/>
              <a:t>Describe the knowledge leadership/management, key personnel, and the workforce should have regarding emergency procedures</a:t>
            </a:r>
          </a:p>
          <a:p>
            <a:pPr lvl="1"/>
            <a:r>
              <a:rPr lang="en-US" dirty="0"/>
              <a:t>Identify emergency procedure actions to implement and sustain OSHA VPP</a:t>
            </a:r>
          </a:p>
        </p:txBody>
      </p:sp>
      <p:sp>
        <p:nvSpPr>
          <p:cNvPr id="4" name="Slide Number Placeholder 3"/>
          <p:cNvSpPr>
            <a:spLocks noGrp="1"/>
          </p:cNvSpPr>
          <p:nvPr>
            <p:ph type="sldNum" sz="quarter" idx="4"/>
          </p:nvPr>
        </p:nvSpPr>
        <p:spPr/>
        <p:txBody>
          <a:bodyPr/>
          <a:lstStyle/>
          <a:p>
            <a:fld id="{EC6B01B9-2AD7-FF46-ADAD-E0B0ABE832D6}" type="slidenum">
              <a:rPr lang="en-US" smtClean="0"/>
              <a:pPr/>
              <a:t>2</a:t>
            </a:fld>
            <a:endParaRPr lang="en-US" dirty="0"/>
          </a:p>
        </p:txBody>
      </p:sp>
    </p:spTree>
    <p:extLst>
      <p:ext uri="{BB962C8B-B14F-4D97-AF65-F5344CB8AC3E}">
        <p14:creationId xmlns:p14="http://schemas.microsoft.com/office/powerpoint/2010/main" val="1689758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a:t>Employee Training – Topics </a:t>
            </a:r>
          </a:p>
        </p:txBody>
      </p:sp>
      <p:sp>
        <p:nvSpPr>
          <p:cNvPr id="3" name="Content Placeholder 2"/>
          <p:cNvSpPr>
            <a:spLocks noGrp="1"/>
          </p:cNvSpPr>
          <p:nvPr>
            <p:ph idx="1"/>
          </p:nvPr>
        </p:nvSpPr>
        <p:spPr>
          <a:xfrm>
            <a:off x="230719" y="955040"/>
            <a:ext cx="7010053" cy="5029200"/>
          </a:xfrm>
        </p:spPr>
        <p:txBody>
          <a:bodyPr>
            <a:normAutofit/>
          </a:bodyPr>
          <a:lstStyle/>
          <a:p>
            <a:r>
              <a:rPr lang="en-US" dirty="0"/>
              <a:t>Types of emergencies and procedures for each</a:t>
            </a:r>
          </a:p>
          <a:p>
            <a:r>
              <a:rPr lang="en-US" dirty="0"/>
              <a:t>Who is in charge during emergencies</a:t>
            </a:r>
          </a:p>
          <a:p>
            <a:r>
              <a:rPr lang="en-US" dirty="0"/>
              <a:t>Emergency roles and responsibilities</a:t>
            </a:r>
          </a:p>
          <a:p>
            <a:r>
              <a:rPr lang="en-US" dirty="0"/>
              <a:t>Potential fire hazards</a:t>
            </a:r>
          </a:p>
          <a:p>
            <a:r>
              <a:rPr lang="en-US" dirty="0"/>
              <a:t>Unique on-site hazards</a:t>
            </a:r>
          </a:p>
          <a:p>
            <a:r>
              <a:rPr lang="en-US" dirty="0"/>
              <a:t>Alarms and emergency notification systems</a:t>
            </a:r>
            <a:endParaRPr lang="en-US" sz="2000"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20</a:t>
            </a:fld>
            <a:endParaRPr lang="en-US" dirty="0"/>
          </a:p>
        </p:txBody>
      </p:sp>
      <p:pic>
        <p:nvPicPr>
          <p:cNvPr id="6146" name="Picture 2" descr="http://upload.wikimedia.org/wikipedia/commons/2/2d/US_Navy_010531-N-3889M-004_Navy_Corpsman_Field_Training_Exercis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45553" y="960625"/>
            <a:ext cx="3474720" cy="2545527"/>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720681"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6" name="Picture 5">
            <a:extLst>
              <a:ext uri="{FF2B5EF4-FFF2-40B4-BE49-F238E27FC236}">
                <a16:creationId xmlns:a16="http://schemas.microsoft.com/office/drawing/2014/main" id="{0AD2C511-DC2F-44C6-ACBE-62DACBE368AC}"/>
              </a:ext>
            </a:extLst>
          </p:cNvPr>
          <p:cNvPicPr>
            <a:picLocks noChangeAspect="1"/>
          </p:cNvPicPr>
          <p:nvPr/>
        </p:nvPicPr>
        <p:blipFill>
          <a:blip r:embed="rId4"/>
          <a:stretch>
            <a:fillRect/>
          </a:stretch>
        </p:blipFill>
        <p:spPr>
          <a:xfrm>
            <a:off x="7845553" y="3671425"/>
            <a:ext cx="3474720" cy="2312815"/>
          </a:xfrm>
          <a:prstGeom prst="rect">
            <a:avLst/>
          </a:prstGeom>
        </p:spPr>
      </p:pic>
    </p:spTree>
    <p:extLst>
      <p:ext uri="{BB962C8B-B14F-4D97-AF65-F5344CB8AC3E}">
        <p14:creationId xmlns:p14="http://schemas.microsoft.com/office/powerpoint/2010/main" val="1744366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a:t>Employee Training – Topics </a:t>
            </a:r>
          </a:p>
        </p:txBody>
      </p:sp>
      <p:sp>
        <p:nvSpPr>
          <p:cNvPr id="3" name="Content Placeholder 2"/>
          <p:cNvSpPr>
            <a:spLocks noGrp="1"/>
          </p:cNvSpPr>
          <p:nvPr>
            <p:ph idx="1"/>
          </p:nvPr>
        </p:nvSpPr>
        <p:spPr>
          <a:xfrm>
            <a:off x="230719" y="955040"/>
            <a:ext cx="7071781" cy="5029200"/>
          </a:xfrm>
        </p:spPr>
        <p:txBody>
          <a:bodyPr>
            <a:normAutofit/>
          </a:bodyPr>
          <a:lstStyle/>
          <a:p>
            <a:r>
              <a:rPr lang="en-US" dirty="0"/>
              <a:t>Location of evacuation and shelter plans</a:t>
            </a:r>
          </a:p>
          <a:p>
            <a:r>
              <a:rPr lang="en-US" dirty="0"/>
              <a:t>Location and use of emergency</a:t>
            </a:r>
            <a:br>
              <a:rPr lang="en-US" dirty="0"/>
            </a:br>
            <a:r>
              <a:rPr lang="en-US" dirty="0"/>
              <a:t>equipment</a:t>
            </a:r>
            <a:endParaRPr lang="en-US" sz="2000" dirty="0"/>
          </a:p>
          <a:p>
            <a:r>
              <a:rPr lang="en-US" dirty="0"/>
              <a:t>Procedures</a:t>
            </a:r>
          </a:p>
          <a:p>
            <a:pPr lvl="1"/>
            <a:r>
              <a:rPr lang="en-US" dirty="0"/>
              <a:t>Reporting emergencies</a:t>
            </a:r>
          </a:p>
          <a:p>
            <a:pPr lvl="1"/>
            <a:r>
              <a:rPr lang="en-US" dirty="0"/>
              <a:t>Critical operations</a:t>
            </a:r>
          </a:p>
          <a:p>
            <a:pPr lvl="1"/>
            <a:r>
              <a:rPr lang="en-US" dirty="0"/>
              <a:t>Accountability (means for locating missing individuals)</a:t>
            </a:r>
          </a:p>
        </p:txBody>
      </p:sp>
      <p:sp>
        <p:nvSpPr>
          <p:cNvPr id="4" name="Slide Number Placeholder 3"/>
          <p:cNvSpPr>
            <a:spLocks noGrp="1"/>
          </p:cNvSpPr>
          <p:nvPr>
            <p:ph type="sldNum" sz="quarter" idx="4"/>
          </p:nvPr>
        </p:nvSpPr>
        <p:spPr/>
        <p:txBody>
          <a:bodyPr/>
          <a:lstStyle/>
          <a:p>
            <a:fld id="{EC6B01B9-2AD7-FF46-ADAD-E0B0ABE832D6}" type="slidenum">
              <a:rPr lang="en-US" smtClean="0"/>
              <a:pPr/>
              <a:t>21</a:t>
            </a:fld>
            <a:endParaRPr lang="en-US" dirty="0"/>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18027" y="947911"/>
            <a:ext cx="3612079" cy="240628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pic>
        <p:nvPicPr>
          <p:cNvPr id="819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18027" y="3470512"/>
            <a:ext cx="3612079" cy="2572049"/>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720681"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1910342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a:t>Employee Training – Frequency </a:t>
            </a:r>
          </a:p>
        </p:txBody>
      </p:sp>
      <p:sp>
        <p:nvSpPr>
          <p:cNvPr id="3" name="Content Placeholder 2"/>
          <p:cNvSpPr>
            <a:spLocks noGrp="1"/>
          </p:cNvSpPr>
          <p:nvPr>
            <p:ph idx="1"/>
          </p:nvPr>
        </p:nvSpPr>
        <p:spPr/>
        <p:txBody>
          <a:bodyPr>
            <a:normAutofit/>
          </a:bodyPr>
          <a:lstStyle/>
          <a:p>
            <a:r>
              <a:rPr lang="en-US" dirty="0"/>
              <a:t>Include emergency training in new employee orientation</a:t>
            </a:r>
          </a:p>
          <a:p>
            <a:r>
              <a:rPr lang="en-US" dirty="0"/>
              <a:t>Review the plan with each employee when:</a:t>
            </a:r>
          </a:p>
          <a:p>
            <a:pPr lvl="1"/>
            <a:r>
              <a:rPr lang="en-US" dirty="0"/>
              <a:t>The initial plan is developed</a:t>
            </a:r>
          </a:p>
          <a:p>
            <a:pPr lvl="1"/>
            <a:r>
              <a:rPr lang="en-US" dirty="0"/>
              <a:t>They are initially assigned to the job</a:t>
            </a:r>
          </a:p>
          <a:p>
            <a:pPr lvl="1"/>
            <a:r>
              <a:rPr lang="en-US" dirty="0"/>
              <a:t>Their responsibilities under the plan change</a:t>
            </a:r>
          </a:p>
          <a:p>
            <a:pPr lvl="1"/>
            <a:r>
              <a:rPr lang="en-US" dirty="0"/>
              <a:t>The plan itself changes</a:t>
            </a:r>
          </a:p>
          <a:p>
            <a:r>
              <a:rPr lang="en-US" dirty="0"/>
              <a:t>Provide make-up training to those absent for drills</a:t>
            </a:r>
          </a:p>
          <a:p>
            <a:r>
              <a:rPr lang="en-US" dirty="0"/>
              <a:t>Consider retraining employees annually</a:t>
            </a:r>
          </a:p>
        </p:txBody>
      </p:sp>
      <p:sp>
        <p:nvSpPr>
          <p:cNvPr id="4" name="Slide Number Placeholder 3"/>
          <p:cNvSpPr>
            <a:spLocks noGrp="1"/>
          </p:cNvSpPr>
          <p:nvPr>
            <p:ph type="sldNum" sz="quarter" idx="4"/>
          </p:nvPr>
        </p:nvSpPr>
        <p:spPr/>
        <p:txBody>
          <a:bodyPr/>
          <a:lstStyle/>
          <a:p>
            <a:fld id="{EC6B01B9-2AD7-FF46-ADAD-E0B0ABE832D6}" type="slidenum">
              <a:rPr lang="en-US" smtClean="0"/>
              <a:pPr/>
              <a:t>22</a:t>
            </a:fld>
            <a:endParaRPr lang="en-US" dirty="0"/>
          </a:p>
        </p:txBody>
      </p:sp>
    </p:spTree>
    <p:extLst>
      <p:ext uri="{BB962C8B-B14F-4D97-AF65-F5344CB8AC3E}">
        <p14:creationId xmlns:p14="http://schemas.microsoft.com/office/powerpoint/2010/main" val="2341288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13" y="130049"/>
            <a:ext cx="11822736" cy="570726"/>
          </a:xfrm>
        </p:spPr>
        <p:txBody>
          <a:bodyPr>
            <a:noAutofit/>
          </a:bodyPr>
          <a:lstStyle/>
          <a:p>
            <a:r>
              <a:rPr lang="en-US" dirty="0"/>
              <a:t>Employee Training – Responsibilities </a:t>
            </a:r>
          </a:p>
        </p:txBody>
      </p:sp>
      <p:sp>
        <p:nvSpPr>
          <p:cNvPr id="3" name="Content Placeholder 2"/>
          <p:cNvSpPr>
            <a:spLocks noGrp="1"/>
          </p:cNvSpPr>
          <p:nvPr>
            <p:ph idx="1"/>
          </p:nvPr>
        </p:nvSpPr>
        <p:spPr>
          <a:xfrm>
            <a:off x="230188" y="955675"/>
            <a:ext cx="11731625" cy="5029200"/>
          </a:xfrm>
        </p:spPr>
        <p:txBody>
          <a:bodyPr>
            <a:normAutofit/>
          </a:bodyPr>
          <a:lstStyle/>
          <a:p>
            <a:r>
              <a:rPr lang="en-US" dirty="0"/>
              <a:t>Ensure employees with additional emergency</a:t>
            </a:r>
            <a:br>
              <a:rPr lang="en-US" dirty="0"/>
            </a:br>
            <a:r>
              <a:rPr lang="en-US" dirty="0"/>
              <a:t>responsibilities receive training on:</a:t>
            </a:r>
          </a:p>
          <a:p>
            <a:pPr lvl="1"/>
            <a:r>
              <a:rPr lang="en-US" dirty="0"/>
              <a:t>CPR</a:t>
            </a:r>
          </a:p>
          <a:p>
            <a:pPr lvl="1"/>
            <a:r>
              <a:rPr lang="en-US" dirty="0"/>
              <a:t>AED use</a:t>
            </a:r>
          </a:p>
          <a:p>
            <a:pPr lvl="1"/>
            <a:r>
              <a:rPr lang="en-US" dirty="0"/>
              <a:t>PPE</a:t>
            </a:r>
          </a:p>
          <a:p>
            <a:pPr lvl="1"/>
            <a:r>
              <a:rPr lang="en-US" dirty="0"/>
              <a:t>Critical operations</a:t>
            </a:r>
          </a:p>
          <a:p>
            <a:pPr lvl="1"/>
            <a:r>
              <a:rPr lang="en-US" dirty="0"/>
              <a:t>First aid and medical procedures</a:t>
            </a:r>
          </a:p>
          <a:p>
            <a:pPr lvl="1"/>
            <a:r>
              <a:rPr lang="en-US" dirty="0"/>
              <a:t>Fire extinguisher operation</a:t>
            </a:r>
          </a:p>
        </p:txBody>
      </p:sp>
      <p:sp>
        <p:nvSpPr>
          <p:cNvPr id="4" name="Slide Number Placeholder 3"/>
          <p:cNvSpPr>
            <a:spLocks noGrp="1"/>
          </p:cNvSpPr>
          <p:nvPr>
            <p:ph type="sldNum" sz="quarter" idx="4"/>
          </p:nvPr>
        </p:nvSpPr>
        <p:spPr>
          <a:xfrm>
            <a:off x="240160" y="6310171"/>
            <a:ext cx="914400" cy="365125"/>
          </a:xfrm>
        </p:spPr>
        <p:txBody>
          <a:bodyPr/>
          <a:lstStyle/>
          <a:p>
            <a:fld id="{EC6B01B9-2AD7-FF46-ADAD-E0B0ABE832D6}" type="slidenum">
              <a:rPr lang="en-US" smtClean="0"/>
              <a:pPr/>
              <a:t>23</a:t>
            </a:fld>
            <a:endParaRPr lang="en-US" dirty="0"/>
          </a:p>
        </p:txBody>
      </p:sp>
      <p:sp>
        <p:nvSpPr>
          <p:cNvPr id="7" name="Rectangle 6"/>
          <p:cNvSpPr/>
          <p:nvPr/>
        </p:nvSpPr>
        <p:spPr>
          <a:xfrm>
            <a:off x="3720681"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8" name="Picture 7"/>
          <p:cNvPicPr>
            <a:picLocks noChangeAspect="1"/>
          </p:cNvPicPr>
          <p:nvPr/>
        </p:nvPicPr>
        <p:blipFill>
          <a:blip r:embed="rId3"/>
          <a:stretch>
            <a:fillRect/>
          </a:stretch>
        </p:blipFill>
        <p:spPr>
          <a:xfrm>
            <a:off x="6784848" y="2146300"/>
            <a:ext cx="4724400" cy="2647950"/>
          </a:xfrm>
          <a:prstGeom prst="rect">
            <a:avLst/>
          </a:prstGeom>
        </p:spPr>
      </p:pic>
    </p:spTree>
    <p:extLst>
      <p:ext uri="{BB962C8B-B14F-4D97-AF65-F5344CB8AC3E}">
        <p14:creationId xmlns:p14="http://schemas.microsoft.com/office/powerpoint/2010/main" val="2626774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Emergency Drills</a:t>
            </a:r>
          </a:p>
        </p:txBody>
      </p:sp>
      <p:sp>
        <p:nvSpPr>
          <p:cNvPr id="3" name="Content Placeholder 2"/>
          <p:cNvSpPr>
            <a:spLocks noGrp="1"/>
          </p:cNvSpPr>
          <p:nvPr>
            <p:ph idx="1"/>
          </p:nvPr>
        </p:nvSpPr>
        <p:spPr>
          <a:xfrm>
            <a:off x="230719" y="955040"/>
            <a:ext cx="11731752" cy="5029200"/>
          </a:xfrm>
        </p:spPr>
        <p:txBody>
          <a:bodyPr>
            <a:normAutofit/>
          </a:bodyPr>
          <a:lstStyle/>
          <a:p>
            <a:r>
              <a:rPr lang="en-US" dirty="0"/>
              <a:t>Determine when the drill will take place</a:t>
            </a:r>
          </a:p>
          <a:p>
            <a:r>
              <a:rPr lang="en-US" dirty="0"/>
              <a:t>Contact emergency officials participating in the drill</a:t>
            </a:r>
          </a:p>
          <a:p>
            <a:r>
              <a:rPr lang="en-US" dirty="0"/>
              <a:t>Consider setting up obstacles to evaluate the effectiveness of the procedures</a:t>
            </a:r>
          </a:p>
        </p:txBody>
      </p:sp>
      <p:sp>
        <p:nvSpPr>
          <p:cNvPr id="4" name="Slide Number Placeholder 3"/>
          <p:cNvSpPr>
            <a:spLocks noGrp="1"/>
          </p:cNvSpPr>
          <p:nvPr>
            <p:ph type="sldNum" sz="quarter" idx="4"/>
          </p:nvPr>
        </p:nvSpPr>
        <p:spPr/>
        <p:txBody>
          <a:bodyPr/>
          <a:lstStyle/>
          <a:p>
            <a:fld id="{EC6B01B9-2AD7-FF46-ADAD-E0B0ABE832D6}" type="slidenum">
              <a:rPr lang="en-US" smtClean="0"/>
              <a:pPr/>
              <a:t>24</a:t>
            </a:fld>
            <a:endParaRPr lang="en-US" dirty="0"/>
          </a:p>
        </p:txBody>
      </p:sp>
      <p:sp>
        <p:nvSpPr>
          <p:cNvPr id="7" name="Rectangle 6"/>
          <p:cNvSpPr/>
          <p:nvPr/>
        </p:nvSpPr>
        <p:spPr>
          <a:xfrm>
            <a:off x="3720681"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6" name="Picture 5"/>
          <p:cNvPicPr>
            <a:picLocks noChangeAspect="1"/>
          </p:cNvPicPr>
          <p:nvPr/>
        </p:nvPicPr>
        <p:blipFill>
          <a:blip r:embed="rId3"/>
          <a:stretch>
            <a:fillRect/>
          </a:stretch>
        </p:blipFill>
        <p:spPr>
          <a:xfrm>
            <a:off x="2738438" y="3098165"/>
            <a:ext cx="6715125" cy="2743200"/>
          </a:xfrm>
          <a:prstGeom prst="rect">
            <a:avLst/>
          </a:prstGeom>
        </p:spPr>
      </p:pic>
    </p:spTree>
    <p:extLst>
      <p:ext uri="{BB962C8B-B14F-4D97-AF65-F5344CB8AC3E}">
        <p14:creationId xmlns:p14="http://schemas.microsoft.com/office/powerpoint/2010/main" val="298347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13" y="130049"/>
            <a:ext cx="11822736" cy="570726"/>
          </a:xfrm>
        </p:spPr>
        <p:txBody>
          <a:bodyPr>
            <a:noAutofit/>
          </a:bodyPr>
          <a:lstStyle/>
          <a:p>
            <a:r>
              <a:rPr lang="en-US" dirty="0"/>
              <a:t>Emergency Drills</a:t>
            </a:r>
          </a:p>
        </p:txBody>
      </p:sp>
      <p:sp>
        <p:nvSpPr>
          <p:cNvPr id="3" name="Content Placeholder 2"/>
          <p:cNvSpPr>
            <a:spLocks noGrp="1"/>
          </p:cNvSpPr>
          <p:nvPr>
            <p:ph idx="1"/>
          </p:nvPr>
        </p:nvSpPr>
        <p:spPr>
          <a:xfrm>
            <a:off x="230188" y="955675"/>
            <a:ext cx="11731625" cy="5029200"/>
          </a:xfrm>
        </p:spPr>
        <p:txBody>
          <a:bodyPr>
            <a:normAutofit/>
          </a:bodyPr>
          <a:lstStyle/>
          <a:p>
            <a:r>
              <a:rPr lang="en-US" dirty="0"/>
              <a:t>Critique the drill for effectiveness</a:t>
            </a:r>
          </a:p>
          <a:p>
            <a:r>
              <a:rPr lang="en-US" dirty="0"/>
              <a:t>Cover all work shifts</a:t>
            </a:r>
          </a:p>
          <a:p>
            <a:r>
              <a:rPr lang="en-US" dirty="0"/>
              <a:t>Ensure 100% of employees have the</a:t>
            </a:r>
            <a:br>
              <a:rPr lang="en-US" dirty="0"/>
            </a:br>
            <a:r>
              <a:rPr lang="en-US" dirty="0"/>
              <a:t>opportunity to participate in an annual</a:t>
            </a:r>
            <a:br>
              <a:rPr lang="en-US" dirty="0"/>
            </a:br>
            <a:r>
              <a:rPr lang="en-US" dirty="0"/>
              <a:t>evacuation drill</a:t>
            </a:r>
          </a:p>
          <a:p>
            <a:r>
              <a:rPr lang="en-US" dirty="0"/>
              <a:t>Conduct make-up training for employees</a:t>
            </a:r>
            <a:br>
              <a:rPr lang="en-US" dirty="0"/>
            </a:br>
            <a:r>
              <a:rPr lang="en-US" dirty="0"/>
              <a:t>who are absent for the annual drill</a:t>
            </a:r>
          </a:p>
        </p:txBody>
      </p:sp>
      <p:sp>
        <p:nvSpPr>
          <p:cNvPr id="4" name="Slide Number Placeholder 3"/>
          <p:cNvSpPr>
            <a:spLocks noGrp="1"/>
          </p:cNvSpPr>
          <p:nvPr>
            <p:ph type="sldNum" sz="quarter" idx="4"/>
          </p:nvPr>
        </p:nvSpPr>
        <p:spPr>
          <a:xfrm>
            <a:off x="240160" y="6310171"/>
            <a:ext cx="914400" cy="365125"/>
          </a:xfrm>
        </p:spPr>
        <p:txBody>
          <a:bodyPr/>
          <a:lstStyle/>
          <a:p>
            <a:fld id="{EC6B01B9-2AD7-FF46-ADAD-E0B0ABE832D6}" type="slidenum">
              <a:rPr lang="en-US" smtClean="0"/>
              <a:pPr/>
              <a:t>25</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80960" y="3530745"/>
            <a:ext cx="3401568" cy="2453495"/>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80960" y="955040"/>
            <a:ext cx="3403919" cy="227105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720681"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3164164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Evacuation Drill Critiques</a:t>
            </a:r>
          </a:p>
        </p:txBody>
      </p:sp>
      <p:sp>
        <p:nvSpPr>
          <p:cNvPr id="3" name="Content Placeholder 2"/>
          <p:cNvSpPr>
            <a:spLocks noGrp="1"/>
          </p:cNvSpPr>
          <p:nvPr>
            <p:ph idx="1"/>
          </p:nvPr>
        </p:nvSpPr>
        <p:spPr>
          <a:xfrm>
            <a:off x="230719" y="955040"/>
            <a:ext cx="11731752" cy="5029200"/>
          </a:xfrm>
        </p:spPr>
        <p:txBody>
          <a:bodyPr>
            <a:normAutofit/>
          </a:bodyPr>
          <a:lstStyle/>
          <a:p>
            <a:r>
              <a:rPr lang="en-US" dirty="0"/>
              <a:t>Determine who critiques the drill</a:t>
            </a:r>
            <a:br>
              <a:rPr lang="en-US" dirty="0"/>
            </a:br>
            <a:r>
              <a:rPr lang="en-US" dirty="0"/>
              <a:t>and how</a:t>
            </a:r>
          </a:p>
          <a:p>
            <a:r>
              <a:rPr lang="en-US" dirty="0"/>
              <a:t>Conduct the drill and document</a:t>
            </a:r>
            <a:br>
              <a:rPr lang="en-US" dirty="0"/>
            </a:br>
            <a:r>
              <a:rPr lang="en-US" dirty="0"/>
              <a:t>the critique</a:t>
            </a:r>
          </a:p>
          <a:p>
            <a:r>
              <a:rPr lang="en-US" dirty="0"/>
              <a:t>Submit any drill critique findings</a:t>
            </a:r>
            <a:br>
              <a:rPr lang="en-US" dirty="0"/>
            </a:br>
            <a:r>
              <a:rPr lang="en-US" dirty="0"/>
              <a:t>to management </a:t>
            </a:r>
          </a:p>
          <a:p>
            <a:r>
              <a:rPr lang="en-US" dirty="0"/>
              <a:t>Identify a method to track findings until closure</a:t>
            </a:r>
          </a:p>
          <a:p>
            <a:r>
              <a:rPr lang="en-US" dirty="0"/>
              <a:t>Implement follow-up actions to correct findings</a:t>
            </a:r>
          </a:p>
          <a:p>
            <a:r>
              <a:rPr lang="en-US" dirty="0"/>
              <a:t>Assess the effectiveness of follow-up actions during the next drill</a:t>
            </a:r>
          </a:p>
        </p:txBody>
      </p:sp>
      <p:sp>
        <p:nvSpPr>
          <p:cNvPr id="4" name="Slide Number Placeholder 3"/>
          <p:cNvSpPr>
            <a:spLocks noGrp="1"/>
          </p:cNvSpPr>
          <p:nvPr>
            <p:ph type="sldNum" sz="quarter" idx="4"/>
          </p:nvPr>
        </p:nvSpPr>
        <p:spPr/>
        <p:txBody>
          <a:bodyPr/>
          <a:lstStyle/>
          <a:p>
            <a:fld id="{EC6B01B9-2AD7-FF46-ADAD-E0B0ABE832D6}" type="slidenum">
              <a:rPr lang="en-US" smtClean="0"/>
              <a:pPr/>
              <a:t>26</a:t>
            </a:fld>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93227" y="955040"/>
            <a:ext cx="3969244" cy="2880689"/>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3720681"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603586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Review, Coordination, and Updates</a:t>
            </a:r>
          </a:p>
        </p:txBody>
      </p:sp>
      <p:sp>
        <p:nvSpPr>
          <p:cNvPr id="3" name="Content Placeholder 2"/>
          <p:cNvSpPr>
            <a:spLocks noGrp="1"/>
          </p:cNvSpPr>
          <p:nvPr>
            <p:ph idx="1"/>
          </p:nvPr>
        </p:nvSpPr>
        <p:spPr/>
        <p:txBody>
          <a:bodyPr/>
          <a:lstStyle/>
          <a:p>
            <a:r>
              <a:rPr lang="en-US" dirty="0"/>
              <a:t>Develop an emergency plan committee</a:t>
            </a:r>
          </a:p>
          <a:p>
            <a:r>
              <a:rPr lang="en-US" dirty="0"/>
              <a:t>Review written plans and facility changes</a:t>
            </a:r>
          </a:p>
          <a:p>
            <a:r>
              <a:rPr lang="en-US" dirty="0"/>
              <a:t>Establish temporary plans and interim life safety measures</a:t>
            </a:r>
          </a:p>
          <a:p>
            <a:r>
              <a:rPr lang="en-US" dirty="0"/>
              <a:t>Review/update the workplace hazard assessment periodically</a:t>
            </a:r>
          </a:p>
          <a:p>
            <a:r>
              <a:rPr lang="en-US" dirty="0"/>
              <a:t>Conduct periodic testing and inspections of emergency equipment</a:t>
            </a:r>
          </a:p>
          <a:p>
            <a:r>
              <a:rPr lang="en-US" dirty="0"/>
              <a:t>Retrain the workforce whenever changes are made</a:t>
            </a:r>
          </a:p>
        </p:txBody>
      </p:sp>
      <p:sp>
        <p:nvSpPr>
          <p:cNvPr id="4" name="Slide Number Placeholder 3"/>
          <p:cNvSpPr>
            <a:spLocks noGrp="1"/>
          </p:cNvSpPr>
          <p:nvPr>
            <p:ph type="sldNum" sz="quarter" idx="4"/>
          </p:nvPr>
        </p:nvSpPr>
        <p:spPr/>
        <p:txBody>
          <a:bodyPr/>
          <a:lstStyle/>
          <a:p>
            <a:fld id="{EC6B01B9-2AD7-FF46-ADAD-E0B0ABE832D6}" type="slidenum">
              <a:rPr lang="en-US" smtClean="0"/>
              <a:pPr/>
              <a:t>27</a:t>
            </a:fld>
            <a:endParaRPr lang="en-US" dirty="0"/>
          </a:p>
        </p:txBody>
      </p:sp>
    </p:spTree>
    <p:extLst>
      <p:ext uri="{BB962C8B-B14F-4D97-AF65-F5344CB8AC3E}">
        <p14:creationId xmlns:p14="http://schemas.microsoft.com/office/powerpoint/2010/main" val="2445910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Conclusion</a:t>
            </a:r>
          </a:p>
        </p:txBody>
      </p:sp>
      <p:sp>
        <p:nvSpPr>
          <p:cNvPr id="3" name="Content Placeholder 2"/>
          <p:cNvSpPr>
            <a:spLocks noGrp="1"/>
          </p:cNvSpPr>
          <p:nvPr>
            <p:ph idx="1"/>
          </p:nvPr>
        </p:nvSpPr>
        <p:spPr/>
        <p:txBody>
          <a:bodyPr>
            <a:normAutofit/>
          </a:bodyPr>
          <a:lstStyle/>
          <a:p>
            <a:r>
              <a:rPr lang="en-US" dirty="0"/>
              <a:t>In this presentation, you learned to:</a:t>
            </a:r>
          </a:p>
          <a:p>
            <a:pPr lvl="1"/>
            <a:r>
              <a:rPr lang="en-US" dirty="0"/>
              <a:t>Summarize the background and importance of emergency procedures</a:t>
            </a:r>
          </a:p>
          <a:p>
            <a:pPr lvl="1"/>
            <a:r>
              <a:rPr lang="en-US" dirty="0"/>
              <a:t>List emergency procedure-related documentation</a:t>
            </a:r>
          </a:p>
          <a:p>
            <a:pPr lvl="1"/>
            <a:r>
              <a:rPr lang="en-US" dirty="0"/>
              <a:t>Describe the knowledge leadership/management, key personnel, and the workforce should have regarding emergency procedures</a:t>
            </a:r>
          </a:p>
          <a:p>
            <a:pPr lvl="1"/>
            <a:r>
              <a:rPr lang="en-US" dirty="0"/>
              <a:t>Identify the actions needed to implement and sustain emergency procedures to align with OSHA VPP expectations</a:t>
            </a:r>
          </a:p>
        </p:txBody>
      </p:sp>
      <p:sp>
        <p:nvSpPr>
          <p:cNvPr id="4" name="Slide Number Placeholder 3"/>
          <p:cNvSpPr>
            <a:spLocks noGrp="1"/>
          </p:cNvSpPr>
          <p:nvPr>
            <p:ph type="sldNum" sz="quarter" idx="4"/>
          </p:nvPr>
        </p:nvSpPr>
        <p:spPr/>
        <p:txBody>
          <a:bodyPr/>
          <a:lstStyle/>
          <a:p>
            <a:fld id="{EC6B01B9-2AD7-FF46-ADAD-E0B0ABE832D6}" type="slidenum">
              <a:rPr lang="en-US" smtClean="0"/>
              <a:pPr/>
              <a:t>28</a:t>
            </a:fld>
            <a:endParaRPr lang="en-US" dirty="0"/>
          </a:p>
        </p:txBody>
      </p:sp>
    </p:spTree>
    <p:extLst>
      <p:ext uri="{BB962C8B-B14F-4D97-AF65-F5344CB8AC3E}">
        <p14:creationId xmlns:p14="http://schemas.microsoft.com/office/powerpoint/2010/main" val="109865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Background</a:t>
            </a:r>
          </a:p>
        </p:txBody>
      </p:sp>
      <p:sp>
        <p:nvSpPr>
          <p:cNvPr id="3" name="Content Placeholder 2"/>
          <p:cNvSpPr>
            <a:spLocks noGrp="1"/>
          </p:cNvSpPr>
          <p:nvPr>
            <p:ph idx="1"/>
          </p:nvPr>
        </p:nvSpPr>
        <p:spPr>
          <a:xfrm>
            <a:off x="230719" y="955040"/>
            <a:ext cx="6487581" cy="5029200"/>
          </a:xfrm>
        </p:spPr>
        <p:txBody>
          <a:bodyPr>
            <a:normAutofit/>
          </a:bodyPr>
          <a:lstStyle/>
          <a:p>
            <a:r>
              <a:rPr lang="en-US" dirty="0"/>
              <a:t>Included in the HP&amp;C criteria for VPP</a:t>
            </a:r>
          </a:p>
          <a:p>
            <a:r>
              <a:rPr lang="en-US" dirty="0"/>
              <a:t>Addresses planning and responding to workplace emergencies and evacuations for unforeseen situations with the potential to:</a:t>
            </a:r>
          </a:p>
          <a:p>
            <a:pPr lvl="1"/>
            <a:r>
              <a:rPr lang="en-US" dirty="0"/>
              <a:t>Threaten employees, visitors, or the public</a:t>
            </a:r>
          </a:p>
          <a:p>
            <a:pPr lvl="1"/>
            <a:r>
              <a:rPr lang="en-US" dirty="0"/>
              <a:t>Disrupt or shut down operations</a:t>
            </a:r>
          </a:p>
          <a:p>
            <a:pPr lvl="1"/>
            <a:r>
              <a:rPr lang="en-US" dirty="0"/>
              <a:t>Cause physical or environmental damage</a:t>
            </a:r>
          </a:p>
        </p:txBody>
      </p:sp>
      <p:sp>
        <p:nvSpPr>
          <p:cNvPr id="4" name="Slide Number Placeholder 3"/>
          <p:cNvSpPr>
            <a:spLocks noGrp="1"/>
          </p:cNvSpPr>
          <p:nvPr>
            <p:ph type="sldNum" sz="quarter" idx="4"/>
          </p:nvPr>
        </p:nvSpPr>
        <p:spPr/>
        <p:txBody>
          <a:bodyPr/>
          <a:lstStyle/>
          <a:p>
            <a:fld id="{EC6B01B9-2AD7-FF46-ADAD-E0B0ABE832D6}" type="slidenum">
              <a:rPr lang="en-US" smtClean="0"/>
              <a:pPr/>
              <a:t>3</a:t>
            </a:fld>
            <a:endParaRPr lang="en-US" dirty="0"/>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18300" y="1697960"/>
            <a:ext cx="5256288" cy="3483639"/>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720681"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13222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Importance</a:t>
            </a:r>
          </a:p>
        </p:txBody>
      </p:sp>
      <p:sp>
        <p:nvSpPr>
          <p:cNvPr id="3" name="Content Placeholder 2"/>
          <p:cNvSpPr>
            <a:spLocks noGrp="1"/>
          </p:cNvSpPr>
          <p:nvPr>
            <p:ph idx="1"/>
          </p:nvPr>
        </p:nvSpPr>
        <p:spPr>
          <a:xfrm>
            <a:off x="230719" y="955040"/>
            <a:ext cx="6716181" cy="5029200"/>
          </a:xfrm>
        </p:spPr>
        <p:txBody>
          <a:bodyPr>
            <a:noAutofit/>
          </a:bodyPr>
          <a:lstStyle/>
          <a:p>
            <a:r>
              <a:rPr lang="en-US" dirty="0"/>
              <a:t>Prepares the workforce for various types of emergencies</a:t>
            </a:r>
          </a:p>
          <a:p>
            <a:r>
              <a:rPr lang="en-US" dirty="0"/>
              <a:t>Tests the effectiveness of emergency procedures and protocols</a:t>
            </a:r>
          </a:p>
          <a:p>
            <a:r>
              <a:rPr lang="en-US" dirty="0"/>
              <a:t>Evaluates the organization’s communication systems</a:t>
            </a:r>
          </a:p>
          <a:p>
            <a:r>
              <a:rPr lang="en-US" dirty="0"/>
              <a:t>Saves time, property, and lives </a:t>
            </a:r>
            <a:br>
              <a:rPr lang="en-US" dirty="0"/>
            </a:br>
            <a:r>
              <a:rPr lang="en-US" dirty="0"/>
              <a:t>during an emergency</a:t>
            </a:r>
          </a:p>
          <a:p>
            <a:r>
              <a:rPr lang="en-US" dirty="0"/>
              <a:t>Ensures there are sufficient</a:t>
            </a:r>
            <a:br>
              <a:rPr lang="en-US" dirty="0"/>
            </a:br>
            <a:r>
              <a:rPr lang="en-US" dirty="0"/>
              <a:t>resources for emergencies</a:t>
            </a:r>
          </a:p>
        </p:txBody>
      </p:sp>
      <p:sp>
        <p:nvSpPr>
          <p:cNvPr id="4" name="Slide Number Placeholder 3"/>
          <p:cNvSpPr>
            <a:spLocks noGrp="1"/>
          </p:cNvSpPr>
          <p:nvPr>
            <p:ph type="sldNum" sz="quarter" idx="4"/>
          </p:nvPr>
        </p:nvSpPr>
        <p:spPr/>
        <p:txBody>
          <a:bodyPr/>
          <a:lstStyle/>
          <a:p>
            <a:fld id="{EC6B01B9-2AD7-FF46-ADAD-E0B0ABE832D6}" type="slidenum">
              <a:rPr lang="en-US" smtClean="0"/>
              <a:pPr/>
              <a:t>4</a:t>
            </a:fld>
            <a:endParaRPr lang="en-US"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46900" y="1828800"/>
            <a:ext cx="4930383" cy="3275965"/>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720681"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2094905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13" y="130049"/>
            <a:ext cx="11822736" cy="570726"/>
          </a:xfrm>
        </p:spPr>
        <p:txBody>
          <a:bodyPr>
            <a:noAutofit/>
          </a:bodyPr>
          <a:lstStyle/>
          <a:p>
            <a:r>
              <a:rPr lang="en-US" dirty="0"/>
              <a:t>Documentation</a:t>
            </a:r>
          </a:p>
        </p:txBody>
      </p:sp>
      <p:sp>
        <p:nvSpPr>
          <p:cNvPr id="3" name="Content Placeholder 2"/>
          <p:cNvSpPr>
            <a:spLocks noGrp="1"/>
          </p:cNvSpPr>
          <p:nvPr>
            <p:ph idx="1"/>
          </p:nvPr>
        </p:nvSpPr>
        <p:spPr>
          <a:xfrm>
            <a:off x="230719" y="955040"/>
            <a:ext cx="11731752" cy="5029200"/>
          </a:xfrm>
        </p:spPr>
        <p:txBody>
          <a:bodyPr>
            <a:normAutofit/>
          </a:bodyPr>
          <a:lstStyle/>
          <a:p>
            <a:r>
              <a:rPr lang="en-US" dirty="0"/>
              <a:t>Local emergency action or emergency</a:t>
            </a:r>
            <a:br>
              <a:rPr lang="en-US" dirty="0"/>
            </a:br>
            <a:r>
              <a:rPr lang="en-US" dirty="0"/>
              <a:t>management plan</a:t>
            </a:r>
          </a:p>
          <a:p>
            <a:pPr lvl="1"/>
            <a:r>
              <a:rPr lang="en-US" dirty="0"/>
              <a:t>Evidence of periodic reviews</a:t>
            </a:r>
          </a:p>
          <a:p>
            <a:r>
              <a:rPr lang="en-US" dirty="0"/>
              <a:t>Fire prevention plan</a:t>
            </a:r>
          </a:p>
          <a:p>
            <a:r>
              <a:rPr lang="en-US" dirty="0"/>
              <a:t>Emergency procedures for different</a:t>
            </a:r>
            <a:br>
              <a:rPr lang="en-US" dirty="0"/>
            </a:br>
            <a:r>
              <a:rPr lang="en-US" dirty="0"/>
              <a:t>types of emergencies</a:t>
            </a:r>
          </a:p>
          <a:p>
            <a:r>
              <a:rPr lang="en-US" dirty="0"/>
              <a:t>Posted evacuation maps</a:t>
            </a:r>
          </a:p>
          <a:p>
            <a:r>
              <a:rPr lang="en-US" dirty="0"/>
              <a:t>Emergency drill critique forms/fire drill report forms</a:t>
            </a:r>
          </a:p>
          <a:p>
            <a:r>
              <a:rPr lang="en-US" dirty="0"/>
              <a:t>Emergency preparedness training records</a:t>
            </a:r>
          </a:p>
        </p:txBody>
      </p:sp>
      <p:sp>
        <p:nvSpPr>
          <p:cNvPr id="4" name="Slide Number Placeholder 3"/>
          <p:cNvSpPr>
            <a:spLocks noGrp="1"/>
          </p:cNvSpPr>
          <p:nvPr>
            <p:ph type="sldNum" sz="quarter" idx="4"/>
          </p:nvPr>
        </p:nvSpPr>
        <p:spPr>
          <a:xfrm>
            <a:off x="240160" y="6310171"/>
            <a:ext cx="914400" cy="365125"/>
          </a:xfrm>
        </p:spPr>
        <p:txBody>
          <a:bodyPr/>
          <a:lstStyle/>
          <a:p>
            <a:fld id="{EC6B01B9-2AD7-FF46-ADAD-E0B0ABE832D6}" type="slidenum">
              <a:rPr lang="en-US" smtClean="0"/>
              <a:pPr/>
              <a:t>5</a:t>
            </a:fld>
            <a:endParaRPr lang="en-US" dirty="0"/>
          </a:p>
        </p:txBody>
      </p:sp>
      <p:pic>
        <p:nvPicPr>
          <p:cNvPr id="3074" name="Picture 2" descr="C:\Users\hodyb\AppData\Local\Microsoft\Windows\Temporary Internet Files\Content.IE5\K2HWYROI\Bonanjo_-_Centre_de_documentation_et_information_urbanisme_(CUD)_05[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07224" y="1133856"/>
            <a:ext cx="4409209" cy="3306906"/>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720681"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Microsoft Clip Art</a:t>
            </a:r>
          </a:p>
        </p:txBody>
      </p:sp>
    </p:spTree>
    <p:extLst>
      <p:ext uri="{BB962C8B-B14F-4D97-AF65-F5344CB8AC3E}">
        <p14:creationId xmlns:p14="http://schemas.microsoft.com/office/powerpoint/2010/main" val="4143647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Leadership/Management Knowledge</a:t>
            </a:r>
          </a:p>
        </p:txBody>
      </p:sp>
      <p:sp>
        <p:nvSpPr>
          <p:cNvPr id="3" name="Content Placeholder 2"/>
          <p:cNvSpPr>
            <a:spLocks noGrp="1"/>
          </p:cNvSpPr>
          <p:nvPr>
            <p:ph idx="1"/>
          </p:nvPr>
        </p:nvSpPr>
        <p:spPr>
          <a:xfrm>
            <a:off x="230719" y="955040"/>
            <a:ext cx="7611496" cy="5029200"/>
          </a:xfrm>
        </p:spPr>
        <p:txBody>
          <a:bodyPr>
            <a:normAutofit/>
          </a:bodyPr>
          <a:lstStyle/>
          <a:p>
            <a:r>
              <a:rPr lang="en-US" dirty="0"/>
              <a:t>Leaders and managers should be knowledgeable about:</a:t>
            </a:r>
          </a:p>
          <a:p>
            <a:pPr lvl="1"/>
            <a:r>
              <a:rPr lang="en-US" dirty="0"/>
              <a:t>Who oversees emergency management</a:t>
            </a:r>
          </a:p>
          <a:p>
            <a:pPr lvl="1"/>
            <a:r>
              <a:rPr lang="en-US" dirty="0"/>
              <a:t>Who serves as the Incident Commander</a:t>
            </a:r>
          </a:p>
          <a:p>
            <a:pPr lvl="1"/>
            <a:r>
              <a:rPr lang="en-US" dirty="0"/>
              <a:t>Last emergency drill conducted</a:t>
            </a:r>
          </a:p>
          <a:p>
            <a:pPr lvl="1">
              <a:spcBef>
                <a:spcPts val="0"/>
              </a:spcBef>
              <a:spcAft>
                <a:spcPts val="0"/>
              </a:spcAft>
            </a:pPr>
            <a:r>
              <a:rPr lang="en-US" dirty="0"/>
              <a:t>Weaknesses or challenges to improve emergency preparedness</a:t>
            </a:r>
          </a:p>
          <a:p>
            <a:pPr lvl="1"/>
            <a:r>
              <a:rPr lang="en-US" dirty="0"/>
              <a:t>Specific role/responsibilities in emergency drills</a:t>
            </a:r>
          </a:p>
        </p:txBody>
      </p:sp>
      <p:sp>
        <p:nvSpPr>
          <p:cNvPr id="4" name="Slide Number Placeholder 3"/>
          <p:cNvSpPr>
            <a:spLocks noGrp="1"/>
          </p:cNvSpPr>
          <p:nvPr>
            <p:ph type="sldNum" sz="quarter" idx="4"/>
          </p:nvPr>
        </p:nvSpPr>
        <p:spPr/>
        <p:txBody>
          <a:bodyPr/>
          <a:lstStyle/>
          <a:p>
            <a:fld id="{EC6B01B9-2AD7-FF46-ADAD-E0B0ABE832D6}" type="slidenum">
              <a:rPr lang="en-US" smtClean="0"/>
              <a:pPr/>
              <a:t>6</a:t>
            </a:fld>
            <a:endParaRPr lang="en-US" dirty="0"/>
          </a:p>
        </p:txBody>
      </p:sp>
      <p:pic>
        <p:nvPicPr>
          <p:cNvPr id="3074" name="Picture 2" descr="http://farm9.staticflickr.com/8143/7367161978_624a00541d_z.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2215" y="955040"/>
            <a:ext cx="4245010" cy="5078142"/>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720681"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4150169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13" y="130049"/>
            <a:ext cx="11822736" cy="570726"/>
          </a:xfrm>
        </p:spPr>
        <p:txBody>
          <a:bodyPr>
            <a:noAutofit/>
          </a:bodyPr>
          <a:lstStyle/>
          <a:p>
            <a:r>
              <a:rPr lang="en-US" dirty="0"/>
              <a:t>Key Personnel Knowledge</a:t>
            </a:r>
          </a:p>
        </p:txBody>
      </p:sp>
      <p:sp>
        <p:nvSpPr>
          <p:cNvPr id="3" name="Content Placeholder 2"/>
          <p:cNvSpPr>
            <a:spLocks noGrp="1"/>
          </p:cNvSpPr>
          <p:nvPr>
            <p:ph idx="1"/>
          </p:nvPr>
        </p:nvSpPr>
        <p:spPr>
          <a:xfrm>
            <a:off x="230719" y="955040"/>
            <a:ext cx="11731752" cy="5029200"/>
          </a:xfrm>
        </p:spPr>
        <p:txBody>
          <a:bodyPr>
            <a:normAutofit/>
          </a:bodyPr>
          <a:lstStyle/>
          <a:p>
            <a:r>
              <a:rPr lang="en-US" dirty="0"/>
              <a:t>The emergency manager should know:</a:t>
            </a:r>
          </a:p>
          <a:p>
            <a:pPr lvl="1"/>
            <a:r>
              <a:rPr lang="en-US" dirty="0"/>
              <a:t>Development and execution of emergency</a:t>
            </a:r>
            <a:br>
              <a:rPr lang="en-US" dirty="0"/>
            </a:br>
            <a:r>
              <a:rPr lang="en-US" dirty="0"/>
              <a:t>plan and procedures</a:t>
            </a:r>
          </a:p>
          <a:p>
            <a:pPr lvl="1"/>
            <a:r>
              <a:rPr lang="en-US" dirty="0"/>
              <a:t>Annual programmatic review</a:t>
            </a:r>
          </a:p>
          <a:p>
            <a:pPr lvl="1"/>
            <a:r>
              <a:rPr lang="en-US" dirty="0"/>
              <a:t>Frequency and type of drills</a:t>
            </a:r>
          </a:p>
          <a:p>
            <a:pPr lvl="1"/>
            <a:r>
              <a:rPr lang="en-US" dirty="0"/>
              <a:t>Follow-up actions after a drill</a:t>
            </a:r>
          </a:p>
          <a:p>
            <a:pPr lvl="1"/>
            <a:r>
              <a:rPr lang="en-US" dirty="0"/>
              <a:t>Documentation of drills and drill critique process</a:t>
            </a:r>
          </a:p>
          <a:p>
            <a:pPr lvl="1"/>
            <a:r>
              <a:rPr lang="en-US" dirty="0"/>
              <a:t>Accountability and employee participation</a:t>
            </a:r>
          </a:p>
          <a:p>
            <a:pPr lvl="1"/>
            <a:r>
              <a:rPr lang="en-US" dirty="0"/>
              <a:t>Evaluation of changes in the workplace</a:t>
            </a:r>
          </a:p>
          <a:p>
            <a:pPr lvl="1"/>
            <a:r>
              <a:rPr lang="en-US" dirty="0"/>
              <a:t>Plans for individuals who need special assistance</a:t>
            </a:r>
          </a:p>
        </p:txBody>
      </p:sp>
      <p:sp>
        <p:nvSpPr>
          <p:cNvPr id="4" name="Slide Number Placeholder 3"/>
          <p:cNvSpPr>
            <a:spLocks noGrp="1"/>
          </p:cNvSpPr>
          <p:nvPr>
            <p:ph type="sldNum" sz="quarter" idx="4"/>
          </p:nvPr>
        </p:nvSpPr>
        <p:spPr>
          <a:xfrm>
            <a:off x="240160" y="6310171"/>
            <a:ext cx="914400" cy="365125"/>
          </a:xfrm>
        </p:spPr>
        <p:txBody>
          <a:bodyPr/>
          <a:lstStyle/>
          <a:p>
            <a:fld id="{EC6B01B9-2AD7-FF46-ADAD-E0B0ABE832D6}" type="slidenum">
              <a:rPr lang="en-US" smtClean="0"/>
              <a:pPr/>
              <a:t>7</a:t>
            </a:fld>
            <a:endParaRPr lang="en-US"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83114" y="955040"/>
            <a:ext cx="4379357" cy="290963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3720681"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2871917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Workforce Knowledge</a:t>
            </a:r>
          </a:p>
        </p:txBody>
      </p:sp>
      <p:sp>
        <p:nvSpPr>
          <p:cNvPr id="3" name="Content Placeholder 2"/>
          <p:cNvSpPr>
            <a:spLocks noGrp="1"/>
          </p:cNvSpPr>
          <p:nvPr>
            <p:ph idx="1"/>
          </p:nvPr>
        </p:nvSpPr>
        <p:spPr>
          <a:xfrm>
            <a:off x="230719" y="955040"/>
            <a:ext cx="6091294" cy="5029200"/>
          </a:xfrm>
        </p:spPr>
        <p:txBody>
          <a:bodyPr>
            <a:normAutofit/>
          </a:bodyPr>
          <a:lstStyle/>
          <a:p>
            <a:r>
              <a:rPr lang="en-US" dirty="0"/>
              <a:t>Employees should know:</a:t>
            </a:r>
          </a:p>
          <a:p>
            <a:pPr lvl="1"/>
            <a:r>
              <a:rPr lang="en-US" dirty="0"/>
              <a:t>Location of the emergency action plan, written emergency procedures, and posted evacuation maps</a:t>
            </a:r>
          </a:p>
          <a:p>
            <a:pPr lvl="1"/>
            <a:r>
              <a:rPr lang="en-US" dirty="0"/>
              <a:t>Emergency reporting and points of contact</a:t>
            </a:r>
          </a:p>
          <a:p>
            <a:pPr lvl="1"/>
            <a:r>
              <a:rPr lang="en-US" dirty="0"/>
              <a:t>Primary and secondary exit routes</a:t>
            </a:r>
          </a:p>
          <a:p>
            <a:pPr lvl="1"/>
            <a:r>
              <a:rPr lang="en-US" dirty="0"/>
              <a:t>Assembly area or rally point</a:t>
            </a:r>
          </a:p>
          <a:p>
            <a:pPr lvl="1"/>
            <a:r>
              <a:rPr lang="en-US" dirty="0"/>
              <a:t>Shelter-in-place locations</a:t>
            </a:r>
          </a:p>
        </p:txBody>
      </p:sp>
      <p:sp>
        <p:nvSpPr>
          <p:cNvPr id="4" name="Slide Number Placeholder 3"/>
          <p:cNvSpPr>
            <a:spLocks noGrp="1"/>
          </p:cNvSpPr>
          <p:nvPr>
            <p:ph type="sldNum" sz="quarter" idx="4"/>
          </p:nvPr>
        </p:nvSpPr>
        <p:spPr/>
        <p:txBody>
          <a:bodyPr/>
          <a:lstStyle/>
          <a:p>
            <a:fld id="{EC6B01B9-2AD7-FF46-ADAD-E0B0ABE832D6}" type="slidenum">
              <a:rPr lang="en-US" smtClean="0"/>
              <a:pPr/>
              <a:t>8</a:t>
            </a:fld>
            <a:endParaRPr lang="en-US" dirty="0"/>
          </a:p>
        </p:txBody>
      </p:sp>
      <p:sp>
        <p:nvSpPr>
          <p:cNvPr id="8" name="Rectangle 7"/>
          <p:cNvSpPr/>
          <p:nvPr/>
        </p:nvSpPr>
        <p:spPr>
          <a:xfrm>
            <a:off x="3720681"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2013" y="1599608"/>
            <a:ext cx="5743536" cy="370899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293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Workforce Knowledge</a:t>
            </a:r>
          </a:p>
        </p:txBody>
      </p:sp>
      <p:sp>
        <p:nvSpPr>
          <p:cNvPr id="3" name="Content Placeholder 2"/>
          <p:cNvSpPr>
            <a:spLocks noGrp="1"/>
          </p:cNvSpPr>
          <p:nvPr>
            <p:ph idx="1"/>
          </p:nvPr>
        </p:nvSpPr>
        <p:spPr>
          <a:xfrm>
            <a:off x="230719" y="955040"/>
            <a:ext cx="6800023" cy="5029200"/>
          </a:xfrm>
        </p:spPr>
        <p:txBody>
          <a:bodyPr>
            <a:normAutofit/>
          </a:bodyPr>
          <a:lstStyle/>
          <a:p>
            <a:r>
              <a:rPr lang="en-US" dirty="0"/>
              <a:t>Employees should know:</a:t>
            </a:r>
          </a:p>
          <a:p>
            <a:pPr lvl="1"/>
            <a:r>
              <a:rPr lang="en-US" dirty="0"/>
              <a:t>Last emergency drill conducted</a:t>
            </a:r>
          </a:p>
          <a:p>
            <a:pPr lvl="2"/>
            <a:r>
              <a:rPr lang="en-US" dirty="0"/>
              <a:t>Actions they need to improve from the last drill</a:t>
            </a:r>
          </a:p>
          <a:p>
            <a:pPr lvl="1"/>
            <a:r>
              <a:rPr lang="en-US" dirty="0"/>
              <a:t>Specific responsibilities in emergency procedures</a:t>
            </a:r>
          </a:p>
          <a:p>
            <a:pPr lvl="2"/>
            <a:r>
              <a:rPr lang="en-US" dirty="0"/>
              <a:t>Emergency response activities, if involved</a:t>
            </a:r>
          </a:p>
          <a:p>
            <a:pPr lvl="2"/>
            <a:r>
              <a:rPr lang="en-US" dirty="0"/>
              <a:t>Involvement in critical operations, if applicable,</a:t>
            </a:r>
            <a:br>
              <a:rPr lang="en-US" dirty="0"/>
            </a:br>
            <a:r>
              <a:rPr lang="en-US" dirty="0"/>
              <a:t>to evacuation</a:t>
            </a:r>
          </a:p>
          <a:p>
            <a:pPr lvl="2"/>
            <a:r>
              <a:rPr lang="en-US" dirty="0"/>
              <a:t>Taking accountability of others</a:t>
            </a:r>
          </a:p>
          <a:p>
            <a:pPr lvl="2"/>
            <a:r>
              <a:rPr lang="en-US" dirty="0"/>
              <a:t>Additional safety or security precautions</a:t>
            </a:r>
          </a:p>
        </p:txBody>
      </p:sp>
      <p:sp>
        <p:nvSpPr>
          <p:cNvPr id="4" name="Slide Number Placeholder 3"/>
          <p:cNvSpPr>
            <a:spLocks noGrp="1"/>
          </p:cNvSpPr>
          <p:nvPr>
            <p:ph type="sldNum" sz="quarter" idx="4"/>
          </p:nvPr>
        </p:nvSpPr>
        <p:spPr/>
        <p:txBody>
          <a:bodyPr/>
          <a:lstStyle/>
          <a:p>
            <a:fld id="{EC6B01B9-2AD7-FF46-ADAD-E0B0ABE832D6}" type="slidenum">
              <a:rPr lang="en-US" smtClean="0"/>
              <a:pPr/>
              <a:t>9</a:t>
            </a:fld>
            <a:endParaRPr lang="en-US" dirty="0"/>
          </a:p>
        </p:txBody>
      </p:sp>
      <p:pic>
        <p:nvPicPr>
          <p:cNvPr id="5122" name="Picture 2" descr="http://upload.wikimedia.org/wikipedia/commons/thumb/e/e6/Fallout_shelter.jpg/180px-Fallout_shelt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30742" y="955040"/>
            <a:ext cx="4780258" cy="5098945"/>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720681"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1256601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98CC96BD59F7428928401C31BC6ECB" ma:contentTypeVersion="0" ma:contentTypeDescription="Create a new document." ma:contentTypeScope="" ma:versionID="33ed1efa7624d324e1db8aa9c1803c1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257D04C-9837-4F52-80DB-1DDAB3A52F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865A09F-9C90-449A-BF58-BD4262864728}">
  <ds:schemaRefs>
    <ds:schemaRef ds:uri="http://schemas.microsoft.com/sharepoint/v3/contenttype/forms"/>
  </ds:schemaRefs>
</ds:datastoreItem>
</file>

<file path=customXml/itemProps3.xml><?xml version="1.0" encoding="utf-8"?>
<ds:datastoreItem xmlns:ds="http://schemas.openxmlformats.org/officeDocument/2006/customXml" ds:itemID="{655CDCED-95E4-482B-B4DD-6679AB938AA4}">
  <ds:schemaRefs>
    <ds:schemaRef ds:uri="http://schemas.microsoft.com/office/infopath/2007/PartnerControls"/>
    <ds:schemaRef ds:uri="http://schemas.microsoft.com/office/2006/documentManagement/types"/>
    <ds:schemaRef ds:uri="http://schemas.microsoft.com/office/2006/metadata/properties"/>
    <ds:schemaRef ds:uri="http://purl.org/dc/dcmitype/"/>
    <ds:schemaRef ds:uri="http://purl.org/dc/elements/1.1/"/>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30476</TotalTime>
  <Words>5328</Words>
  <Application>Microsoft Office PowerPoint</Application>
  <PresentationFormat>Widescreen</PresentationFormat>
  <Paragraphs>434</Paragraphs>
  <Slides>28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Wingdings</vt:lpstr>
      <vt:lpstr>Office Theme</vt:lpstr>
      <vt:lpstr>Emergency Procedures</vt:lpstr>
      <vt:lpstr>Objectives</vt:lpstr>
      <vt:lpstr>Background</vt:lpstr>
      <vt:lpstr>Importance</vt:lpstr>
      <vt:lpstr>Documentation</vt:lpstr>
      <vt:lpstr>Leadership/Management Knowledge</vt:lpstr>
      <vt:lpstr>Key Personnel Knowledge</vt:lpstr>
      <vt:lpstr>Workforce Knowledge</vt:lpstr>
      <vt:lpstr>Workforce Knowledge</vt:lpstr>
      <vt:lpstr>Action Checklist</vt:lpstr>
      <vt:lpstr>Workplace Hazard Assessment</vt:lpstr>
      <vt:lpstr>Workplace Hazard Assessment</vt:lpstr>
      <vt:lpstr>Emergency Evacuation Maps</vt:lpstr>
      <vt:lpstr>Emergency Evacuation Maps – Example</vt:lpstr>
      <vt:lpstr>Emergency Action Plan – Components </vt:lpstr>
      <vt:lpstr>Emergency Action Plan – Components </vt:lpstr>
      <vt:lpstr>Emergency Action Plan – Components </vt:lpstr>
      <vt:lpstr>Emergency Action Plan – Development </vt:lpstr>
      <vt:lpstr>Authority of Responsible Person(s)</vt:lpstr>
      <vt:lpstr>Employee Training – Topics </vt:lpstr>
      <vt:lpstr>Employee Training – Topics </vt:lpstr>
      <vt:lpstr>Employee Training – Frequency </vt:lpstr>
      <vt:lpstr>Employee Training – Responsibilities </vt:lpstr>
      <vt:lpstr>Emergency Drills</vt:lpstr>
      <vt:lpstr>Emergency Drills</vt:lpstr>
      <vt:lpstr>Evacuation Drill Critiques</vt:lpstr>
      <vt:lpstr>Review, Coordination, and Updates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hooper</dc:creator>
  <cp:lastModifiedBy>Sinosky, John, III</cp:lastModifiedBy>
  <cp:revision>191</cp:revision>
  <cp:lastPrinted>2015-05-08T19:29:59Z</cp:lastPrinted>
  <dcterms:created xsi:type="dcterms:W3CDTF">2013-07-03T14:40:41Z</dcterms:created>
  <dcterms:modified xsi:type="dcterms:W3CDTF">2022-06-27T16:40:47Z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0x0101003A98CC96BD59F7428928401C31BC6ECB</vt:lpwstr>
  </property>
</Properties>
</file>