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94800" autoAdjust="0"/>
  </p:normalViewPr>
  <p:slideViewPr>
    <p:cSldViewPr snapToGrid="0" snapToObjects="1" showGuides="1">
      <p:cViewPr varScale="1">
        <p:scale>
          <a:sx n="83" d="100"/>
          <a:sy n="83" d="100"/>
        </p:scale>
        <p:origin x="466" y="58"/>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6" d="100"/>
          <a:sy n="96" d="100"/>
        </p:scale>
        <p:origin x="-356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3/30/2020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3/30/2020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pls/oshaweb/owadisp.show_document?p_table=FEDERAL_REGISTER&amp;p_id=2177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dcsp/compliance_assistance/sampleprogram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sha.gov/SLTC/etools/machineguarding/presses/twohandtrip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ompliance.safetysmart.com/wp-content/uploads/2012/10/WorkerGoggles.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tic.mil/whs/directives/corres/pdf/605501p.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afetymoment.net/wp-content/uploads/2014/03/loto-300x243.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sha.gov/dte/grant_materials/fy10/sh-20839-10/hierarchy_of_controls.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interactiveoceans.washington.edu/files/img_3173_med.jp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hazard prevention and control (HPC) requirements for the purposes of Occupational Safety and Health Administration (OSHA) Voluntary Protection Programs (VPP) recognition.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presentation provides information on the background and importance of HPC, required documentation, and the various levels of employee knowledge. It concludes with an action checklist and supplemental details to help with OSHA VPP implementation and sustainment efforts.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4052465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Understand the S&amp;H hazard (the associated risk level, or RAC, and location) you are trying to control. Evaluating the hazard may help generate ideas for potential hazard controls. Review S&amp;H regulations and guidance to check for specific requirements you must follow to control the identified hazard (e.g., written programs). Consider looking at workplaces that have already controlled the same hazard – see what control(s) they use and decide if it will work at your organization. Collect, organize, and review information with employees to determine the controls that may work best to address the hazard. Your available resources (e.g., S&amp;H staff, industrial hygienists) are very valuable during this phase.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Microsoft Clip Art. The image shows an employee reviewing S&amp;H guidance with a supervisor to check for any hazard control requirements.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85462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Always consider the technical and economic feasibility of the controls you select. Visit OSHA for clarification on this consideration at: </a:t>
            </a:r>
            <a:r>
              <a:rPr lang="en-US" sz="1000" u="sng" kern="1200" dirty="0" smtClean="0">
                <a:solidFill>
                  <a:schemeClr val="tx1"/>
                </a:solidFill>
                <a:effectLst/>
                <a:latin typeface="+mn-lt"/>
                <a:ea typeface="+mn-ea"/>
                <a:cs typeface="+mn-cs"/>
                <a:hlinkClick r:id="rId3"/>
              </a:rPr>
              <a:t>https://www.osha.gov/pls/oshaweb/owadisp.show_document?p_table=FEDERAL_REGISTER&amp;p_id=21773</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Run any hazard control ideas by employees to see how they feel about them before procurement. Selecting proper hazard controls is often a groupthink process. It is best to gather a diverse group of people to help brainstorm control ideas and assess how effective each control may be.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Always consider multiple layers, or levels, of control when one hazard does not fully control the hazard. For example, radiation hazard area</a:t>
            </a:r>
            <a:r>
              <a:rPr lang="en-US" sz="1000" kern="1200" baseline="0" dirty="0" smtClean="0">
                <a:solidFill>
                  <a:schemeClr val="tx1"/>
                </a:solidFill>
                <a:effectLst/>
                <a:latin typeface="+mn-lt"/>
                <a:ea typeface="+mn-ea"/>
                <a:cs typeface="+mn-cs"/>
              </a:rPr>
              <a:t>s are frequently enclosed in a room with a door, offering a level of protection to keep the radiation inside; however, additional controls, like having lead-lined walls and having employees wear lead vests, help further control exposure to the radiation.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any case, you want to eliminate or control all serious hazards first, and then move to identifying controls for your other hazards. When a control takes time to implement, use interim controls to temporarily protect employees against hazards.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1028212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Hazard control plan:</a:t>
            </a:r>
            <a:r>
              <a:rPr lang="en-US" sz="1000" kern="1200" dirty="0" smtClean="0">
                <a:solidFill>
                  <a:schemeClr val="tx1"/>
                </a:solidFill>
                <a:effectLst/>
                <a:latin typeface="+mn-lt"/>
                <a:ea typeface="+mn-ea"/>
                <a:cs typeface="+mn-cs"/>
              </a:rPr>
              <a:t> Describes how to implement and track selected hazard controls.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Prepare a hazard control plan to lay out your approach to implementing the selected hazard controls – you may do this in conjunction with a written project plan or preparing an abatement plan.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Then, assign responsibility to all involved in installing or implementing the selected hazard controls. Sometimes this takes the effort of maintenance personnel, supervisors, and contractors.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While it may not be set in stone, establish a target completion date; this helps to move the implementation process along.</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Think about how you will track progress toward completing your established timelines. In addition, think about how to verify the effectiveness of controls after implementation; this may involve subject matter experts (SMEs) from your organization (e.g., S&amp;H staff, industrial hygienists, engineers). In any case, monitor the progress of implementing controls and check them (at least annually) to verify controls are still effective. Document all your thoughts in a written hazard control plan (maintain it like a project plan) to show how the hazard controls were implemented at your organization.</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Microsoft</a:t>
            </a:r>
            <a:r>
              <a:rPr lang="en-US" sz="1000" kern="1200" baseline="0" dirty="0" smtClean="0">
                <a:solidFill>
                  <a:schemeClr val="tx1"/>
                </a:solidFill>
                <a:effectLst/>
                <a:latin typeface="+mn-lt"/>
                <a:ea typeface="+mn-ea"/>
                <a:cs typeface="+mn-cs"/>
              </a:rPr>
              <a: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61852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Hazard control program:</a:t>
            </a:r>
            <a:r>
              <a:rPr lang="en-US" sz="1000" kern="1200" dirty="0" smtClean="0">
                <a:solidFill>
                  <a:schemeClr val="tx1"/>
                </a:solidFill>
                <a:effectLst/>
                <a:latin typeface="+mn-lt"/>
                <a:ea typeface="+mn-ea"/>
                <a:cs typeface="+mn-cs"/>
              </a:rPr>
              <a:t> Otherwise, known as a S&amp;H program; outlines the procedures and methods used to control specific hazardous exposures (e.g., falls, infectious materials, hazardous energy).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Oftentimes, organizations do not just have one hazard control program that lists all the hazard controls used at your worksite. Instead, you will most likely have several written programs and procedures outlining safe work procedures targeting a specific hazard, with the hazard controls outlined within each different program.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Review S&amp;H regulations (e.g., DoD, Service/Agency, OSHA) to determine which hazard control programs you need at your organization. Do not just create a program because a regulation says a program is required. Only create a program if the program applies to your our organization (and the S&amp;H hazards at your organization)!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Find examples of hazard control programs at: </a:t>
            </a:r>
            <a:r>
              <a:rPr lang="en-US" sz="1000" u="sng" kern="1200" dirty="0" smtClean="0">
                <a:solidFill>
                  <a:schemeClr val="tx1"/>
                </a:solidFill>
                <a:effectLst/>
                <a:latin typeface="+mn-lt"/>
                <a:ea typeface="+mn-ea"/>
                <a:cs typeface="+mn-cs"/>
                <a:hlinkClick r:id="rId3"/>
              </a:rPr>
              <a:t>https://www.osha.gov/dcsp/compliance_assistance/sampleprograms.html</a:t>
            </a:r>
            <a:r>
              <a:rPr lang="en-US" sz="1000" kern="1200" dirty="0" smtClean="0">
                <a:solidFill>
                  <a:schemeClr val="tx1"/>
                </a:solidFill>
                <a:effectLst/>
                <a:latin typeface="+mn-lt"/>
                <a:ea typeface="+mn-ea"/>
                <a:cs typeface="+mn-cs"/>
              </a:rPr>
              <a:t>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Depending on who writes the S&amp;H program (generally S&amp;H staff or an industrial hygienist), you may need subject matter experts to review the content, make sure it aligns with S&amp;H regulations, and includes the information that aligns with your organizational expectations and requirements – they might already have a written hazard control program you need too! Look into your organization’s processes to see what types of approval are required to finalize and implement this program. </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Once you finish writing a program, communicate the contents to the workforce so they can understand their roles and expectations.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384898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In addition to documenting hazard controls in your plans and programs, update any other safety documents to show required hazard controls. The list on the slide is not all-inclusive; it is just a few examples of where you might document your hazard controls.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Incorporating hazard control information into you safety documents provides constant reminders to supervisors and employees of the required hazard controls.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In addition, including control-related</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items on</a:t>
            </a:r>
            <a:r>
              <a:rPr lang="en-US" sz="1000" kern="1200" baseline="0" dirty="0" smtClean="0">
                <a:solidFill>
                  <a:schemeClr val="tx1"/>
                </a:solidFill>
                <a:effectLst/>
                <a:latin typeface="+mn-lt"/>
                <a:ea typeface="+mn-ea"/>
                <a:cs typeface="+mn-cs"/>
              </a:rPr>
              <a:t> an inspection checklist </a:t>
            </a:r>
            <a:r>
              <a:rPr lang="en-US" sz="1000" kern="1200" dirty="0" smtClean="0">
                <a:solidFill>
                  <a:schemeClr val="tx1"/>
                </a:solidFill>
                <a:effectLst/>
                <a:latin typeface="+mn-lt"/>
                <a:ea typeface="+mn-ea"/>
                <a:cs typeface="+mn-cs"/>
              </a:rPr>
              <a:t>helps to ensure controls remain in place and effective.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Anytime you incorporate a hazard control into a safety document, think about the level of detail you want to include (e.g., Do they need directions on how to use the hazard control? Is there a specific type of gloves employees need to wear?), and the clarity and conciseness of your documented information for the targeted audience.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78662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Different levels of employees require varying levels of knowledge for the hazard controls you select and implement at your organization. The types of training listed in the table are recommendations; consider each employee’s job and their assigned responsibilities to identify what they need to know about the hazard controls you use in your workplace.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When you select/implement any new hazard control (even an interim control), do not just assume employees will understand how to use it and your maintenance staff will know how to maintain it. Train your employees on what they need to know to use your hazard controls to safely perform their jobs; consider creating a training matrix to identify and determine employee training needs.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64887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Once you select and document your hazard controls, you need to implement them according to your hazard control plan (and associated programs and documentation).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While a permanent control may not be immediately feasible, use interim controls, as needed, until you put a more permanent hazard control in place.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Even though you are supposed to prioritize the implementation of your hazard controls by addressing the most serious S&amp;H hazards first, immediately implement easy and inexpensive controls (e.g., housekeeping practices, removing tripping hazards). These are easy to accomplish and reduce risk.</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When you implement any hazard control in your workplace, it is your responsibility to communicate the new hazard control to your workforce.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OSHA at: </a:t>
            </a:r>
            <a:r>
              <a:rPr lang="en-US" sz="1000" u="sng" kern="1200" dirty="0" smtClean="0">
                <a:solidFill>
                  <a:schemeClr val="tx1"/>
                </a:solidFill>
                <a:effectLst/>
                <a:latin typeface="+mn-lt"/>
                <a:ea typeface="+mn-ea"/>
                <a:cs typeface="+mn-cs"/>
                <a:hlinkClick r:id="rId3"/>
              </a:rPr>
              <a:t>https://www.osha.gov/SLTC/etools/machineguarding/presses/twohandtrips.html</a:t>
            </a:r>
            <a:r>
              <a:rPr lang="en-US" sz="1000" u="none"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an employee using a hazard control measure (two-handed controls).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255651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Monitor hazard controls once you implement them to determine they are, and remain, effective. Inspect and evaluate controls once they are installed. You may also need to:</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Observe employees using the control measure(s)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Ask employees for opinions about the control(s)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Conduct exposure monitoring</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Perform another risk assessment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Assess the immediate area for new hazards</a:t>
            </a:r>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effectLst/>
                <a:latin typeface="+mn-lt"/>
                <a:ea typeface="+mn-ea"/>
                <a:cs typeface="+mn-cs"/>
              </a:rPr>
              <a:t>Image retrieved from Microsoft Clip Art. The image shows an employee conducting a regular inspection.</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841426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Whenever you complete a hazard control evaluation, document the outcomes. This will show your organization took the initiative to make sure the hazard control is appropriate to address the identified S&amp;H hazard and is working as intended.</a:t>
            </a: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http://compliance.safetysmart.com/wp-content/uploads/2012/10/WorkerGoggles.jpg</a:t>
            </a:r>
            <a:r>
              <a:rPr lang="en-US" sz="1000" u="none"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an employee not wearing PPE during a hazardous task. Conduct follow-up to ensure controls put in place are used, and used correctly.</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20180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Review any programs and safety documents you put into place – many organizations do this annually, as required by DoD Instruction 6055.01.</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Over the span of 12 months, technology can change significantly. Review current controls to determine if newer or more technologically advanced controls exist. Also, in those cases where you may have selected a less effective hazard control, review each case to determine if the budget now allows for flexibility. In the past 12 months, some of those “too expensive” controls may have also reduced in price.</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courtesy of Concurrent Technologies Corporation. The images shows the original creation date of the written fall protection program and the latest review/revision date.</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146561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beneficial to safety and health (S&amp;H) professionals, VPP representatives, and others with HPC responsibilities, such as engineers, industrial hygienists, maintenance personnel, emergency managers, and supervisors.</a:t>
            </a: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415327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343087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DoDI = Department of Defense Instruction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HPC is one of the four main elements of OSHA VPP, but within the element itself, is a HPC sub-element focusing on the selection and application of hazard controls. This sub-element focuses on applying the hierarchy of controls to ensure you consider the most effective controls first. When you identify uncontrolled hazards, use temporary controls until you determine permanent solutions. The sub-element also focuses on documenting controls for use in procedures, inspections, and training, as well as conducting follow-up to ensure each control is effective.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 key component of the HPC sub-element ensures regulatory compliance with written hazard control programs. Written hazard control programs depend on the hazards present at your site and can include, but are not limited to: control of hazardous energy, bloodborne pathogens, process safety management (PSM), respiratory protection, permit-required confined space entry, and hearing conservation.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DoDI 6055.01 requires use of the hierarchy of controls to select hazard controls. To learn more about Department of Defense (DoD) risk management and hazard control information, visit the DoDI at: </a:t>
            </a:r>
            <a:r>
              <a:rPr lang="en-US" sz="1000" u="sng" kern="1200" dirty="0" smtClean="0">
                <a:solidFill>
                  <a:schemeClr val="tx1"/>
                </a:solidFill>
                <a:effectLst/>
                <a:latin typeface="+mn-lt"/>
                <a:ea typeface="+mn-ea"/>
                <a:cs typeface="+mn-cs"/>
                <a:hlinkClick r:id="rId3"/>
              </a:rPr>
              <a:t>http://www.dtic.mil/whs/directives/corres/pdf/605501p.pdf</a:t>
            </a:r>
            <a:r>
              <a:rPr lang="en-US" sz="1000" u="none" kern="1200" dirty="0" smtClean="0">
                <a:solidFill>
                  <a:schemeClr val="tx1"/>
                </a:solidFill>
                <a:effectLst/>
                <a:latin typeface="+mn-lt"/>
                <a:ea typeface="+mn-ea"/>
                <a:cs typeface="+mn-cs"/>
              </a:rPr>
              <a:t>.</a:t>
            </a:r>
            <a:endParaRPr lang="en-US" u="none" dirty="0"/>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71389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SOP = standard operating procedure</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Make sure you provide examples of completed forms and documents to your assessment team. Do not show them blank forms! They want to see the completed documents to thoroughly assess the processes within your safety management system (SMS).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documents listed on the slide are not all-inclusive, but do cover the common documentation in support of the prevention and control of identified hazards. Provide examples of how your organization addresses uncontrolled hazards and assesses the effectiveness of current hazard controls.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Show documents displaying how you select your hazard controls. Examples of documents supporting the use and analysis of hazard controls can include: hazard analyses (e.g. job hazard analysis, job safety analysis, fault tree analysis, failure modes and effects analysis), S&amp;H inspection checklists, and S&amp;H training records.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Evaluate any hazard control you implement to make sure it’s an effective control. Document these evaluations to show the controls you select are appropriate for the job performed. This can be as simple as adding a column to your hazard tracking log to show the date a follow-up evaluation was performed.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http://www.safetymoment.net/wp-content/uploads/2014/03/loto-300x243.jpg</a:t>
            </a:r>
            <a:r>
              <a:rPr lang="en-US" sz="1000" u="none"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a lock and tag as a part of a site’s lockout/tagout program. This program is one of several hazard controls programs required by OSHA and reviewed in HPC.</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57852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Leaders and managers must be aware of the methods to eliminate/control employee exposure to hazards and ensure that selected controls protect employees from exposure to identified hazards.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Leaders and managers must be aware of the status of identified hazards and interim control measures in place until closure. They should have a thorough understanding of how the hazard abatement process works, as well as the process for determining the most effective and feasible hazard controls. Hazards assigned higher risk (risk assessment codes (RACs) 1, 2, or 3) uncontrolled for longer than 30 days should be priority items well-known by top leadership.</a:t>
            </a:r>
          </a:p>
          <a:p>
            <a:endParaRPr lang="en-US" dirty="0" smtClean="0"/>
          </a:p>
          <a:p>
            <a:r>
              <a:rPr lang="en-US" dirty="0" smtClean="0"/>
              <a:t>Image retrieved</a:t>
            </a:r>
            <a:r>
              <a:rPr lang="en-US" baseline="0" dirty="0" smtClean="0"/>
              <a:t>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01384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Key personnel may include S&amp;H staff, industrial hygienists, hazard control program managers, S&amp;H training managers, and supervisors. This list is not all-inclusive, and there may be others within your organization that have HPC responsibilities.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must also understand your organization’s process to select hazard controls. They should use the hierarchy of control and determine which control(s) works best for your organization (e.g., hazard, risk level, technical and economic feasibility), including temporary control measures. Provide examples of hazard controls used throughout your organization.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View the hierarchy of control at: </a:t>
            </a:r>
            <a:r>
              <a:rPr lang="en-US" sz="1000" u="sng" kern="1200" dirty="0" smtClean="0">
                <a:solidFill>
                  <a:schemeClr val="tx1"/>
                </a:solidFill>
                <a:effectLst/>
                <a:latin typeface="+mn-lt"/>
                <a:ea typeface="+mn-ea"/>
                <a:cs typeface="+mn-cs"/>
                <a:hlinkClick r:id="rId3"/>
              </a:rPr>
              <a:t>https://www.osha.gov/dte/grant_materials/fy10/sh-20839-10/hierarchy_of_controls.pdf</a:t>
            </a:r>
            <a:r>
              <a:rPr lang="en-US" sz="1000" kern="1200" dirty="0" smtClean="0">
                <a:solidFill>
                  <a:schemeClr val="tx1"/>
                </a:solidFill>
                <a:effectLst/>
                <a:latin typeface="+mn-lt"/>
                <a:ea typeface="+mn-ea"/>
                <a:cs typeface="+mn-cs"/>
              </a:rPr>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Key personnel should conduct follow-up studies on implemented controls. Once you implement a control, you need to make sure it’s effective and functioning as you intended.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Organizations generally document hazard controls in hazard analyses, work procedures, and self-inspection checklists. Key personnel must be aware of how you incorporate hazard controls into these documents.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4"/>
              </a:rPr>
              <a:t>http://www.interactiveoceans.washington.edu/files/img_3173_med.jpg</a:t>
            </a:r>
            <a:r>
              <a:rPr lang="en-US" sz="1000" u="none" kern="1200" dirty="0" smtClean="0">
                <a:solidFill>
                  <a:schemeClr val="tx1"/>
                </a:solidFill>
                <a:effectLst/>
                <a:latin typeface="+mn-lt"/>
                <a:ea typeface="+mn-ea"/>
                <a:cs typeface="+mn-cs"/>
              </a:rPr>
              <a:t>.</a:t>
            </a:r>
          </a:p>
          <a:p>
            <a:endParaRPr lang="en-US" sz="1000" u="sng"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image represents a meeting where key personnel may be discussing S&amp;H hazards and control methods.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47609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PPE =</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personal protective equipment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Employees should understand how to protect themselves against hazards present in their work areas. This includes not only the use of their PPE, but also the use of engineering and administrative controls.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Microsoft Clip Art.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428608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this action checklist to implement and sustain VPP expectations for HPC. Each of these action checklist items will be covered in more detail.</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348711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Worksites use the</a:t>
            </a:r>
            <a:r>
              <a:rPr lang="en-US" sz="1000" kern="1200" baseline="0" dirty="0" smtClean="0">
                <a:solidFill>
                  <a:schemeClr val="tx1"/>
                </a:solidFill>
                <a:effectLst/>
                <a:latin typeface="+mn-lt"/>
                <a:ea typeface="+mn-ea"/>
                <a:cs typeface="+mn-cs"/>
              </a:rPr>
              <a:t> </a:t>
            </a:r>
            <a:r>
              <a:rPr lang="en-US" dirty="0" smtClean="0"/>
              <a:t>hierarchy of control</a:t>
            </a:r>
            <a:r>
              <a:rPr lang="en-US" sz="1000" kern="1200" dirty="0" smtClean="0">
                <a:solidFill>
                  <a:schemeClr val="tx1"/>
                </a:solidFill>
                <a:effectLst/>
                <a:latin typeface="+mn-lt"/>
                <a:ea typeface="+mn-ea"/>
                <a:cs typeface="+mn-cs"/>
              </a:rPr>
              <a:t>s structure to eliminate or minimize exposure to hazards. This is the most effective method to reduce exposure to identified hazards </a:t>
            </a:r>
            <a:r>
              <a:rPr lang="en-US" dirty="0" smtClean="0"/>
              <a:t>and </a:t>
            </a:r>
            <a:r>
              <a:rPr lang="en-US" dirty="0"/>
              <a:t>is required by DoD and Service/Agency regulations</a:t>
            </a:r>
            <a:r>
              <a:rPr lang="en-US" dirty="0" smtClean="0"/>
              <a:t>.</a:t>
            </a:r>
          </a:p>
          <a:p>
            <a:endParaRPr lang="en-US" dirty="0"/>
          </a:p>
          <a:p>
            <a:r>
              <a:rPr lang="en-US" dirty="0"/>
              <a:t>Examples of different levels of hazard controls include</a:t>
            </a:r>
            <a:r>
              <a:rPr lang="en-US" dirty="0" smtClean="0"/>
              <a:t>:</a:t>
            </a:r>
            <a:endParaRPr lang="en-US" dirty="0"/>
          </a:p>
          <a:p>
            <a:pPr marL="171450" lvl="0" indent="-171450">
              <a:buFont typeface="Arial" panose="020B0604020202020204" pitchFamily="34" charset="0"/>
              <a:buChar char="•"/>
            </a:pPr>
            <a:r>
              <a:rPr lang="en-US" dirty="0"/>
              <a:t>Elimination/substitution</a:t>
            </a:r>
            <a:r>
              <a:rPr lang="en-US" dirty="0" smtClean="0"/>
              <a:t>: Most </a:t>
            </a:r>
            <a:r>
              <a:rPr lang="en-US" dirty="0"/>
              <a:t>effective form of control, especially if done during pre-planning processes (e.g., moving a process from heights to ground level to eliminate a fall hazard, substituting a solvent-based chemical with a water-based chemical</a:t>
            </a:r>
            <a:r>
              <a:rPr lang="en-US" dirty="0" smtClean="0"/>
              <a:t>).</a:t>
            </a:r>
            <a:endParaRPr lang="en-US" dirty="0"/>
          </a:p>
          <a:p>
            <a:pPr marL="171450" lvl="0" indent="-171450">
              <a:buFont typeface="Arial" panose="020B0604020202020204" pitchFamily="34" charset="0"/>
              <a:buChar char="•"/>
            </a:pPr>
            <a:r>
              <a:rPr lang="en-US" dirty="0"/>
              <a:t>Engineering</a:t>
            </a:r>
            <a:r>
              <a:rPr lang="en-US" dirty="0" smtClean="0"/>
              <a:t>: Modifications</a:t>
            </a:r>
            <a:r>
              <a:rPr lang="en-US" dirty="0"/>
              <a:t>, changes in design or equipment, and isolation (e.g., local exhaust ventilation, enclosed paint booths, lead-lined walls in radiation areas, machine guards</a:t>
            </a:r>
            <a:r>
              <a:rPr lang="en-US" dirty="0" smtClean="0"/>
              <a:t>).</a:t>
            </a:r>
            <a:endParaRPr lang="en-US" dirty="0"/>
          </a:p>
          <a:p>
            <a:pPr marL="171450" lvl="0" indent="-171450">
              <a:buFont typeface="Arial" panose="020B0604020202020204" pitchFamily="34" charset="0"/>
              <a:buChar char="•"/>
            </a:pPr>
            <a:r>
              <a:rPr lang="en-US" dirty="0"/>
              <a:t>Administrative</a:t>
            </a:r>
            <a:r>
              <a:rPr lang="en-US" dirty="0" smtClean="0"/>
              <a:t>: Change </a:t>
            </a:r>
            <a:r>
              <a:rPr lang="en-US" dirty="0"/>
              <a:t>the way work is completed (e.g., hazard control programs, job rotation, S&amp;H training, housekeeping practices, </a:t>
            </a:r>
            <a:r>
              <a:rPr lang="en-US" dirty="0" smtClean="0"/>
              <a:t>SOPs).</a:t>
            </a:r>
            <a:endParaRPr lang="en-US" dirty="0"/>
          </a:p>
          <a:p>
            <a:pPr marL="171450" lvl="0" indent="-171450">
              <a:buFont typeface="Arial" panose="020B0604020202020204" pitchFamily="34" charset="0"/>
              <a:buChar char="•"/>
            </a:pPr>
            <a:r>
              <a:rPr lang="en-US" dirty="0"/>
              <a:t>PPE</a:t>
            </a:r>
            <a:r>
              <a:rPr lang="en-US" dirty="0" smtClean="0"/>
              <a:t>: Used </a:t>
            </a:r>
            <a:r>
              <a:rPr lang="en-US" dirty="0"/>
              <a:t>or worn by employees to reduce exposure (e.g., earplugs, protective gloves, hard hats</a:t>
            </a:r>
            <a:r>
              <a:rPr lang="en-US" dirty="0" smtClean="0"/>
              <a:t>).</a:t>
            </a:r>
            <a:endParaRPr lang="en-US" dirty="0"/>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created by the SMCX. The image shows a hierarchy of controls, with elimination being the most effective control, and PPE being the least effective to control hazards.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30894867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Software Documentation; June 1, 2011. Other requests shall be referred to Contracts, Code 22560; Space and Naval Warfare Systems Center Pacific; 53560 Hull Street; San Diego, CA 92152.</a:t>
            </a:r>
          </a:p>
          <a:p>
            <a:endParaRPr lang="en-US" sz="6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a:effectLst/>
        </p:spPr>
        <p:txBody>
          <a:bodyPr>
            <a:noAutofit/>
          </a:bodyPr>
          <a:lstStyle/>
          <a:p>
            <a:r>
              <a:rPr lang="en-US" sz="2800" dirty="0"/>
              <a:t>Hazard Prevention &amp; Control</a:t>
            </a:r>
          </a:p>
        </p:txBody>
      </p:sp>
      <p:sp>
        <p:nvSpPr>
          <p:cNvPr id="3" name="Subtitle 2"/>
          <p:cNvSpPr>
            <a:spLocks noGrp="1"/>
          </p:cNvSpPr>
          <p:nvPr>
            <p:ph type="subTitle" idx="1"/>
          </p:nvPr>
        </p:nvSpPr>
        <p:spPr>
          <a:xfrm>
            <a:off x="1840360" y="3268135"/>
            <a:ext cx="8458185" cy="475191"/>
          </a:xfrm>
          <a:noFill/>
          <a:effectLst/>
        </p:spPr>
        <p:txBody>
          <a:bodyPr/>
          <a:lstStyle/>
          <a:p>
            <a:r>
              <a:rPr lang="en-US" dirty="0" smtClean="0"/>
              <a:t>OSHA VPP</a:t>
            </a:r>
            <a:endParaRPr lang="en-US" dirty="0"/>
          </a:p>
        </p:txBody>
      </p:sp>
      <p:sp>
        <p:nvSpPr>
          <p:cNvPr id="4" name="Subtitle 2"/>
          <p:cNvSpPr txBox="1">
            <a:spLocks/>
          </p:cNvSpPr>
          <p:nvPr/>
        </p:nvSpPr>
        <p:spPr>
          <a:xfrm>
            <a:off x="1840359" y="4166202"/>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rPr>
              <a:t>March </a:t>
            </a:r>
            <a:r>
              <a:rPr lang="en-US" sz="1600" dirty="0" smtClean="0">
                <a:solidFill>
                  <a:schemeClr val="tx1">
                    <a:lumMod val="85000"/>
                    <a:lumOff val="15000"/>
                  </a:schemeClr>
                </a:solidFill>
              </a:rPr>
              <a:t>2020</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3581946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Control Options</a:t>
            </a:r>
            <a:endParaRPr lang="en-US" dirty="0"/>
          </a:p>
        </p:txBody>
      </p:sp>
      <p:sp>
        <p:nvSpPr>
          <p:cNvPr id="3" name="Content Placeholder 2"/>
          <p:cNvSpPr>
            <a:spLocks noGrp="1"/>
          </p:cNvSpPr>
          <p:nvPr>
            <p:ph idx="1"/>
          </p:nvPr>
        </p:nvSpPr>
        <p:spPr/>
        <p:txBody>
          <a:bodyPr>
            <a:normAutofit/>
          </a:bodyPr>
          <a:lstStyle/>
          <a:p>
            <a:pPr lvl="0"/>
            <a:r>
              <a:rPr lang="en-US" dirty="0" smtClean="0"/>
              <a:t>Evaluate </a:t>
            </a:r>
            <a:r>
              <a:rPr lang="en-US" dirty="0"/>
              <a:t>identified S&amp;H </a:t>
            </a:r>
            <a:r>
              <a:rPr lang="en-US" dirty="0" smtClean="0"/>
              <a:t>hazards</a:t>
            </a:r>
            <a:endParaRPr lang="en-US" dirty="0"/>
          </a:p>
          <a:p>
            <a:pPr lvl="0"/>
            <a:r>
              <a:rPr lang="en-US" dirty="0"/>
              <a:t>Review S&amp;H regulations </a:t>
            </a:r>
            <a:r>
              <a:rPr lang="en-US" dirty="0" smtClean="0"/>
              <a:t>and </a:t>
            </a:r>
            <a:r>
              <a:rPr lang="en-US" dirty="0"/>
              <a:t>guidance</a:t>
            </a:r>
          </a:p>
          <a:p>
            <a:pPr lvl="0"/>
            <a:r>
              <a:rPr lang="en-US" dirty="0"/>
              <a:t>Investigate control </a:t>
            </a:r>
            <a:r>
              <a:rPr lang="en-US" dirty="0" smtClean="0"/>
              <a:t>measures used</a:t>
            </a:r>
            <a:br>
              <a:rPr lang="en-US" dirty="0" smtClean="0"/>
            </a:br>
            <a:r>
              <a:rPr lang="en-US" dirty="0" smtClean="0"/>
              <a:t>in </a:t>
            </a:r>
            <a:r>
              <a:rPr lang="en-US" dirty="0"/>
              <a:t>other </a:t>
            </a:r>
            <a:r>
              <a:rPr lang="en-US" dirty="0" smtClean="0"/>
              <a:t>workplaces</a:t>
            </a:r>
            <a:endParaRPr lang="en-US" dirty="0"/>
          </a:p>
          <a:p>
            <a:pPr lvl="0"/>
            <a:r>
              <a:rPr lang="en-US" dirty="0"/>
              <a:t>Gain employee input </a:t>
            </a:r>
            <a:r>
              <a:rPr lang="en-US" dirty="0" smtClean="0"/>
              <a:t>and suggestions</a:t>
            </a:r>
            <a:br>
              <a:rPr lang="en-US" dirty="0" smtClean="0"/>
            </a:br>
            <a:r>
              <a:rPr lang="en-US" dirty="0" smtClean="0"/>
              <a:t>for hazard controls</a:t>
            </a:r>
            <a:endParaRPr lang="en-US" dirty="0"/>
          </a:p>
          <a:p>
            <a:pPr lvl="0"/>
            <a:r>
              <a:rPr lang="en-US" dirty="0"/>
              <a:t>Consult with available </a:t>
            </a:r>
            <a:r>
              <a:rPr lang="en-US" dirty="0" smtClean="0"/>
              <a:t>resources</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619" y="1062180"/>
            <a:ext cx="4239490" cy="412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20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Control Selection</a:t>
            </a:r>
            <a:endParaRPr lang="en-US" dirty="0"/>
          </a:p>
        </p:txBody>
      </p:sp>
      <p:sp>
        <p:nvSpPr>
          <p:cNvPr id="3" name="Content Placeholder 2"/>
          <p:cNvSpPr>
            <a:spLocks noGrp="1"/>
          </p:cNvSpPr>
          <p:nvPr>
            <p:ph idx="1"/>
          </p:nvPr>
        </p:nvSpPr>
        <p:spPr/>
        <p:txBody>
          <a:bodyPr>
            <a:normAutofit/>
          </a:bodyPr>
          <a:lstStyle/>
          <a:p>
            <a:pPr lvl="0"/>
            <a:r>
              <a:rPr lang="en-US" dirty="0"/>
              <a:t>Select controls using the hierarchy of controls</a:t>
            </a:r>
          </a:p>
          <a:p>
            <a:pPr lvl="0"/>
            <a:r>
              <a:rPr lang="en-US" dirty="0"/>
              <a:t>Consider the technical and economic feasibility</a:t>
            </a:r>
          </a:p>
          <a:p>
            <a:pPr lvl="0"/>
            <a:r>
              <a:rPr lang="en-US" dirty="0"/>
              <a:t>Avoid </a:t>
            </a:r>
            <a:r>
              <a:rPr lang="en-US" dirty="0" smtClean="0"/>
              <a:t>controls </a:t>
            </a:r>
            <a:r>
              <a:rPr lang="en-US" dirty="0"/>
              <a:t>which </a:t>
            </a:r>
            <a:r>
              <a:rPr lang="en-US" dirty="0" smtClean="0"/>
              <a:t>may present </a:t>
            </a:r>
            <a:r>
              <a:rPr lang="en-US" dirty="0"/>
              <a:t>new hazards</a:t>
            </a:r>
          </a:p>
          <a:p>
            <a:pPr lvl="0"/>
            <a:r>
              <a:rPr lang="en-US" dirty="0"/>
              <a:t>Review and discuss selected controls with employees</a:t>
            </a:r>
          </a:p>
          <a:p>
            <a:pPr lvl="0"/>
            <a:r>
              <a:rPr lang="en-US" dirty="0"/>
              <a:t>Use a combination of control measures, as needed </a:t>
            </a:r>
          </a:p>
          <a:p>
            <a:pPr lvl="0"/>
            <a:r>
              <a:rPr lang="en-US" dirty="0"/>
              <a:t>Eliminate or control all serious hazards first</a:t>
            </a:r>
          </a:p>
          <a:p>
            <a:pPr lvl="0"/>
            <a:r>
              <a:rPr lang="en-US" dirty="0"/>
              <a:t>Use interim controls while you implement </a:t>
            </a:r>
            <a:r>
              <a:rPr lang="en-US" dirty="0" smtClean="0"/>
              <a:t>long-term solutions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spTree>
    <p:extLst>
      <p:ext uri="{BB962C8B-B14F-4D97-AF65-F5344CB8AC3E}">
        <p14:creationId xmlns:p14="http://schemas.microsoft.com/office/powerpoint/2010/main" val="3582295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Hazard Control Plan</a:t>
            </a:r>
            <a:endParaRPr lang="en-US" dirty="0"/>
          </a:p>
        </p:txBody>
      </p:sp>
      <p:sp>
        <p:nvSpPr>
          <p:cNvPr id="3" name="Content Placeholder 2"/>
          <p:cNvSpPr>
            <a:spLocks noGrp="1"/>
          </p:cNvSpPr>
          <p:nvPr>
            <p:ph idx="1"/>
          </p:nvPr>
        </p:nvSpPr>
        <p:spPr/>
        <p:txBody>
          <a:bodyPr>
            <a:normAutofit/>
          </a:bodyPr>
          <a:lstStyle/>
          <a:p>
            <a:pPr lvl="0"/>
            <a:r>
              <a:rPr lang="en-US" dirty="0"/>
              <a:t>List and prioritize the </a:t>
            </a:r>
            <a:r>
              <a:rPr lang="en-US" dirty="0" smtClean="0"/>
              <a:t>hazards</a:t>
            </a:r>
            <a:br>
              <a:rPr lang="en-US" dirty="0" smtClean="0"/>
            </a:br>
            <a:r>
              <a:rPr lang="en-US" dirty="0" smtClean="0"/>
              <a:t>needing </a:t>
            </a:r>
            <a:r>
              <a:rPr lang="en-US" dirty="0"/>
              <a:t>control</a:t>
            </a:r>
          </a:p>
          <a:p>
            <a:pPr lvl="0"/>
            <a:r>
              <a:rPr lang="en-US" dirty="0"/>
              <a:t>Assign responsibility for </a:t>
            </a:r>
            <a:r>
              <a:rPr lang="en-US" dirty="0" smtClean="0"/>
              <a:t/>
            </a:r>
            <a:br>
              <a:rPr lang="en-US" dirty="0" smtClean="0"/>
            </a:br>
            <a:r>
              <a:rPr lang="en-US" dirty="0" smtClean="0"/>
              <a:t>installing/implementing controls</a:t>
            </a:r>
            <a:endParaRPr lang="en-US" dirty="0"/>
          </a:p>
          <a:p>
            <a:pPr lvl="0"/>
            <a:r>
              <a:rPr lang="en-US" dirty="0"/>
              <a:t>Establish a target </a:t>
            </a:r>
            <a:r>
              <a:rPr lang="en-US" dirty="0" smtClean="0"/>
              <a:t>completion date</a:t>
            </a:r>
            <a:br>
              <a:rPr lang="en-US" dirty="0" smtClean="0"/>
            </a:br>
            <a:r>
              <a:rPr lang="en-US" dirty="0" smtClean="0"/>
              <a:t>for each control</a:t>
            </a:r>
            <a:endParaRPr lang="en-US" dirty="0"/>
          </a:p>
          <a:p>
            <a:pPr lvl="0"/>
            <a:r>
              <a:rPr lang="en-US" dirty="0"/>
              <a:t>Track progress toward </a:t>
            </a:r>
            <a:r>
              <a:rPr lang="en-US" dirty="0" smtClean="0"/>
              <a:t>completion</a:t>
            </a:r>
            <a:endParaRPr lang="en-US" dirty="0"/>
          </a:p>
          <a:p>
            <a:pPr lvl="0"/>
            <a:r>
              <a:rPr lang="en-US" dirty="0"/>
              <a:t>Verify the effective of </a:t>
            </a:r>
            <a:r>
              <a:rPr lang="en-US" dirty="0" smtClean="0"/>
              <a:t>controls once implemented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pic>
        <p:nvPicPr>
          <p:cNvPr id="3074" name="Picture 2" descr="C:\Users\schrothl\AppData\Local\Microsoft\Windows\Temporary Internet Files\Content.IE5\LPSVFS7X\write-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436" y="1076267"/>
            <a:ext cx="4980364" cy="332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4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Hazard Control Programs</a:t>
            </a:r>
            <a:endParaRPr lang="en-US" dirty="0"/>
          </a:p>
        </p:txBody>
      </p:sp>
      <p:sp>
        <p:nvSpPr>
          <p:cNvPr id="3" name="Content Placeholder 2"/>
          <p:cNvSpPr>
            <a:spLocks noGrp="1"/>
          </p:cNvSpPr>
          <p:nvPr>
            <p:ph idx="1"/>
          </p:nvPr>
        </p:nvSpPr>
        <p:spPr/>
        <p:txBody>
          <a:bodyPr>
            <a:noAutofit/>
          </a:bodyPr>
          <a:lstStyle/>
          <a:p>
            <a:pPr lvl="0"/>
            <a:r>
              <a:rPr lang="en-US" dirty="0"/>
              <a:t>Review identified hazards and S&amp;H </a:t>
            </a:r>
            <a:r>
              <a:rPr lang="en-US" dirty="0" smtClean="0"/>
              <a:t>regulations</a:t>
            </a:r>
            <a:endParaRPr lang="en-US" dirty="0"/>
          </a:p>
          <a:p>
            <a:pPr lvl="0"/>
            <a:r>
              <a:rPr lang="en-US" dirty="0"/>
              <a:t>Determine which written programs are </a:t>
            </a:r>
            <a:r>
              <a:rPr lang="en-US" dirty="0" smtClean="0"/>
              <a:t>required</a:t>
            </a:r>
            <a:endParaRPr lang="en-US" dirty="0"/>
          </a:p>
          <a:p>
            <a:pPr lvl="0"/>
            <a:r>
              <a:rPr lang="en-US" dirty="0"/>
              <a:t>Develop applicable hazard control </a:t>
            </a:r>
            <a:r>
              <a:rPr lang="en-US" dirty="0" smtClean="0"/>
              <a:t>programs</a:t>
            </a:r>
            <a:endParaRPr lang="en-US" dirty="0"/>
          </a:p>
          <a:p>
            <a:pPr lvl="0"/>
            <a:r>
              <a:rPr lang="en-US" dirty="0"/>
              <a:t>Customize programs to fit workplace </a:t>
            </a:r>
            <a:r>
              <a:rPr lang="en-US" dirty="0" smtClean="0"/>
              <a:t>tasks/S&amp;H </a:t>
            </a:r>
            <a:r>
              <a:rPr lang="en-US" dirty="0"/>
              <a:t>hazards</a:t>
            </a:r>
          </a:p>
          <a:p>
            <a:pPr lvl="0"/>
            <a:r>
              <a:rPr lang="en-US" dirty="0"/>
              <a:t>Incorporate implemented hazard controls </a:t>
            </a:r>
            <a:r>
              <a:rPr lang="en-US" dirty="0" smtClean="0"/>
              <a:t>into each program</a:t>
            </a:r>
            <a:endParaRPr lang="en-US" dirty="0"/>
          </a:p>
          <a:p>
            <a:pPr lvl="0"/>
            <a:r>
              <a:rPr lang="en-US" dirty="0"/>
              <a:t>Have </a:t>
            </a:r>
            <a:r>
              <a:rPr lang="en-US" dirty="0" smtClean="0"/>
              <a:t>SMEs and </a:t>
            </a:r>
            <a:r>
              <a:rPr lang="en-US" dirty="0"/>
              <a:t>others review completed programs</a:t>
            </a:r>
          </a:p>
          <a:p>
            <a:pPr lvl="0"/>
            <a:r>
              <a:rPr lang="en-US" dirty="0" smtClean="0"/>
              <a:t>Communicate </a:t>
            </a:r>
            <a:r>
              <a:rPr lang="en-US" dirty="0"/>
              <a:t>program contents to the workforce</a:t>
            </a:r>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Tree>
    <p:extLst>
      <p:ext uri="{BB962C8B-B14F-4D97-AF65-F5344CB8AC3E}">
        <p14:creationId xmlns:p14="http://schemas.microsoft.com/office/powerpoint/2010/main" val="2908917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Hazard Control Documentation</a:t>
            </a:r>
            <a:endParaRPr lang="en-US" dirty="0"/>
          </a:p>
        </p:txBody>
      </p:sp>
      <p:sp>
        <p:nvSpPr>
          <p:cNvPr id="3" name="Content Placeholder 2"/>
          <p:cNvSpPr>
            <a:spLocks noGrp="1"/>
          </p:cNvSpPr>
          <p:nvPr>
            <p:ph idx="1"/>
          </p:nvPr>
        </p:nvSpPr>
        <p:spPr/>
        <p:txBody>
          <a:bodyPr>
            <a:noAutofit/>
          </a:bodyPr>
          <a:lstStyle/>
          <a:p>
            <a:pPr lvl="0"/>
            <a:r>
              <a:rPr lang="en-US" dirty="0"/>
              <a:t>Think about where to document control measures</a:t>
            </a:r>
            <a:r>
              <a:rPr lang="en-US" dirty="0" smtClean="0"/>
              <a:t>:</a:t>
            </a:r>
            <a:endParaRPr lang="en-US" dirty="0"/>
          </a:p>
          <a:p>
            <a:pPr lvl="1"/>
            <a:r>
              <a:rPr lang="en-US" dirty="0"/>
              <a:t>Safe work procedures</a:t>
            </a:r>
          </a:p>
          <a:p>
            <a:pPr lvl="1"/>
            <a:r>
              <a:rPr lang="en-US" dirty="0"/>
              <a:t>Operating instructions</a:t>
            </a:r>
          </a:p>
          <a:p>
            <a:pPr lvl="1"/>
            <a:r>
              <a:rPr lang="en-US" dirty="0"/>
              <a:t>Hazard analyses</a:t>
            </a:r>
          </a:p>
          <a:p>
            <a:pPr lvl="1"/>
            <a:r>
              <a:rPr lang="en-US" dirty="0"/>
              <a:t>S&amp;H rules</a:t>
            </a:r>
          </a:p>
          <a:p>
            <a:pPr lvl="1"/>
            <a:r>
              <a:rPr lang="en-US" dirty="0"/>
              <a:t>S&amp;H inspection checklists</a:t>
            </a:r>
          </a:p>
          <a:p>
            <a:pPr lvl="1"/>
            <a:r>
              <a:rPr lang="en-US" dirty="0"/>
              <a:t>New employee orientation</a:t>
            </a:r>
          </a:p>
          <a:p>
            <a:pPr lvl="1"/>
            <a:r>
              <a:rPr lang="en-US" dirty="0"/>
              <a:t>S&amp;H training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007" y="1550746"/>
            <a:ext cx="355282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spTree>
    <p:extLst>
      <p:ext uri="{BB962C8B-B14F-4D97-AF65-F5344CB8AC3E}">
        <p14:creationId xmlns:p14="http://schemas.microsoft.com/office/powerpoint/2010/main" val="3606756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Employee Training</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91497514"/>
              </p:ext>
            </p:extLst>
          </p:nvPr>
        </p:nvGraphicFramePr>
        <p:xfrm>
          <a:off x="1524000" y="859253"/>
          <a:ext cx="9144000" cy="5254944"/>
        </p:xfrm>
        <a:graphic>
          <a:graphicData uri="http://schemas.openxmlformats.org/drawingml/2006/table">
            <a:tbl>
              <a:tblPr firstRow="1" bandRow="1">
                <a:tableStyleId>{073A0DAA-6AF3-43AB-8588-CEC1D06C72B9}</a:tableStyleId>
              </a:tblPr>
              <a:tblGrid>
                <a:gridCol w="2247900">
                  <a:extLst>
                    <a:ext uri="{9D8B030D-6E8A-4147-A177-3AD203B41FA5}">
                      <a16:colId xmlns:a16="http://schemas.microsoft.com/office/drawing/2014/main" val="20000"/>
                    </a:ext>
                  </a:extLst>
                </a:gridCol>
                <a:gridCol w="6896100">
                  <a:extLst>
                    <a:ext uri="{9D8B030D-6E8A-4147-A177-3AD203B41FA5}">
                      <a16:colId xmlns:a16="http://schemas.microsoft.com/office/drawing/2014/main" val="20001"/>
                    </a:ext>
                  </a:extLst>
                </a:gridCol>
              </a:tblGrid>
              <a:tr h="382091">
                <a:tc>
                  <a:txBody>
                    <a:bodyPr/>
                    <a:lstStyle/>
                    <a:p>
                      <a:r>
                        <a:rPr lang="en-US" dirty="0" smtClean="0">
                          <a:latin typeface="+mj-lt"/>
                        </a:rPr>
                        <a:t>Employees</a:t>
                      </a:r>
                      <a:endParaRPr lang="en-US" dirty="0">
                        <a:latin typeface="+mj-lt"/>
                      </a:endParaRPr>
                    </a:p>
                  </a:txBody>
                  <a:tcPr>
                    <a:solidFill>
                      <a:schemeClr val="tx2">
                        <a:lumMod val="75000"/>
                      </a:schemeClr>
                    </a:solidFill>
                  </a:tcPr>
                </a:tc>
                <a:tc>
                  <a:txBody>
                    <a:bodyPr/>
                    <a:lstStyle/>
                    <a:p>
                      <a:r>
                        <a:rPr lang="en-US" dirty="0" smtClean="0">
                          <a:latin typeface="+mj-lt"/>
                        </a:rPr>
                        <a:t>Training</a:t>
                      </a:r>
                      <a:endParaRPr lang="en-US" dirty="0">
                        <a:latin typeface="+mj-lt"/>
                      </a:endParaRPr>
                    </a:p>
                  </a:txBody>
                  <a:tcPr>
                    <a:solidFill>
                      <a:schemeClr val="tx2">
                        <a:lumMod val="75000"/>
                      </a:schemeClr>
                    </a:solidFill>
                  </a:tcPr>
                </a:tc>
                <a:extLst>
                  <a:ext uri="{0D108BD9-81ED-4DB2-BD59-A6C34878D82A}">
                    <a16:rowId xmlns:a16="http://schemas.microsoft.com/office/drawing/2014/main" val="10000"/>
                  </a:ext>
                </a:extLst>
              </a:tr>
              <a:tr h="1432843">
                <a:tc>
                  <a:txBody>
                    <a:bodyPr/>
                    <a:lstStyle/>
                    <a:p>
                      <a:pPr marL="0" marR="0">
                        <a:lnSpc>
                          <a:spcPct val="115000"/>
                        </a:lnSpc>
                        <a:spcBef>
                          <a:spcPts val="0"/>
                        </a:spcBef>
                        <a:spcAft>
                          <a:spcPts val="0"/>
                        </a:spcAft>
                      </a:pPr>
                      <a:r>
                        <a:rPr lang="en-US" sz="2000" dirty="0">
                          <a:effectLst/>
                          <a:latin typeface="+mj-lt"/>
                          <a:ea typeface="Calibri"/>
                          <a:cs typeface="Times New Roman"/>
                        </a:rPr>
                        <a:t>Maintenance staff</a:t>
                      </a:r>
                    </a:p>
                  </a:txBody>
                  <a:tcPr marL="68580" marR="68580" marT="0" marB="0" anchor="ctr"/>
                </a:tc>
                <a:tc>
                  <a:txBody>
                    <a:bodyPr/>
                    <a:lstStyle/>
                    <a:p>
                      <a:pPr marL="342900" marR="0" lvl="0" indent="-342900">
                        <a:lnSpc>
                          <a:spcPct val="100000"/>
                        </a:lnSpc>
                        <a:spcBef>
                          <a:spcPts val="0"/>
                        </a:spcBef>
                        <a:spcAft>
                          <a:spcPts val="600"/>
                        </a:spcAft>
                        <a:buFont typeface="Symbol"/>
                        <a:buChar char=""/>
                      </a:pPr>
                      <a:r>
                        <a:rPr lang="en-US" sz="2000" dirty="0">
                          <a:effectLst/>
                          <a:latin typeface="+mj-lt"/>
                          <a:ea typeface="Calibri"/>
                          <a:cs typeface="Times New Roman"/>
                        </a:rPr>
                        <a:t>Types of hazard controls installed/implemented</a:t>
                      </a:r>
                    </a:p>
                    <a:p>
                      <a:pPr marL="342900" marR="0" lvl="0" indent="-342900">
                        <a:lnSpc>
                          <a:spcPct val="100000"/>
                        </a:lnSpc>
                        <a:spcBef>
                          <a:spcPts val="0"/>
                        </a:spcBef>
                        <a:spcAft>
                          <a:spcPts val="600"/>
                        </a:spcAft>
                        <a:buFont typeface="Symbol"/>
                        <a:buChar char=""/>
                      </a:pPr>
                      <a:r>
                        <a:rPr lang="en-US" sz="2000" dirty="0">
                          <a:effectLst/>
                          <a:latin typeface="+mj-lt"/>
                          <a:ea typeface="Calibri"/>
                          <a:cs typeface="Times New Roman"/>
                        </a:rPr>
                        <a:t>Hazard control requirements and evaluation methods</a:t>
                      </a:r>
                    </a:p>
                    <a:p>
                      <a:pPr marL="342900" marR="0" lvl="0" indent="-342900">
                        <a:lnSpc>
                          <a:spcPct val="100000"/>
                        </a:lnSpc>
                        <a:spcBef>
                          <a:spcPts val="0"/>
                        </a:spcBef>
                        <a:spcAft>
                          <a:spcPts val="600"/>
                        </a:spcAft>
                        <a:buFont typeface="Symbol"/>
                        <a:buChar char=""/>
                      </a:pPr>
                      <a:r>
                        <a:rPr lang="en-US" sz="2000" dirty="0">
                          <a:effectLst/>
                          <a:latin typeface="+mj-lt"/>
                          <a:ea typeface="Calibri"/>
                          <a:cs typeface="Times New Roman"/>
                        </a:rPr>
                        <a:t>Preventative maintenance requirements for hazard controls</a:t>
                      </a:r>
                    </a:p>
                  </a:txBody>
                  <a:tcPr marL="68580" marR="68580" marT="0" marB="0" anchor="ctr"/>
                </a:tc>
                <a:extLst>
                  <a:ext uri="{0D108BD9-81ED-4DB2-BD59-A6C34878D82A}">
                    <a16:rowId xmlns:a16="http://schemas.microsoft.com/office/drawing/2014/main" val="10001"/>
                  </a:ext>
                </a:extLst>
              </a:tr>
              <a:tr h="813131">
                <a:tc>
                  <a:txBody>
                    <a:bodyPr/>
                    <a:lstStyle/>
                    <a:p>
                      <a:pPr marL="0" marR="0">
                        <a:lnSpc>
                          <a:spcPct val="115000"/>
                        </a:lnSpc>
                        <a:spcBef>
                          <a:spcPts val="0"/>
                        </a:spcBef>
                        <a:spcAft>
                          <a:spcPts val="0"/>
                        </a:spcAft>
                      </a:pPr>
                      <a:r>
                        <a:rPr lang="en-US" sz="2000" dirty="0">
                          <a:effectLst/>
                          <a:latin typeface="+mj-lt"/>
                          <a:ea typeface="Calibri"/>
                          <a:cs typeface="Times New Roman"/>
                        </a:rPr>
                        <a:t>Managers</a:t>
                      </a:r>
                    </a:p>
                  </a:txBody>
                  <a:tcPr marL="68580" marR="68580" marT="0" marB="0" anchor="ctr"/>
                </a:tc>
                <a:tc>
                  <a:txBody>
                    <a:bodyPr/>
                    <a:lstStyle/>
                    <a:p>
                      <a:pPr marL="342900" marR="0" lvl="0" indent="-342900" algn="l" defTabSz="457200" rtl="0" eaLnBrk="1" latinLnBrk="0" hangingPunct="1">
                        <a:lnSpc>
                          <a:spcPct val="100000"/>
                        </a:lnSpc>
                        <a:spcBef>
                          <a:spcPts val="0"/>
                        </a:spcBef>
                        <a:spcAft>
                          <a:spcPts val="600"/>
                        </a:spcAft>
                        <a:buFont typeface="Symbol"/>
                        <a:buChar char=""/>
                      </a:pPr>
                      <a:r>
                        <a:rPr lang="en-US" sz="2000" kern="1200" dirty="0">
                          <a:solidFill>
                            <a:schemeClr val="dk1"/>
                          </a:solidFill>
                          <a:effectLst/>
                          <a:latin typeface="+mj-lt"/>
                          <a:ea typeface="Calibri"/>
                          <a:cs typeface="Times New Roman"/>
                        </a:rPr>
                        <a:t>Required hazard controls</a:t>
                      </a:r>
                    </a:p>
                    <a:p>
                      <a:pPr marL="342900" marR="0" lvl="0" indent="-342900" algn="l" defTabSz="457200" rtl="0" eaLnBrk="1" latinLnBrk="0" hangingPunct="1">
                        <a:lnSpc>
                          <a:spcPct val="100000"/>
                        </a:lnSpc>
                        <a:spcBef>
                          <a:spcPts val="0"/>
                        </a:spcBef>
                        <a:spcAft>
                          <a:spcPts val="600"/>
                        </a:spcAft>
                        <a:buFont typeface="Symbol"/>
                        <a:buChar char=""/>
                      </a:pPr>
                      <a:r>
                        <a:rPr lang="en-US" sz="2000" kern="1200" dirty="0">
                          <a:solidFill>
                            <a:schemeClr val="dk1"/>
                          </a:solidFill>
                          <a:effectLst/>
                          <a:latin typeface="+mj-lt"/>
                          <a:ea typeface="Calibri"/>
                          <a:cs typeface="Times New Roman"/>
                        </a:rPr>
                        <a:t>Types of hazard controls installed/implemented</a:t>
                      </a:r>
                    </a:p>
                  </a:txBody>
                  <a:tcPr marL="68580" marR="68580" marT="0" marB="0" anchor="ctr"/>
                </a:tc>
                <a:extLst>
                  <a:ext uri="{0D108BD9-81ED-4DB2-BD59-A6C34878D82A}">
                    <a16:rowId xmlns:a16="http://schemas.microsoft.com/office/drawing/2014/main" val="10002"/>
                  </a:ext>
                </a:extLst>
              </a:tr>
              <a:tr h="2626879">
                <a:tc>
                  <a:txBody>
                    <a:bodyPr/>
                    <a:lstStyle/>
                    <a:p>
                      <a:pPr marL="0" marR="0">
                        <a:lnSpc>
                          <a:spcPct val="115000"/>
                        </a:lnSpc>
                        <a:spcBef>
                          <a:spcPts val="0"/>
                        </a:spcBef>
                        <a:spcAft>
                          <a:spcPts val="0"/>
                        </a:spcAft>
                      </a:pPr>
                      <a:r>
                        <a:rPr lang="en-US" sz="2000" dirty="0">
                          <a:effectLst/>
                          <a:latin typeface="+mj-lt"/>
                          <a:ea typeface="Calibri"/>
                          <a:cs typeface="Times New Roman"/>
                        </a:rPr>
                        <a:t>Supervisors &amp; Employees</a:t>
                      </a:r>
                    </a:p>
                  </a:txBody>
                  <a:tcPr marL="68580" marR="68580" marT="0" marB="0" anchor="ctr"/>
                </a:tc>
                <a:tc>
                  <a:txBody>
                    <a:bodyPr/>
                    <a:lstStyle/>
                    <a:p>
                      <a:pPr marL="342900" marR="0" lvl="0" indent="-342900" algn="l" defTabSz="457200" rtl="0" eaLnBrk="1" latinLnBrk="0" hangingPunct="1">
                        <a:lnSpc>
                          <a:spcPct val="100000"/>
                        </a:lnSpc>
                        <a:spcBef>
                          <a:spcPts val="0"/>
                        </a:spcBef>
                        <a:spcAft>
                          <a:spcPts val="600"/>
                        </a:spcAft>
                        <a:buFont typeface="Symbol"/>
                        <a:buChar char=""/>
                      </a:pPr>
                      <a:r>
                        <a:rPr lang="en-US" sz="2000" kern="1200" dirty="0">
                          <a:solidFill>
                            <a:schemeClr val="dk1"/>
                          </a:solidFill>
                          <a:effectLst/>
                          <a:latin typeface="+mj-lt"/>
                          <a:ea typeface="Calibri"/>
                          <a:cs typeface="Times New Roman"/>
                        </a:rPr>
                        <a:t>Required hazard controls</a:t>
                      </a:r>
                    </a:p>
                    <a:p>
                      <a:pPr marL="342900" marR="0" lvl="0" indent="-342900" algn="l" defTabSz="457200" rtl="0" eaLnBrk="1" latinLnBrk="0" hangingPunct="1">
                        <a:lnSpc>
                          <a:spcPct val="100000"/>
                        </a:lnSpc>
                        <a:spcBef>
                          <a:spcPts val="0"/>
                        </a:spcBef>
                        <a:spcAft>
                          <a:spcPts val="600"/>
                        </a:spcAft>
                        <a:buFont typeface="Symbol"/>
                        <a:buChar char=""/>
                      </a:pPr>
                      <a:r>
                        <a:rPr lang="en-US" sz="2000" kern="1200" dirty="0">
                          <a:solidFill>
                            <a:schemeClr val="dk1"/>
                          </a:solidFill>
                          <a:effectLst/>
                          <a:latin typeface="+mj-lt"/>
                          <a:ea typeface="Calibri"/>
                          <a:cs typeface="Times New Roman"/>
                        </a:rPr>
                        <a:t>How to use hazard controls</a:t>
                      </a:r>
                    </a:p>
                    <a:p>
                      <a:pPr marL="342900" marR="0" lvl="0" indent="-342900" algn="l" defTabSz="457200" rtl="0" eaLnBrk="1" latinLnBrk="0" hangingPunct="1">
                        <a:lnSpc>
                          <a:spcPct val="100000"/>
                        </a:lnSpc>
                        <a:spcBef>
                          <a:spcPts val="0"/>
                        </a:spcBef>
                        <a:spcAft>
                          <a:spcPts val="600"/>
                        </a:spcAft>
                        <a:buFont typeface="Symbol"/>
                        <a:buChar char=""/>
                      </a:pPr>
                      <a:r>
                        <a:rPr lang="en-US" sz="2000" kern="1200" dirty="0">
                          <a:solidFill>
                            <a:schemeClr val="dk1"/>
                          </a:solidFill>
                          <a:effectLst/>
                          <a:latin typeface="+mj-lt"/>
                          <a:ea typeface="Calibri"/>
                          <a:cs typeface="Times New Roman"/>
                        </a:rPr>
                        <a:t>Hazard control limitations</a:t>
                      </a:r>
                    </a:p>
                    <a:p>
                      <a:pPr marL="342900" marR="0" lvl="0" indent="-342900" algn="l" defTabSz="457200" rtl="0" eaLnBrk="1" latinLnBrk="0" hangingPunct="1">
                        <a:lnSpc>
                          <a:spcPct val="100000"/>
                        </a:lnSpc>
                        <a:spcBef>
                          <a:spcPts val="0"/>
                        </a:spcBef>
                        <a:spcAft>
                          <a:spcPts val="600"/>
                        </a:spcAft>
                        <a:buFont typeface="Symbol"/>
                        <a:buChar char=""/>
                      </a:pPr>
                      <a:r>
                        <a:rPr lang="en-US" sz="2000" kern="1200" dirty="0">
                          <a:solidFill>
                            <a:schemeClr val="dk1"/>
                          </a:solidFill>
                          <a:effectLst/>
                          <a:latin typeface="+mj-lt"/>
                          <a:ea typeface="Calibri"/>
                          <a:cs typeface="Times New Roman"/>
                        </a:rPr>
                        <a:t>How to maintain hazard </a:t>
                      </a:r>
                      <a:r>
                        <a:rPr lang="en-US" sz="2000" kern="1200" dirty="0" smtClean="0">
                          <a:solidFill>
                            <a:schemeClr val="dk1"/>
                          </a:solidFill>
                          <a:effectLst/>
                          <a:latin typeface="+mj-lt"/>
                          <a:ea typeface="Calibri"/>
                          <a:cs typeface="Times New Roman"/>
                        </a:rPr>
                        <a:t>controls</a:t>
                      </a:r>
                    </a:p>
                    <a:p>
                      <a:pPr marL="342900" marR="0" lvl="0" indent="-342900" algn="l" defTabSz="457200" rtl="0" eaLnBrk="1" fontAlgn="auto" latinLnBrk="0" hangingPunct="1">
                        <a:lnSpc>
                          <a:spcPct val="100000"/>
                        </a:lnSpc>
                        <a:spcBef>
                          <a:spcPts val="0"/>
                        </a:spcBef>
                        <a:spcAft>
                          <a:spcPts val="600"/>
                        </a:spcAft>
                        <a:buClrTx/>
                        <a:buSzTx/>
                        <a:buFont typeface="Symbol"/>
                        <a:buChar char=""/>
                        <a:tabLst/>
                        <a:defRPr/>
                      </a:pPr>
                      <a:r>
                        <a:rPr lang="en-US" sz="2000" kern="1200" dirty="0" smtClean="0">
                          <a:solidFill>
                            <a:schemeClr val="dk1"/>
                          </a:solidFill>
                          <a:effectLst/>
                          <a:latin typeface="+mj-lt"/>
                          <a:ea typeface="Calibri"/>
                          <a:cs typeface="Times New Roman"/>
                        </a:rPr>
                        <a:t>Hazard control evaluation methods and requirements</a:t>
                      </a:r>
                    </a:p>
                    <a:p>
                      <a:pPr marL="342900" marR="0" lvl="0" indent="-342900" algn="l" defTabSz="457200" rtl="0" eaLnBrk="1" fontAlgn="auto" latinLnBrk="0" hangingPunct="1">
                        <a:lnSpc>
                          <a:spcPct val="100000"/>
                        </a:lnSpc>
                        <a:spcBef>
                          <a:spcPts val="0"/>
                        </a:spcBef>
                        <a:spcAft>
                          <a:spcPts val="600"/>
                        </a:spcAft>
                        <a:buClrTx/>
                        <a:buSzTx/>
                        <a:buFont typeface="Symbol"/>
                        <a:buChar char=""/>
                        <a:tabLst/>
                        <a:defRPr/>
                      </a:pPr>
                      <a:r>
                        <a:rPr lang="en-US" sz="2000" kern="1200" dirty="0" smtClean="0">
                          <a:solidFill>
                            <a:schemeClr val="dk1"/>
                          </a:solidFill>
                          <a:effectLst/>
                          <a:latin typeface="+mj-lt"/>
                          <a:ea typeface="Calibri"/>
                          <a:cs typeface="Times New Roman"/>
                        </a:rPr>
                        <a:t>Process for reporting damaged or ineffective hazard controls</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0625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Control Implementation</a:t>
            </a:r>
            <a:endParaRPr lang="en-US" dirty="0"/>
          </a:p>
        </p:txBody>
      </p:sp>
      <p:sp>
        <p:nvSpPr>
          <p:cNvPr id="3" name="Content Placeholder 2"/>
          <p:cNvSpPr>
            <a:spLocks noGrp="1"/>
          </p:cNvSpPr>
          <p:nvPr>
            <p:ph idx="1"/>
          </p:nvPr>
        </p:nvSpPr>
        <p:spPr/>
        <p:txBody>
          <a:bodyPr>
            <a:normAutofit/>
          </a:bodyPr>
          <a:lstStyle/>
          <a:p>
            <a:pPr lvl="0"/>
            <a:r>
              <a:rPr lang="en-US" dirty="0"/>
              <a:t>Implement controls outlined in the hazard control plan, programs, and safety documents</a:t>
            </a:r>
          </a:p>
          <a:p>
            <a:pPr lvl="0"/>
            <a:r>
              <a:rPr lang="en-US" dirty="0"/>
              <a:t>Use interim measures until implementation of a more permanent control</a:t>
            </a:r>
          </a:p>
          <a:p>
            <a:pPr lvl="0"/>
            <a:r>
              <a:rPr lang="en-US" dirty="0"/>
              <a:t>Implement easy and </a:t>
            </a:r>
            <a:r>
              <a:rPr lang="en-US" dirty="0" smtClean="0"/>
              <a:t>inexpensive</a:t>
            </a:r>
            <a:br>
              <a:rPr lang="en-US" dirty="0" smtClean="0"/>
            </a:br>
            <a:r>
              <a:rPr lang="en-US" dirty="0" smtClean="0"/>
              <a:t>controls immediately</a:t>
            </a:r>
            <a:endParaRPr lang="en-US" dirty="0"/>
          </a:p>
          <a:p>
            <a:pPr lvl="0"/>
            <a:r>
              <a:rPr lang="en-US" dirty="0"/>
              <a:t>Communicate hazard </a:t>
            </a:r>
            <a:r>
              <a:rPr lang="en-US" dirty="0" smtClean="0"/>
              <a:t>control</a:t>
            </a:r>
            <a:br>
              <a:rPr lang="en-US" dirty="0" smtClean="0"/>
            </a:br>
            <a:r>
              <a:rPr lang="en-US" dirty="0" smtClean="0"/>
              <a:t>information </a:t>
            </a:r>
            <a:r>
              <a:rPr lang="en-US" dirty="0"/>
              <a:t>to </a:t>
            </a:r>
            <a:r>
              <a:rPr lang="en-US" dirty="0" smtClean="0"/>
              <a:t>the workforce</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OSHA</a:t>
            </a:r>
          </a:p>
        </p:txBody>
      </p:sp>
      <p:pic>
        <p:nvPicPr>
          <p:cNvPr id="7" name="Picture 6" descr="Two-Hand Tripping Device"/>
          <p:cNvPicPr/>
          <p:nvPr/>
        </p:nvPicPr>
        <p:blipFill>
          <a:blip r:embed="rId3">
            <a:extLst>
              <a:ext uri="{28A0092B-C50C-407E-A947-70E740481C1C}">
                <a14:useLocalDpi xmlns:a14="http://schemas.microsoft.com/office/drawing/2010/main" val="0"/>
              </a:ext>
            </a:extLst>
          </a:blip>
          <a:srcRect/>
          <a:stretch>
            <a:fillRect/>
          </a:stretch>
        </p:blipFill>
        <p:spPr bwMode="auto">
          <a:xfrm>
            <a:off x="6345383" y="2604655"/>
            <a:ext cx="5301672" cy="3226129"/>
          </a:xfrm>
          <a:prstGeom prst="rect">
            <a:avLst/>
          </a:prstGeom>
          <a:noFill/>
          <a:ln>
            <a:noFill/>
          </a:ln>
        </p:spPr>
      </p:pic>
    </p:spTree>
    <p:extLst>
      <p:ext uri="{BB962C8B-B14F-4D97-AF65-F5344CB8AC3E}">
        <p14:creationId xmlns:p14="http://schemas.microsoft.com/office/powerpoint/2010/main" val="3826042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Effectiveness of Controls</a:t>
            </a:r>
            <a:endParaRPr lang="en-US" dirty="0"/>
          </a:p>
        </p:txBody>
      </p:sp>
      <p:sp>
        <p:nvSpPr>
          <p:cNvPr id="3" name="Content Placeholder 2"/>
          <p:cNvSpPr>
            <a:spLocks noGrp="1"/>
          </p:cNvSpPr>
          <p:nvPr>
            <p:ph idx="1"/>
          </p:nvPr>
        </p:nvSpPr>
        <p:spPr/>
        <p:txBody>
          <a:bodyPr>
            <a:normAutofit/>
          </a:bodyPr>
          <a:lstStyle/>
          <a:p>
            <a:pPr lvl="0"/>
            <a:r>
              <a:rPr lang="en-US" dirty="0"/>
              <a:t>Track progress and verify implementation</a:t>
            </a:r>
          </a:p>
          <a:p>
            <a:pPr lvl="0"/>
            <a:r>
              <a:rPr lang="en-US" dirty="0"/>
              <a:t>Involve employees in hazard control evaluations</a:t>
            </a:r>
          </a:p>
          <a:p>
            <a:pPr lvl="0"/>
            <a:r>
              <a:rPr lang="en-US" dirty="0"/>
              <a:t>Conduct regular inspections</a:t>
            </a:r>
          </a:p>
          <a:p>
            <a:pPr lvl="0"/>
            <a:r>
              <a:rPr lang="en-US" dirty="0"/>
              <a:t>Confirm controls operate as </a:t>
            </a:r>
            <a:r>
              <a:rPr lang="en-US" dirty="0" smtClean="0"/>
              <a:t>designed</a:t>
            </a:r>
            <a:endParaRPr lang="en-US" dirty="0"/>
          </a:p>
          <a:p>
            <a:pPr lvl="0"/>
            <a:r>
              <a:rPr lang="en-US" dirty="0"/>
              <a:t>Determine the effectiveness </a:t>
            </a:r>
            <a:r>
              <a:rPr lang="en-US" dirty="0" smtClean="0"/>
              <a:t>of controls</a:t>
            </a:r>
            <a:br>
              <a:rPr lang="en-US" dirty="0" smtClean="0"/>
            </a:b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pic>
        <p:nvPicPr>
          <p:cNvPr id="8" name="Picture 7" descr="C:\Users\schrothl\AppData\Local\Microsoft\Windows\Temporary Internet Files\Content.IE5\LTPTHSJK\home-inspection-2[1].jpg"/>
          <p:cNvPicPr/>
          <p:nvPr/>
        </p:nvPicPr>
        <p:blipFill>
          <a:blip r:embed="rId3">
            <a:extLst>
              <a:ext uri="{28A0092B-C50C-407E-A947-70E740481C1C}">
                <a14:useLocalDpi xmlns:a14="http://schemas.microsoft.com/office/drawing/2010/main" val="0"/>
              </a:ext>
            </a:extLst>
          </a:blip>
          <a:srcRect/>
          <a:stretch>
            <a:fillRect/>
          </a:stretch>
        </p:blipFill>
        <p:spPr bwMode="auto">
          <a:xfrm>
            <a:off x="7481454" y="2179782"/>
            <a:ext cx="4257964" cy="3804458"/>
          </a:xfrm>
          <a:prstGeom prst="rect">
            <a:avLst/>
          </a:prstGeom>
          <a:noFill/>
          <a:ln>
            <a:noFill/>
          </a:ln>
        </p:spPr>
      </p:pic>
    </p:spTree>
    <p:extLst>
      <p:ext uri="{BB962C8B-B14F-4D97-AF65-F5344CB8AC3E}">
        <p14:creationId xmlns:p14="http://schemas.microsoft.com/office/powerpoint/2010/main" val="1553044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Effectiveness of Controls</a:t>
            </a:r>
            <a:endParaRPr lang="en-US" dirty="0"/>
          </a:p>
        </p:txBody>
      </p:sp>
      <p:sp>
        <p:nvSpPr>
          <p:cNvPr id="3" name="Content Placeholder 2"/>
          <p:cNvSpPr>
            <a:spLocks noGrp="1"/>
          </p:cNvSpPr>
          <p:nvPr>
            <p:ph idx="1"/>
          </p:nvPr>
        </p:nvSpPr>
        <p:spPr/>
        <p:txBody>
          <a:bodyPr>
            <a:normAutofit/>
          </a:bodyPr>
          <a:lstStyle/>
          <a:p>
            <a:r>
              <a:rPr lang="en-US" dirty="0"/>
              <a:t>See if controls need </a:t>
            </a:r>
            <a:r>
              <a:rPr lang="en-US" dirty="0" smtClean="0"/>
              <a:t>modified/replaced</a:t>
            </a:r>
            <a:endParaRPr lang="en-US" dirty="0"/>
          </a:p>
          <a:p>
            <a:pPr lvl="0"/>
            <a:r>
              <a:rPr lang="en-US" dirty="0" smtClean="0"/>
              <a:t>Confirm </a:t>
            </a:r>
            <a:r>
              <a:rPr lang="en-US" dirty="0"/>
              <a:t>employees use/follow required hazard controls</a:t>
            </a:r>
          </a:p>
          <a:p>
            <a:pPr lvl="0"/>
            <a:r>
              <a:rPr lang="en-US" dirty="0"/>
              <a:t>Conduct routine preventive maintenance, as needed</a:t>
            </a:r>
          </a:p>
          <a:p>
            <a:pPr lvl="0"/>
            <a:r>
              <a:rPr lang="en-US" dirty="0"/>
              <a:t>Document completed hazard control evaluations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pic>
        <p:nvPicPr>
          <p:cNvPr id="7" name="Picture 6" descr="http://compliance.safetysmart.com/wp-content/uploads/2012/10/WorkerGoggles.jpg"/>
          <p:cNvPicPr/>
          <p:nvPr/>
        </p:nvPicPr>
        <p:blipFill>
          <a:blip r:embed="rId3">
            <a:extLst>
              <a:ext uri="{28A0092B-C50C-407E-A947-70E740481C1C}">
                <a14:useLocalDpi xmlns:a14="http://schemas.microsoft.com/office/drawing/2010/main" val="0"/>
              </a:ext>
            </a:extLst>
          </a:blip>
          <a:srcRect/>
          <a:stretch>
            <a:fillRect/>
          </a:stretch>
        </p:blipFill>
        <p:spPr bwMode="auto">
          <a:xfrm>
            <a:off x="8562109" y="2705790"/>
            <a:ext cx="3400362" cy="3394769"/>
          </a:xfrm>
          <a:prstGeom prst="rect">
            <a:avLst/>
          </a:prstGeom>
          <a:noFill/>
          <a:ln>
            <a:noFill/>
          </a:ln>
        </p:spPr>
      </p:pic>
    </p:spTree>
    <p:extLst>
      <p:ext uri="{BB962C8B-B14F-4D97-AF65-F5344CB8AC3E}">
        <p14:creationId xmlns:p14="http://schemas.microsoft.com/office/powerpoint/2010/main" val="2459609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Reviews &amp; Updates</a:t>
            </a:r>
            <a:endParaRPr lang="en-US" dirty="0"/>
          </a:p>
        </p:txBody>
      </p:sp>
      <p:sp>
        <p:nvSpPr>
          <p:cNvPr id="3" name="Content Placeholder 2"/>
          <p:cNvSpPr>
            <a:spLocks noGrp="1"/>
          </p:cNvSpPr>
          <p:nvPr>
            <p:ph idx="1"/>
          </p:nvPr>
        </p:nvSpPr>
        <p:spPr>
          <a:xfrm>
            <a:off x="230719" y="955040"/>
            <a:ext cx="11102299" cy="5029200"/>
          </a:xfrm>
        </p:spPr>
        <p:txBody>
          <a:bodyPr>
            <a:normAutofit/>
          </a:bodyPr>
          <a:lstStyle/>
          <a:p>
            <a:pPr lvl="0"/>
            <a:r>
              <a:rPr lang="en-US" dirty="0"/>
              <a:t>Review hazard control programs annually to make sure they are </a:t>
            </a:r>
            <a:r>
              <a:rPr lang="en-US" dirty="0" smtClean="0"/>
              <a:t>up-to-date</a:t>
            </a:r>
            <a:endParaRPr lang="en-US" dirty="0"/>
          </a:p>
          <a:p>
            <a:pPr lvl="0"/>
            <a:r>
              <a:rPr lang="en-US" dirty="0"/>
              <a:t>Review S&amp;H documents for missing or dated hazard controls</a:t>
            </a:r>
          </a:p>
          <a:p>
            <a:pPr lvl="0"/>
            <a:r>
              <a:rPr lang="en-US" dirty="0"/>
              <a:t>Document programmatic reviews and any changes made</a:t>
            </a:r>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690" y="3469640"/>
            <a:ext cx="8638957" cy="221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53529" y="6227500"/>
            <a:ext cx="4283901" cy="215444"/>
          </a:xfrm>
          <a:prstGeom prst="rect">
            <a:avLst/>
          </a:prstGeom>
          <a:noFill/>
        </p:spPr>
        <p:txBody>
          <a:bodyPr wrap="square" rtlCol="0">
            <a:spAutoFit/>
          </a:bodyPr>
          <a:lstStyle/>
          <a:p>
            <a:pPr algn="ctr"/>
            <a:r>
              <a:rPr lang="en-US" sz="800" dirty="0"/>
              <a:t>Image courtesy of Concurrent Technologies Corporation</a:t>
            </a:r>
          </a:p>
        </p:txBody>
      </p:sp>
    </p:spTree>
    <p:extLst>
      <p:ext uri="{BB962C8B-B14F-4D97-AF65-F5344CB8AC3E}">
        <p14:creationId xmlns:p14="http://schemas.microsoft.com/office/powerpoint/2010/main" val="3192347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a:t>In this presentation, you will learn to</a:t>
            </a:r>
            <a:r>
              <a:rPr lang="en-US" dirty="0" smtClean="0"/>
              <a:t>:</a:t>
            </a:r>
            <a:endParaRPr lang="en-US" dirty="0"/>
          </a:p>
          <a:p>
            <a:pPr lvl="1"/>
            <a:r>
              <a:rPr lang="en-US" dirty="0"/>
              <a:t>Summarize the background and importance of HPC</a:t>
            </a:r>
          </a:p>
          <a:p>
            <a:pPr lvl="1"/>
            <a:r>
              <a:rPr lang="en-US" dirty="0"/>
              <a:t>List HPC-related documentation</a:t>
            </a:r>
          </a:p>
          <a:p>
            <a:pPr lvl="1"/>
            <a:r>
              <a:rPr lang="en-US" dirty="0"/>
              <a:t>Describe the knowledge leadership/management, key personnel, and the workforce should have regarding HPC</a:t>
            </a:r>
          </a:p>
          <a:p>
            <a:pPr lvl="1"/>
            <a:r>
              <a:rPr lang="en-US" dirty="0"/>
              <a:t>Identify HPC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704869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lvl="0"/>
            <a:r>
              <a:rPr lang="en-US" dirty="0"/>
              <a:t>In this presentation, you learned to</a:t>
            </a:r>
            <a:r>
              <a:rPr lang="en-US" dirty="0" smtClean="0"/>
              <a:t>:</a:t>
            </a:r>
            <a:endParaRPr lang="en-US" dirty="0"/>
          </a:p>
          <a:p>
            <a:pPr lvl="1"/>
            <a:r>
              <a:rPr lang="en-US" dirty="0"/>
              <a:t>Summarize the background and importance of HPC</a:t>
            </a:r>
          </a:p>
          <a:p>
            <a:pPr lvl="1"/>
            <a:r>
              <a:rPr lang="en-US" dirty="0"/>
              <a:t>List HPC-related documentation</a:t>
            </a:r>
          </a:p>
          <a:p>
            <a:pPr lvl="1"/>
            <a:r>
              <a:rPr lang="en-US" dirty="0"/>
              <a:t>Describe the knowledge leadership/management, key personnel, and the workforce should have regarding HPC</a:t>
            </a:r>
          </a:p>
          <a:p>
            <a:pPr lvl="1"/>
            <a:r>
              <a:rPr lang="en-US" dirty="0"/>
              <a:t>Identify HPC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Tree>
    <p:extLst>
      <p:ext uri="{BB962C8B-B14F-4D97-AF65-F5344CB8AC3E}">
        <p14:creationId xmlns:p14="http://schemas.microsoft.com/office/powerpoint/2010/main" val="3144104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&amp; Importance</a:t>
            </a:r>
            <a:endParaRPr lang="en-US" dirty="0"/>
          </a:p>
        </p:txBody>
      </p:sp>
      <p:sp>
        <p:nvSpPr>
          <p:cNvPr id="3" name="Content Placeholder 2"/>
          <p:cNvSpPr>
            <a:spLocks noGrp="1"/>
          </p:cNvSpPr>
          <p:nvPr>
            <p:ph idx="1"/>
          </p:nvPr>
        </p:nvSpPr>
        <p:spPr/>
        <p:txBody>
          <a:bodyPr/>
          <a:lstStyle/>
          <a:p>
            <a:pPr lvl="0"/>
            <a:r>
              <a:rPr lang="en-US" dirty="0"/>
              <a:t>Included in the HPC criteria for VPP</a:t>
            </a:r>
          </a:p>
          <a:p>
            <a:pPr lvl="0"/>
            <a:r>
              <a:rPr lang="en-US" dirty="0"/>
              <a:t>Outlined in DoDI 6055.01</a:t>
            </a:r>
          </a:p>
          <a:p>
            <a:pPr lvl="0"/>
            <a:r>
              <a:rPr lang="en-US" dirty="0"/>
              <a:t>Applies the hierarchy of controls to hazard control selection</a:t>
            </a:r>
          </a:p>
          <a:p>
            <a:pPr lvl="0"/>
            <a:r>
              <a:rPr lang="en-US" dirty="0"/>
              <a:t>Documents implemented hazard controls</a:t>
            </a:r>
          </a:p>
          <a:p>
            <a:pPr lvl="0"/>
            <a:r>
              <a:rPr lang="en-US" dirty="0"/>
              <a:t>Establishes written hazard control programs</a:t>
            </a:r>
          </a:p>
          <a:p>
            <a:pPr lvl="0"/>
            <a:r>
              <a:rPr lang="en-US" dirty="0"/>
              <a:t>Conducts follow-up studies on hazard controls after implementation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Tree>
    <p:extLst>
      <p:ext uri="{BB962C8B-B14F-4D97-AF65-F5344CB8AC3E}">
        <p14:creationId xmlns:p14="http://schemas.microsoft.com/office/powerpoint/2010/main" val="3245334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Documentation</a:t>
            </a:r>
            <a:endParaRPr lang="en-US" dirty="0"/>
          </a:p>
        </p:txBody>
      </p:sp>
      <p:sp>
        <p:nvSpPr>
          <p:cNvPr id="3" name="Content Placeholder 2"/>
          <p:cNvSpPr>
            <a:spLocks noGrp="1"/>
          </p:cNvSpPr>
          <p:nvPr>
            <p:ph idx="1"/>
          </p:nvPr>
        </p:nvSpPr>
        <p:spPr/>
        <p:txBody>
          <a:bodyPr/>
          <a:lstStyle/>
          <a:p>
            <a:pPr lvl="0"/>
            <a:r>
              <a:rPr lang="en-US" dirty="0"/>
              <a:t>Hazard control programs</a:t>
            </a:r>
          </a:p>
          <a:p>
            <a:pPr lvl="0"/>
            <a:r>
              <a:rPr lang="en-US" dirty="0"/>
              <a:t>S&amp;H instructions and SOPs</a:t>
            </a:r>
          </a:p>
          <a:p>
            <a:pPr lvl="0"/>
            <a:r>
              <a:rPr lang="en-US" dirty="0"/>
              <a:t>Documents showing hazard control selection</a:t>
            </a:r>
          </a:p>
          <a:p>
            <a:pPr lvl="0"/>
            <a:r>
              <a:rPr lang="en-US" dirty="0"/>
              <a:t>Documents addressing the use/analysis of hazard controls</a:t>
            </a:r>
          </a:p>
          <a:p>
            <a:r>
              <a:rPr lang="en-US" dirty="0"/>
              <a:t>Hazard control follow-up evaluations</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pic>
        <p:nvPicPr>
          <p:cNvPr id="5" name="Picture 4" descr="http://www.safetymoment.net/wp-content/uploads/2014/03/loto-300x243.jpg"/>
          <p:cNvPicPr/>
          <p:nvPr/>
        </p:nvPicPr>
        <p:blipFill>
          <a:blip r:embed="rId3">
            <a:extLst>
              <a:ext uri="{28A0092B-C50C-407E-A947-70E740481C1C}">
                <a14:useLocalDpi xmlns:a14="http://schemas.microsoft.com/office/drawing/2010/main" val="0"/>
              </a:ext>
            </a:extLst>
          </a:blip>
          <a:srcRect/>
          <a:stretch>
            <a:fillRect/>
          </a:stretch>
        </p:blipFill>
        <p:spPr bwMode="auto">
          <a:xfrm>
            <a:off x="7167419" y="3369830"/>
            <a:ext cx="3540990" cy="2614410"/>
          </a:xfrm>
          <a:prstGeom prst="rect">
            <a:avLst/>
          </a:prstGeom>
          <a:noFill/>
          <a:ln>
            <a:noFill/>
          </a:ln>
        </p:spPr>
      </p:pic>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spTree>
    <p:extLst>
      <p:ext uri="{BB962C8B-B14F-4D97-AF65-F5344CB8AC3E}">
        <p14:creationId xmlns:p14="http://schemas.microsoft.com/office/powerpoint/2010/main" val="2446227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Leadership/Management Knowledge</a:t>
            </a:r>
            <a:endParaRPr lang="en-US" dirty="0"/>
          </a:p>
        </p:txBody>
      </p:sp>
      <p:sp>
        <p:nvSpPr>
          <p:cNvPr id="3" name="Content Placeholder 2"/>
          <p:cNvSpPr>
            <a:spLocks noGrp="1"/>
          </p:cNvSpPr>
          <p:nvPr>
            <p:ph idx="1"/>
          </p:nvPr>
        </p:nvSpPr>
        <p:spPr/>
        <p:txBody>
          <a:bodyPr/>
          <a:lstStyle/>
          <a:p>
            <a:pPr lvl="0"/>
            <a:r>
              <a:rPr lang="en-US" dirty="0"/>
              <a:t>Leaders and managers should be knowledgeable about</a:t>
            </a:r>
            <a:r>
              <a:rPr lang="en-US" dirty="0" smtClean="0"/>
              <a:t>:</a:t>
            </a:r>
            <a:endParaRPr lang="en-US" dirty="0"/>
          </a:p>
          <a:p>
            <a:pPr lvl="1"/>
            <a:r>
              <a:rPr lang="en-US" dirty="0"/>
              <a:t>Methods to eliminate/control employee exposure to hazards</a:t>
            </a:r>
          </a:p>
          <a:p>
            <a:pPr lvl="1"/>
            <a:r>
              <a:rPr lang="en-US" dirty="0"/>
              <a:t>Processes for abating hazards and selecting hazard controls</a:t>
            </a:r>
          </a:p>
          <a:p>
            <a:pPr lvl="1"/>
            <a:r>
              <a:rPr lang="en-US" dirty="0"/>
              <a:t>Status of uncontrolled </a:t>
            </a:r>
            <a:r>
              <a:rPr lang="en-US" dirty="0" smtClean="0"/>
              <a:t>hazards/serious deficiencies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7" name="Rectangle 6"/>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2557085"/>
            <a:ext cx="2615271" cy="342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555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p:txBody>
          <a:bodyPr/>
          <a:lstStyle/>
          <a:p>
            <a:pPr lvl="0"/>
            <a:r>
              <a:rPr lang="en-US" dirty="0"/>
              <a:t>Key personnel should be knowledgeable about</a:t>
            </a:r>
            <a:r>
              <a:rPr lang="en-US" dirty="0" smtClean="0"/>
              <a:t>:</a:t>
            </a:r>
            <a:endParaRPr lang="en-US" dirty="0"/>
          </a:p>
          <a:p>
            <a:pPr lvl="1"/>
            <a:r>
              <a:rPr lang="en-US" dirty="0"/>
              <a:t>Processes for selecting hazard controls</a:t>
            </a:r>
          </a:p>
          <a:p>
            <a:pPr lvl="1"/>
            <a:r>
              <a:rPr lang="en-US" dirty="0"/>
              <a:t>Implementation and use of interim control measures</a:t>
            </a:r>
          </a:p>
          <a:p>
            <a:pPr lvl="1"/>
            <a:r>
              <a:rPr lang="en-US" dirty="0"/>
              <a:t>Examples of worksite </a:t>
            </a:r>
            <a:r>
              <a:rPr lang="en-US" dirty="0" smtClean="0"/>
              <a:t>hazard controls</a:t>
            </a:r>
            <a:endParaRPr lang="en-US" dirty="0"/>
          </a:p>
          <a:p>
            <a:pPr lvl="1"/>
            <a:r>
              <a:rPr lang="en-US" dirty="0"/>
              <a:t>Follow-up studies on </a:t>
            </a:r>
            <a:r>
              <a:rPr lang="en-US" dirty="0" smtClean="0"/>
              <a:t>implemented</a:t>
            </a:r>
            <a:br>
              <a:rPr lang="en-US" dirty="0" smtClean="0"/>
            </a:br>
            <a:r>
              <a:rPr lang="en-US" dirty="0" smtClean="0"/>
              <a:t>hazard controls</a:t>
            </a:r>
            <a:endParaRPr lang="en-US" dirty="0"/>
          </a:p>
          <a:p>
            <a:pPr lvl="1"/>
            <a:r>
              <a:rPr lang="en-US" dirty="0"/>
              <a:t>Documented </a:t>
            </a:r>
            <a:r>
              <a:rPr lang="en-US" dirty="0" smtClean="0"/>
              <a:t>evidence of hazard controls</a:t>
            </a:r>
            <a:br>
              <a:rPr lang="en-US" dirty="0" smtClean="0"/>
            </a:br>
            <a:endParaRPr lang="en-US" dirty="0"/>
          </a:p>
        </p:txBody>
      </p:sp>
      <p:sp>
        <p:nvSpPr>
          <p:cNvPr id="4" name="Slide Number Placeholder 3"/>
          <p:cNvSpPr>
            <a:spLocks noGrp="1"/>
          </p:cNvSpPr>
          <p:nvPr>
            <p:ph type="sldNum" sz="quarter" idx="4"/>
          </p:nvPr>
        </p:nvSpPr>
        <p:spPr>
          <a:xfrm>
            <a:off x="242813" y="6315634"/>
            <a:ext cx="2133600" cy="365125"/>
          </a:xfrm>
        </p:spPr>
        <p:txBody>
          <a:bodyPr/>
          <a:lstStyle/>
          <a:p>
            <a:fld id="{EC6B01B9-2AD7-FF46-ADAD-E0B0ABE832D6}" type="slidenum">
              <a:rPr lang="en-US" smtClean="0"/>
              <a:pPr/>
              <a:t>6</a:t>
            </a:fld>
            <a:endParaRPr lang="en-US" dirty="0"/>
          </a:p>
        </p:txBody>
      </p:sp>
      <p:pic>
        <p:nvPicPr>
          <p:cNvPr id="5" name="Picture 4" descr="http://www.interactiveoceans.washington.edu/files/img_3173_med.jpg"/>
          <p:cNvPicPr/>
          <p:nvPr/>
        </p:nvPicPr>
        <p:blipFill>
          <a:blip r:embed="rId3">
            <a:extLst>
              <a:ext uri="{28A0092B-C50C-407E-A947-70E740481C1C}">
                <a14:useLocalDpi xmlns:a14="http://schemas.microsoft.com/office/drawing/2010/main" val="0"/>
              </a:ext>
            </a:extLst>
          </a:blip>
          <a:srcRect/>
          <a:stretch>
            <a:fillRect/>
          </a:stretch>
        </p:blipFill>
        <p:spPr bwMode="auto">
          <a:xfrm>
            <a:off x="7072250" y="2611223"/>
            <a:ext cx="4760912" cy="3397250"/>
          </a:xfrm>
          <a:prstGeom prst="rect">
            <a:avLst/>
          </a:prstGeom>
          <a:noFill/>
          <a:ln>
            <a:noFill/>
          </a:ln>
        </p:spPr>
      </p:pic>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Bing Images</a:t>
            </a:r>
          </a:p>
        </p:txBody>
      </p:sp>
    </p:spTree>
    <p:extLst>
      <p:ext uri="{BB962C8B-B14F-4D97-AF65-F5344CB8AC3E}">
        <p14:creationId xmlns:p14="http://schemas.microsoft.com/office/powerpoint/2010/main" val="1293243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Workforce Knowledge</a:t>
            </a:r>
            <a:endParaRPr lang="en-US" dirty="0"/>
          </a:p>
        </p:txBody>
      </p:sp>
      <p:sp>
        <p:nvSpPr>
          <p:cNvPr id="3" name="Content Placeholder 2"/>
          <p:cNvSpPr>
            <a:spLocks noGrp="1"/>
          </p:cNvSpPr>
          <p:nvPr>
            <p:ph idx="1"/>
          </p:nvPr>
        </p:nvSpPr>
        <p:spPr/>
        <p:txBody>
          <a:bodyPr/>
          <a:lstStyle/>
          <a:p>
            <a:pPr lvl="0"/>
            <a:r>
              <a:rPr lang="en-US" dirty="0"/>
              <a:t>Employees should be </a:t>
            </a:r>
            <a:r>
              <a:rPr lang="en-US" dirty="0" smtClean="0"/>
              <a:t>knowledgeable </a:t>
            </a:r>
            <a:r>
              <a:rPr lang="en-US" dirty="0"/>
              <a:t>about</a:t>
            </a:r>
            <a:r>
              <a:rPr lang="en-US" dirty="0" smtClean="0"/>
              <a:t>:</a:t>
            </a:r>
            <a:endParaRPr lang="en-US" dirty="0"/>
          </a:p>
          <a:p>
            <a:pPr lvl="1"/>
            <a:r>
              <a:rPr lang="en-US" dirty="0"/>
              <a:t>S&amp;H hazards of </a:t>
            </a:r>
            <a:r>
              <a:rPr lang="en-US" dirty="0" smtClean="0"/>
              <a:t>assigned </a:t>
            </a:r>
            <a:r>
              <a:rPr lang="en-US" dirty="0"/>
              <a:t>jobs</a:t>
            </a:r>
          </a:p>
          <a:p>
            <a:pPr lvl="1"/>
            <a:r>
              <a:rPr lang="en-US" dirty="0"/>
              <a:t>Controls used to </a:t>
            </a:r>
            <a:r>
              <a:rPr lang="en-US" dirty="0" smtClean="0"/>
              <a:t>protect </a:t>
            </a:r>
            <a:r>
              <a:rPr lang="en-US" dirty="0"/>
              <a:t>against S&amp;H </a:t>
            </a:r>
            <a:r>
              <a:rPr lang="en-US" dirty="0" smtClean="0"/>
              <a:t>hazards</a:t>
            </a:r>
            <a:endParaRPr lang="en-US" dirty="0"/>
          </a:p>
          <a:p>
            <a:pPr lvl="1"/>
            <a:r>
              <a:rPr lang="en-US" dirty="0"/>
              <a:t>Types of PPE worn</a:t>
            </a:r>
          </a:p>
          <a:p>
            <a:pPr lvl="1"/>
            <a:r>
              <a:rPr lang="en-US" dirty="0"/>
              <a:t>S&amp;H training attended</a:t>
            </a:r>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sp>
        <p:nvSpPr>
          <p:cNvPr id="6" name="Rectangle 5"/>
          <p:cNvSpPr/>
          <p:nvPr/>
        </p:nvSpPr>
        <p:spPr>
          <a:xfrm>
            <a:off x="3711593" y="6216878"/>
            <a:ext cx="4751827" cy="250011"/>
          </a:xfrm>
          <a:prstGeom prst="rect">
            <a:avLst/>
          </a:prstGeom>
        </p:spPr>
        <p:txBody>
          <a:bodyPr wrap="square">
            <a:spAutoFit/>
          </a:bodyPr>
          <a:lstStyle/>
          <a:p>
            <a:pPr algn="ctr"/>
            <a:r>
              <a:rPr lang="en-US" sz="1000" dirty="0"/>
              <a:t>Image retrieved from Microsoft Clip Art</a:t>
            </a:r>
          </a:p>
        </p:txBody>
      </p:sp>
      <p:pic>
        <p:nvPicPr>
          <p:cNvPr id="2050" name="Picture 2" descr="C:\Users\schrothl\AppData\Local\Microsoft\Windows\Temporary Internet Files\Content.IE5\J2MFEI5Q\7256587444_4fd1522a15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819" y="2593339"/>
            <a:ext cx="4521201" cy="339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9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8" name="Rounded Rectangle 7"/>
          <p:cNvSpPr/>
          <p:nvPr/>
        </p:nvSpPr>
        <p:spPr>
          <a:xfrm>
            <a:off x="1779850" y="977900"/>
            <a:ext cx="8576462" cy="489073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463550" indent="-463550">
              <a:spcBef>
                <a:spcPts val="600"/>
              </a:spcBef>
              <a:spcAft>
                <a:spcPts val="600"/>
              </a:spcAft>
              <a:buFont typeface="Wingdings" panose="05000000000000000000" pitchFamily="2" charset="2"/>
              <a:buChar char="q"/>
            </a:pPr>
            <a:r>
              <a:rPr lang="en-US" sz="2400" dirty="0"/>
              <a:t>Understand the hierarchy of hazard controls</a:t>
            </a:r>
          </a:p>
          <a:p>
            <a:pPr marL="463550" indent="-463550">
              <a:spcBef>
                <a:spcPts val="600"/>
              </a:spcBef>
              <a:spcAft>
                <a:spcPts val="600"/>
              </a:spcAft>
              <a:buFont typeface="Wingdings" panose="05000000000000000000" pitchFamily="2" charset="2"/>
              <a:buChar char="q"/>
            </a:pPr>
            <a:r>
              <a:rPr lang="en-US" sz="2400" dirty="0"/>
              <a:t>Identify control options</a:t>
            </a:r>
          </a:p>
          <a:p>
            <a:pPr marL="463550" indent="-463550">
              <a:spcBef>
                <a:spcPts val="600"/>
              </a:spcBef>
              <a:spcAft>
                <a:spcPts val="600"/>
              </a:spcAft>
              <a:buFont typeface="Wingdings" panose="05000000000000000000" pitchFamily="2" charset="2"/>
              <a:buChar char="q"/>
            </a:pPr>
            <a:r>
              <a:rPr lang="en-US" sz="2400" dirty="0"/>
              <a:t>Select hazard controls</a:t>
            </a:r>
          </a:p>
          <a:p>
            <a:pPr marL="463550" indent="-463550">
              <a:spcBef>
                <a:spcPts val="600"/>
              </a:spcBef>
              <a:spcAft>
                <a:spcPts val="600"/>
              </a:spcAft>
              <a:buFont typeface="Wingdings" panose="05000000000000000000" pitchFamily="2" charset="2"/>
              <a:buChar char="q"/>
            </a:pPr>
            <a:r>
              <a:rPr lang="en-US" sz="2400" dirty="0"/>
              <a:t>Develop/update a hazard control plan and programs</a:t>
            </a:r>
          </a:p>
          <a:p>
            <a:pPr marL="463550" indent="-463550">
              <a:spcBef>
                <a:spcPts val="600"/>
              </a:spcBef>
              <a:spcAft>
                <a:spcPts val="600"/>
              </a:spcAft>
              <a:buFont typeface="Wingdings" panose="05000000000000000000" pitchFamily="2" charset="2"/>
              <a:buChar char="q"/>
            </a:pPr>
            <a:r>
              <a:rPr lang="en-US" sz="2400" dirty="0"/>
              <a:t>Document/revise selected control measures</a:t>
            </a:r>
          </a:p>
          <a:p>
            <a:pPr marL="463550" indent="-463550">
              <a:spcBef>
                <a:spcPts val="600"/>
              </a:spcBef>
              <a:spcAft>
                <a:spcPts val="600"/>
              </a:spcAft>
              <a:buFont typeface="Wingdings" panose="05000000000000000000" pitchFamily="2" charset="2"/>
              <a:buChar char="q"/>
            </a:pPr>
            <a:r>
              <a:rPr lang="en-US" sz="2400" dirty="0"/>
              <a:t>Train employees</a:t>
            </a:r>
          </a:p>
          <a:p>
            <a:pPr marL="463550" indent="-463550">
              <a:spcBef>
                <a:spcPts val="600"/>
              </a:spcBef>
              <a:spcAft>
                <a:spcPts val="600"/>
              </a:spcAft>
              <a:buFont typeface="Wingdings" panose="05000000000000000000" pitchFamily="2" charset="2"/>
              <a:buChar char="q"/>
            </a:pPr>
            <a:r>
              <a:rPr lang="en-US" sz="2400" dirty="0"/>
              <a:t>Implement selected controls</a:t>
            </a:r>
          </a:p>
          <a:p>
            <a:pPr marL="463550" indent="-463550">
              <a:spcBef>
                <a:spcPts val="600"/>
              </a:spcBef>
              <a:spcAft>
                <a:spcPts val="600"/>
              </a:spcAft>
              <a:buFont typeface="Wingdings" panose="05000000000000000000" pitchFamily="2" charset="2"/>
              <a:buChar char="q"/>
            </a:pPr>
            <a:r>
              <a:rPr lang="en-US" sz="2400" dirty="0"/>
              <a:t>Evaluate the effectiveness of implemented controls</a:t>
            </a:r>
          </a:p>
          <a:p>
            <a:pPr marL="463550" indent="-463550">
              <a:spcBef>
                <a:spcPts val="600"/>
              </a:spcBef>
              <a:spcAft>
                <a:spcPts val="600"/>
              </a:spcAft>
              <a:buFont typeface="Wingdings" panose="05000000000000000000" pitchFamily="2" charset="2"/>
              <a:buChar char="q"/>
            </a:pPr>
            <a:r>
              <a:rPr lang="en-US" sz="2400" dirty="0"/>
              <a:t>Review written hazard control plans and training</a:t>
            </a:r>
          </a:p>
        </p:txBody>
      </p:sp>
    </p:spTree>
    <p:extLst>
      <p:ext uri="{BB962C8B-B14F-4D97-AF65-F5344CB8AC3E}">
        <p14:creationId xmlns:p14="http://schemas.microsoft.com/office/powerpoint/2010/main" val="2408801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Hierarchy of Hazard Controls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302329" y="862402"/>
            <a:ext cx="7587345" cy="5242380"/>
          </a:xfrm>
          <a:prstGeom prst="rect">
            <a:avLst/>
          </a:prstGeom>
          <a:noFill/>
          <a:ln>
            <a:noFill/>
          </a:ln>
          <a:extLst/>
        </p:spPr>
      </p:pic>
      <p:sp>
        <p:nvSpPr>
          <p:cNvPr id="7" name="TextBox 6"/>
          <p:cNvSpPr txBox="1"/>
          <p:nvPr/>
        </p:nvSpPr>
        <p:spPr>
          <a:xfrm>
            <a:off x="3953529" y="6227500"/>
            <a:ext cx="4283901" cy="215444"/>
          </a:xfrm>
          <a:prstGeom prst="rect">
            <a:avLst/>
          </a:prstGeom>
          <a:noFill/>
        </p:spPr>
        <p:txBody>
          <a:bodyPr wrap="square" rtlCol="0">
            <a:spAutoFit/>
          </a:bodyPr>
          <a:lstStyle/>
          <a:p>
            <a:pPr algn="ctr"/>
            <a:r>
              <a:rPr lang="en-US" sz="800" dirty="0"/>
              <a:t>Image created by the DoD SMCX</a:t>
            </a:r>
          </a:p>
        </p:txBody>
      </p:sp>
    </p:spTree>
    <p:extLst>
      <p:ext uri="{BB962C8B-B14F-4D97-AF65-F5344CB8AC3E}">
        <p14:creationId xmlns:p14="http://schemas.microsoft.com/office/powerpoint/2010/main" val="4000266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77641be6-27be-47f4-93d1-e4d2b7354b28">
      <UserInfo>
        <DisplayName/>
        <AccountId xsi:nil="true"/>
        <AccountType/>
      </UserInfo>
    </SharedWithUsers>
    <MediaLengthInSeconds xmlns="1771f4f3-e7ab-4d7f-9bae-4b6564ea94b6" xsi:nil="true"/>
    <TaxCatchAll xmlns="77641be6-27be-47f4-93d1-e4d2b7354b28" xsi:nil="true"/>
    <lcf76f155ced4ddcb4097134ff3c332f xmlns="1771f4f3-e7ab-4d7f-9bae-4b6564ea94b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13BA0DAC780A42A44D8146BB42D15B" ma:contentTypeVersion="62" ma:contentTypeDescription="Create a new document." ma:contentTypeScope="" ma:versionID="50a1c7b0972f74ffca789fe3aca5e298">
  <xsd:schema xmlns:xsd="http://www.w3.org/2001/XMLSchema" xmlns:xs="http://www.w3.org/2001/XMLSchema" xmlns:p="http://schemas.microsoft.com/office/2006/metadata/properties" xmlns:ns2="1771f4f3-e7ab-4d7f-9bae-4b6564ea94b6" xmlns:ns3="77641be6-27be-47f4-93d1-e4d2b7354b28" targetNamespace="http://schemas.microsoft.com/office/2006/metadata/properties" ma:root="true" ma:fieldsID="91cedac52c62fc49a7cdd98730fc322b" ns2:_="" ns3:_="">
    <xsd:import namespace="1771f4f3-e7ab-4d7f-9bae-4b6564ea94b6"/>
    <xsd:import namespace="77641be6-27be-47f4-93d1-e4d2b7354b2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1f4f3-e7ab-4d7f-9bae-4b6564ea9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043d85-60da-4487-aa76-3ab2de3013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41be6-27be-47f4-93d1-e4d2b7354b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780e387-0cff-403f-bc4b-1134229ff087}" ma:internalName="TaxCatchAll" ma:showField="CatchAllData" ma:web="77641be6-27be-47f4-93d1-e4d2b7354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CDCED-95E4-482B-B4DD-6679AB938AA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75294076-F7D3-4505-9DDD-F85FE10422D9}"/>
</file>

<file path=docProps/app.xml><?xml version="1.0" encoding="utf-8"?>
<Properties xmlns="http://schemas.openxmlformats.org/officeDocument/2006/extended-properties" xmlns:vt="http://schemas.openxmlformats.org/officeDocument/2006/docPropsVTypes">
  <TotalTime>29703</TotalTime>
  <Words>3116</Words>
  <Application>Microsoft Office PowerPoint</Application>
  <PresentationFormat>Widescreen</PresentationFormat>
  <Paragraphs>308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Swiss 721 BT</vt:lpstr>
      <vt:lpstr>Symbol</vt:lpstr>
      <vt:lpstr>Times New Roman</vt:lpstr>
      <vt:lpstr>Wingdings</vt:lpstr>
      <vt:lpstr>Office Theme</vt:lpstr>
      <vt:lpstr>Hazard Prevention &amp; Control</vt:lpstr>
      <vt:lpstr>Objectives</vt:lpstr>
      <vt:lpstr>Background &amp; Importance</vt:lpstr>
      <vt:lpstr>Documentation</vt:lpstr>
      <vt:lpstr>Leadership/Management Knowledge</vt:lpstr>
      <vt:lpstr>Key Personnel Knowledge</vt:lpstr>
      <vt:lpstr>Workforce Knowledge</vt:lpstr>
      <vt:lpstr>Action Checklist</vt:lpstr>
      <vt:lpstr>Hierarchy of Hazard Controls</vt:lpstr>
      <vt:lpstr>Control Options</vt:lpstr>
      <vt:lpstr>Control Selection</vt:lpstr>
      <vt:lpstr>Hazard Control Plan</vt:lpstr>
      <vt:lpstr>Hazard Control Programs</vt:lpstr>
      <vt:lpstr>Hazard Control Documentation</vt:lpstr>
      <vt:lpstr>Employee Training</vt:lpstr>
      <vt:lpstr>Control Implementation</vt:lpstr>
      <vt:lpstr>Effectiveness of Controls</vt:lpstr>
      <vt:lpstr>Effectiveness of Controls</vt:lpstr>
      <vt:lpstr>Reviews &amp; Updates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Bicko, Lisa</cp:lastModifiedBy>
  <cp:revision>124</cp:revision>
  <cp:lastPrinted>2015-05-08T19:29:59Z</cp:lastPrinted>
  <dcterms:created xsi:type="dcterms:W3CDTF">2013-07-03T14:40:41Z</dcterms:created>
  <dcterms:modified xsi:type="dcterms:W3CDTF">2020-03-30T19:05:53Z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0x0101003113BA0DAC780A42A44D8146BB42D15B</vt:lpwstr>
  </property>
  <property fmtid="{D5CDD505-2E9C-101B-9397-08002B2CF9AE}" pid="3" name="GUID">
    <vt:lpwstr>bf19790f-4978-4bfa-8177-6bf40c5cfa00</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