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 userDrawn="1">
          <p15:clr>
            <a:srgbClr val="A4A3A4"/>
          </p15:clr>
        </p15:guide>
        <p15:guide id="2" pos="1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6C59"/>
    <a:srgbClr val="8B825B"/>
    <a:srgbClr val="696546"/>
    <a:srgbClr val="FFCC00"/>
    <a:srgbClr val="FFFF66"/>
    <a:srgbClr val="000000"/>
    <a:srgbClr val="E1FFFF"/>
    <a:srgbClr val="162146"/>
    <a:srgbClr val="5F656B"/>
    <a:srgbClr val="5961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26" autoAdjust="0"/>
    <p:restoredTop sz="94680" autoAdjust="0"/>
  </p:normalViewPr>
  <p:slideViewPr>
    <p:cSldViewPr snapToGrid="0" snapToObjects="1" showGuides="1">
      <p:cViewPr varScale="1">
        <p:scale>
          <a:sx n="101" d="100"/>
          <a:sy n="101" d="100"/>
        </p:scale>
        <p:origin x="696" y="102"/>
      </p:cViewPr>
      <p:guideLst>
        <p:guide orient="horz" pos="268"/>
        <p:guide pos="13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60" d="100"/>
          <a:sy n="60" d="100"/>
        </p:scale>
        <p:origin x="2371" y="2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B7105C74-5D5E-FE4F-B601-0624828AC97F}" type="datetimeFigureOut">
              <a:rPr lang="en-US" smtClean="0"/>
              <a:t>12/23/2020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E81FDD20-2A9D-6C4F-8EBD-97713CB0B423}" type="slidenum">
              <a:rPr lang="en-US" smtClean="0"/>
              <a:t>‹#›</a:t>
            </a:fld>
            <a:endParaRPr lang="en-US" dirty="0"/>
          </a:p>
        </p:txBody>
      </p:sp>
    </p:spTree>
    <p:extLst>
      <p:ext uri="{BB962C8B-B14F-4D97-AF65-F5344CB8AC3E}">
        <p14:creationId xmlns:p14="http://schemas.microsoft.com/office/powerpoint/2010/main" val="186370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36A4FC1A-7BFF-4F43-9454-31A6101EC2AB}" type="datetimeFigureOut">
              <a:rPr lang="en-US" smtClean="0"/>
              <a:t>12/23/2020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406400" y="4415790"/>
            <a:ext cx="6197600" cy="4183380"/>
          </a:xfrm>
          <a:prstGeom prst="rect">
            <a:avLst/>
          </a:prstGeom>
        </p:spPr>
        <p:txBody>
          <a:bodyPr vert="horz" lIns="93167" tIns="46584" rIns="93167" bIns="4658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EDEC144-5708-524F-8182-C7FC24335BD2}" type="slidenum">
              <a:rPr lang="en-US" smtClean="0"/>
              <a:t>‹#›</a:t>
            </a:fld>
            <a:endParaRPr lang="en-US" dirty="0"/>
          </a:p>
        </p:txBody>
      </p:sp>
    </p:spTree>
    <p:extLst>
      <p:ext uri="{BB962C8B-B14F-4D97-AF65-F5344CB8AC3E}">
        <p14:creationId xmlns:p14="http://schemas.microsoft.com/office/powerpoint/2010/main" val="400644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100" kern="1200">
        <a:solidFill>
          <a:schemeClr val="tx1"/>
        </a:solidFill>
        <a:latin typeface="+mn-lt"/>
        <a:ea typeface="+mn-ea"/>
        <a:cs typeface="+mn-cs"/>
      </a:defRPr>
    </a:lvl2pPr>
    <a:lvl3pPr marL="914400" algn="l" defTabSz="457200" rtl="0" eaLnBrk="1" latinLnBrk="0" hangingPunct="1">
      <a:defRPr sz="1100" kern="1200">
        <a:solidFill>
          <a:schemeClr val="tx1"/>
        </a:solidFill>
        <a:latin typeface="+mn-lt"/>
        <a:ea typeface="+mn-ea"/>
        <a:cs typeface="+mn-cs"/>
      </a:defRPr>
    </a:lvl3pPr>
    <a:lvl4pPr marL="1371600" algn="l" defTabSz="457200" rtl="0" eaLnBrk="1" latinLnBrk="0" hangingPunct="1">
      <a:defRPr sz="1100" kern="1200">
        <a:solidFill>
          <a:schemeClr val="tx1"/>
        </a:solidFill>
        <a:latin typeface="+mn-lt"/>
        <a:ea typeface="+mn-ea"/>
        <a:cs typeface="+mn-cs"/>
      </a:defRPr>
    </a:lvl4pPr>
    <a:lvl5pPr marL="1828800" algn="l" defTabSz="457200" rtl="0" eaLnBrk="1" latinLnBrk="0" hangingPunct="1">
      <a:defRPr sz="11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sha.gov/enforcement/directives/csp-03-01-005"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osha.gov/laws-regs/standardinterpretations/2007-03-23"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farm4.staticflickr.com/3115/3093671106_d3d2da65fe_z.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farm3.staticflickr.com/2651/3909070399_fe42e785b9_z.jp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upload.wikimedia.org/wikipedia/commons/0/0b/PDCA-Loop.p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1.bp.blogspot.com/-7d6ALGhUQ3s/U2Xs7vrxpyI/AAAAAAAAEo8/IhN9sHXpLkc/s1600/customer+survey.jp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3.bp.blogspot.com/_SE3sqIfwYw0/ShWkxEgb8lI/AAAAAAAAAAM/kLDQM4sEgGg/s320/physicianatdesk.jp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lawyersandsettlements.com/images/articles2/ER-sign-article-2.jp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pload.wikimedia.org/wikipedia/commons/thumb/7/79/Frederick_B._Hodges_OCP.jpg/1200px-Frederick_B._Hodges_OCP.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sha.gov/dts/oom/clinician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sha.gov/SLTC/medicalfirstaid/"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i.dailymail.co.uk/1/2018/03/13/10/wire-2489422-1520938466-621_634x443.jpg" TargetMode="External"/><Relationship Id="rId5" Type="http://schemas.openxmlformats.org/officeDocument/2006/relationships/hyperlink" Target="https://www.osha.gov/recordkeeping/" TargetMode="External"/><Relationship Id="rId4" Type="http://schemas.openxmlformats.org/officeDocument/2006/relationships/hyperlink" Target="https://www.osha.gov/SLTC/medicalsurveillanc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kadena.af.mil/News/Article-Display/Article/770021/bio-conducts-air-sampling-survey-during-afqc"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This presentation outlines Occupational Health Care Program (OHCP) requirements for the purposes of Occupational Safety and Health Administration (OSHA) Voluntary Protection Programs (VPP) approval.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The presentation provides information on the background and importance of an OHCP, required documentation, and the various levels of employee knowledge. It concludes with an action checklist and supplemental details to help with OSHA VPP implementation and sustainment efforts. </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a:t>
            </a:fld>
            <a:endParaRPr lang="en-US" dirty="0"/>
          </a:p>
        </p:txBody>
      </p:sp>
    </p:spTree>
    <p:extLst>
      <p:ext uri="{BB962C8B-B14F-4D97-AF65-F5344CB8AC3E}">
        <p14:creationId xmlns:p14="http://schemas.microsoft.com/office/powerpoint/2010/main" val="2770299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15789"/>
            <a:ext cx="6197600" cy="4878997"/>
          </a:xfrm>
        </p:spPr>
        <p:txBody>
          <a:bodyPr/>
          <a:lstStyle/>
          <a:p>
            <a:r>
              <a:rPr lang="en-US" kern="1200" dirty="0" smtClean="0">
                <a:solidFill>
                  <a:schemeClr val="tx1"/>
                </a:solidFill>
                <a:effectLst/>
              </a:rPr>
              <a:t>The slide shows several components</a:t>
            </a:r>
            <a:r>
              <a:rPr lang="en-US" kern="1200" baseline="0" dirty="0" smtClean="0">
                <a:solidFill>
                  <a:schemeClr val="tx1"/>
                </a:solidFill>
                <a:effectLst/>
              </a:rPr>
              <a:t> to include in your OHCP, as provided in the </a:t>
            </a:r>
            <a:r>
              <a:rPr lang="en-US" kern="1200" dirty="0" smtClean="0">
                <a:solidFill>
                  <a:schemeClr val="tx1"/>
                </a:solidFill>
                <a:effectLst/>
              </a:rPr>
              <a:t>OSHA Cooperative and State Programs (CSP) 03-01-005 at: </a:t>
            </a:r>
          </a:p>
          <a:p>
            <a:r>
              <a:rPr lang="en-US" u="sng" dirty="0">
                <a:hlinkClick r:id="rId3"/>
              </a:rPr>
              <a:t>https://</a:t>
            </a:r>
            <a:r>
              <a:rPr lang="en-US" u="sng" dirty="0" smtClean="0">
                <a:hlinkClick r:id="rId3"/>
              </a:rPr>
              <a:t>www.osha.gov/enforcement/directives/csp-03-01-005</a:t>
            </a:r>
            <a:r>
              <a:rPr lang="en-US" u="sng" dirty="0" smtClean="0"/>
              <a:t> </a:t>
            </a:r>
            <a:r>
              <a:rPr lang="en-US" dirty="0"/>
              <a:t>Train personnel you expect to provide first aid or CPR. All personnel, on all shifts, must understand the emergency procedures for their workplace</a:t>
            </a:r>
            <a:r>
              <a:rPr lang="en-US" dirty="0" smtClean="0"/>
              <a:t>.</a:t>
            </a:r>
            <a:endParaRPr lang="en-US" u="sng" kern="1200" dirty="0" smtClean="0">
              <a:solidFill>
                <a:schemeClr val="accent1"/>
              </a:solidFill>
              <a:effectLst/>
            </a:endParaRPr>
          </a:p>
          <a:p>
            <a:endParaRPr lang="en-US" kern="1200" dirty="0" smtClean="0">
              <a:solidFill>
                <a:schemeClr val="tx1"/>
              </a:solidFill>
              <a:effectLst/>
            </a:endParaRPr>
          </a:p>
          <a:p>
            <a:pPr>
              <a:spcAft>
                <a:spcPts val="200"/>
              </a:spcAft>
            </a:pPr>
            <a:r>
              <a:rPr lang="en-US" kern="1200" dirty="0" smtClean="0">
                <a:solidFill>
                  <a:schemeClr val="tx1"/>
                </a:solidFill>
                <a:effectLst/>
              </a:rPr>
              <a:t>Developing the OHCP requires coordination between several organizations:</a:t>
            </a:r>
          </a:p>
          <a:p>
            <a:pPr marL="171450" lvl="0" indent="-171450">
              <a:spcAft>
                <a:spcPts val="200"/>
              </a:spcAft>
              <a:buFont typeface="Arial" panose="020B0604020202020204" pitchFamily="34" charset="0"/>
              <a:buChar char="•"/>
            </a:pPr>
            <a:r>
              <a:rPr lang="en-US" kern="1200" dirty="0" smtClean="0">
                <a:solidFill>
                  <a:schemeClr val="tx1"/>
                </a:solidFill>
                <a:effectLst/>
              </a:rPr>
              <a:t>Medical facility (e.g.,</a:t>
            </a:r>
            <a:r>
              <a:rPr lang="en-US" kern="1200" baseline="0" dirty="0" smtClean="0">
                <a:solidFill>
                  <a:schemeClr val="tx1"/>
                </a:solidFill>
                <a:effectLst/>
              </a:rPr>
              <a:t> </a:t>
            </a:r>
            <a:r>
              <a:rPr lang="en-US" kern="1200" dirty="0" smtClean="0">
                <a:solidFill>
                  <a:schemeClr val="tx1"/>
                </a:solidFill>
                <a:effectLst/>
              </a:rPr>
              <a:t>medical services, training, hazard recognition/evaluations)</a:t>
            </a:r>
          </a:p>
          <a:p>
            <a:pPr marL="171450" lvl="0" indent="-171450">
              <a:spcAft>
                <a:spcPts val="200"/>
              </a:spcAft>
              <a:buFont typeface="Arial" panose="020B0604020202020204" pitchFamily="34" charset="0"/>
              <a:buChar char="•"/>
            </a:pPr>
            <a:r>
              <a:rPr lang="en-US" kern="1200" dirty="0" smtClean="0">
                <a:solidFill>
                  <a:schemeClr val="tx1"/>
                </a:solidFill>
                <a:effectLst/>
              </a:rPr>
              <a:t>Human resources (e.g., pre-placement and certification exam requirements, link point for workers’ compensation)</a:t>
            </a:r>
          </a:p>
          <a:p>
            <a:pPr marL="171450" lvl="0" indent="-171450">
              <a:spcAft>
                <a:spcPts val="200"/>
              </a:spcAft>
              <a:buFont typeface="Arial" panose="020B0604020202020204" pitchFamily="34" charset="0"/>
              <a:buChar char="•"/>
            </a:pPr>
            <a:r>
              <a:rPr lang="en-US" kern="1200" dirty="0" smtClean="0">
                <a:solidFill>
                  <a:schemeClr val="tx1"/>
                </a:solidFill>
                <a:effectLst/>
              </a:rPr>
              <a:t>Safety (e.g., medical surveillance scheduling, safety inspections, mishap investigation, trend analysis)</a:t>
            </a:r>
          </a:p>
          <a:p>
            <a:pPr marL="171450" lvl="0" indent="-171450">
              <a:spcAft>
                <a:spcPts val="200"/>
              </a:spcAft>
              <a:buFont typeface="Arial" panose="020B0604020202020204" pitchFamily="34" charset="0"/>
              <a:buChar char="•"/>
            </a:pPr>
            <a:r>
              <a:rPr lang="en-US" kern="1200" dirty="0" smtClean="0">
                <a:solidFill>
                  <a:schemeClr val="tx1"/>
                </a:solidFill>
                <a:effectLst/>
              </a:rPr>
              <a:t>Fire department (e.g., emergency response, AED program management)</a:t>
            </a:r>
          </a:p>
          <a:p>
            <a:pPr marL="171450" lvl="0" indent="-171450">
              <a:spcAft>
                <a:spcPts val="200"/>
              </a:spcAft>
              <a:buFont typeface="Arial" panose="020B0604020202020204" pitchFamily="34" charset="0"/>
              <a:buChar char="•"/>
            </a:pPr>
            <a:r>
              <a:rPr lang="en-US" kern="1200" dirty="0" smtClean="0">
                <a:solidFill>
                  <a:schemeClr val="tx1"/>
                </a:solidFill>
                <a:effectLst/>
              </a:rPr>
              <a:t>IH (e.g., baseline/periodic surveys, sampling, health hazard evaluations)</a:t>
            </a:r>
          </a:p>
          <a:p>
            <a:pPr marL="171450" lvl="0" indent="-171450">
              <a:buFont typeface="Arial" panose="020B0604020202020204" pitchFamily="34" charset="0"/>
              <a:buChar char="•"/>
            </a:pPr>
            <a:endParaRPr lang="en-US" kern="1200" dirty="0" smtClean="0">
              <a:solidFill>
                <a:schemeClr val="tx1"/>
              </a:solidFill>
              <a:effectLst/>
            </a:endParaRPr>
          </a:p>
          <a:p>
            <a:pPr marL="0" marR="0">
              <a:spcAft>
                <a:spcPts val="200"/>
              </a:spcAft>
            </a:pPr>
            <a:r>
              <a:rPr lang="en-US" kern="1200" dirty="0" smtClean="0">
                <a:solidFill>
                  <a:schemeClr val="tx1"/>
                </a:solidFill>
                <a:effectLst/>
              </a:rPr>
              <a:t>An OSHA letter of interpretation provides clarification on a reasonable time and distance f</a:t>
            </a:r>
            <a:r>
              <a:rPr lang="en-US" kern="1200" dirty="0" smtClean="0">
                <a:solidFill>
                  <a:schemeClr val="tx1"/>
                </a:solidFill>
                <a:effectLst/>
                <a:latin typeface="+mj-lt"/>
              </a:rPr>
              <a:t>or emergency medical care (</a:t>
            </a:r>
            <a:r>
              <a:rPr lang="en-US" u="sng" dirty="0" smtClean="0">
                <a:solidFill>
                  <a:srgbClr val="0000FF"/>
                </a:solidFill>
                <a:effectLst/>
                <a:latin typeface="+mj-lt"/>
                <a:ea typeface="Calibri"/>
                <a:cs typeface="Times New Roman"/>
                <a:hlinkClick r:id="rId4"/>
              </a:rPr>
              <a:t>https://www.osha.gov/laws-regs/standardinterpretations/2007-03-23</a:t>
            </a:r>
            <a:r>
              <a:rPr lang="en-US" dirty="0" smtClean="0">
                <a:solidFill>
                  <a:srgbClr val="0000FF"/>
                </a:solidFill>
                <a:latin typeface="+mj-lt"/>
                <a:ea typeface="Calibri"/>
                <a:cs typeface="Times New Roman"/>
              </a:rPr>
              <a:t>), </a:t>
            </a:r>
            <a:r>
              <a:rPr lang="en-US" dirty="0" smtClean="0">
                <a:latin typeface="+mj-lt"/>
                <a:ea typeface="Calibri"/>
                <a:cs typeface="Times New Roman"/>
              </a:rPr>
              <a:t>stating: </a:t>
            </a:r>
            <a:endParaRPr lang="en-US" u="none" kern="1200" dirty="0" smtClean="0">
              <a:effectLst/>
            </a:endParaRPr>
          </a:p>
          <a:p>
            <a:pPr marL="171450" lvl="0" indent="-171450">
              <a:spcAft>
                <a:spcPts val="200"/>
              </a:spcAft>
              <a:buFont typeface="Arial" panose="020B0604020202020204" pitchFamily="34" charset="0"/>
              <a:buChar char="•"/>
            </a:pPr>
            <a:r>
              <a:rPr lang="en-US" kern="1200" dirty="0" smtClean="0">
                <a:solidFill>
                  <a:schemeClr val="tx1"/>
                </a:solidFill>
                <a:effectLst/>
              </a:rPr>
              <a:t>Where serious accidents are possible (e.g.,</a:t>
            </a:r>
            <a:r>
              <a:rPr lang="en-US" kern="1200" baseline="0" dirty="0" smtClean="0">
                <a:solidFill>
                  <a:schemeClr val="tx1"/>
                </a:solidFill>
                <a:effectLst/>
              </a:rPr>
              <a:t> </a:t>
            </a:r>
            <a:r>
              <a:rPr lang="en-US" kern="1200" dirty="0" smtClean="0">
                <a:solidFill>
                  <a:schemeClr val="tx1"/>
                </a:solidFill>
                <a:effectLst/>
              </a:rPr>
              <a:t>falls, suffocation, electrocution, amputation),</a:t>
            </a:r>
            <a:r>
              <a:rPr lang="en-US" kern="1200" baseline="0" dirty="0" smtClean="0">
                <a:solidFill>
                  <a:schemeClr val="tx1"/>
                </a:solidFill>
                <a:effectLst/>
              </a:rPr>
              <a:t> em</a:t>
            </a:r>
            <a:r>
              <a:rPr lang="en-US" kern="1200" dirty="0" smtClean="0">
                <a:solidFill>
                  <a:schemeClr val="tx1"/>
                </a:solidFill>
                <a:effectLst/>
              </a:rPr>
              <a:t>ergency care is available within no more than 3-4 minutes from the workplace.</a:t>
            </a:r>
            <a:r>
              <a:rPr lang="en-US" kern="1200" baseline="0" dirty="0" smtClean="0">
                <a:solidFill>
                  <a:schemeClr val="tx1"/>
                </a:solidFill>
                <a:effectLst/>
              </a:rPr>
              <a:t> </a:t>
            </a:r>
          </a:p>
          <a:p>
            <a:pPr marL="171450" lvl="0" indent="-171450">
              <a:spcAft>
                <a:spcPts val="200"/>
              </a:spcAft>
              <a:buFont typeface="Arial" panose="020B0604020202020204" pitchFamily="34" charset="0"/>
              <a:buChar char="•"/>
            </a:pPr>
            <a:r>
              <a:rPr lang="en-US" kern="1200" baseline="0" dirty="0" smtClean="0">
                <a:solidFill>
                  <a:schemeClr val="tx1"/>
                </a:solidFill>
                <a:effectLst/>
              </a:rPr>
              <a:t>Emergency care can be an employee trained in first aid, but if no employees are trained, then emergency medical services must respond in 3-4 minutes</a:t>
            </a:r>
            <a:r>
              <a:rPr lang="en-US" kern="1200" dirty="0" smtClean="0">
                <a:solidFill>
                  <a:schemeClr val="tx1"/>
                </a:solidFill>
                <a:effectLst/>
              </a:rPr>
              <a:t>.</a:t>
            </a:r>
          </a:p>
          <a:p>
            <a:pPr marL="171450" lvl="0" indent="-171450">
              <a:spcAft>
                <a:spcPts val="200"/>
              </a:spcAft>
              <a:buFont typeface="Arial" panose="020B0604020202020204" pitchFamily="34" charset="0"/>
              <a:buChar char="•"/>
            </a:pPr>
            <a:r>
              <a:rPr lang="en-US" kern="1200" dirty="0" smtClean="0">
                <a:solidFill>
                  <a:schemeClr val="tx1"/>
                </a:solidFill>
                <a:effectLst/>
              </a:rPr>
              <a:t>In workplaces</a:t>
            </a:r>
            <a:r>
              <a:rPr lang="en-US" kern="1200" baseline="0" dirty="0" smtClean="0">
                <a:solidFill>
                  <a:schemeClr val="tx1"/>
                </a:solidFill>
                <a:effectLst/>
              </a:rPr>
              <a:t> (e.g., </a:t>
            </a:r>
            <a:r>
              <a:rPr lang="en-US" kern="1200" dirty="0" smtClean="0">
                <a:solidFill>
                  <a:schemeClr val="tx1"/>
                </a:solidFill>
                <a:effectLst/>
              </a:rPr>
              <a:t>offices) where the possibility of serious work-related injuries is less likely, a longer response time of up to 15 minutes may be reasonable.</a:t>
            </a:r>
          </a:p>
          <a:p>
            <a:endParaRPr lang="en-US"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baseline="0" dirty="0" smtClean="0">
                <a:solidFill>
                  <a:schemeClr val="tx1"/>
                </a:solidFill>
                <a:effectLst/>
              </a:rPr>
              <a:t>Image retrieved from Bing Images (Creative Commons). </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10</a:t>
            </a:fld>
            <a:endParaRPr lang="en-US" dirty="0"/>
          </a:p>
        </p:txBody>
      </p:sp>
    </p:spTree>
    <p:extLst>
      <p:ext uri="{BB962C8B-B14F-4D97-AF65-F5344CB8AC3E}">
        <p14:creationId xmlns:p14="http://schemas.microsoft.com/office/powerpoint/2010/main" val="3170314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rPr>
              <a:t>When developing OH</a:t>
            </a:r>
            <a:r>
              <a:rPr lang="en-US" kern="1200" baseline="0" dirty="0" smtClean="0">
                <a:solidFill>
                  <a:schemeClr val="tx1"/>
                </a:solidFill>
                <a:effectLst/>
              </a:rPr>
              <a:t> care procedures, t</a:t>
            </a:r>
            <a:r>
              <a:rPr lang="en-US" kern="1200" dirty="0" smtClean="0">
                <a:solidFill>
                  <a:schemeClr val="tx1"/>
                </a:solidFill>
                <a:effectLst/>
              </a:rPr>
              <a:t>hink about the prevention of injuries and illnesses, early identification hazards, and potential injuries. Identify all workplace safety and health hazards.</a:t>
            </a:r>
          </a:p>
          <a:p>
            <a:endParaRPr lang="en-US" kern="1200" dirty="0" smtClean="0">
              <a:solidFill>
                <a:schemeClr val="tx1"/>
              </a:solidFill>
              <a:effectLst/>
            </a:endParaRPr>
          </a:p>
          <a:p>
            <a:r>
              <a:rPr lang="en-US" kern="1200" dirty="0" smtClean="0">
                <a:solidFill>
                  <a:schemeClr val="tx1"/>
                </a:solidFill>
                <a:effectLst/>
              </a:rPr>
              <a:t>The medical facility generally establishes local procedures to comply with OSHA standards, Joint Commission regulations, and military Service requirements. Many facilities write and maintain</a:t>
            </a:r>
            <a:r>
              <a:rPr lang="en-US" kern="1200" baseline="0" dirty="0" smtClean="0">
                <a:solidFill>
                  <a:schemeClr val="tx1"/>
                </a:solidFill>
                <a:effectLst/>
              </a:rPr>
              <a:t> p</a:t>
            </a:r>
            <a:r>
              <a:rPr lang="en-US" kern="1200" dirty="0" smtClean="0">
                <a:solidFill>
                  <a:schemeClr val="tx1"/>
                </a:solidFill>
                <a:effectLst/>
              </a:rPr>
              <a:t>rocedures in a binder for ready access.</a:t>
            </a:r>
          </a:p>
          <a:p>
            <a:endParaRPr lang="en-US" kern="1200" dirty="0" smtClean="0">
              <a:solidFill>
                <a:schemeClr val="tx1"/>
              </a:solidFill>
              <a:effectLst/>
            </a:endParaRPr>
          </a:p>
          <a:p>
            <a:r>
              <a:rPr lang="en-US" kern="1200" dirty="0" smtClean="0">
                <a:solidFill>
                  <a:schemeClr val="tx1"/>
                </a:solidFill>
                <a:effectLst/>
              </a:rPr>
              <a:t>The image shows a technician conducting an audiogram on an employee.</a:t>
            </a:r>
            <a:r>
              <a:rPr lang="en-US" kern="1200" baseline="0" dirty="0" smtClean="0">
                <a:solidFill>
                  <a:schemeClr val="tx1"/>
                </a:solidFill>
                <a:effectLst/>
              </a:rPr>
              <a:t> </a:t>
            </a:r>
            <a:r>
              <a:rPr lang="en-US" kern="1200" dirty="0" smtClean="0">
                <a:solidFill>
                  <a:schemeClr val="tx1"/>
                </a:solidFill>
                <a:effectLst/>
              </a:rPr>
              <a:t>Image retrieved from Bing Images (free to share and use license) at: </a:t>
            </a:r>
            <a:r>
              <a:rPr lang="en-US" u="sng" kern="1200" dirty="0" smtClean="0">
                <a:solidFill>
                  <a:schemeClr val="tx1"/>
                </a:solidFill>
                <a:effectLst/>
                <a:hlinkClick r:id="rId3"/>
              </a:rPr>
              <a:t>http://farm4.staticflickr.com/3115/3093671106_d3d2da65fe_z.jpg</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11</a:t>
            </a:fld>
            <a:endParaRPr lang="en-US" dirty="0"/>
          </a:p>
        </p:txBody>
      </p:sp>
    </p:spTree>
    <p:extLst>
      <p:ext uri="{BB962C8B-B14F-4D97-AF65-F5344CB8AC3E}">
        <p14:creationId xmlns:p14="http://schemas.microsoft.com/office/powerpoint/2010/main" val="2316923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latin typeface="+mn-lt"/>
                <a:ea typeface="+mn-ea"/>
                <a:cs typeface="+mn-cs"/>
              </a:rPr>
              <a:t>Establish a core team to work together in developing and assessing OH</a:t>
            </a:r>
            <a:r>
              <a:rPr lang="en-US" kern="1200" baseline="0" dirty="0" smtClean="0">
                <a:solidFill>
                  <a:schemeClr val="tx1"/>
                </a:solidFill>
                <a:effectLst/>
                <a:latin typeface="+mn-lt"/>
                <a:ea typeface="+mn-ea"/>
                <a:cs typeface="+mn-cs"/>
              </a:rPr>
              <a:t> care procedures and workplace health hazards</a:t>
            </a:r>
            <a:r>
              <a:rPr lang="en-US" kern="1200" dirty="0" smtClean="0">
                <a:solidFill>
                  <a:schemeClr val="tx1"/>
                </a:solidFill>
                <a:effectLst/>
                <a:latin typeface="+mn-lt"/>
                <a:ea typeface="+mn-ea"/>
                <a:cs typeface="+mn-cs"/>
              </a:rPr>
              <a:t>. Identify and review hazards together, as well as emergent issues.</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Your core team may consist of: safety specialists, industrial hygienists, occupational medicine physicians, OH nurses, and other professionals (e.g., audiologists, physician</a:t>
            </a:r>
            <a:r>
              <a:rPr lang="en-US" kern="1200" baseline="0" dirty="0" smtClean="0">
                <a:solidFill>
                  <a:schemeClr val="tx1"/>
                </a:solidFill>
                <a:effectLst/>
                <a:latin typeface="+mn-lt"/>
                <a:ea typeface="+mn-ea"/>
                <a:cs typeface="+mn-cs"/>
              </a:rPr>
              <a:t> assistants, nurse practitioners, </a:t>
            </a:r>
            <a:r>
              <a:rPr lang="en-US" kern="1200" dirty="0" smtClean="0">
                <a:solidFill>
                  <a:schemeClr val="tx1"/>
                </a:solidFill>
                <a:effectLst/>
                <a:latin typeface="+mn-lt"/>
                <a:ea typeface="+mn-ea"/>
                <a:cs typeface="+mn-cs"/>
              </a:rPr>
              <a:t>ergonomists). Involve the core team in the program assessment, as applicable.</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Develop procedures for how to deal with issues common</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at facilities and installations</a:t>
            </a:r>
            <a:r>
              <a:rPr lang="en-US" kern="1200" baseline="0" dirty="0" smtClean="0">
                <a:solidFill>
                  <a:schemeClr val="tx1"/>
                </a:solidFill>
                <a:effectLst/>
                <a:latin typeface="+mn-lt"/>
                <a:ea typeface="+mn-ea"/>
                <a:cs typeface="+mn-cs"/>
              </a:rPr>
              <a:t> (e.g., </a:t>
            </a:r>
            <a:r>
              <a:rPr lang="en-US" kern="1200" dirty="0" smtClean="0">
                <a:solidFill>
                  <a:schemeClr val="tx1"/>
                </a:solidFill>
                <a:effectLst/>
                <a:latin typeface="+mn-lt"/>
                <a:ea typeface="+mn-ea"/>
                <a:cs typeface="+mn-cs"/>
              </a:rPr>
              <a:t>indoor air quality complaints,</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disruptive noise conditions). Established procedures saves time and gets the right parties involved from the start. Update your procedures if there is a change. Ensure the core team members review it annually.</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Ensure there is a clear line of communication between the core team members. Hold regular discussion on injuries and mishaps to ensure the OSHA recordkeeper is up-to-date on all occurrences and maintaining the recordkeeping logs.</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Image retrieved from Bing Images (Creative Commons). </a:t>
            </a:r>
          </a:p>
        </p:txBody>
      </p:sp>
      <p:sp>
        <p:nvSpPr>
          <p:cNvPr id="4" name="Slide Number Placeholder 3"/>
          <p:cNvSpPr>
            <a:spLocks noGrp="1"/>
          </p:cNvSpPr>
          <p:nvPr>
            <p:ph type="sldNum" sz="quarter" idx="10"/>
          </p:nvPr>
        </p:nvSpPr>
        <p:spPr/>
        <p:txBody>
          <a:bodyPr/>
          <a:lstStyle/>
          <a:p>
            <a:fld id="{EEDEC144-5708-524F-8182-C7FC24335BD2}" type="slidenum">
              <a:rPr lang="en-US" smtClean="0"/>
              <a:t>12</a:t>
            </a:fld>
            <a:endParaRPr lang="en-US" dirty="0"/>
          </a:p>
        </p:txBody>
      </p:sp>
    </p:spTree>
    <p:extLst>
      <p:ext uri="{BB962C8B-B14F-4D97-AF65-F5344CB8AC3E}">
        <p14:creationId xmlns:p14="http://schemas.microsoft.com/office/powerpoint/2010/main" val="3807555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latin typeface="+mn-lt"/>
                <a:ea typeface="+mn-ea"/>
                <a:cs typeface="+mn-cs"/>
              </a:rPr>
              <a:t>Train your employees. Consider incorporating OHCP</a:t>
            </a:r>
            <a:r>
              <a:rPr lang="en-US" kern="1200" baseline="0" dirty="0" smtClean="0">
                <a:solidFill>
                  <a:schemeClr val="tx1"/>
                </a:solidFill>
                <a:effectLst/>
                <a:latin typeface="+mn-lt"/>
                <a:ea typeface="+mn-ea"/>
                <a:cs typeface="+mn-cs"/>
              </a:rPr>
              <a:t> information into </a:t>
            </a:r>
            <a:r>
              <a:rPr lang="en-US" kern="1200" dirty="0" smtClean="0">
                <a:solidFill>
                  <a:schemeClr val="tx1"/>
                </a:solidFill>
                <a:effectLst/>
                <a:latin typeface="+mn-lt"/>
                <a:ea typeface="+mn-ea"/>
                <a:cs typeface="+mn-cs"/>
              </a:rPr>
              <a:t>new hire orientation (usually conducted by the Safety Office) and work area-specific training.</a:t>
            </a:r>
            <a:r>
              <a:rPr lang="en-US" kern="1200" baseline="0" dirty="0" smtClean="0">
                <a:solidFill>
                  <a:schemeClr val="tx1"/>
                </a:solidFill>
                <a:effectLst/>
                <a:latin typeface="+mn-lt"/>
                <a:ea typeface="+mn-ea"/>
                <a:cs typeface="+mn-cs"/>
              </a:rPr>
              <a:t> Also, ensure any documentation related to training (e.g., programs, policies, procedures, forms), are located or stored in a location employees are familiar with. Employee should be able to access all documentation supporting the information they are trained on.</a:t>
            </a:r>
            <a:endParaRPr lang="en-US" kern="1200" dirty="0" smtClean="0">
              <a:solidFill>
                <a:schemeClr val="tx1"/>
              </a:solidFill>
              <a:effectLst/>
              <a:latin typeface="+mn-lt"/>
              <a:ea typeface="+mn-ea"/>
              <a:cs typeface="+mn-cs"/>
            </a:endParaRP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The signs and symptoms</a:t>
            </a:r>
            <a:r>
              <a:rPr lang="en-US" kern="1200" baseline="0" dirty="0" smtClean="0">
                <a:solidFill>
                  <a:schemeClr val="tx1"/>
                </a:solidFill>
                <a:effectLst/>
                <a:latin typeface="+mn-lt"/>
                <a:ea typeface="+mn-ea"/>
                <a:cs typeface="+mn-cs"/>
              </a:rPr>
              <a:t> of exposure to workplace health hazards cannot only include exposure to hazardous chemicals and toxic substances, but exposure to environmental and seasonal conditions. For example,</a:t>
            </a:r>
            <a:r>
              <a:rPr lang="en-US" kern="1200" dirty="0" smtClean="0">
                <a:solidFill>
                  <a:schemeClr val="tx1"/>
                </a:solidFill>
                <a:effectLst/>
                <a:latin typeface="+mn-lt"/>
                <a:ea typeface="+mn-ea"/>
                <a:cs typeface="+mn-cs"/>
              </a:rPr>
              <a:t> </a:t>
            </a:r>
            <a:r>
              <a:rPr lang="en-US" kern="1200" baseline="0" dirty="0" smtClean="0">
                <a:solidFill>
                  <a:schemeClr val="tx1"/>
                </a:solidFill>
                <a:effectLst/>
                <a:latin typeface="+mn-lt"/>
                <a:ea typeface="+mn-ea"/>
                <a:cs typeface="+mn-cs"/>
              </a:rPr>
              <a:t>if employees work in hot environments or outdoors in the summer, you want to make sure they know the signs and symptoms of heat stress or stroke.</a:t>
            </a:r>
            <a:endParaRPr lang="en-US" kern="1200" dirty="0" smtClean="0">
              <a:solidFill>
                <a:schemeClr val="tx1"/>
              </a:solidFill>
              <a:effectLst/>
              <a:latin typeface="+mn-lt"/>
              <a:ea typeface="+mn-ea"/>
              <a:cs typeface="+mn-cs"/>
            </a:endParaRP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Maintain training records</a:t>
            </a:r>
            <a:r>
              <a:rPr lang="en-US" kern="1200" baseline="0" dirty="0" smtClean="0">
                <a:solidFill>
                  <a:schemeClr val="tx1"/>
                </a:solidFill>
                <a:effectLst/>
                <a:latin typeface="+mn-lt"/>
                <a:ea typeface="+mn-ea"/>
                <a:cs typeface="+mn-cs"/>
              </a:rPr>
              <a:t> and be sure to t</a:t>
            </a:r>
            <a:r>
              <a:rPr lang="en-US" kern="1200" dirty="0" smtClean="0">
                <a:solidFill>
                  <a:schemeClr val="tx1"/>
                </a:solidFill>
                <a:effectLst/>
                <a:latin typeface="+mn-lt"/>
                <a:ea typeface="+mn-ea"/>
                <a:cs typeface="+mn-cs"/>
              </a:rPr>
              <a:t>rack any certifications individuals receive from trainers.</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Employees who need to be enrolled into medical surveillance programs require training</a:t>
            </a:r>
            <a:r>
              <a:rPr lang="en-US" kern="1200" baseline="0" dirty="0" smtClean="0">
                <a:solidFill>
                  <a:schemeClr val="tx1"/>
                </a:solidFill>
                <a:effectLst/>
                <a:latin typeface="+mn-lt"/>
                <a:ea typeface="+mn-ea"/>
                <a:cs typeface="+mn-cs"/>
              </a:rPr>
              <a:t> and testing </a:t>
            </a:r>
            <a:r>
              <a:rPr lang="en-US" kern="1200" dirty="0" smtClean="0">
                <a:solidFill>
                  <a:schemeClr val="tx1"/>
                </a:solidFill>
                <a:effectLst/>
                <a:latin typeface="+mn-lt"/>
                <a:ea typeface="+mn-ea"/>
                <a:cs typeface="+mn-cs"/>
              </a:rPr>
              <a:t>by OH staff</a:t>
            </a:r>
            <a:r>
              <a:rPr lang="en-US" kern="1200" baseline="0" dirty="0" smtClean="0">
                <a:solidFill>
                  <a:schemeClr val="tx1"/>
                </a:solidFill>
                <a:effectLst/>
                <a:latin typeface="+mn-lt"/>
                <a:ea typeface="+mn-ea"/>
                <a:cs typeface="+mn-cs"/>
              </a:rPr>
              <a:t> and recurring (annual in most cases) medical visits.</a:t>
            </a:r>
          </a:p>
          <a:p>
            <a:endParaRPr lang="en-US" kern="1200" baseline="0" dirty="0" smtClean="0">
              <a:solidFill>
                <a:schemeClr val="tx1"/>
              </a:solidFill>
              <a:effectLst/>
              <a:latin typeface="+mn-lt"/>
              <a:ea typeface="+mn-ea"/>
              <a:cs typeface="+mn-cs"/>
            </a:endParaRPr>
          </a:p>
          <a:p>
            <a:r>
              <a:rPr lang="en-US" kern="1200" baseline="0" dirty="0" smtClean="0">
                <a:solidFill>
                  <a:schemeClr val="tx1"/>
                </a:solidFill>
                <a:effectLst/>
                <a:latin typeface="+mn-lt"/>
                <a:ea typeface="+mn-ea"/>
                <a:cs typeface="+mn-cs"/>
              </a:rPr>
              <a:t>Image retrieved from Bing Images (Creative Commons). </a:t>
            </a:r>
            <a:endParaRPr lang="en-US"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13</a:t>
            </a:fld>
            <a:endParaRPr lang="en-US" dirty="0"/>
          </a:p>
        </p:txBody>
      </p:sp>
    </p:spTree>
    <p:extLst>
      <p:ext uri="{BB962C8B-B14F-4D97-AF65-F5344CB8AC3E}">
        <p14:creationId xmlns:p14="http://schemas.microsoft.com/office/powerpoint/2010/main" val="932555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latin typeface="+mn-lt"/>
                <a:ea typeface="+mn-ea"/>
                <a:cs typeface="+mn-cs"/>
              </a:rPr>
              <a:t>Review baseline IH survey reports and baseline hazard assessments. Identify all hazards are included in these document. Review employee enrollment in medical surveillance programs. Update the documents periodically, based on hazards and any changes to processes or tasks.</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Involve safety, OH, and IH staff involvement in new assessments or routine surveys. Keep the team engaged and aware of the potential hazards in the field, especially for higher hazard areas.</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Involve supervisor and employees. Their participation ensures information regarding hazards, exposure frequency/duration, and the controls in place is accurate – they know their jobs best.</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The image</a:t>
            </a:r>
            <a:r>
              <a:rPr lang="en-US" kern="1200" baseline="0" dirty="0" smtClean="0">
                <a:solidFill>
                  <a:schemeClr val="tx1"/>
                </a:solidFill>
                <a:effectLst/>
                <a:latin typeface="+mn-lt"/>
                <a:ea typeface="+mn-ea"/>
                <a:cs typeface="+mn-cs"/>
              </a:rPr>
              <a:t> shows safety staff conducting a worksite assessment. Image retrieved from Bing Images (free to use and share license) at: </a:t>
            </a:r>
            <a:r>
              <a:rPr lang="en-US" u="sng" kern="1200" dirty="0" smtClean="0">
                <a:solidFill>
                  <a:schemeClr val="tx1"/>
                </a:solidFill>
                <a:effectLst/>
                <a:latin typeface="+mn-lt"/>
                <a:ea typeface="+mn-ea"/>
                <a:cs typeface="+mn-cs"/>
                <a:hlinkClick r:id="rId3"/>
              </a:rPr>
              <a:t>http://farm3.staticflickr.com/2651/3909070399_fe42e785b9_z.jpg</a:t>
            </a:r>
            <a:endParaRPr lang="en-US"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14</a:t>
            </a:fld>
            <a:endParaRPr lang="en-US" dirty="0"/>
          </a:p>
        </p:txBody>
      </p:sp>
    </p:spTree>
    <p:extLst>
      <p:ext uri="{BB962C8B-B14F-4D97-AF65-F5344CB8AC3E}">
        <p14:creationId xmlns:p14="http://schemas.microsoft.com/office/powerpoint/2010/main" val="1540720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latin typeface="+mn-lt"/>
                <a:ea typeface="+mn-ea"/>
                <a:cs typeface="+mn-cs"/>
              </a:rPr>
              <a:t>S</a:t>
            </a:r>
            <a:r>
              <a:rPr lang="en-US" kern="1200" baseline="0" dirty="0" smtClean="0">
                <a:solidFill>
                  <a:schemeClr val="tx1"/>
                </a:solidFill>
                <a:effectLst/>
                <a:latin typeface="+mn-lt"/>
                <a:ea typeface="+mn-ea"/>
                <a:cs typeface="+mn-cs"/>
              </a:rPr>
              <a:t>afety inspections and IH surveys help to identify health hazards with potential to cause harm to employees. </a:t>
            </a:r>
            <a:r>
              <a:rPr lang="en-US" kern="1200" dirty="0" smtClean="0">
                <a:solidFill>
                  <a:schemeClr val="tx1"/>
                </a:solidFill>
                <a:effectLst/>
                <a:latin typeface="+mn-lt"/>
                <a:ea typeface="+mn-ea"/>
                <a:cs typeface="+mn-cs"/>
              </a:rPr>
              <a:t>Recommend medical surveillance for individuals conducting work in these</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specific work areas, depending</a:t>
            </a:r>
            <a:r>
              <a:rPr lang="en-US" kern="1200" baseline="0" dirty="0" smtClean="0">
                <a:solidFill>
                  <a:schemeClr val="tx1"/>
                </a:solidFill>
                <a:effectLst/>
                <a:latin typeface="+mn-lt"/>
                <a:ea typeface="+mn-ea"/>
                <a:cs typeface="+mn-cs"/>
              </a:rPr>
              <a:t> upon the hazard exposure</a:t>
            </a:r>
            <a:r>
              <a:rPr lang="en-US" kern="1200" dirty="0" smtClean="0">
                <a:solidFill>
                  <a:schemeClr val="tx1"/>
                </a:solidFill>
                <a:effectLst/>
                <a:latin typeface="+mn-lt"/>
                <a:ea typeface="+mn-ea"/>
                <a:cs typeface="+mn-cs"/>
              </a:rPr>
              <a:t>.</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Establish procedures, based on requirements of the Privacy Act, to report exposure sampling or monitoring results (e.g., personal air sampling, noise dosimetry) to employees.</a:t>
            </a:r>
          </a:p>
          <a:p>
            <a:endParaRPr lang="en-US"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The image shows a sign</a:t>
            </a:r>
            <a:r>
              <a:rPr lang="en-US" kern="1200" baseline="0" dirty="0" smtClean="0">
                <a:solidFill>
                  <a:schemeClr val="tx1"/>
                </a:solidFill>
                <a:effectLst/>
                <a:latin typeface="+mn-lt"/>
                <a:ea typeface="+mn-ea"/>
                <a:cs typeface="+mn-cs"/>
              </a:rPr>
              <a:t> stating double hearing protection is required in the area, as determined based on the results of health hazard survey, specifically, noise sampling.</a:t>
            </a:r>
            <a:r>
              <a:rPr lang="en-US" kern="1200" dirty="0" smtClean="0">
                <a:solidFill>
                  <a:schemeClr val="tx1"/>
                </a:solidFill>
                <a:effectLst/>
                <a:latin typeface="+mn-lt"/>
                <a:ea typeface="+mn-ea"/>
                <a:cs typeface="+mn-cs"/>
              </a:rPr>
              <a:t> Image retrieved from Bing Images (Creative Commons).</a:t>
            </a:r>
            <a:endParaRPr lang="en-US"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15</a:t>
            </a:fld>
            <a:endParaRPr lang="en-US" dirty="0"/>
          </a:p>
        </p:txBody>
      </p:sp>
    </p:spTree>
    <p:extLst>
      <p:ext uri="{BB962C8B-B14F-4D97-AF65-F5344CB8AC3E}">
        <p14:creationId xmlns:p14="http://schemas.microsoft.com/office/powerpoint/2010/main" val="2617739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latin typeface="+mn-lt"/>
                <a:ea typeface="+mn-ea"/>
                <a:cs typeface="+mn-cs"/>
              </a:rPr>
              <a:t>Conduct an annual evaluation of the OHCP. Consider completing this OHCP evaluation in conjunction with the installation annual self-evaluation.</a:t>
            </a:r>
          </a:p>
          <a:p>
            <a:endParaRPr lang="en-US"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Review OH staffing levels, credentials, and licensing to</a:t>
            </a:r>
            <a:r>
              <a:rPr lang="en-US" kern="1200" baseline="0" dirty="0" smtClean="0">
                <a:solidFill>
                  <a:schemeClr val="tx1"/>
                </a:solidFill>
                <a:effectLst/>
                <a:latin typeface="+mn-lt"/>
                <a:ea typeface="+mn-ea"/>
                <a:cs typeface="+mn-cs"/>
              </a:rPr>
              <a:t> ensure all staff qualifications are up to date</a:t>
            </a:r>
            <a:r>
              <a:rPr lang="en-US" kern="1200" dirty="0" smtClean="0">
                <a:solidFill>
                  <a:schemeClr val="tx1"/>
                </a:solidFill>
                <a:effectLst/>
                <a:latin typeface="+mn-lt"/>
                <a:ea typeface="+mn-ea"/>
                <a:cs typeface="+mn-cs"/>
              </a:rPr>
              <a:t>. Also, ensure no</a:t>
            </a:r>
            <a:r>
              <a:rPr lang="en-US" kern="1200" baseline="0" dirty="0" smtClean="0">
                <a:solidFill>
                  <a:schemeClr val="tx1"/>
                </a:solidFill>
                <a:effectLst/>
                <a:latin typeface="+mn-lt"/>
                <a:ea typeface="+mn-ea"/>
                <a:cs typeface="+mn-cs"/>
              </a:rPr>
              <a:t> new licensing or credentialing is needed. </a:t>
            </a:r>
            <a:r>
              <a:rPr lang="en-US" kern="1200" dirty="0" smtClean="0">
                <a:solidFill>
                  <a:schemeClr val="tx1"/>
                </a:solidFill>
                <a:effectLst/>
                <a:latin typeface="+mn-lt"/>
                <a:ea typeface="+mn-ea"/>
                <a:cs typeface="+mn-cs"/>
              </a:rPr>
              <a:t>Credentialing offices are usually responsible for maintaining health care personnel credentials and licensing.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Verify all employees receive all required health services or surveillance.</a:t>
            </a:r>
          </a:p>
          <a:p>
            <a:r>
              <a:rPr lang="en-US"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Emergency services capability depends largely on location. Compared to a freestanding clinic, medical services are straightforward at nearby hospitals.</a:t>
            </a:r>
            <a:r>
              <a:rPr lang="en-US" kern="1200" baseline="0" dirty="0" smtClean="0">
                <a:solidFill>
                  <a:schemeClr val="tx1"/>
                </a:solidFill>
                <a:effectLst/>
                <a:latin typeface="+mn-lt"/>
                <a:ea typeface="+mn-ea"/>
                <a:cs typeface="+mn-cs"/>
              </a:rPr>
              <a:t> Depending on your available emergencies services, e</a:t>
            </a:r>
            <a:r>
              <a:rPr lang="en-US" kern="1200" dirty="0" smtClean="0">
                <a:solidFill>
                  <a:schemeClr val="tx1"/>
                </a:solidFill>
                <a:effectLst/>
                <a:latin typeface="+mn-lt"/>
                <a:ea typeface="+mn-ea"/>
                <a:cs typeface="+mn-cs"/>
              </a:rPr>
              <a:t>valuate any</a:t>
            </a:r>
            <a:r>
              <a:rPr lang="en-US" kern="1200" baseline="0" dirty="0" smtClean="0">
                <a:solidFill>
                  <a:schemeClr val="tx1"/>
                </a:solidFill>
                <a:effectLst/>
                <a:latin typeface="+mn-lt"/>
                <a:ea typeface="+mn-ea"/>
                <a:cs typeface="+mn-cs"/>
              </a:rPr>
              <a:t> health-related</a:t>
            </a:r>
            <a:r>
              <a:rPr lang="en-US" kern="1200" dirty="0" smtClean="0">
                <a:solidFill>
                  <a:schemeClr val="tx1"/>
                </a:solidFill>
                <a:effectLst/>
                <a:latin typeface="+mn-lt"/>
                <a:ea typeface="+mn-ea"/>
                <a:cs typeface="+mn-cs"/>
              </a:rPr>
              <a:t> programs in place</a:t>
            </a:r>
            <a:r>
              <a:rPr lang="en-US" kern="1200" baseline="0" dirty="0" smtClean="0">
                <a:solidFill>
                  <a:schemeClr val="tx1"/>
                </a:solidFill>
                <a:effectLst/>
                <a:latin typeface="+mn-lt"/>
                <a:ea typeface="+mn-ea"/>
                <a:cs typeface="+mn-cs"/>
              </a:rPr>
              <a:t> (e.g., </a:t>
            </a:r>
            <a:r>
              <a:rPr lang="en-US" kern="1200" baseline="0" dirty="0" smtClean="0">
                <a:solidFill>
                  <a:schemeClr val="tx1"/>
                </a:solidFill>
                <a:effectLst/>
                <a:latin typeface="+mn-lt"/>
                <a:ea typeface="+mn-ea"/>
                <a:cs typeface="+mn-cs"/>
              </a:rPr>
              <a:t>f</a:t>
            </a:r>
            <a:r>
              <a:rPr lang="en-US" kern="1200" dirty="0" smtClean="0">
                <a:solidFill>
                  <a:schemeClr val="tx1"/>
                </a:solidFill>
                <a:effectLst/>
                <a:latin typeface="+mn-lt"/>
                <a:ea typeface="+mn-ea"/>
                <a:cs typeface="+mn-cs"/>
              </a:rPr>
              <a:t>irst </a:t>
            </a:r>
            <a:r>
              <a:rPr lang="en-US" kern="1200" dirty="0" smtClean="0">
                <a:solidFill>
                  <a:schemeClr val="tx1"/>
                </a:solidFill>
                <a:effectLst/>
                <a:latin typeface="+mn-lt"/>
                <a:ea typeface="+mn-ea"/>
                <a:cs typeface="+mn-cs"/>
              </a:rPr>
              <a:t>aid, equipment, supply replenishment, AED inspections, personnel training).</a:t>
            </a:r>
            <a:r>
              <a:rPr lang="en-US"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The image shows a variation of the Plan-Do-Check-Act feedback loop cycle. Image retrieved from Bing Images (free to share and use license) at: </a:t>
            </a:r>
            <a:r>
              <a:rPr lang="en-US" u="sng" kern="1200" dirty="0" smtClean="0">
                <a:solidFill>
                  <a:schemeClr val="tx1"/>
                </a:solidFill>
                <a:effectLst/>
                <a:latin typeface="+mn-lt"/>
                <a:ea typeface="+mn-ea"/>
                <a:cs typeface="+mn-cs"/>
                <a:hlinkClick r:id="rId3"/>
              </a:rPr>
              <a:t>https://upload.wikimedia.org/wikipedia/commons/0/0b/PDCA-Loop.png</a:t>
            </a:r>
            <a:endParaRPr lang="en-US"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16</a:t>
            </a:fld>
            <a:endParaRPr lang="en-US" dirty="0"/>
          </a:p>
        </p:txBody>
      </p:sp>
    </p:spTree>
    <p:extLst>
      <p:ext uri="{BB962C8B-B14F-4D97-AF65-F5344CB8AC3E}">
        <p14:creationId xmlns:p14="http://schemas.microsoft.com/office/powerpoint/2010/main" val="1872553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Review all procedures</a:t>
            </a:r>
            <a:r>
              <a:rPr lang="en-US" kern="1200" baseline="0" dirty="0" smtClean="0">
                <a:solidFill>
                  <a:schemeClr val="tx1"/>
                </a:solidFill>
                <a:effectLst/>
                <a:latin typeface="+mn-lt"/>
                <a:ea typeface="+mn-ea"/>
                <a:cs typeface="+mn-cs"/>
              </a:rPr>
              <a:t> annually to determine effectiveness and accuracy, ensuring no changes need to be made. A best practice is to date procedures after review, even if changes have not been made. These dates help to display your procedures are up to date.</a:t>
            </a:r>
            <a:endParaRPr lang="en-US" kern="1200" dirty="0" smtClean="0">
              <a:solidFill>
                <a:schemeClr val="tx1"/>
              </a:solidFill>
              <a:effectLst/>
              <a:latin typeface="+mn-lt"/>
              <a:ea typeface="+mn-ea"/>
              <a:cs typeface="+mn-cs"/>
            </a:endParaRP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Compare metrics and findings against previous assessments. Review hazard tracking logs to determine if there are any other issues relative to OH procedures.</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Consider providing customer/employee feedback surveys. These identify issues related to the appointment process, patient wait times, and staff courtesy.</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In the end, review</a:t>
            </a:r>
            <a:r>
              <a:rPr lang="en-US" kern="1200" baseline="0" dirty="0" smtClean="0">
                <a:solidFill>
                  <a:schemeClr val="tx1"/>
                </a:solidFill>
                <a:effectLst/>
                <a:latin typeface="+mn-lt"/>
                <a:ea typeface="+mn-ea"/>
                <a:cs typeface="+mn-cs"/>
              </a:rPr>
              <a:t> all the findings from your OHCP assessment and develop plans of action to improve. You should continue reviewing your OHCP each year to identify weaknesses for improvement, or even look for ways to become even better in areas where you already excel!</a:t>
            </a:r>
            <a:endParaRPr lang="en-US" kern="1200" dirty="0" smtClean="0">
              <a:solidFill>
                <a:schemeClr val="tx1"/>
              </a:solidFill>
              <a:effectLst/>
              <a:latin typeface="+mn-lt"/>
              <a:ea typeface="+mn-ea"/>
              <a:cs typeface="+mn-cs"/>
            </a:endParaRP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The image</a:t>
            </a:r>
            <a:r>
              <a:rPr lang="en-US" kern="1200" baseline="0" dirty="0" smtClean="0">
                <a:solidFill>
                  <a:schemeClr val="tx1"/>
                </a:solidFill>
                <a:effectLst/>
                <a:latin typeface="+mn-lt"/>
                <a:ea typeface="+mn-ea"/>
                <a:cs typeface="+mn-cs"/>
              </a:rPr>
              <a:t> shows a customer survey. These are valuable for gathering feedback and improving your program! </a:t>
            </a:r>
            <a:r>
              <a:rPr lang="en-US" kern="1200" dirty="0" smtClean="0">
                <a:solidFill>
                  <a:schemeClr val="tx1"/>
                </a:solidFill>
                <a:effectLst/>
                <a:latin typeface="+mn-lt"/>
                <a:ea typeface="+mn-ea"/>
                <a:cs typeface="+mn-cs"/>
              </a:rPr>
              <a:t>Image retrieved from Bing Images (free to share and use license) at: </a:t>
            </a:r>
            <a:r>
              <a:rPr lang="en-US" u="sng" kern="1200" dirty="0" smtClean="0">
                <a:solidFill>
                  <a:schemeClr val="tx1"/>
                </a:solidFill>
                <a:effectLst/>
                <a:latin typeface="+mn-lt"/>
                <a:ea typeface="+mn-ea"/>
                <a:cs typeface="+mn-cs"/>
                <a:hlinkClick r:id="rId3"/>
              </a:rPr>
              <a:t>http://1.bp.blogspot.com/-7d6ALGhUQ3s/U2Xs7vrxpyI/AAAAAAAAEo8/IhN9sHXpLkc/s1600/customer+survey.jpg</a:t>
            </a:r>
            <a:endParaRPr lang="en-US"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17</a:t>
            </a:fld>
            <a:endParaRPr lang="en-US" dirty="0"/>
          </a:p>
        </p:txBody>
      </p:sp>
    </p:spTree>
    <p:extLst>
      <p:ext uri="{BB962C8B-B14F-4D97-AF65-F5344CB8AC3E}">
        <p14:creationId xmlns:p14="http://schemas.microsoft.com/office/powerpoint/2010/main" val="1270857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18</a:t>
            </a:fld>
            <a:endParaRPr lang="en-US" dirty="0"/>
          </a:p>
        </p:txBody>
      </p:sp>
    </p:spTree>
    <p:extLst>
      <p:ext uri="{BB962C8B-B14F-4D97-AF65-F5344CB8AC3E}">
        <p14:creationId xmlns:p14="http://schemas.microsoft.com/office/powerpoint/2010/main" val="2001665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This presentation is beneficial to safety professionals, OSHA VPP representatives, industrial hygiene (IH) professionals, medical professionals, health care claims representatives, recordkeepers</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and others with responsibilities under the OHCP.</a:t>
            </a:r>
            <a:endParaRPr lang="en-US" sz="1050" dirty="0"/>
          </a:p>
        </p:txBody>
      </p:sp>
      <p:sp>
        <p:nvSpPr>
          <p:cNvPr id="4" name="Slide Number Placeholder 3"/>
          <p:cNvSpPr>
            <a:spLocks noGrp="1"/>
          </p:cNvSpPr>
          <p:nvPr>
            <p:ph type="sldNum" sz="quarter" idx="10"/>
          </p:nvPr>
        </p:nvSpPr>
        <p:spPr/>
        <p:txBody>
          <a:bodyPr/>
          <a:lstStyle/>
          <a:p>
            <a:fld id="{EEDEC144-5708-524F-8182-C7FC24335BD2}" type="slidenum">
              <a:rPr lang="en-US" smtClean="0"/>
              <a:t>2</a:t>
            </a:fld>
            <a:endParaRPr lang="en-US" dirty="0"/>
          </a:p>
        </p:txBody>
      </p:sp>
    </p:spTree>
    <p:extLst>
      <p:ext uri="{BB962C8B-B14F-4D97-AF65-F5344CB8AC3E}">
        <p14:creationId xmlns:p14="http://schemas.microsoft.com/office/powerpoint/2010/main" val="1524949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kern="1200" dirty="0" smtClean="0">
                <a:solidFill>
                  <a:schemeClr val="tx1"/>
                </a:solidFill>
                <a:effectLst/>
                <a:latin typeface="+mn-lt"/>
                <a:ea typeface="+mn-ea"/>
                <a:cs typeface="+mn-cs"/>
              </a:rPr>
              <a:t>HP&amp;C = hazard prevention &amp; control</a:t>
            </a:r>
          </a:p>
          <a:p>
            <a:pPr>
              <a:spcBef>
                <a:spcPts val="0"/>
              </a:spcBef>
              <a:spcAft>
                <a:spcPts val="0"/>
              </a:spcAft>
            </a:pPr>
            <a:r>
              <a:rPr lang="en-US" kern="1200" dirty="0" smtClean="0">
                <a:solidFill>
                  <a:schemeClr val="tx1"/>
                </a:solidFill>
                <a:effectLst/>
                <a:latin typeface="+mn-lt"/>
                <a:ea typeface="+mn-ea"/>
                <a:cs typeface="+mn-cs"/>
              </a:rPr>
              <a:t>OH = occupational health</a:t>
            </a:r>
            <a:br>
              <a:rPr lang="en-US" kern="1200" dirty="0" smtClean="0">
                <a:solidFill>
                  <a:schemeClr val="tx1"/>
                </a:solidFill>
                <a:effectLst/>
                <a:latin typeface="+mn-lt"/>
                <a:ea typeface="+mn-ea"/>
                <a:cs typeface="+mn-cs"/>
              </a:rPr>
            </a:br>
            <a:endParaRPr lang="en-US" kern="1200" dirty="0" smtClean="0">
              <a:solidFill>
                <a:schemeClr val="tx1"/>
              </a:solidFill>
              <a:effectLst/>
              <a:latin typeface="+mn-lt"/>
              <a:ea typeface="+mn-ea"/>
              <a:cs typeface="+mn-cs"/>
            </a:endParaRPr>
          </a:p>
          <a:p>
            <a:pPr>
              <a:spcBef>
                <a:spcPts val="0"/>
              </a:spcBef>
              <a:spcAft>
                <a:spcPts val="0"/>
              </a:spcAft>
            </a:pPr>
            <a:r>
              <a:rPr lang="en-US" kern="1200" dirty="0" smtClean="0">
                <a:solidFill>
                  <a:schemeClr val="tx1"/>
                </a:solidFill>
                <a:effectLst/>
                <a:latin typeface="+mn-lt"/>
                <a:ea typeface="+mn-ea"/>
                <a:cs typeface="+mn-cs"/>
              </a:rPr>
              <a:t>OH care focuses on employee health status for prevention</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and treatment of illnesses and injuries. It also includes health-related services (e.g., pre-placement examinations, audiograms, lung function tests). </a:t>
            </a:r>
          </a:p>
          <a:p>
            <a:pPr>
              <a:spcBef>
                <a:spcPts val="0"/>
              </a:spcBef>
              <a:spcAft>
                <a:spcPts val="0"/>
              </a:spcAft>
            </a:pPr>
            <a:endParaRPr lang="en-US" kern="1200" dirty="0" smtClean="0">
              <a:solidFill>
                <a:schemeClr val="tx1"/>
              </a:solidFill>
              <a:effectLst/>
              <a:latin typeface="+mn-lt"/>
              <a:ea typeface="+mn-ea"/>
              <a:cs typeface="+mn-cs"/>
            </a:endParaRPr>
          </a:p>
          <a:p>
            <a:pPr>
              <a:spcBef>
                <a:spcPts val="0"/>
              </a:spcBef>
              <a:spcAft>
                <a:spcPts val="0"/>
              </a:spcAft>
            </a:pPr>
            <a:r>
              <a:rPr lang="en-US" kern="1200" dirty="0" smtClean="0">
                <a:solidFill>
                  <a:schemeClr val="tx1"/>
                </a:solidFill>
                <a:effectLst/>
                <a:latin typeface="+mn-lt"/>
                <a:ea typeface="+mn-ea"/>
                <a:cs typeface="+mn-cs"/>
              </a:rPr>
              <a:t>The top image shows an OH physician.</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Top image retrieved from Bing Images (free to use and share license) at: </a:t>
            </a:r>
          </a:p>
          <a:p>
            <a:pPr>
              <a:spcBef>
                <a:spcPts val="0"/>
              </a:spcBef>
              <a:spcAft>
                <a:spcPts val="0"/>
              </a:spcAft>
            </a:pPr>
            <a:r>
              <a:rPr lang="en-US" u="sng" kern="1200" dirty="0" smtClean="0">
                <a:solidFill>
                  <a:schemeClr val="tx1"/>
                </a:solidFill>
                <a:effectLst/>
                <a:latin typeface="+mn-lt"/>
                <a:ea typeface="+mn-ea"/>
                <a:cs typeface="+mn-cs"/>
                <a:hlinkClick r:id="rId3"/>
              </a:rPr>
              <a:t>http://3.bp.blogspot.com/_SE3sqIfwYw0/ShWkxEgb8lI/AAAAAAAAAAM/kLDQM4sEgGg/s320/physicianatdesk.jpg</a:t>
            </a:r>
            <a:endParaRPr lang="en-US" u="sng" kern="1200" dirty="0" smtClean="0">
              <a:solidFill>
                <a:schemeClr val="tx1"/>
              </a:solidFill>
              <a:effectLst/>
              <a:latin typeface="+mn-lt"/>
              <a:ea typeface="+mn-ea"/>
              <a:cs typeface="+mn-cs"/>
            </a:endParaRPr>
          </a:p>
          <a:p>
            <a:pPr>
              <a:spcBef>
                <a:spcPts val="0"/>
              </a:spcBef>
              <a:spcAft>
                <a:spcPts val="0"/>
              </a:spcAft>
            </a:pPr>
            <a:endParaRPr lang="en-US" u="sng" kern="1200" dirty="0" smtClean="0">
              <a:solidFill>
                <a:schemeClr val="tx1"/>
              </a:solidFill>
              <a:effectLst/>
              <a:latin typeface="+mn-lt"/>
              <a:ea typeface="+mn-ea"/>
              <a:cs typeface="+mn-cs"/>
            </a:endParaRPr>
          </a:p>
          <a:p>
            <a:pPr>
              <a:spcBef>
                <a:spcPts val="0"/>
              </a:spcBef>
              <a:spcAft>
                <a:spcPts val="0"/>
              </a:spcAft>
            </a:pPr>
            <a:r>
              <a:rPr lang="en-US" kern="1200" dirty="0" smtClean="0">
                <a:solidFill>
                  <a:schemeClr val="tx1"/>
                </a:solidFill>
                <a:effectLst/>
                <a:latin typeface="+mn-lt"/>
                <a:ea typeface="+mn-ea"/>
                <a:cs typeface="+mn-cs"/>
              </a:rPr>
              <a:t>Bottom image shows an emergency entrance to a medical facility.</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Image retrieved from Bing Images (free to use and share license) at: </a:t>
            </a:r>
            <a:r>
              <a:rPr lang="en-US" u="sng" kern="1200" dirty="0" smtClean="0">
                <a:solidFill>
                  <a:schemeClr val="tx1"/>
                </a:solidFill>
                <a:effectLst/>
                <a:latin typeface="+mn-lt"/>
                <a:ea typeface="+mn-ea"/>
                <a:cs typeface="+mn-cs"/>
                <a:hlinkClick r:id="rId4"/>
              </a:rPr>
              <a:t>https://www.lawyersandsettlements.com/images/articles2/ER-sign-article-2.jpg</a:t>
            </a:r>
            <a:endParaRPr lang="en-US"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3</a:t>
            </a:fld>
            <a:endParaRPr lang="en-US" dirty="0"/>
          </a:p>
        </p:txBody>
      </p:sp>
    </p:spTree>
    <p:extLst>
      <p:ext uri="{BB962C8B-B14F-4D97-AF65-F5344CB8AC3E}">
        <p14:creationId xmlns:p14="http://schemas.microsoft.com/office/powerpoint/2010/main" val="3423278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15789"/>
            <a:ext cx="6197600" cy="4525011"/>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Make sure you provide completed</a:t>
            </a:r>
            <a:r>
              <a:rPr lang="en-US" kern="1200" baseline="0" dirty="0" smtClean="0">
                <a:solidFill>
                  <a:schemeClr val="tx1"/>
                </a:solidFill>
                <a:effectLst/>
              </a:rPr>
              <a:t> examples of forms and documents to your assessment team. Don’t just show them blank forms! They want to see the documents you filled out to thoroughly assess the processes within your SMS. </a:t>
            </a:r>
            <a:r>
              <a:rPr lang="en-US" kern="1200" dirty="0" smtClean="0">
                <a:solidFill>
                  <a:schemeClr val="tx1"/>
                </a:solidFill>
                <a:effectLst/>
              </a:rPr>
              <a:t>These documents help verify the OHCP requirements for the OSHA</a:t>
            </a:r>
            <a:r>
              <a:rPr lang="en-US" kern="1200" baseline="0" dirty="0" smtClean="0">
                <a:solidFill>
                  <a:schemeClr val="tx1"/>
                </a:solidFill>
                <a:effectLst/>
              </a:rPr>
              <a:t> </a:t>
            </a:r>
            <a:r>
              <a:rPr lang="en-US" kern="1200" dirty="0" smtClean="0">
                <a:solidFill>
                  <a:schemeClr val="tx1"/>
                </a:solidFill>
                <a:effectLst/>
              </a:rPr>
              <a:t>VPP approval process</a:t>
            </a:r>
            <a:r>
              <a:rPr lang="en-US" dirty="0" smtClean="0"/>
              <a:t>.</a:t>
            </a:r>
            <a:endParaRPr lang="en-US" kern="1200" dirty="0" smtClean="0">
              <a:solidFill>
                <a:schemeClr val="tx1"/>
              </a:solidFill>
              <a:effectLst/>
            </a:endParaRPr>
          </a:p>
          <a:p>
            <a:endParaRPr lang="en-US" kern="1200" dirty="0" smtClean="0">
              <a:solidFill>
                <a:schemeClr val="tx1"/>
              </a:solidFill>
              <a:effectLst/>
            </a:endParaRPr>
          </a:p>
          <a:p>
            <a:r>
              <a:rPr lang="en-US" kern="1200" dirty="0" smtClean="0">
                <a:solidFill>
                  <a:schemeClr val="tx1"/>
                </a:solidFill>
                <a:effectLst/>
              </a:rPr>
              <a:t>Written procedures are essential to manage, track, and complete exam and training requirements.</a:t>
            </a:r>
            <a:r>
              <a:rPr lang="en-US" kern="1200" baseline="0" dirty="0" smtClean="0">
                <a:solidFill>
                  <a:schemeClr val="tx1"/>
                </a:solidFill>
                <a:effectLst/>
              </a:rPr>
              <a:t> </a:t>
            </a:r>
            <a:r>
              <a:rPr lang="en-US" kern="1200" dirty="0" smtClean="0">
                <a:solidFill>
                  <a:schemeClr val="tx1"/>
                </a:solidFill>
                <a:effectLst/>
              </a:rPr>
              <a:t>Examples of procedures include: scheduling exams,</a:t>
            </a:r>
            <a:r>
              <a:rPr lang="en-US" kern="1200" baseline="0" dirty="0" smtClean="0">
                <a:solidFill>
                  <a:schemeClr val="tx1"/>
                </a:solidFill>
                <a:effectLst/>
              </a:rPr>
              <a:t> </a:t>
            </a:r>
            <a:r>
              <a:rPr lang="en-US" kern="1200" dirty="0" smtClean="0">
                <a:solidFill>
                  <a:schemeClr val="tx1"/>
                </a:solidFill>
                <a:effectLst/>
              </a:rPr>
              <a:t>tracking missed exams, returning employees to work, assessing OHCP program and procedures.</a:t>
            </a:r>
          </a:p>
          <a:p>
            <a:endParaRPr lang="en-US" kern="1200" dirty="0" smtClean="0">
              <a:solidFill>
                <a:schemeClr val="tx1"/>
              </a:solidFill>
              <a:effectLst/>
            </a:endParaRPr>
          </a:p>
          <a:p>
            <a:r>
              <a:rPr lang="en-US" kern="1200" dirty="0" smtClean="0">
                <a:solidFill>
                  <a:schemeClr val="tx1"/>
                </a:solidFill>
                <a:effectLst/>
              </a:rPr>
              <a:t>It is a best practice to include OH professionals on safety committees, councils, or in working groups, especially those involving discussions to return employees to work. </a:t>
            </a:r>
          </a:p>
          <a:p>
            <a:endParaRPr lang="en-US" kern="1200" dirty="0" smtClean="0">
              <a:solidFill>
                <a:schemeClr val="tx1"/>
              </a:solidFill>
              <a:effectLst/>
            </a:endParaRPr>
          </a:p>
          <a:p>
            <a:r>
              <a:rPr lang="en-US" kern="1200" dirty="0" smtClean="0">
                <a:solidFill>
                  <a:schemeClr val="tx1"/>
                </a:solidFill>
                <a:effectLst/>
              </a:rPr>
              <a:t>Examples of program training records include: first aid, cardiopulmonary resuscitation (CPR), automated external defibrillators (AEDs), physician care, and emergency medical care. Thi</a:t>
            </a:r>
            <a:r>
              <a:rPr lang="en-US" kern="1200" baseline="0" dirty="0" smtClean="0">
                <a:solidFill>
                  <a:schemeClr val="tx1"/>
                </a:solidFill>
                <a:effectLst/>
              </a:rPr>
              <a:t>s can also include training provided by OH care professionals to employees based on employee exposures (e.g., </a:t>
            </a:r>
            <a:r>
              <a:rPr lang="en-US" kern="1200" dirty="0" smtClean="0">
                <a:solidFill>
                  <a:schemeClr val="tx1"/>
                </a:solidFill>
                <a:effectLst/>
              </a:rPr>
              <a:t>lead, hearing conservation, respiratory protection).</a:t>
            </a:r>
          </a:p>
          <a:p>
            <a:endParaRPr lang="en-US" kern="1200" dirty="0" smtClean="0">
              <a:solidFill>
                <a:schemeClr val="tx1"/>
              </a:solidFill>
              <a:effectLst/>
            </a:endParaRPr>
          </a:p>
          <a:p>
            <a:r>
              <a:rPr lang="en-US" kern="1200" dirty="0" smtClean="0">
                <a:solidFill>
                  <a:schemeClr val="tx1"/>
                </a:solidFill>
                <a:effectLst/>
              </a:rPr>
              <a:t>OSHA assessment team members have a medical access order to review work-related medical records. This includes</a:t>
            </a:r>
            <a:r>
              <a:rPr lang="en-US" kern="1200" baseline="0" dirty="0" smtClean="0">
                <a:solidFill>
                  <a:schemeClr val="tx1"/>
                </a:solidFill>
                <a:effectLst/>
              </a:rPr>
              <a:t> m</a:t>
            </a:r>
            <a:r>
              <a:rPr lang="en-US" kern="1200" dirty="0" smtClean="0">
                <a:solidFill>
                  <a:schemeClr val="tx1"/>
                </a:solidFill>
                <a:effectLst/>
              </a:rPr>
              <a:t>edical records protected by the Health Insurance Portability and Accountability Act (HIPAA) and Privacy Act. They review IH</a:t>
            </a:r>
            <a:r>
              <a:rPr lang="en-US" kern="1200" baseline="0" dirty="0" smtClean="0">
                <a:solidFill>
                  <a:schemeClr val="tx1"/>
                </a:solidFill>
                <a:effectLst/>
              </a:rPr>
              <a:t> reports and personal sampling records to ensure you identify and evaluate health hazards, and that appropriate occupational health care actions are met for employee exposures to potential health hazards.</a:t>
            </a:r>
          </a:p>
          <a:p>
            <a:endParaRPr lang="en-US" kern="1200" baseline="0" dirty="0" smtClean="0">
              <a:solidFill>
                <a:schemeClr val="tx1"/>
              </a:solidFill>
              <a:effectLst/>
            </a:endParaRPr>
          </a:p>
          <a:p>
            <a:r>
              <a:rPr lang="en-US" kern="1200" baseline="0" dirty="0" smtClean="0">
                <a:solidFill>
                  <a:schemeClr val="tx1"/>
                </a:solidFill>
                <a:effectLst/>
              </a:rPr>
              <a:t>Image retrieved from Bing Images (Creative Commons). </a:t>
            </a:r>
            <a:endParaRPr lang="en-US"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4</a:t>
            </a:fld>
            <a:endParaRPr lang="en-US" dirty="0"/>
          </a:p>
        </p:txBody>
      </p:sp>
    </p:spTree>
    <p:extLst>
      <p:ext uri="{BB962C8B-B14F-4D97-AF65-F5344CB8AC3E}">
        <p14:creationId xmlns:p14="http://schemas.microsoft.com/office/powerpoint/2010/main" val="2532451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kern="1200" dirty="0" smtClean="0">
                <a:solidFill>
                  <a:schemeClr val="tx1"/>
                </a:solidFill>
                <a:effectLst/>
                <a:latin typeface="+mn-lt"/>
                <a:ea typeface="+mn-ea"/>
                <a:cs typeface="+mn-cs"/>
              </a:rPr>
              <a:t>CPR = cardiopulmonary resuscitation</a:t>
            </a:r>
            <a:br>
              <a:rPr lang="en-US" kern="1200" dirty="0" smtClean="0">
                <a:solidFill>
                  <a:schemeClr val="tx1"/>
                </a:solidFill>
                <a:effectLst/>
                <a:latin typeface="+mn-lt"/>
                <a:ea typeface="+mn-ea"/>
                <a:cs typeface="+mn-cs"/>
              </a:rPr>
            </a:br>
            <a:r>
              <a:rPr lang="en-US" kern="1200" dirty="0" smtClean="0">
                <a:solidFill>
                  <a:schemeClr val="tx1"/>
                </a:solidFill>
                <a:effectLst/>
                <a:latin typeface="+mn-lt"/>
                <a:ea typeface="+mn-ea"/>
                <a:cs typeface="+mn-cs"/>
              </a:rPr>
              <a:t>AED = automated external defibrillator</a:t>
            </a:r>
          </a:p>
          <a:p>
            <a:pPr>
              <a:spcBef>
                <a:spcPts val="0"/>
              </a:spcBef>
              <a:spcAft>
                <a:spcPts val="0"/>
              </a:spcAft>
            </a:pPr>
            <a:endParaRPr lang="en-US" kern="1200" dirty="0" smtClean="0">
              <a:solidFill>
                <a:schemeClr val="tx1"/>
              </a:solidFill>
              <a:effectLst/>
              <a:latin typeface="+mn-lt"/>
              <a:ea typeface="+mn-ea"/>
              <a:cs typeface="+mn-cs"/>
            </a:endParaRPr>
          </a:p>
          <a:p>
            <a:pPr>
              <a:spcBef>
                <a:spcPts val="0"/>
              </a:spcBef>
              <a:spcAft>
                <a:spcPts val="0"/>
              </a:spcAft>
            </a:pPr>
            <a:r>
              <a:rPr lang="en-US" kern="1200" dirty="0" smtClean="0">
                <a:solidFill>
                  <a:schemeClr val="tx1"/>
                </a:solidFill>
                <a:effectLst/>
                <a:latin typeface="+mn-lt"/>
                <a:ea typeface="+mn-ea"/>
                <a:cs typeface="+mn-cs"/>
              </a:rPr>
              <a:t>Leaders and managers need to know about site-specific medical surveillance programs, including the process for identifying, scheduling, and tracking employee testing and certifications.</a:t>
            </a:r>
          </a:p>
          <a:p>
            <a:pPr>
              <a:spcBef>
                <a:spcPts val="0"/>
              </a:spcBef>
              <a:spcAft>
                <a:spcPts val="0"/>
              </a:spcAft>
            </a:pPr>
            <a:endParaRPr lang="en-US" kern="1200" dirty="0" smtClean="0">
              <a:solidFill>
                <a:schemeClr val="tx1"/>
              </a:solidFill>
              <a:effectLst/>
              <a:latin typeface="+mn-lt"/>
              <a:ea typeface="+mn-ea"/>
              <a:cs typeface="+mn-cs"/>
            </a:endParaRPr>
          </a:p>
          <a:p>
            <a:pPr>
              <a:spcBef>
                <a:spcPts val="0"/>
              </a:spcBef>
              <a:spcAft>
                <a:spcPts val="0"/>
              </a:spcAft>
            </a:pPr>
            <a:r>
              <a:rPr lang="en-US" kern="1200" dirty="0" smtClean="0">
                <a:solidFill>
                  <a:schemeClr val="tx1"/>
                </a:solidFill>
                <a:effectLst/>
                <a:latin typeface="+mn-lt"/>
                <a:ea typeface="+mn-ea"/>
                <a:cs typeface="+mn-cs"/>
              </a:rPr>
              <a:t>They should also know how to address employees requiring medical assistance, to include following local procedures to complete a medical referral form, providing the injured employee appropriate forms, notifying the chain of command, and initiating the mishap investigation. Supervisors should know who the point of contact is for workers’ compensation assistance.</a:t>
            </a:r>
          </a:p>
          <a:p>
            <a:pPr>
              <a:spcBef>
                <a:spcPts val="0"/>
              </a:spcBef>
              <a:spcAft>
                <a:spcPts val="0"/>
              </a:spcAft>
            </a:pPr>
            <a:endParaRPr lang="en-US" kern="1200" dirty="0" smtClean="0">
              <a:solidFill>
                <a:schemeClr val="tx1"/>
              </a:solidFill>
              <a:effectLst/>
              <a:latin typeface="+mn-lt"/>
              <a:ea typeface="+mn-ea"/>
              <a:cs typeface="+mn-cs"/>
            </a:endParaRPr>
          </a:p>
          <a:p>
            <a:pPr>
              <a:spcBef>
                <a:spcPts val="0"/>
              </a:spcBef>
              <a:spcAft>
                <a:spcPts val="0"/>
              </a:spcAft>
            </a:pPr>
            <a:r>
              <a:rPr lang="en-US" kern="1200" dirty="0" smtClean="0">
                <a:solidFill>
                  <a:schemeClr val="tx1"/>
                </a:solidFill>
                <a:effectLst/>
                <a:latin typeface="+mn-lt"/>
                <a:ea typeface="+mn-ea"/>
                <a:cs typeface="+mn-cs"/>
              </a:rPr>
              <a:t>Leaders and managers assist in the return of an injured employee to work. If the employee cannot return to full duty, then the employee may work in another capacity (e.g., light duty) as approved by the physician. Their supervisor must be aware of any restrictions to assign work tasks. Leadership may work with OH care professionals to develop a return-to-work program to ease employees back to work.</a:t>
            </a:r>
          </a:p>
          <a:p>
            <a:pPr>
              <a:spcBef>
                <a:spcPts val="0"/>
              </a:spcBef>
              <a:spcAft>
                <a:spcPts val="0"/>
              </a:spcAft>
            </a:pPr>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Image retrieved from Bing Images (free to share and use license) at:</a:t>
            </a:r>
            <a:r>
              <a:rPr lang="en-US" kern="1200" baseline="0" dirty="0" smtClean="0">
                <a:solidFill>
                  <a:schemeClr val="tx1"/>
                </a:solidFill>
                <a:effectLst/>
                <a:latin typeface="+mn-lt"/>
                <a:ea typeface="+mn-ea"/>
                <a:cs typeface="+mn-cs"/>
              </a:rPr>
              <a:t> </a:t>
            </a:r>
            <a:r>
              <a:rPr lang="en-US" u="sng" kern="1200" dirty="0" smtClean="0">
                <a:solidFill>
                  <a:schemeClr val="tx1"/>
                </a:solidFill>
                <a:effectLst/>
                <a:latin typeface="+mn-lt"/>
                <a:ea typeface="+mn-ea"/>
                <a:cs typeface="+mn-cs"/>
                <a:hlinkClick r:id="rId3"/>
              </a:rPr>
              <a:t>https://upload.wikimedia.org/wikipedia/commons/thumb/7/79/Frederick_B._Hodges_OCP.jpg/1200px-Frederick_B._Hodges_OCP.jpg</a:t>
            </a:r>
            <a:endParaRPr lang="en-US"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5</a:t>
            </a:fld>
            <a:endParaRPr lang="en-US" dirty="0"/>
          </a:p>
        </p:txBody>
      </p:sp>
    </p:spTree>
    <p:extLst>
      <p:ext uri="{BB962C8B-B14F-4D97-AF65-F5344CB8AC3E}">
        <p14:creationId xmlns:p14="http://schemas.microsoft.com/office/powerpoint/2010/main" val="85052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latin typeface="+mn-lt"/>
                <a:ea typeface="+mn-ea"/>
                <a:cs typeface="+mn-cs"/>
              </a:rPr>
              <a:t>OH personnel may include: occupational medicine physicians, nurses, physicians assistants, nurse practitioners, paramedics, audiologists, medical technicians, and administrative staff.</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IH personnel may include: industrial hygienists, technicians, and administrative staff.</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More information on OSHA clinicians is available at: </a:t>
            </a:r>
            <a:r>
              <a:rPr lang="en-US" u="sng" kern="1200" dirty="0" smtClean="0">
                <a:solidFill>
                  <a:schemeClr val="tx1"/>
                </a:solidFill>
                <a:effectLst/>
                <a:latin typeface="+mn-lt"/>
                <a:ea typeface="+mn-ea"/>
                <a:cs typeface="+mn-cs"/>
                <a:hlinkClick r:id="rId3"/>
              </a:rPr>
              <a:t>https://www.osha.gov/dts/oom/clinicians</a:t>
            </a:r>
            <a:endParaRPr lang="en-US" u="sng" kern="1200" dirty="0" smtClean="0">
              <a:solidFill>
                <a:schemeClr val="tx1"/>
              </a:solidFill>
              <a:effectLst/>
              <a:latin typeface="+mn-lt"/>
              <a:ea typeface="+mn-ea"/>
              <a:cs typeface="+mn-cs"/>
            </a:endParaRP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Oftentimes, you need a multi-disciplinary approach to solve workplace issues (e.g., indoor air quality complaints, ergonomic hazards). This approach helps identify additional personnel for medical surveillance programs, ensures medical record updates, and distributes medical surveillance information to employees and management.</a:t>
            </a: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Periodic audits and</a:t>
            </a:r>
            <a:r>
              <a:rPr lang="en-US" kern="1200" baseline="0" dirty="0" smtClean="0">
                <a:solidFill>
                  <a:schemeClr val="tx1"/>
                </a:solidFill>
                <a:effectLst/>
                <a:latin typeface="+mn-lt"/>
                <a:ea typeface="+mn-ea"/>
                <a:cs typeface="+mn-cs"/>
              </a:rPr>
              <a:t> evaluations of existing programs and procedures need to take place. Key personnel should be able to discuss these processes and explain how the assessments are executed, what is done with the results, and how to compare the process with acceptable standards of practice and OSHA requirements. </a:t>
            </a:r>
            <a:endParaRPr lang="en-US" kern="1200" dirty="0" smtClean="0">
              <a:solidFill>
                <a:schemeClr val="tx1"/>
              </a:solidFill>
              <a:effectLst/>
              <a:latin typeface="+mn-lt"/>
              <a:ea typeface="+mn-ea"/>
              <a:cs typeface="+mn-cs"/>
            </a:endParaRP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Image retrieved from Bing Images (Creative Commons). </a:t>
            </a:r>
          </a:p>
        </p:txBody>
      </p:sp>
      <p:sp>
        <p:nvSpPr>
          <p:cNvPr id="4" name="Slide Number Placeholder 3"/>
          <p:cNvSpPr>
            <a:spLocks noGrp="1"/>
          </p:cNvSpPr>
          <p:nvPr>
            <p:ph type="sldNum" sz="quarter" idx="10"/>
          </p:nvPr>
        </p:nvSpPr>
        <p:spPr/>
        <p:txBody>
          <a:bodyPr/>
          <a:lstStyle/>
          <a:p>
            <a:fld id="{EEDEC144-5708-524F-8182-C7FC24335BD2}" type="slidenum">
              <a:rPr lang="en-US" smtClean="0"/>
              <a:t>6</a:t>
            </a:fld>
            <a:endParaRPr lang="en-US" dirty="0"/>
          </a:p>
        </p:txBody>
      </p:sp>
    </p:spTree>
    <p:extLst>
      <p:ext uri="{BB962C8B-B14F-4D97-AF65-F5344CB8AC3E}">
        <p14:creationId xmlns:p14="http://schemas.microsoft.com/office/powerpoint/2010/main" val="1064895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latin typeface="+mn-lt"/>
                <a:ea typeface="+mn-ea"/>
                <a:cs typeface="+mn-cs"/>
              </a:rPr>
              <a:t>Roles and responsibilities and the availability of first aid and emergency care services differs by location. Trained OH personnel are familiar with medical facility requirements</a:t>
            </a:r>
            <a:r>
              <a:rPr lang="en-US" kern="1200" baseline="0" dirty="0" smtClean="0">
                <a:solidFill>
                  <a:schemeClr val="tx1"/>
                </a:solidFill>
                <a:effectLst/>
                <a:latin typeface="+mn-lt"/>
                <a:ea typeface="+mn-ea"/>
                <a:cs typeface="+mn-cs"/>
              </a:rPr>
              <a:t> and the procedures at your organization. </a:t>
            </a:r>
            <a:endParaRPr lang="en-US" kern="1200" dirty="0" smtClean="0">
              <a:solidFill>
                <a:schemeClr val="tx1"/>
              </a:solidFill>
              <a:effectLst/>
              <a:latin typeface="+mn-lt"/>
              <a:ea typeface="+mn-ea"/>
              <a:cs typeface="+mn-cs"/>
            </a:endParaRP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Additionally, OH personnel conduct pre-placement, periodic medical surveillance, and certification examinations based on IH recommendations or human resource requirements. They should understand their roles in these processes.</a:t>
            </a:r>
            <a:r>
              <a:rPr lang="en-US" kern="1200" baseline="0" dirty="0" smtClean="0">
                <a:solidFill>
                  <a:schemeClr val="tx1"/>
                </a:solidFill>
                <a:effectLst/>
                <a:latin typeface="+mn-lt"/>
                <a:ea typeface="+mn-ea"/>
                <a:cs typeface="+mn-cs"/>
              </a:rPr>
              <a:t> If applicable, they should understand their responsibilities related to notifying others (varies per location) when a work-related injury or illness occurs for OSHA recordkeeping purposes. </a:t>
            </a:r>
            <a:endParaRPr lang="en-US" kern="1200" dirty="0" smtClean="0">
              <a:solidFill>
                <a:schemeClr val="tx1"/>
              </a:solidFill>
              <a:effectLst/>
              <a:latin typeface="+mn-lt"/>
              <a:ea typeface="+mn-ea"/>
              <a:cs typeface="+mn-cs"/>
            </a:endParaRPr>
          </a:p>
          <a:p>
            <a:endParaRPr lang="en-US" kern="1200" dirty="0" smtClean="0">
              <a:solidFill>
                <a:schemeClr val="tx1"/>
              </a:solidFill>
              <a:effectLst/>
              <a:latin typeface="+mn-lt"/>
              <a:ea typeface="+mn-ea"/>
              <a:cs typeface="+mn-cs"/>
            </a:endParaRPr>
          </a:p>
          <a:p>
            <a:r>
              <a:rPr lang="en-US" kern="1200" dirty="0" smtClean="0">
                <a:solidFill>
                  <a:schemeClr val="tx1"/>
                </a:solidFill>
                <a:effectLst/>
                <a:latin typeface="+mn-lt"/>
                <a:ea typeface="+mn-ea"/>
                <a:cs typeface="+mn-cs"/>
              </a:rPr>
              <a:t>For additional information,</a:t>
            </a:r>
            <a:r>
              <a:rPr lang="en-US" kern="1200" baseline="0" dirty="0" smtClean="0">
                <a:solidFill>
                  <a:schemeClr val="tx1"/>
                </a:solidFill>
                <a:effectLst/>
                <a:latin typeface="+mn-lt"/>
                <a:ea typeface="+mn-ea"/>
                <a:cs typeface="+mn-cs"/>
              </a:rPr>
              <a:t> visit:</a:t>
            </a:r>
          </a:p>
          <a:p>
            <a:pPr marL="171450" indent="-171450">
              <a:buFont typeface="Arial" charset="0"/>
              <a:buChar char="•"/>
            </a:pPr>
            <a:r>
              <a:rPr lang="en-US" kern="1200" baseline="0" dirty="0" smtClean="0">
                <a:solidFill>
                  <a:schemeClr val="tx1"/>
                </a:solidFill>
                <a:effectLst/>
                <a:latin typeface="+mn-lt"/>
                <a:ea typeface="+mn-ea"/>
                <a:cs typeface="+mn-cs"/>
              </a:rPr>
              <a:t>M</a:t>
            </a:r>
            <a:r>
              <a:rPr lang="en-US" kern="1200" dirty="0" smtClean="0">
                <a:solidFill>
                  <a:schemeClr val="tx1"/>
                </a:solidFill>
                <a:effectLst/>
                <a:latin typeface="+mn-lt"/>
                <a:ea typeface="+mn-ea"/>
                <a:cs typeface="+mn-cs"/>
              </a:rPr>
              <a:t>edical and first aid: </a:t>
            </a:r>
            <a:r>
              <a:rPr lang="en-US" u="sng" kern="1200" dirty="0" smtClean="0">
                <a:solidFill>
                  <a:schemeClr val="tx1"/>
                </a:solidFill>
                <a:effectLst/>
                <a:latin typeface="+mn-lt"/>
                <a:ea typeface="+mn-ea"/>
                <a:cs typeface="+mn-cs"/>
                <a:hlinkClick r:id="rId3"/>
              </a:rPr>
              <a:t>https://www.osha.gov/SLTC/medicalfirstaid/</a:t>
            </a:r>
            <a:endParaRPr lang="en-US" u="sng" kern="1200" dirty="0" smtClean="0">
              <a:solidFill>
                <a:schemeClr val="tx1"/>
              </a:solidFill>
              <a:effectLst/>
              <a:latin typeface="+mn-lt"/>
              <a:ea typeface="+mn-ea"/>
              <a:cs typeface="+mn-cs"/>
            </a:endParaRPr>
          </a:p>
          <a:p>
            <a:pPr marL="171450" indent="-171450">
              <a:buFont typeface="Arial" charset="0"/>
              <a:buChar char="•"/>
            </a:pPr>
            <a:r>
              <a:rPr lang="en-US" kern="1200" dirty="0" smtClean="0">
                <a:solidFill>
                  <a:schemeClr val="tx1"/>
                </a:solidFill>
                <a:effectLst/>
                <a:latin typeface="+mn-lt"/>
                <a:ea typeface="+mn-ea"/>
                <a:cs typeface="+mn-cs"/>
              </a:rPr>
              <a:t>Medical screening and surveillance: </a:t>
            </a:r>
            <a:r>
              <a:rPr lang="en-US" u="sng" kern="1200" dirty="0" smtClean="0">
                <a:solidFill>
                  <a:schemeClr val="tx1"/>
                </a:solidFill>
                <a:effectLst/>
                <a:latin typeface="+mn-lt"/>
                <a:ea typeface="+mn-ea"/>
                <a:cs typeface="+mn-cs"/>
                <a:hlinkClick r:id="rId4"/>
              </a:rPr>
              <a:t>https://www.osha.gov/SLTC/medicalsurveillance/</a:t>
            </a:r>
            <a:endParaRPr lang="en-US" u="sng" kern="1200" dirty="0" smtClean="0">
              <a:solidFill>
                <a:schemeClr val="tx1"/>
              </a:solidFill>
              <a:effectLst/>
              <a:latin typeface="+mn-lt"/>
              <a:ea typeface="+mn-ea"/>
              <a:cs typeface="+mn-cs"/>
            </a:endParaRPr>
          </a:p>
          <a:p>
            <a:pPr marL="171450" indent="-171450">
              <a:buFont typeface="Arial" charset="0"/>
              <a:buChar char="•"/>
            </a:pPr>
            <a:r>
              <a:rPr lang="en-US" u="none" kern="1200" dirty="0" smtClean="0">
                <a:solidFill>
                  <a:schemeClr val="tx1"/>
                </a:solidFill>
                <a:effectLst/>
                <a:latin typeface="+mn-lt"/>
                <a:ea typeface="+mn-ea"/>
                <a:cs typeface="+mn-cs"/>
              </a:rPr>
              <a:t>OSHA recordable</a:t>
            </a:r>
            <a:r>
              <a:rPr lang="en-US" u="none" kern="1200" baseline="0" dirty="0" smtClean="0">
                <a:solidFill>
                  <a:schemeClr val="tx1"/>
                </a:solidFill>
                <a:effectLst/>
                <a:latin typeface="+mn-lt"/>
                <a:ea typeface="+mn-ea"/>
                <a:cs typeface="+mn-cs"/>
              </a:rPr>
              <a:t> incidents</a:t>
            </a:r>
            <a:r>
              <a:rPr lang="en-US" u="none" kern="1200" dirty="0" smtClean="0">
                <a:solidFill>
                  <a:schemeClr val="tx1"/>
                </a:solidFill>
                <a:effectLst/>
                <a:latin typeface="+mn-lt"/>
                <a:ea typeface="+mn-ea"/>
                <a:cs typeface="+mn-cs"/>
              </a:rPr>
              <a:t>: </a:t>
            </a:r>
            <a:r>
              <a:rPr lang="en-US" u="sng" kern="1200" dirty="0" smtClean="0">
                <a:solidFill>
                  <a:schemeClr val="tx1"/>
                </a:solidFill>
                <a:effectLst/>
                <a:latin typeface="+mn-lt"/>
                <a:ea typeface="+mn-ea"/>
                <a:cs typeface="+mn-cs"/>
                <a:hlinkClick r:id="rId5"/>
              </a:rPr>
              <a:t>https://www.osha.gov/recordkeeping/</a:t>
            </a:r>
            <a:endParaRPr lang="en-US" kern="1200" dirty="0" smtClean="0">
              <a:solidFill>
                <a:schemeClr val="tx1"/>
              </a:solidFill>
              <a:effectLst/>
              <a:latin typeface="+mn-lt"/>
              <a:ea typeface="+mn-ea"/>
              <a:cs typeface="+mn-cs"/>
            </a:endParaRPr>
          </a:p>
          <a:p>
            <a:endParaRPr lang="en-US"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The image represents a group of OH personnel</a:t>
            </a:r>
            <a:r>
              <a:rPr lang="en-US" kern="1200" baseline="0" dirty="0" smtClean="0">
                <a:solidFill>
                  <a:schemeClr val="tx1"/>
                </a:solidFill>
                <a:effectLst/>
                <a:latin typeface="+mn-lt"/>
                <a:ea typeface="+mn-ea"/>
                <a:cs typeface="+mn-cs"/>
              </a:rPr>
              <a:t> discussing safety and health. </a:t>
            </a:r>
            <a:r>
              <a:rPr lang="en-US" kern="1200" dirty="0" smtClean="0">
                <a:solidFill>
                  <a:schemeClr val="tx1"/>
                </a:solidFill>
                <a:effectLst/>
                <a:latin typeface="+mn-lt"/>
                <a:ea typeface="+mn-ea"/>
                <a:cs typeface="+mn-cs"/>
              </a:rPr>
              <a:t>Image retrieved from Bing Images (free to share and use license) at: </a:t>
            </a:r>
            <a:r>
              <a:rPr lang="en-US" u="sng" kern="1200" dirty="0" smtClean="0">
                <a:solidFill>
                  <a:schemeClr val="tx1"/>
                </a:solidFill>
                <a:effectLst/>
                <a:latin typeface="+mn-lt"/>
                <a:ea typeface="+mn-ea"/>
                <a:cs typeface="+mn-cs"/>
                <a:hlinkClick r:id="rId6"/>
              </a:rPr>
              <a:t>https://i.dailymail.co.uk/1/2018/03/13/10/wire-2489422-1520938466-621_634x443.jpg</a:t>
            </a:r>
            <a:endParaRPr lang="en-US"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7</a:t>
            </a:fld>
            <a:endParaRPr lang="en-US" dirty="0"/>
          </a:p>
        </p:txBody>
      </p:sp>
    </p:spTree>
    <p:extLst>
      <p:ext uri="{BB962C8B-B14F-4D97-AF65-F5344CB8AC3E}">
        <p14:creationId xmlns:p14="http://schemas.microsoft.com/office/powerpoint/2010/main" val="3330545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rPr>
              <a:t>AFB = Air Force Base</a:t>
            </a:r>
          </a:p>
          <a:p>
            <a:endParaRPr lang="en-US" kern="1200" dirty="0" smtClean="0">
              <a:solidFill>
                <a:schemeClr val="tx1"/>
              </a:solidFill>
              <a:effectLst/>
            </a:endParaRPr>
          </a:p>
          <a:p>
            <a:r>
              <a:rPr lang="en-US" kern="1200" dirty="0" smtClean="0">
                <a:solidFill>
                  <a:schemeClr val="tx1"/>
                </a:solidFill>
                <a:effectLst/>
              </a:rPr>
              <a:t>Employees should know about the health hazards</a:t>
            </a:r>
            <a:r>
              <a:rPr lang="en-US" kern="1200" baseline="0" dirty="0" smtClean="0">
                <a:solidFill>
                  <a:schemeClr val="tx1"/>
                </a:solidFill>
                <a:effectLst/>
              </a:rPr>
              <a:t> in their work areas and how to protect themselves against these health hazards, including any surveillance programs they are enrolled in. Employees should know about equipment in their workplace, like AEDs and first aid kits, as well as the organization’s policy on using this equipment to support the OHCP. </a:t>
            </a:r>
          </a:p>
          <a:p>
            <a:endParaRPr lang="en-US" kern="1200" baseline="0" dirty="0" smtClean="0">
              <a:solidFill>
                <a:schemeClr val="tx1"/>
              </a:solidFill>
              <a:effectLst/>
            </a:endParaRPr>
          </a:p>
          <a:p>
            <a:r>
              <a:rPr lang="en-US" kern="1200" dirty="0" smtClean="0">
                <a:solidFill>
                  <a:schemeClr val="tx1"/>
                </a:solidFill>
                <a:effectLst/>
              </a:rPr>
              <a:t>Employees must also be familiar with the local procedures to follow in the event of a work-related injury or illness requiring medical attention, including how to report and injury/illness</a:t>
            </a:r>
            <a:r>
              <a:rPr lang="en-US" kern="1200" baseline="0" dirty="0" smtClean="0">
                <a:solidFill>
                  <a:schemeClr val="tx1"/>
                </a:solidFill>
                <a:effectLst/>
              </a:rPr>
              <a:t> and where to seek medical attention</a:t>
            </a:r>
            <a:r>
              <a:rPr lang="en-US" kern="1200" dirty="0" smtClean="0">
                <a:solidFill>
                  <a:schemeClr val="tx1"/>
                </a:solidFill>
                <a:effectLst/>
              </a:rPr>
              <a:t>.</a:t>
            </a:r>
          </a:p>
          <a:p>
            <a:endParaRPr lang="en-US" kern="1200" dirty="0" smtClean="0">
              <a:solidFill>
                <a:schemeClr val="tx1"/>
              </a:solidFill>
              <a:effectLst/>
            </a:endParaRPr>
          </a:p>
          <a:p>
            <a:r>
              <a:rPr lang="en-US" kern="1200" dirty="0" smtClean="0">
                <a:solidFill>
                  <a:schemeClr val="tx1"/>
                </a:solidFill>
                <a:effectLst/>
              </a:rPr>
              <a:t>Employees</a:t>
            </a:r>
            <a:r>
              <a:rPr lang="en-US" kern="1200" baseline="0" dirty="0" smtClean="0">
                <a:solidFill>
                  <a:schemeClr val="tx1"/>
                </a:solidFill>
                <a:effectLst/>
              </a:rPr>
              <a:t> must also know the signs and symptoms of any work-related illnesses they could encounter due to exposure to a particular hazard. Not only should employees be able to identify these signs and symptoms in themselves, but also in determining whether their coworkers are experiencing a work-related illness.</a:t>
            </a:r>
          </a:p>
          <a:p>
            <a:endParaRPr lang="en-US" kern="1200" baseline="0" dirty="0" smtClean="0">
              <a:solidFill>
                <a:schemeClr val="tx1"/>
              </a:solidFill>
              <a:effectLst/>
            </a:endParaRPr>
          </a:p>
          <a:p>
            <a:r>
              <a:rPr lang="en-US" kern="1200" baseline="0" dirty="0" smtClean="0">
                <a:solidFill>
                  <a:schemeClr val="tx1"/>
                </a:solidFill>
                <a:effectLst/>
              </a:rPr>
              <a:t>Familiarity with IH surveys and the results help employees further understand health hazards and how to prevent work-related illnesses.</a:t>
            </a:r>
            <a:endParaRPr lang="en-US" kern="1200" dirty="0" smtClean="0">
              <a:solidFill>
                <a:schemeClr val="tx1"/>
              </a:solidFill>
              <a:effectLst/>
            </a:endParaRPr>
          </a:p>
          <a:p>
            <a:endParaRPr lang="en-US" kern="1200" dirty="0" smtClean="0">
              <a:solidFill>
                <a:schemeClr val="tx1"/>
              </a:solidFill>
              <a:effectLst/>
            </a:endParaRPr>
          </a:p>
          <a:p>
            <a:r>
              <a:rPr lang="en-US" kern="1200" dirty="0" smtClean="0">
                <a:solidFill>
                  <a:schemeClr val="tx1"/>
                </a:solidFill>
                <a:effectLst/>
              </a:rPr>
              <a:t>The image shows an air</a:t>
            </a:r>
            <a:r>
              <a:rPr lang="en-US" kern="1200" baseline="0" dirty="0" smtClean="0">
                <a:solidFill>
                  <a:schemeClr val="tx1"/>
                </a:solidFill>
                <a:effectLst/>
              </a:rPr>
              <a:t> </a:t>
            </a:r>
            <a:r>
              <a:rPr lang="en-US" kern="1200" dirty="0" smtClean="0">
                <a:solidFill>
                  <a:schemeClr val="tx1"/>
                </a:solidFill>
                <a:effectLst/>
              </a:rPr>
              <a:t>sampling pump on a worker. Image retrieved from Kadena AFB at: </a:t>
            </a:r>
            <a:r>
              <a:rPr lang="en-US" u="sng" kern="1200" dirty="0" smtClean="0">
                <a:solidFill>
                  <a:schemeClr val="tx1"/>
                </a:solidFill>
                <a:effectLst/>
                <a:hlinkClick r:id="rId3"/>
              </a:rPr>
              <a:t>http://www.kadena.af.mil/News/Article-Display/Article/770021/bio-conducts-air-sampling-survey-during-afqc</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8</a:t>
            </a:fld>
            <a:endParaRPr lang="en-US" dirty="0"/>
          </a:p>
        </p:txBody>
      </p:sp>
    </p:spTree>
    <p:extLst>
      <p:ext uri="{BB962C8B-B14F-4D97-AF65-F5344CB8AC3E}">
        <p14:creationId xmlns:p14="http://schemas.microsoft.com/office/powerpoint/2010/main" val="3660390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Follow this action checklist to implement and sustain VPP expectations for the OHCP. Keep in mind, </a:t>
            </a:r>
            <a:r>
              <a:rPr lang="en-US" kern="1200" baseline="0" dirty="0" smtClean="0">
                <a:solidFill>
                  <a:schemeClr val="tx1"/>
                </a:solidFill>
                <a:effectLst/>
                <a:latin typeface="+mn-lt"/>
                <a:ea typeface="+mn-ea"/>
                <a:cs typeface="+mn-cs"/>
              </a:rPr>
              <a:t>any SMS is about continuous improvement. Once you complete the items on this list, make sure you are continually reviewing and improving your OHCP! </a:t>
            </a:r>
            <a:r>
              <a:rPr lang="en-US" kern="1200" dirty="0" smtClean="0">
                <a:solidFill>
                  <a:schemeClr val="tx1"/>
                </a:solidFill>
                <a:effectLst/>
                <a:latin typeface="+mn-lt"/>
                <a:ea typeface="+mn-ea"/>
                <a:cs typeface="+mn-cs"/>
              </a:rPr>
              <a:t>Each of these action checklist items will be covered in more detail on the following slides.</a:t>
            </a:r>
            <a:endParaRPr lang="en-US"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baseline="0" dirty="0" smtClean="0">
                <a:solidFill>
                  <a:schemeClr val="tx1"/>
                </a:solidFill>
                <a:effectLst/>
                <a:latin typeface="+mn-lt"/>
                <a:ea typeface="+mn-ea"/>
                <a:cs typeface="+mn-cs"/>
              </a:rPr>
              <a:t>Image retrieved from Bing Images (Creative Commons). </a:t>
            </a:r>
            <a:endParaRPr lang="en-US"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9</a:t>
            </a:fld>
            <a:endParaRPr lang="en-US" dirty="0"/>
          </a:p>
        </p:txBody>
      </p:sp>
    </p:spTree>
    <p:extLst>
      <p:ext uri="{BB962C8B-B14F-4D97-AF65-F5344CB8AC3E}">
        <p14:creationId xmlns:p14="http://schemas.microsoft.com/office/powerpoint/2010/main" val="44116026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0.png"/><Relationship Id="rId5" Type="http://schemas.openxmlformats.org/officeDocument/2006/relationships/image" Target="../media/image6.jpg"/><Relationship Id="rId10" Type="http://schemas.microsoft.com/office/2007/relationships/hdphoto" Target="../media/hdphoto1.wdp"/><Relationship Id="rId4" Type="http://schemas.openxmlformats.org/officeDocument/2006/relationships/image" Target="../media/image5.jpg"/><Relationship Id="rId9"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3" name="Picture 5" descr="\\ad.ctcgsc.org\DFS\jst-projects\PubProjects\Projects\hullmw\2014\SMCX\logo\slide_bckgr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1"/>
            <a:ext cx="12216384" cy="52683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2192" y="5335348"/>
            <a:ext cx="12216384" cy="146650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457201" y="2057400"/>
            <a:ext cx="11274552" cy="1371600"/>
          </a:xfrm>
          <a:noFill/>
          <a:effectLst/>
        </p:spPr>
        <p:txBody>
          <a:bodyPr anchor="ctr" anchorCtr="0">
            <a:noAutofit/>
          </a:bodyPr>
          <a:lstStyle>
            <a:lvl1pPr algn="ctr">
              <a:defRPr sz="4000">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457199" y="3566160"/>
            <a:ext cx="11274552" cy="548640"/>
          </a:xfrm>
          <a:noFill/>
          <a:effectLst/>
        </p:spPr>
        <p:txBody>
          <a:bodyPr anchor="ctr" anchorCtr="0">
            <a:normAutofit/>
          </a:bodyPr>
          <a:lstStyle>
            <a:lvl1pPr marL="0" indent="0" algn="ctr">
              <a:buNone/>
              <a:defRPr sz="2000" baseline="0">
                <a:solidFill>
                  <a:schemeClr val="tx1"/>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Subtitle</a:t>
            </a:r>
            <a:endParaRPr lang="en-US" dirty="0"/>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6753" y="561236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4171" y="561813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85462" y="561077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2880" y="5621942"/>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9336" y="5609233"/>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88044" y="5610442"/>
            <a:ext cx="1317498" cy="912114"/>
          </a:xfrm>
          <a:prstGeom prst="rect">
            <a:avLst/>
          </a:prstGeom>
          <a:ln w="12700">
            <a:solidFill>
              <a:schemeClr val="tx1"/>
            </a:solidFill>
          </a:ln>
          <a:effectLst>
            <a:outerShdw blurRad="50800" dist="38100" dir="2700000" algn="tl" rotWithShape="0">
              <a:srgbClr val="000000">
                <a:alpha val="43000"/>
              </a:srgbClr>
            </a:outerShdw>
          </a:effectLst>
        </p:spPr>
      </p:pic>
      <p:sp>
        <p:nvSpPr>
          <p:cNvPr id="50" name="Rectangle 49"/>
          <p:cNvSpPr/>
          <p:nvPr userDrawn="1"/>
        </p:nvSpPr>
        <p:spPr>
          <a:xfrm>
            <a:off x="2493816" y="6015182"/>
            <a:ext cx="153693" cy="406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pic>
        <p:nvPicPr>
          <p:cNvPr id="21" name="Picture 20"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18288"/>
            <a:ext cx="12216384" cy="287039"/>
          </a:xfrm>
          <a:prstGeom prst="rect">
            <a:avLst/>
          </a:prstGeom>
        </p:spPr>
      </p:pic>
      <p:pic>
        <p:nvPicPr>
          <p:cNvPr id="29" name="Picture 28"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5257801"/>
            <a:ext cx="12216384" cy="221392"/>
          </a:xfrm>
          <a:prstGeom prst="rect">
            <a:avLst/>
          </a:prstGeom>
        </p:spPr>
      </p:pic>
      <p:pic>
        <p:nvPicPr>
          <p:cNvPr id="30" name="Picture 29"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657524"/>
            <a:ext cx="12216384" cy="221392"/>
          </a:xfrm>
          <a:prstGeom prst="rect">
            <a:avLst/>
          </a:prstGeom>
        </p:spPr>
      </p:pic>
      <p:pic>
        <p:nvPicPr>
          <p:cNvPr id="5" name="Picture 4" descr="SMCX_Logo.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98080" y="385770"/>
            <a:ext cx="4572000" cy="1593562"/>
          </a:xfrm>
          <a:prstGeom prst="rect">
            <a:avLst/>
          </a:prstGeom>
        </p:spPr>
      </p:pic>
      <p:sp>
        <p:nvSpPr>
          <p:cNvPr id="4" name="TextBox 3"/>
          <p:cNvSpPr txBox="1"/>
          <p:nvPr userDrawn="1"/>
        </p:nvSpPr>
        <p:spPr>
          <a:xfrm>
            <a:off x="457199" y="4572000"/>
            <a:ext cx="11274552" cy="677108"/>
          </a:xfrm>
          <a:prstGeom prst="rect">
            <a:avLst/>
          </a:prstGeom>
          <a:noFill/>
        </p:spPr>
        <p:txBody>
          <a:bodyPr wrap="square" rtlCol="0">
            <a:spAutoFit/>
          </a:bodyPr>
          <a:lstStyle/>
          <a:p>
            <a:r>
              <a:rPr lang="en-US" sz="800" dirty="0" smtClean="0">
                <a:solidFill>
                  <a:schemeClr val="bg1">
                    <a:lumMod val="50000"/>
                  </a:schemeClr>
                </a:solidFill>
              </a:rPr>
              <a:t>DISTRIBUTION STATEMENT D: Distribution authorized to the DoD and U.S. DoD contractors only; Software Documentation; January 31, 2021. Other requests shall be referred to Contracts, Code 22560; Space and Naval Warfare Systems Center Pacific; 53560 Hull Street; San Diego, CA 92152.</a:t>
            </a:r>
          </a:p>
          <a:p>
            <a:endParaRPr lang="en-US" sz="600" dirty="0" smtClean="0">
              <a:solidFill>
                <a:schemeClr val="bg1">
                  <a:lumMod val="50000"/>
                </a:schemeClr>
              </a:solidFill>
            </a:endParaRPr>
          </a:p>
          <a:p>
            <a:r>
              <a:rPr lang="en-US" sz="800" dirty="0" smtClean="0">
                <a:solidFill>
                  <a:schemeClr val="bg1">
                    <a:lumMod val="50000"/>
                  </a:schemeClr>
                </a:solidFill>
              </a:rPr>
              <a:t>WARNING: This document contains technical data whose export is restricted by the Arms Export Control Act (Title 22, U.S.C., sec. 2751, et seq.) or the Export Administration Act of 1979, as amended, Title 50, U.S.C., App. 2401 et seq. Violation of these export laws are subject to severe criminal penalties. Disseminate in accordance with the provisions of DoD Directive 5230.25.</a:t>
            </a:r>
            <a:endParaRPr lang="en-US" sz="800" dirty="0">
              <a:solidFill>
                <a:schemeClr val="bg1">
                  <a:lumMod val="50000"/>
                </a:schemeClr>
              </a:solidFill>
            </a:endParaRPr>
          </a:p>
        </p:txBody>
      </p:sp>
    </p:spTree>
    <p:extLst>
      <p:ext uri="{BB962C8B-B14F-4D97-AF65-F5344CB8AC3E}">
        <p14:creationId xmlns:p14="http://schemas.microsoft.com/office/powerpoint/2010/main" val="28120852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9040416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7123" y="841829"/>
            <a:ext cx="2244876" cy="528433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599" y="841829"/>
            <a:ext cx="9066591" cy="5284334"/>
          </a:xfrm>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1631999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effectLst/>
              </a:defRPr>
            </a:lvl1pPr>
          </a:lstStyle>
          <a:p>
            <a:r>
              <a:rPr lang="en-US" dirty="0" smtClean="0"/>
              <a:t>Insert Title</a:t>
            </a:r>
            <a:endParaRPr lang="en-US" dirty="0"/>
          </a:p>
        </p:txBody>
      </p:sp>
      <p:sp>
        <p:nvSpPr>
          <p:cNvPr id="3" name="Content Placeholder 2"/>
          <p:cNvSpPr>
            <a:spLocks noGrp="1"/>
          </p:cNvSpPr>
          <p:nvPr>
            <p:ph idx="1"/>
          </p:nvPr>
        </p:nvSpPr>
        <p:spPr/>
        <p:txBody>
          <a:bodyPr>
            <a:normAutofit/>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spTree>
    <p:extLst>
      <p:ext uri="{BB962C8B-B14F-4D97-AF65-F5344CB8AC3E}">
        <p14:creationId xmlns:p14="http://schemas.microsoft.com/office/powerpoint/2010/main" val="10250594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33389494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
        <p:nvSpPr>
          <p:cNvPr id="6" name="Content Placeholder 2"/>
          <p:cNvSpPr>
            <a:spLocks noGrp="1"/>
          </p:cNvSpPr>
          <p:nvPr>
            <p:ph sz="half" idx="1"/>
          </p:nvPr>
        </p:nvSpPr>
        <p:spPr>
          <a:xfrm>
            <a:off x="2258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62202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21116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990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715"/>
            <a:ext cx="5386917"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990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715"/>
            <a:ext cx="5389033"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8331685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6338171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2447502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819151"/>
            <a:ext cx="6815667" cy="5307013"/>
          </a:xfrm>
        </p:spPr>
        <p:txBody>
          <a:bodyPr/>
          <a:lstStyle>
            <a:lvl1pPr>
              <a:spcAft>
                <a:spcPts val="600"/>
              </a:spcAft>
              <a:defRPr sz="3200"/>
            </a:lvl1pPr>
            <a:lvl2pPr>
              <a:spcAft>
                <a:spcPts val="600"/>
              </a:spcAft>
              <a:defRPr sz="2800"/>
            </a:lvl2pPr>
            <a:lvl3pPr>
              <a:spcAft>
                <a:spcPts val="600"/>
              </a:spcAft>
              <a:defRPr sz="2400"/>
            </a:lvl3pPr>
            <a:lvl4pPr>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337525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866775"/>
            <a:ext cx="7315200" cy="386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0991711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6198836"/>
            <a:ext cx="12192000" cy="65916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 y="1"/>
            <a:ext cx="12191999" cy="80500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42813" y="130049"/>
            <a:ext cx="11822736" cy="570726"/>
          </a:xfrm>
          <a:prstGeom prst="rect">
            <a:avLst/>
          </a:prstGeom>
        </p:spPr>
        <p:txBody>
          <a:bodyPr vert="horz" lIns="91440" tIns="45720" rIns="91440" bIns="45720" rtlCol="0" anchor="ctr">
            <a:normAutofit/>
          </a:bodyPr>
          <a:lstStyle/>
          <a:p>
            <a:r>
              <a:rPr lang="en-US" dirty="0" smtClean="0"/>
              <a:t>Insert Title Here</a:t>
            </a:r>
            <a:endParaRPr lang="en-US" dirty="0"/>
          </a:p>
        </p:txBody>
      </p:sp>
      <p:sp>
        <p:nvSpPr>
          <p:cNvPr id="3" name="Text Placeholder 2"/>
          <p:cNvSpPr>
            <a:spLocks noGrp="1"/>
          </p:cNvSpPr>
          <p:nvPr>
            <p:ph type="body" idx="1"/>
          </p:nvPr>
        </p:nvSpPr>
        <p:spPr>
          <a:xfrm>
            <a:off x="230719" y="955040"/>
            <a:ext cx="11731752"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pic>
        <p:nvPicPr>
          <p:cNvPr id="18" name="Picture 17"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128097"/>
            <a:ext cx="12216384" cy="85571"/>
          </a:xfrm>
          <a:prstGeom prst="rect">
            <a:avLst/>
          </a:prstGeom>
        </p:spPr>
      </p:pic>
      <p:pic>
        <p:nvPicPr>
          <p:cNvPr id="19" name="Picture 18"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22985" y="6783744"/>
            <a:ext cx="12216384" cy="90271"/>
          </a:xfrm>
          <a:prstGeom prst="rect">
            <a:avLst/>
          </a:prstGeom>
        </p:spPr>
      </p:pic>
      <p:pic>
        <p:nvPicPr>
          <p:cNvPr id="4" name="Picture 3" descr="Logo_Powerpoint_NoText.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09900" y="6213667"/>
            <a:ext cx="1652571" cy="562286"/>
          </a:xfrm>
          <a:prstGeom prst="rect">
            <a:avLst/>
          </a:prstGeom>
        </p:spPr>
      </p:pic>
      <p:pic>
        <p:nvPicPr>
          <p:cNvPr id="15" name="Picture 14"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9144"/>
            <a:ext cx="12216384" cy="86172"/>
          </a:xfrm>
          <a:prstGeom prst="rect">
            <a:avLst/>
          </a:prstGeom>
        </p:spPr>
      </p:pic>
      <p:pic>
        <p:nvPicPr>
          <p:cNvPr id="17" name="Picture 16"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762000"/>
            <a:ext cx="12216384" cy="86172"/>
          </a:xfrm>
          <a:prstGeom prst="rect">
            <a:avLst/>
          </a:prstGeom>
        </p:spPr>
      </p:pic>
    </p:spTree>
    <p:extLst>
      <p:ext uri="{BB962C8B-B14F-4D97-AF65-F5344CB8AC3E}">
        <p14:creationId xmlns:p14="http://schemas.microsoft.com/office/powerpoint/2010/main" val="138014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2900" b="1" i="0" kern="1200" baseline="0">
          <a:solidFill>
            <a:schemeClr val="tx1"/>
          </a:solidFill>
          <a:effectLst/>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Occupational Health Care Program</a:t>
            </a:r>
            <a:br>
              <a:rPr lang="en-US" dirty="0" smtClean="0"/>
            </a:br>
            <a:r>
              <a:rPr lang="en-US" dirty="0" smtClean="0"/>
              <a:t>OSHA VPP</a:t>
            </a:r>
            <a:endParaRPr lang="en-US" dirty="0"/>
          </a:p>
        </p:txBody>
      </p:sp>
      <p:sp>
        <p:nvSpPr>
          <p:cNvPr id="5" name="Subtitle 4"/>
          <p:cNvSpPr>
            <a:spLocks noGrp="1"/>
          </p:cNvSpPr>
          <p:nvPr>
            <p:ph type="subTitle" idx="1"/>
          </p:nvPr>
        </p:nvSpPr>
        <p:spPr/>
        <p:txBody>
          <a:bodyPr/>
          <a:lstStyle/>
          <a:p>
            <a:r>
              <a:rPr lang="en-US" dirty="0" smtClean="0"/>
              <a:t>January 2021</a:t>
            </a:r>
            <a:endParaRPr lang="en-US" dirty="0"/>
          </a:p>
        </p:txBody>
      </p:sp>
    </p:spTree>
    <p:extLst>
      <p:ext uri="{BB962C8B-B14F-4D97-AF65-F5344CB8AC3E}">
        <p14:creationId xmlns:p14="http://schemas.microsoft.com/office/powerpoint/2010/main" val="1213104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OHCP</a:t>
            </a:r>
            <a:endParaRPr lang="en-US" dirty="0"/>
          </a:p>
        </p:txBody>
      </p:sp>
      <p:sp>
        <p:nvSpPr>
          <p:cNvPr id="3" name="Content Placeholder 2"/>
          <p:cNvSpPr>
            <a:spLocks noGrp="1"/>
          </p:cNvSpPr>
          <p:nvPr>
            <p:ph idx="1"/>
          </p:nvPr>
        </p:nvSpPr>
        <p:spPr>
          <a:xfrm>
            <a:off x="230719" y="955040"/>
            <a:ext cx="11722742" cy="5029200"/>
          </a:xfrm>
        </p:spPr>
        <p:txBody>
          <a:bodyPr/>
          <a:lstStyle/>
          <a:p>
            <a:r>
              <a:rPr lang="en-US" dirty="0" smtClean="0"/>
              <a:t>Use licensed health care professionals to assess employee health status</a:t>
            </a:r>
          </a:p>
          <a:p>
            <a:r>
              <a:rPr lang="en-US" dirty="0" smtClean="0"/>
              <a:t>Include provisions and arrangements for needed health services</a:t>
            </a:r>
          </a:p>
          <a:p>
            <a:r>
              <a:rPr lang="en-US" dirty="0" smtClean="0"/>
              <a:t>Discuss employee training for first aid, CPR, and AEDs</a:t>
            </a:r>
          </a:p>
          <a:p>
            <a:r>
              <a:rPr lang="en-US" dirty="0" smtClean="0"/>
              <a:t>Ensure emergency medical care is within a </a:t>
            </a:r>
            <a:br>
              <a:rPr lang="en-US" dirty="0" smtClean="0"/>
            </a:br>
            <a:r>
              <a:rPr lang="en-US" dirty="0" smtClean="0"/>
              <a:t>reasonable time and distance</a:t>
            </a:r>
          </a:p>
          <a:p>
            <a:r>
              <a:rPr lang="en-US" dirty="0" smtClean="0"/>
              <a:t>Explain emergency procedures and </a:t>
            </a:r>
            <a:br>
              <a:rPr lang="en-US" dirty="0" smtClean="0"/>
            </a:br>
            <a:r>
              <a:rPr lang="en-US" dirty="0" smtClean="0"/>
              <a:t>services to employees on all shifts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10</a:t>
            </a:fld>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backgroundMark x1="61914" y1="80932" x2="61914" y2="80932"/>
                        <a14:backgroundMark x1="69236" y1="78178" x2="69236" y2="78178"/>
                        <a14:backgroundMark x1="70456" y1="77225" x2="79576" y2="71292"/>
                        <a14:backgroundMark x1="97624" y1="16102" x2="97303" y2="58898"/>
                        <a14:backgroundMark x1="65511" y1="2966" x2="96981" y2="11864"/>
                        <a14:backgroundMark x1="2633" y1="57945" x2="2633" y2="57945"/>
                        <a14:backgroundMark x1="2762" y1="59216" x2="3661" y2="66843"/>
                        <a14:backgroundMark x1="5202" y1="81674" x2="10276" y2="86441"/>
                        <a14:backgroundMark x1="52473" y1="84958" x2="52473" y2="84958"/>
                        <a14:backgroundMark x1="54978" y1="84428" x2="61143" y2="80403"/>
                        <a14:backgroundMark x1="54399" y1="84216" x2="54399" y2="84216"/>
                        <a14:backgroundMark x1="53179" y1="84428" x2="46114" y2="87182"/>
                        <a14:backgroundMark x1="30379" y1="23093" x2="30379" y2="23093"/>
                        <a14:backgroundMark x1="30700" y1="9428" x2="30700" y2="22564"/>
                        <a14:backgroundMark x1="32177" y1="8475" x2="63520" y2="1271"/>
                        <a14:backgroundMark x1="19139" y1="36653" x2="19139" y2="36653"/>
                        <a14:backgroundMark x1="17919" y1="33157" x2="19461" y2="37394"/>
                        <a14:backgroundMark x1="29159" y1="24576" x2="20809" y2="29979"/>
                        <a14:backgroundMark x1="20809" y1="34958" x2="25112" y2="28708"/>
                        <a14:backgroundMark x1="15671" y1="43538" x2="16313" y2="31250"/>
                        <a14:backgroundMark x1="16313" y1="35911" x2="17919" y2="31462"/>
                        <a14:backgroundMark x1="15414" y1="44597" x2="2954" y2="52225"/>
                        <a14:backgroundMark x1="2312" y1="73517" x2="2762" y2="82415"/>
                        <a14:backgroundMark x1="4432" y1="67373" x2="2312" y2="69597"/>
                        <a14:backgroundMark x1="2312" y1="70339" x2="2184" y2="77754"/>
                      </a14:backgroundRemoval>
                    </a14:imgEffect>
                  </a14:imgLayer>
                </a14:imgProps>
              </a:ext>
            </a:extLst>
          </a:blip>
          <a:stretch>
            <a:fillRect/>
          </a:stretch>
        </p:blipFill>
        <p:spPr>
          <a:xfrm>
            <a:off x="7188621" y="3095346"/>
            <a:ext cx="4764840" cy="2888894"/>
          </a:xfrm>
          <a:prstGeom prst="rect">
            <a:avLst/>
          </a:prstGeom>
        </p:spPr>
      </p:pic>
      <p:sp>
        <p:nvSpPr>
          <p:cNvPr id="6" name="Rectangle 5"/>
          <p:cNvSpPr/>
          <p:nvPr/>
        </p:nvSpPr>
        <p:spPr>
          <a:xfrm>
            <a:off x="372008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3910118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OH Care Procedures</a:t>
            </a:r>
            <a:endParaRPr lang="en-US" dirty="0"/>
          </a:p>
        </p:txBody>
      </p:sp>
      <p:sp>
        <p:nvSpPr>
          <p:cNvPr id="3" name="Content Placeholder 2"/>
          <p:cNvSpPr>
            <a:spLocks noGrp="1"/>
          </p:cNvSpPr>
          <p:nvPr>
            <p:ph idx="1"/>
          </p:nvPr>
        </p:nvSpPr>
        <p:spPr/>
        <p:txBody>
          <a:bodyPr>
            <a:normAutofit lnSpcReduction="10000"/>
          </a:bodyPr>
          <a:lstStyle/>
          <a:p>
            <a:r>
              <a:rPr lang="en-US" dirty="0" smtClean="0"/>
              <a:t>Develop and implement procedures for OH care tasks:</a:t>
            </a:r>
          </a:p>
          <a:p>
            <a:pPr lvl="1"/>
            <a:r>
              <a:rPr lang="en-US" dirty="0" smtClean="0"/>
              <a:t>Evaluate fitness for duty</a:t>
            </a:r>
          </a:p>
          <a:p>
            <a:pPr lvl="1"/>
            <a:r>
              <a:rPr lang="en-US" dirty="0" smtClean="0"/>
              <a:t>Schedule and track medical surveillance</a:t>
            </a:r>
            <a:br>
              <a:rPr lang="en-US" dirty="0" smtClean="0"/>
            </a:br>
            <a:r>
              <a:rPr lang="en-US" dirty="0" smtClean="0"/>
              <a:t>exams</a:t>
            </a:r>
          </a:p>
          <a:p>
            <a:pPr lvl="1"/>
            <a:r>
              <a:rPr lang="en-US" dirty="0" smtClean="0"/>
              <a:t>Care for injured or ill workers</a:t>
            </a:r>
          </a:p>
          <a:p>
            <a:pPr lvl="1"/>
            <a:r>
              <a:rPr lang="en-US" dirty="0" smtClean="0"/>
              <a:t>Manage occupational injury and illness</a:t>
            </a:r>
            <a:br>
              <a:rPr lang="en-US" dirty="0" smtClean="0"/>
            </a:br>
            <a:r>
              <a:rPr lang="en-US" dirty="0" smtClean="0"/>
              <a:t>cases</a:t>
            </a:r>
          </a:p>
          <a:p>
            <a:pPr lvl="1"/>
            <a:r>
              <a:rPr lang="en-US" dirty="0" smtClean="0"/>
              <a:t>Communicate health surveillance/IH </a:t>
            </a:r>
            <a:br>
              <a:rPr lang="en-US" dirty="0" smtClean="0"/>
            </a:br>
            <a:r>
              <a:rPr lang="en-US" dirty="0" smtClean="0"/>
              <a:t>monitoring results</a:t>
            </a:r>
          </a:p>
          <a:p>
            <a:pPr lvl="1"/>
            <a:r>
              <a:rPr lang="en-US" dirty="0" smtClean="0"/>
              <a:t>Facilitate the return of injured/ill </a:t>
            </a:r>
            <a:br>
              <a:rPr lang="en-US" dirty="0" smtClean="0"/>
            </a:br>
            <a:r>
              <a:rPr lang="en-US" dirty="0" smtClean="0"/>
              <a:t>employees to work</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11</a:t>
            </a:fld>
            <a:endParaRPr lang="en-US" dirty="0"/>
          </a:p>
        </p:txBody>
      </p:sp>
      <p:pic>
        <p:nvPicPr>
          <p:cNvPr id="3074" name="Picture 2" descr="http://farm4.staticflickr.com/3115/3093671106_d3d2da65fe_z.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906638" y="1789044"/>
            <a:ext cx="5055833" cy="389508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2008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3942938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Multi-Disciplinary Team Approach</a:t>
            </a:r>
            <a:endParaRPr lang="en-US" dirty="0"/>
          </a:p>
        </p:txBody>
      </p:sp>
      <p:sp>
        <p:nvSpPr>
          <p:cNvPr id="4" name="Slide Number Placeholder 3"/>
          <p:cNvSpPr>
            <a:spLocks noGrp="1"/>
          </p:cNvSpPr>
          <p:nvPr>
            <p:ph type="sldNum" sz="quarter" idx="12"/>
          </p:nvPr>
        </p:nvSpPr>
        <p:spPr/>
        <p:txBody>
          <a:bodyPr/>
          <a:lstStyle/>
          <a:p>
            <a:fld id="{EC6B01B9-2AD7-FF46-ADAD-E0B0ABE832D6}" type="slidenum">
              <a:rPr lang="en-US" smtClean="0"/>
              <a:pPr/>
              <a:t>12</a:t>
            </a:fld>
            <a:endParaRPr lang="en-US" dirty="0"/>
          </a:p>
        </p:txBody>
      </p:sp>
      <p:sp>
        <p:nvSpPr>
          <p:cNvPr id="3" name="Content Placeholder 2"/>
          <p:cNvSpPr>
            <a:spLocks noGrp="1"/>
          </p:cNvSpPr>
          <p:nvPr>
            <p:ph sz="half" idx="1"/>
          </p:nvPr>
        </p:nvSpPr>
        <p:spPr/>
        <p:txBody>
          <a:bodyPr/>
          <a:lstStyle/>
          <a:p>
            <a:r>
              <a:rPr lang="en-US" dirty="0" smtClean="0"/>
              <a:t>Establish a core team of safety, IH, and OH professionals</a:t>
            </a:r>
          </a:p>
          <a:p>
            <a:endParaRPr lang="en-US" dirty="0" smtClean="0"/>
          </a:p>
          <a:p>
            <a:endParaRPr lang="en-US" dirty="0" smtClean="0"/>
          </a:p>
          <a:p>
            <a:endParaRPr lang="en-US" dirty="0" smtClean="0"/>
          </a:p>
          <a:p>
            <a:endParaRPr lang="en-US" dirty="0" smtClean="0"/>
          </a:p>
          <a:p>
            <a:endParaRPr lang="en-US" dirty="0" smtClean="0"/>
          </a:p>
          <a:p>
            <a:r>
              <a:rPr lang="en-US" dirty="0" smtClean="0"/>
              <a:t>Involve the team in OHCP assessments, as applicable</a:t>
            </a:r>
            <a:endParaRPr lang="en-US" dirty="0" smtClean="0"/>
          </a:p>
        </p:txBody>
      </p:sp>
      <p:sp>
        <p:nvSpPr>
          <p:cNvPr id="10" name="Content Placeholder 9"/>
          <p:cNvSpPr>
            <a:spLocks noGrp="1"/>
          </p:cNvSpPr>
          <p:nvPr>
            <p:ph sz="half" idx="13"/>
          </p:nvPr>
        </p:nvSpPr>
        <p:spPr/>
        <p:txBody>
          <a:bodyPr/>
          <a:lstStyle/>
          <a:p>
            <a:r>
              <a:rPr lang="en-US" dirty="0" smtClean="0"/>
              <a:t>Conduct periodic, routine surveys and inspections as a team</a:t>
            </a:r>
          </a:p>
          <a:p>
            <a:r>
              <a:rPr lang="en-US" dirty="0" smtClean="0"/>
              <a:t>Establish procedures for handling OH hazards</a:t>
            </a:r>
          </a:p>
          <a:p>
            <a:r>
              <a:rPr lang="en-US" dirty="0" smtClean="0"/>
              <a:t>Add IH/OH findings to a hazard log for visibility and tracking</a:t>
            </a:r>
          </a:p>
          <a:p>
            <a:r>
              <a:rPr lang="en-US" dirty="0" smtClean="0"/>
              <a:t>Review procedures at least annually</a:t>
            </a:r>
          </a:p>
          <a:p>
            <a:r>
              <a:rPr lang="en-US" dirty="0" smtClean="0"/>
              <a:t>Maintain close communication</a:t>
            </a:r>
          </a:p>
          <a:p>
            <a:endParaRPr lang="en-US"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9218" l="1499" r="98229">
                        <a14:foregroundMark x1="5858" y1="7981" x2="8856" y2="95305"/>
                        <a14:foregroundMark x1="12807" y1="93114" x2="12807" y2="93114"/>
                        <a14:foregroundMark x1="13079" y1="93114" x2="13079" y2="93114"/>
                        <a14:foregroundMark x1="16621" y1="85759" x2="94005" y2="99218"/>
                        <a14:foregroundMark x1="93188" y1="8451" x2="95504" y2="84038"/>
                        <a14:foregroundMark x1="90599" y1="16588" x2="70300" y2="0"/>
                        <a14:foregroundMark x1="8992" y1="10016" x2="25749" y2="4382"/>
                        <a14:backgroundMark x1="22343" y1="20814" x2="33379" y2="16588"/>
                        <a14:backgroundMark x1="57902" y1="5477" x2="63079" y2="22379"/>
                        <a14:backgroundMark x1="55858" y1="37402" x2="52044" y2="54460"/>
                        <a14:backgroundMark x1="34877" y1="79030" x2="27112" y2="70266"/>
                        <a14:backgroundMark x1="57357" y1="72457" x2="64986" y2="87950"/>
                        <a14:backgroundMark x1="80926" y1="64789" x2="87738" y2="54773"/>
                      </a14:backgroundRemoval>
                    </a14:imgEffect>
                  </a14:imgLayer>
                </a14:imgProps>
              </a:ext>
            </a:extLst>
          </a:blip>
          <a:stretch>
            <a:fillRect/>
          </a:stretch>
        </p:blipFill>
        <p:spPr>
          <a:xfrm>
            <a:off x="1364974" y="1975378"/>
            <a:ext cx="3239372" cy="2820107"/>
          </a:xfrm>
          <a:prstGeom prst="ellipse">
            <a:avLst/>
          </a:prstGeom>
        </p:spPr>
      </p:pic>
      <p:sp>
        <p:nvSpPr>
          <p:cNvPr id="11" name="Rectangle 10"/>
          <p:cNvSpPr/>
          <p:nvPr/>
        </p:nvSpPr>
        <p:spPr>
          <a:xfrm>
            <a:off x="372008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575396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Training</a:t>
            </a:r>
            <a:endParaRPr lang="en-US" dirty="0"/>
          </a:p>
        </p:txBody>
      </p:sp>
      <p:sp>
        <p:nvSpPr>
          <p:cNvPr id="3" name="Content Placeholder 2"/>
          <p:cNvSpPr>
            <a:spLocks noGrp="1"/>
          </p:cNvSpPr>
          <p:nvPr>
            <p:ph idx="1"/>
          </p:nvPr>
        </p:nvSpPr>
        <p:spPr/>
        <p:txBody>
          <a:bodyPr/>
          <a:lstStyle/>
          <a:p>
            <a:r>
              <a:rPr lang="en-US" dirty="0" smtClean="0"/>
              <a:t>Provide training to ensure employees:</a:t>
            </a:r>
          </a:p>
          <a:p>
            <a:pPr lvl="1"/>
            <a:r>
              <a:rPr lang="en-US" dirty="0" smtClean="0"/>
              <a:t>Are aware of the OHCP</a:t>
            </a:r>
          </a:p>
          <a:p>
            <a:pPr lvl="1"/>
            <a:r>
              <a:rPr lang="en-US" dirty="0" smtClean="0"/>
              <a:t>Understand local emergency and OH care </a:t>
            </a:r>
            <a:br>
              <a:rPr lang="en-US" dirty="0" smtClean="0"/>
            </a:br>
            <a:r>
              <a:rPr lang="en-US" dirty="0" smtClean="0"/>
              <a:t>procedures</a:t>
            </a:r>
          </a:p>
          <a:p>
            <a:pPr lvl="1"/>
            <a:r>
              <a:rPr lang="en-US" dirty="0" smtClean="0"/>
              <a:t>Perform first aid, administer CPR, or use an </a:t>
            </a:r>
            <a:br>
              <a:rPr lang="en-US" dirty="0" smtClean="0"/>
            </a:br>
            <a:r>
              <a:rPr lang="en-US" dirty="0" smtClean="0"/>
              <a:t>AED, if applicable</a:t>
            </a:r>
          </a:p>
          <a:p>
            <a:pPr lvl="1"/>
            <a:r>
              <a:rPr lang="en-US" dirty="0" smtClean="0"/>
              <a:t>Know how to report workplace injury or </a:t>
            </a:r>
            <a:br>
              <a:rPr lang="en-US" dirty="0" smtClean="0"/>
            </a:br>
            <a:r>
              <a:rPr lang="en-US" dirty="0" smtClean="0"/>
              <a:t>illness and seek medical attention</a:t>
            </a:r>
          </a:p>
          <a:p>
            <a:pPr lvl="1"/>
            <a:r>
              <a:rPr lang="en-US" dirty="0" smtClean="0"/>
              <a:t>Recognize workplace health hazards and the signs and symptoms of exposure</a:t>
            </a:r>
          </a:p>
          <a:p>
            <a:pPr lvl="1"/>
            <a:r>
              <a:rPr lang="en-US" dirty="0" smtClean="0"/>
              <a:t>Enroll and participate in medical surveillance programs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13</a:t>
            </a:fld>
            <a:endParaRPr lang="en-US" dirty="0"/>
          </a:p>
        </p:txBody>
      </p:sp>
      <p:pic>
        <p:nvPicPr>
          <p:cNvPr id="5" name="Picture 4"/>
          <p:cNvPicPr>
            <a:picLocks noChangeAspect="1"/>
          </p:cNvPicPr>
          <p:nvPr/>
        </p:nvPicPr>
        <p:blipFill>
          <a:blip r:embed="rId3"/>
          <a:stretch>
            <a:fillRect/>
          </a:stretch>
        </p:blipFill>
        <p:spPr>
          <a:xfrm>
            <a:off x="7315200" y="955040"/>
            <a:ext cx="4502297" cy="3589684"/>
          </a:xfrm>
          <a:prstGeom prst="rect">
            <a:avLst/>
          </a:prstGeom>
        </p:spPr>
      </p:pic>
      <p:sp>
        <p:nvSpPr>
          <p:cNvPr id="6" name="Rectangle 5"/>
          <p:cNvSpPr/>
          <p:nvPr/>
        </p:nvSpPr>
        <p:spPr>
          <a:xfrm>
            <a:off x="372008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2053863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smtClean="0"/>
              <a:t>Medical Surveillance </a:t>
            </a:r>
            <a:r>
              <a:rPr lang="en-US" dirty="0"/>
              <a:t>&amp; </a:t>
            </a:r>
            <a:r>
              <a:rPr lang="en-US" dirty="0" smtClean="0"/>
              <a:t>Surveys</a:t>
            </a:r>
            <a:endParaRPr lang="en-US" dirty="0"/>
          </a:p>
        </p:txBody>
      </p:sp>
      <p:sp>
        <p:nvSpPr>
          <p:cNvPr id="3" name="Content Placeholder 2"/>
          <p:cNvSpPr>
            <a:spLocks noGrp="1"/>
          </p:cNvSpPr>
          <p:nvPr>
            <p:ph idx="1"/>
          </p:nvPr>
        </p:nvSpPr>
        <p:spPr>
          <a:xfrm>
            <a:off x="230719" y="955040"/>
            <a:ext cx="8547521" cy="5029200"/>
          </a:xfrm>
        </p:spPr>
        <p:txBody>
          <a:bodyPr>
            <a:normAutofit/>
          </a:bodyPr>
          <a:lstStyle/>
          <a:p>
            <a:r>
              <a:rPr lang="en-US" dirty="0" smtClean="0"/>
              <a:t>Surveys </a:t>
            </a:r>
            <a:r>
              <a:rPr lang="en-US" dirty="0"/>
              <a:t>and workplace exposure </a:t>
            </a:r>
            <a:r>
              <a:rPr lang="en-US" dirty="0" smtClean="0"/>
              <a:t>assessments</a:t>
            </a:r>
            <a:br>
              <a:rPr lang="en-US" dirty="0" smtClean="0"/>
            </a:br>
            <a:r>
              <a:rPr lang="en-US" dirty="0" smtClean="0"/>
              <a:t>drive </a:t>
            </a:r>
            <a:r>
              <a:rPr lang="en-US" dirty="0" smtClean="0"/>
              <a:t>medical surveillance:</a:t>
            </a:r>
            <a:endParaRPr lang="en-US" dirty="0"/>
          </a:p>
          <a:p>
            <a:pPr lvl="1"/>
            <a:r>
              <a:rPr lang="en-US" dirty="0" smtClean="0"/>
              <a:t>Support early </a:t>
            </a:r>
            <a:r>
              <a:rPr lang="en-US" dirty="0"/>
              <a:t>recognition and treatment</a:t>
            </a:r>
          </a:p>
          <a:p>
            <a:pPr lvl="1"/>
            <a:r>
              <a:rPr lang="en-US" dirty="0"/>
              <a:t>Limit severity of harm</a:t>
            </a:r>
          </a:p>
          <a:p>
            <a:pPr lvl="1"/>
            <a:r>
              <a:rPr lang="en-US" dirty="0"/>
              <a:t>Identify trigger requirements of toxic </a:t>
            </a:r>
            <a:r>
              <a:rPr lang="en-US" dirty="0" smtClean="0"/>
              <a:t>and hazardous </a:t>
            </a:r>
            <a:r>
              <a:rPr lang="en-US" dirty="0" smtClean="0"/>
              <a:t>substance regulations</a:t>
            </a:r>
          </a:p>
          <a:p>
            <a:r>
              <a:rPr lang="en-US" dirty="0" smtClean="0"/>
              <a:t>Use </a:t>
            </a:r>
            <a:r>
              <a:rPr lang="en-US" dirty="0"/>
              <a:t>a team approach </a:t>
            </a:r>
            <a:r>
              <a:rPr lang="en-US" dirty="0" smtClean="0"/>
              <a:t>of </a:t>
            </a:r>
            <a:r>
              <a:rPr lang="en-US" dirty="0"/>
              <a:t>supervisors, employees</a:t>
            </a:r>
            <a:r>
              <a:rPr lang="en-US" dirty="0" smtClean="0"/>
              <a:t>, safety</a:t>
            </a:r>
            <a:r>
              <a:rPr lang="en-US" dirty="0"/>
              <a:t>, IH, and </a:t>
            </a:r>
            <a:r>
              <a:rPr lang="en-US" dirty="0" smtClean="0"/>
              <a:t>OH professionals to conduct surveillance and surveys</a:t>
            </a:r>
            <a:endParaRPr lang="en-US" dirty="0"/>
          </a:p>
          <a:p>
            <a:endParaRPr lang="en-US" sz="2400"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14</a:t>
            </a:fld>
            <a:endParaRPr lang="en-US" dirty="0"/>
          </a:p>
        </p:txBody>
      </p:sp>
      <p:pic>
        <p:nvPicPr>
          <p:cNvPr id="4098" name="Picture 2" descr="http://farm3.staticflickr.com/2651/3909070399_fe42e785b9_z.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778240" y="955040"/>
            <a:ext cx="3053020" cy="5029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2008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3746719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Medical Surveillance &amp; Surveys</a:t>
            </a:r>
            <a:endParaRPr lang="en-US" dirty="0"/>
          </a:p>
        </p:txBody>
      </p:sp>
      <p:sp>
        <p:nvSpPr>
          <p:cNvPr id="3" name="Content Placeholder 2"/>
          <p:cNvSpPr>
            <a:spLocks noGrp="1"/>
          </p:cNvSpPr>
          <p:nvPr>
            <p:ph idx="1"/>
          </p:nvPr>
        </p:nvSpPr>
        <p:spPr/>
        <p:txBody>
          <a:bodyPr/>
          <a:lstStyle/>
          <a:p>
            <a:r>
              <a:rPr lang="en-US" dirty="0" smtClean="0"/>
              <a:t>Document and track all completed medical surveillance and health hazard surveys</a:t>
            </a:r>
          </a:p>
          <a:p>
            <a:r>
              <a:rPr lang="en-US" dirty="0" smtClean="0"/>
              <a:t>Establish schedules for follow-up surveys and surveillance</a:t>
            </a:r>
          </a:p>
          <a:p>
            <a:r>
              <a:rPr lang="en-US" dirty="0" smtClean="0"/>
              <a:t>Report the results of surveys and </a:t>
            </a:r>
            <a:br>
              <a:rPr lang="en-US" dirty="0" smtClean="0"/>
            </a:br>
            <a:r>
              <a:rPr lang="en-US" dirty="0" smtClean="0"/>
              <a:t>surveillance to appropriate personnel</a:t>
            </a:r>
          </a:p>
          <a:p>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15</a:t>
            </a:fld>
            <a:endParaRPr lang="en-US" dirty="0"/>
          </a:p>
        </p:txBody>
      </p:sp>
      <p:sp>
        <p:nvSpPr>
          <p:cNvPr id="8" name="Rectangle 7"/>
          <p:cNvSpPr/>
          <p:nvPr/>
        </p:nvSpPr>
        <p:spPr>
          <a:xfrm>
            <a:off x="372008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1026" name="Picture 2" descr="cid:image005.png@01D6CA54.6D2122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930" y="2752599"/>
            <a:ext cx="4547682" cy="298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482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smtClean="0"/>
              <a:t>OHCP Assessments</a:t>
            </a:r>
            <a:endParaRPr lang="en-US" dirty="0"/>
          </a:p>
        </p:txBody>
      </p:sp>
      <p:sp>
        <p:nvSpPr>
          <p:cNvPr id="3" name="Content Placeholder 2"/>
          <p:cNvSpPr>
            <a:spLocks noGrp="1"/>
          </p:cNvSpPr>
          <p:nvPr>
            <p:ph idx="1"/>
          </p:nvPr>
        </p:nvSpPr>
        <p:spPr>
          <a:xfrm>
            <a:off x="230719" y="955040"/>
            <a:ext cx="6914360" cy="5029200"/>
          </a:xfrm>
        </p:spPr>
        <p:txBody>
          <a:bodyPr>
            <a:normAutofit/>
          </a:bodyPr>
          <a:lstStyle/>
          <a:p>
            <a:r>
              <a:rPr lang="en-US" dirty="0"/>
              <a:t>Review OH and IH </a:t>
            </a:r>
            <a:r>
              <a:rPr lang="en-US" dirty="0" smtClean="0"/>
              <a:t>staffing </a:t>
            </a:r>
            <a:r>
              <a:rPr lang="en-US" dirty="0"/>
              <a:t>levels</a:t>
            </a:r>
          </a:p>
          <a:p>
            <a:r>
              <a:rPr lang="en-US" dirty="0"/>
              <a:t>Determine the </a:t>
            </a:r>
            <a:r>
              <a:rPr lang="en-US" dirty="0" smtClean="0"/>
              <a:t>effectiveness </a:t>
            </a:r>
            <a:r>
              <a:rPr lang="en-US" dirty="0"/>
              <a:t>of </a:t>
            </a:r>
            <a:r>
              <a:rPr lang="en-US" dirty="0" smtClean="0"/>
              <a:t>required OH </a:t>
            </a:r>
            <a:r>
              <a:rPr lang="en-US" dirty="0"/>
              <a:t>care services</a:t>
            </a:r>
          </a:p>
          <a:p>
            <a:r>
              <a:rPr lang="en-US" dirty="0"/>
              <a:t>Verify health services </a:t>
            </a:r>
            <a:r>
              <a:rPr lang="en-US" dirty="0" smtClean="0"/>
              <a:t>equipment and </a:t>
            </a:r>
            <a:r>
              <a:rPr lang="en-US" dirty="0"/>
              <a:t>calibration</a:t>
            </a:r>
          </a:p>
          <a:p>
            <a:r>
              <a:rPr lang="en-US" dirty="0"/>
              <a:t>Review capabilities to </a:t>
            </a:r>
            <a:r>
              <a:rPr lang="en-US" dirty="0" smtClean="0"/>
              <a:t>provide timely emergency services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16</a:t>
            </a:fld>
            <a:endParaRPr lang="en-US" dirty="0"/>
          </a:p>
        </p:txBody>
      </p:sp>
      <p:pic>
        <p:nvPicPr>
          <p:cNvPr id="1031" name="Picture 7"/>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1159" y1="55508" x2="24678" y2="64147"/>
                        <a14:foregroundMark x1="24678" y1="72786" x2="24678" y2="72786"/>
                        <a14:foregroundMark x1="61159" y1="74730" x2="61159" y2="74730"/>
                        <a14:foregroundMark x1="75107" y1="77106" x2="75107" y2="77106"/>
                        <a14:foregroundMark x1="68670" y1="76026" x2="68670" y2="76026"/>
                        <a14:foregroundMark x1="60515" y1="7775" x2="60515" y2="7775"/>
                        <a14:foregroundMark x1="79399" y1="28510" x2="79399" y2="28510"/>
                        <a14:foregroundMark x1="71674" y1="25918" x2="71674" y2="25918"/>
                        <a14:foregroundMark x1="17597" y1="24838" x2="17597" y2="24838"/>
                        <a14:backgroundMark x1="75751" y1="25702" x2="75751" y2="25702"/>
                      </a14:backgroundRemoval>
                    </a14:imgEffect>
                  </a14:imgLayer>
                </a14:imgProps>
              </a:ext>
              <a:ext uri="{28A0092B-C50C-407E-A947-70E740481C1C}">
                <a14:useLocalDpi xmlns:a14="http://schemas.microsoft.com/office/drawing/2010/main" val="0"/>
              </a:ext>
            </a:extLst>
          </a:blip>
          <a:srcRect/>
          <a:stretch>
            <a:fillRect/>
          </a:stretch>
        </p:blipFill>
        <p:spPr bwMode="auto">
          <a:xfrm>
            <a:off x="7153478" y="1264294"/>
            <a:ext cx="4439270" cy="441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72008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1346543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smtClean="0"/>
              <a:t>OHCP Assessments</a:t>
            </a:r>
            <a:endParaRPr lang="en-US" dirty="0"/>
          </a:p>
        </p:txBody>
      </p:sp>
      <p:sp>
        <p:nvSpPr>
          <p:cNvPr id="3" name="Content Placeholder 2"/>
          <p:cNvSpPr>
            <a:spLocks noGrp="1"/>
          </p:cNvSpPr>
          <p:nvPr>
            <p:ph idx="1"/>
          </p:nvPr>
        </p:nvSpPr>
        <p:spPr>
          <a:xfrm>
            <a:off x="230719" y="955040"/>
            <a:ext cx="7372807" cy="5029200"/>
          </a:xfrm>
        </p:spPr>
        <p:txBody>
          <a:bodyPr>
            <a:noAutofit/>
          </a:bodyPr>
          <a:lstStyle/>
          <a:p>
            <a:r>
              <a:rPr lang="en-US" dirty="0" smtClean="0"/>
              <a:t>Verify all procedures are current, accurate, and effective</a:t>
            </a:r>
          </a:p>
          <a:p>
            <a:r>
              <a:rPr lang="en-US" dirty="0" smtClean="0"/>
              <a:t>Review </a:t>
            </a:r>
            <a:r>
              <a:rPr lang="en-US" dirty="0"/>
              <a:t>internal and </a:t>
            </a:r>
            <a:r>
              <a:rPr lang="en-US" dirty="0" smtClean="0"/>
              <a:t>external audit </a:t>
            </a:r>
            <a:r>
              <a:rPr lang="en-US" dirty="0"/>
              <a:t>findings</a:t>
            </a:r>
          </a:p>
          <a:p>
            <a:r>
              <a:rPr lang="en-US" dirty="0"/>
              <a:t>Compare metrics with </a:t>
            </a:r>
            <a:r>
              <a:rPr lang="en-US" dirty="0" smtClean="0"/>
              <a:t>previous assessments</a:t>
            </a:r>
            <a:endParaRPr lang="en-US" dirty="0"/>
          </a:p>
          <a:p>
            <a:r>
              <a:rPr lang="en-US" dirty="0"/>
              <a:t>Distribute and trend </a:t>
            </a:r>
            <a:r>
              <a:rPr lang="en-US" dirty="0" smtClean="0"/>
              <a:t>customer feedback surveys</a:t>
            </a:r>
            <a:endParaRPr lang="en-US" dirty="0"/>
          </a:p>
          <a:p>
            <a:r>
              <a:rPr lang="en-US" dirty="0"/>
              <a:t>Review findings and plan </a:t>
            </a:r>
            <a:r>
              <a:rPr lang="en-US" dirty="0" smtClean="0"/>
              <a:t>for </a:t>
            </a:r>
            <a:r>
              <a:rPr lang="en-US" dirty="0" smtClean="0"/>
              <a:t>improvements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17</a:t>
            </a:fld>
            <a:endParaRPr lang="en-US" dirty="0"/>
          </a:p>
        </p:txBody>
      </p:sp>
      <p:pic>
        <p:nvPicPr>
          <p:cNvPr id="1026" name="Picture 2" descr="http://1.bp.blogspot.com/-7d6ALGhUQ3s/U2Xs7vrxpyI/AAAAAAAAEo8/IhN9sHXpLkc/s1600/customer+survey.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925505" y="1647466"/>
            <a:ext cx="4036966" cy="36443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2008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2179933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In this presentation, you learned to:</a:t>
            </a:r>
          </a:p>
          <a:p>
            <a:pPr lvl="1"/>
            <a:r>
              <a:rPr lang="en-US" dirty="0" smtClean="0"/>
              <a:t>Summarize the background and importance of an OHCP</a:t>
            </a:r>
          </a:p>
          <a:p>
            <a:pPr lvl="1"/>
            <a:r>
              <a:rPr lang="en-US" dirty="0" smtClean="0"/>
              <a:t>List OHCP-related documentation</a:t>
            </a:r>
          </a:p>
          <a:p>
            <a:pPr lvl="1"/>
            <a:r>
              <a:rPr lang="en-US" dirty="0" smtClean="0"/>
              <a:t>Describe the knowledge leadership/management, key personnel, and the workforce should have regarding the OHCP</a:t>
            </a:r>
          </a:p>
          <a:p>
            <a:pPr lvl="1"/>
            <a:r>
              <a:rPr lang="en-US" dirty="0" smtClean="0"/>
              <a:t>Identify OHCP actions to implement and sustain OSHA VPP</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18</a:t>
            </a:fld>
            <a:endParaRPr lang="en-US" dirty="0"/>
          </a:p>
        </p:txBody>
      </p:sp>
    </p:spTree>
    <p:extLst>
      <p:ext uri="{BB962C8B-B14F-4D97-AF65-F5344CB8AC3E}">
        <p14:creationId xmlns:p14="http://schemas.microsoft.com/office/powerpoint/2010/main" val="2155417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In this presentation, you will learn to:</a:t>
            </a:r>
          </a:p>
          <a:p>
            <a:pPr lvl="1"/>
            <a:r>
              <a:rPr lang="en-US" dirty="0" smtClean="0"/>
              <a:t>Summarize the background and importance of an OHCP</a:t>
            </a:r>
          </a:p>
          <a:p>
            <a:pPr lvl="1"/>
            <a:r>
              <a:rPr lang="en-US" dirty="0" smtClean="0"/>
              <a:t>List OHCP-related documentation</a:t>
            </a:r>
          </a:p>
          <a:p>
            <a:pPr lvl="1"/>
            <a:r>
              <a:rPr lang="en-US" dirty="0" smtClean="0"/>
              <a:t>Describe the knowledge leadership/management, key personnel, and the workforce should have regarding the OHCP</a:t>
            </a:r>
          </a:p>
          <a:p>
            <a:pPr lvl="1"/>
            <a:r>
              <a:rPr lang="en-US" dirty="0" smtClean="0"/>
              <a:t>Identify OHCP actions to implement and sustain OSHA VPP</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a:t>
            </a:fld>
            <a:endParaRPr lang="en-US" dirty="0"/>
          </a:p>
        </p:txBody>
      </p:sp>
    </p:spTree>
    <p:extLst>
      <p:ext uri="{BB962C8B-B14F-4D97-AF65-F5344CB8AC3E}">
        <p14:creationId xmlns:p14="http://schemas.microsoft.com/office/powerpoint/2010/main" val="152506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&amp; Importance</a:t>
            </a:r>
            <a:endParaRPr lang="en-US" dirty="0"/>
          </a:p>
        </p:txBody>
      </p:sp>
      <p:sp>
        <p:nvSpPr>
          <p:cNvPr id="3" name="Content Placeholder 2"/>
          <p:cNvSpPr>
            <a:spLocks noGrp="1"/>
          </p:cNvSpPr>
          <p:nvPr>
            <p:ph idx="1"/>
          </p:nvPr>
        </p:nvSpPr>
        <p:spPr>
          <a:xfrm>
            <a:off x="230718" y="955040"/>
            <a:ext cx="8241197" cy="5029200"/>
          </a:xfrm>
        </p:spPr>
        <p:txBody>
          <a:bodyPr>
            <a:normAutofit/>
          </a:bodyPr>
          <a:lstStyle/>
          <a:p>
            <a:r>
              <a:rPr lang="en-US" dirty="0" smtClean="0"/>
              <a:t>Included in the HP&amp;C criteria for VPP</a:t>
            </a:r>
          </a:p>
          <a:p>
            <a:r>
              <a:rPr lang="en-US" dirty="0" smtClean="0"/>
              <a:t>Ensures OH professionals assess employee health</a:t>
            </a:r>
          </a:p>
          <a:p>
            <a:r>
              <a:rPr lang="en-US" dirty="0" smtClean="0"/>
              <a:t>Makes sure necessary health services are available for personnel</a:t>
            </a:r>
            <a:endParaRPr lang="en-US" dirty="0"/>
          </a:p>
          <a:p>
            <a:r>
              <a:rPr lang="en-US" dirty="0" smtClean="0"/>
              <a:t>Includes training for OH care professionals and employees</a:t>
            </a:r>
          </a:p>
          <a:p>
            <a:r>
              <a:rPr lang="en-US" dirty="0" smtClean="0"/>
              <a:t>Requires readily available emergency services</a:t>
            </a:r>
          </a:p>
        </p:txBody>
      </p:sp>
      <p:sp>
        <p:nvSpPr>
          <p:cNvPr id="4" name="Slide Number Placeholder 3"/>
          <p:cNvSpPr>
            <a:spLocks noGrp="1"/>
          </p:cNvSpPr>
          <p:nvPr>
            <p:ph type="sldNum" sz="quarter" idx="4"/>
          </p:nvPr>
        </p:nvSpPr>
        <p:spPr/>
        <p:txBody>
          <a:bodyPr/>
          <a:lstStyle/>
          <a:p>
            <a:fld id="{EC6B01B9-2AD7-FF46-ADAD-E0B0ABE832D6}" type="slidenum">
              <a:rPr lang="en-US" smtClean="0"/>
              <a:pPr/>
              <a:t>3</a:t>
            </a:fld>
            <a:endParaRPr lang="en-US" dirty="0"/>
          </a:p>
        </p:txBody>
      </p:sp>
      <p:sp>
        <p:nvSpPr>
          <p:cNvPr id="6" name="Rectangle 5"/>
          <p:cNvSpPr/>
          <p:nvPr/>
        </p:nvSpPr>
        <p:spPr>
          <a:xfrm>
            <a:off x="3720088" y="6380980"/>
            <a:ext cx="4751827" cy="250011"/>
          </a:xfrm>
          <a:prstGeom prst="rect">
            <a:avLst/>
          </a:prstGeom>
        </p:spPr>
        <p:txBody>
          <a:bodyPr wrap="square">
            <a:spAutoFit/>
          </a:bodyPr>
          <a:lstStyle/>
          <a:p>
            <a:pPr algn="ctr"/>
            <a:r>
              <a:rPr lang="en-US" sz="1000" dirty="0">
                <a:solidFill>
                  <a:schemeClr val="bg1">
                    <a:lumMod val="50000"/>
                  </a:schemeClr>
                </a:solidFill>
              </a:rPr>
              <a:t>Images retrieved from Bing Images</a:t>
            </a:r>
          </a:p>
        </p:txBody>
      </p:sp>
      <p:pic>
        <p:nvPicPr>
          <p:cNvPr id="1028" name="Picture 4" descr="http://3.bp.blogspot.com/_SE3sqIfwYw0/ShWkxEgb8lI/AAAAAAAAAAM/kLDQM4sEgGg/s320/physicianatdes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7707" y="969271"/>
            <a:ext cx="2338390" cy="24864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lawyersandsettlements.com/images/articles2/ER-sign-articl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1915" y="3724257"/>
            <a:ext cx="3389975" cy="2259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980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a:xfrm>
            <a:off x="230719" y="955040"/>
            <a:ext cx="11731752" cy="5029200"/>
          </a:xfrm>
        </p:spPr>
        <p:txBody>
          <a:bodyPr>
            <a:normAutofit/>
          </a:bodyPr>
          <a:lstStyle/>
          <a:p>
            <a:r>
              <a:rPr lang="en-US" dirty="0" smtClean="0"/>
              <a:t>OHCP procedures</a:t>
            </a:r>
          </a:p>
          <a:p>
            <a:r>
              <a:rPr lang="en-US" dirty="0" smtClean="0"/>
              <a:t>OHCP assessments</a:t>
            </a:r>
          </a:p>
          <a:p>
            <a:r>
              <a:rPr lang="en-US" dirty="0" smtClean="0"/>
              <a:t>Program training records</a:t>
            </a:r>
          </a:p>
          <a:p>
            <a:r>
              <a:rPr lang="en-US" dirty="0" smtClean="0"/>
              <a:t>IH reports</a:t>
            </a:r>
          </a:p>
          <a:p>
            <a:r>
              <a:rPr lang="en-US" dirty="0" smtClean="0"/>
              <a:t>Personal sampling or surveys</a:t>
            </a:r>
          </a:p>
          <a:p>
            <a:r>
              <a:rPr lang="en-US" dirty="0" smtClean="0"/>
              <a:t>Employee health and surveillance records</a:t>
            </a:r>
          </a:p>
          <a:p>
            <a:r>
              <a:rPr lang="en-US" dirty="0" smtClean="0"/>
              <a:t>Committee, council, and working group meeting minutes</a:t>
            </a:r>
          </a:p>
          <a:p>
            <a:r>
              <a:rPr lang="en-US" dirty="0" smtClean="0"/>
              <a:t>Board licenses and certifications for physicians, OH nurses, audiologists, and other OH staff</a:t>
            </a:r>
          </a:p>
        </p:txBody>
      </p:sp>
      <p:sp>
        <p:nvSpPr>
          <p:cNvPr id="4" name="Slide Number Placeholder 3"/>
          <p:cNvSpPr>
            <a:spLocks noGrp="1"/>
          </p:cNvSpPr>
          <p:nvPr>
            <p:ph type="sldNum" sz="quarter" idx="4294967295"/>
          </p:nvPr>
        </p:nvSpPr>
        <p:spPr>
          <a:xfrm>
            <a:off x="0" y="6310313"/>
            <a:ext cx="914400" cy="365125"/>
          </a:xfrm>
        </p:spPr>
        <p:txBody>
          <a:bodyPr/>
          <a:lstStyle/>
          <a:p>
            <a:fld id="{EC6B01B9-2AD7-FF46-ADAD-E0B0ABE832D6}" type="slidenum">
              <a:rPr lang="en-US" smtClean="0"/>
              <a:pPr/>
              <a:t>4</a:t>
            </a:fld>
            <a:endParaRPr lang="en-US" dirty="0"/>
          </a:p>
        </p:txBody>
      </p:sp>
      <p:pic>
        <p:nvPicPr>
          <p:cNvPr id="5" name="Picture 4"/>
          <p:cNvPicPr>
            <a:picLocks noChangeAspect="1"/>
          </p:cNvPicPr>
          <p:nvPr/>
        </p:nvPicPr>
        <p:blipFill>
          <a:blip r:embed="rId3"/>
          <a:stretch>
            <a:fillRect/>
          </a:stretch>
        </p:blipFill>
        <p:spPr>
          <a:xfrm>
            <a:off x="7253028" y="955040"/>
            <a:ext cx="4709443" cy="2884211"/>
          </a:xfrm>
          <a:prstGeom prst="rect">
            <a:avLst/>
          </a:prstGeom>
          <a:effectLst>
            <a:softEdge rad="101600"/>
          </a:effectLst>
        </p:spPr>
      </p:pic>
      <p:sp>
        <p:nvSpPr>
          <p:cNvPr id="7" name="Rectangle 6"/>
          <p:cNvSpPr/>
          <p:nvPr/>
        </p:nvSpPr>
        <p:spPr>
          <a:xfrm>
            <a:off x="3720088" y="6367728"/>
            <a:ext cx="4751827" cy="250011"/>
          </a:xfrm>
          <a:prstGeom prst="rect">
            <a:avLst/>
          </a:prstGeom>
        </p:spPr>
        <p:txBody>
          <a:bodyPr wrap="square">
            <a:spAutoFit/>
          </a:bodyPr>
          <a:lstStyle/>
          <a:p>
            <a:pPr algn="ctr"/>
            <a:r>
              <a:rPr lang="en-US" sz="1000" dirty="0" smtClean="0">
                <a:solidFill>
                  <a:schemeClr val="bg1">
                    <a:lumMod val="50000"/>
                  </a:schemeClr>
                </a:solidFill>
              </a:rPr>
              <a:t>Image </a:t>
            </a:r>
            <a:r>
              <a:rPr lang="en-US" sz="1000" dirty="0">
                <a:solidFill>
                  <a:schemeClr val="bg1">
                    <a:lumMod val="50000"/>
                  </a:schemeClr>
                </a:solidFill>
              </a:rPr>
              <a:t>retrieved from Bing Images</a:t>
            </a:r>
          </a:p>
        </p:txBody>
      </p:sp>
    </p:spTree>
    <p:extLst>
      <p:ext uri="{BB962C8B-B14F-4D97-AF65-F5344CB8AC3E}">
        <p14:creationId xmlns:p14="http://schemas.microsoft.com/office/powerpoint/2010/main" val="284269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Leadership/Management Knowledge</a:t>
            </a:r>
            <a:endParaRPr lang="en-US" dirty="0"/>
          </a:p>
        </p:txBody>
      </p:sp>
      <p:sp>
        <p:nvSpPr>
          <p:cNvPr id="3" name="Content Placeholder 2"/>
          <p:cNvSpPr>
            <a:spLocks noGrp="1"/>
          </p:cNvSpPr>
          <p:nvPr>
            <p:ph idx="1"/>
          </p:nvPr>
        </p:nvSpPr>
        <p:spPr>
          <a:xfrm>
            <a:off x="230719" y="955040"/>
            <a:ext cx="7919627" cy="5029200"/>
          </a:xfrm>
        </p:spPr>
        <p:txBody>
          <a:bodyPr>
            <a:normAutofit lnSpcReduction="10000"/>
          </a:bodyPr>
          <a:lstStyle/>
          <a:p>
            <a:r>
              <a:rPr lang="en-US" dirty="0" smtClean="0"/>
              <a:t>Leaders and managers should be knowledgeable of:</a:t>
            </a:r>
          </a:p>
          <a:p>
            <a:pPr lvl="1"/>
            <a:r>
              <a:rPr lang="en-US" dirty="0" smtClean="0"/>
              <a:t>OH professional services</a:t>
            </a:r>
          </a:p>
          <a:p>
            <a:pPr lvl="1"/>
            <a:r>
              <a:rPr lang="en-US" dirty="0" smtClean="0"/>
              <a:t>Employee medical surveillance process(</a:t>
            </a:r>
            <a:r>
              <a:rPr lang="en-US" dirty="0" smtClean="0"/>
              <a:t>es</a:t>
            </a:r>
            <a:r>
              <a:rPr lang="en-US" dirty="0" smtClean="0"/>
              <a:t>)</a:t>
            </a:r>
          </a:p>
          <a:p>
            <a:pPr lvl="1"/>
            <a:r>
              <a:rPr lang="en-US" dirty="0" smtClean="0"/>
              <a:t>Certification exam process(</a:t>
            </a:r>
            <a:r>
              <a:rPr lang="en-US" dirty="0" smtClean="0"/>
              <a:t>es</a:t>
            </a:r>
            <a:r>
              <a:rPr lang="en-US" dirty="0" smtClean="0"/>
              <a:t>)</a:t>
            </a:r>
          </a:p>
          <a:p>
            <a:pPr lvl="1"/>
            <a:r>
              <a:rPr lang="en-US" dirty="0" smtClean="0"/>
              <a:t>Procedures for reporting work-related injuries</a:t>
            </a:r>
          </a:p>
          <a:p>
            <a:pPr lvl="1"/>
            <a:r>
              <a:rPr lang="en-US" dirty="0" smtClean="0"/>
              <a:t>Medical treatment procedures for injured employees</a:t>
            </a:r>
          </a:p>
          <a:p>
            <a:pPr lvl="1"/>
            <a:r>
              <a:rPr lang="en-US" dirty="0" smtClean="0"/>
              <a:t>First aid and CPR/AED programs, if applicable</a:t>
            </a:r>
          </a:p>
          <a:p>
            <a:pPr lvl="1"/>
            <a:r>
              <a:rPr lang="en-US" dirty="0" smtClean="0"/>
              <a:t>Procedures for returning an injured employee to work</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5</a:t>
            </a:fld>
            <a:endParaRPr lang="en-US" dirty="0"/>
          </a:p>
        </p:txBody>
      </p:sp>
      <p:sp>
        <p:nvSpPr>
          <p:cNvPr id="7" name="Rectangle 6"/>
          <p:cNvSpPr/>
          <p:nvPr/>
        </p:nvSpPr>
        <p:spPr>
          <a:xfrm>
            <a:off x="372008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346" y="1089951"/>
            <a:ext cx="3812125" cy="4759379"/>
          </a:xfrm>
          <a:prstGeom prst="rect">
            <a:avLst/>
          </a:prstGeom>
        </p:spPr>
      </p:pic>
    </p:spTree>
    <p:extLst>
      <p:ext uri="{BB962C8B-B14F-4D97-AF65-F5344CB8AC3E}">
        <p14:creationId xmlns:p14="http://schemas.microsoft.com/office/powerpoint/2010/main" val="2267491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Key Personnel Knowledge</a:t>
            </a:r>
            <a:endParaRPr lang="en-US" dirty="0"/>
          </a:p>
        </p:txBody>
      </p:sp>
      <p:sp>
        <p:nvSpPr>
          <p:cNvPr id="3" name="Content Placeholder 2"/>
          <p:cNvSpPr>
            <a:spLocks noGrp="1"/>
          </p:cNvSpPr>
          <p:nvPr>
            <p:ph idx="1"/>
          </p:nvPr>
        </p:nvSpPr>
        <p:spPr>
          <a:xfrm>
            <a:off x="230719" y="955040"/>
            <a:ext cx="11731752" cy="5029200"/>
          </a:xfrm>
        </p:spPr>
        <p:txBody>
          <a:bodyPr>
            <a:normAutofit/>
          </a:bodyPr>
          <a:lstStyle/>
          <a:p>
            <a:r>
              <a:rPr lang="en-US" dirty="0" smtClean="0"/>
              <a:t>OH and IH personnel should know:</a:t>
            </a:r>
          </a:p>
          <a:p>
            <a:pPr lvl="1"/>
            <a:r>
              <a:rPr lang="en-US" dirty="0" smtClean="0"/>
              <a:t>Roles and responsibilities of IH, safety, and OH staff</a:t>
            </a:r>
          </a:p>
          <a:p>
            <a:pPr lvl="1"/>
            <a:r>
              <a:rPr lang="en-US" dirty="0" smtClean="0"/>
              <a:t>Staff qualifications, licensure, or certifications</a:t>
            </a:r>
          </a:p>
          <a:p>
            <a:pPr lvl="1"/>
            <a:r>
              <a:rPr lang="en-US" dirty="0" smtClean="0"/>
              <a:t>Types of health/medical surveillance and certification </a:t>
            </a:r>
            <a:br>
              <a:rPr lang="en-US" dirty="0" smtClean="0"/>
            </a:br>
            <a:r>
              <a:rPr lang="en-US" dirty="0" smtClean="0"/>
              <a:t>programs in place</a:t>
            </a:r>
          </a:p>
          <a:p>
            <a:pPr lvl="1"/>
            <a:r>
              <a:rPr lang="en-US" dirty="0" smtClean="0"/>
              <a:t>How medical surveillance data is communicated </a:t>
            </a:r>
            <a:br>
              <a:rPr lang="en-US" dirty="0" smtClean="0"/>
            </a:br>
            <a:r>
              <a:rPr lang="en-US" dirty="0" smtClean="0"/>
              <a:t>to employees and management</a:t>
            </a:r>
          </a:p>
          <a:p>
            <a:pPr lvl="1"/>
            <a:r>
              <a:rPr lang="en-US" dirty="0" smtClean="0"/>
              <a:t>Health hazard </a:t>
            </a:r>
            <a:r>
              <a:rPr lang="en-US" dirty="0" smtClean="0"/>
              <a:t>recognition</a:t>
            </a:r>
            <a:endParaRPr lang="en-US" dirty="0" smtClean="0"/>
          </a:p>
          <a:p>
            <a:pPr lvl="1"/>
            <a:r>
              <a:rPr lang="en-US" dirty="0" smtClean="0"/>
              <a:t>OHCP audit and evaluation procedures</a:t>
            </a:r>
          </a:p>
          <a:p>
            <a:pPr lvl="1"/>
            <a:r>
              <a:rPr lang="en-US" dirty="0" smtClean="0"/>
              <a:t>Health hazard-related training provided to employees, if needed</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6</a:t>
            </a:fld>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48109" y1="33082" x2="48109" y2="33082"/>
                        <a14:foregroundMark x1="48714" y1="25831" x2="46899" y2="52115"/>
                        <a14:foregroundMark x1="55068" y1="48187" x2="55825" y2="54532"/>
                        <a14:foregroundMark x1="67625" y1="57251" x2="64145" y2="61782"/>
                        <a14:foregroundMark x1="62027" y1="70242" x2="59304" y2="73565"/>
                        <a14:foregroundMark x1="47655" y1="77190" x2="41150" y2="68731"/>
                        <a14:foregroundMark x1="31467" y1="54230" x2="35098" y2="62085"/>
                        <a14:foregroundMark x1="55673" y1="69184" x2="56127" y2="78248"/>
                        <a14:foregroundMark x1="54614" y1="57251" x2="54614" y2="57251"/>
                        <a14:foregroundMark x1="54614" y1="62085" x2="54614" y2="62085"/>
                        <a14:foregroundMark x1="50681" y1="68278" x2="50681" y2="68278"/>
                        <a14:foregroundMark x1="49319" y1="62689" x2="49319" y2="62689"/>
                        <a14:foregroundMark x1="46445" y1="58459" x2="46445" y2="58459"/>
                        <a14:foregroundMark x1="45234" y1="56344" x2="45234" y2="56344"/>
                        <a14:foregroundMark x1="50681" y1="53474" x2="50681" y2="53474"/>
                      </a14:backgroundRemoval>
                    </a14:imgEffect>
                  </a14:imgLayer>
                </a14:imgProps>
              </a:ext>
            </a:extLst>
          </a:blip>
          <a:stretch>
            <a:fillRect/>
          </a:stretch>
        </p:blipFill>
        <p:spPr>
          <a:xfrm>
            <a:off x="7911364" y="1441022"/>
            <a:ext cx="4051107" cy="4057236"/>
          </a:xfrm>
          <a:prstGeom prst="rect">
            <a:avLst/>
          </a:prstGeom>
        </p:spPr>
      </p:pic>
      <p:sp>
        <p:nvSpPr>
          <p:cNvPr id="6" name="Rectangle 5"/>
          <p:cNvSpPr/>
          <p:nvPr/>
        </p:nvSpPr>
        <p:spPr>
          <a:xfrm>
            <a:off x="372008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1468823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Key Personnel Knowledge</a:t>
            </a:r>
            <a:endParaRPr lang="en-US" dirty="0"/>
          </a:p>
        </p:txBody>
      </p:sp>
      <p:sp>
        <p:nvSpPr>
          <p:cNvPr id="4" name="Slide Number Placeholder 3"/>
          <p:cNvSpPr>
            <a:spLocks noGrp="1"/>
          </p:cNvSpPr>
          <p:nvPr>
            <p:ph type="sldNum" sz="quarter" idx="12"/>
          </p:nvPr>
        </p:nvSpPr>
        <p:spPr/>
        <p:txBody>
          <a:bodyPr/>
          <a:lstStyle/>
          <a:p>
            <a:fld id="{EC6B01B9-2AD7-FF46-ADAD-E0B0ABE832D6}" type="slidenum">
              <a:rPr lang="en-US" smtClean="0"/>
              <a:pPr/>
              <a:t>7</a:t>
            </a:fld>
            <a:endParaRPr lang="en-US" dirty="0"/>
          </a:p>
        </p:txBody>
      </p:sp>
      <p:sp>
        <p:nvSpPr>
          <p:cNvPr id="3" name="Content Placeholder 2"/>
          <p:cNvSpPr>
            <a:spLocks noGrp="1"/>
          </p:cNvSpPr>
          <p:nvPr>
            <p:ph sz="half" idx="1"/>
          </p:nvPr>
        </p:nvSpPr>
        <p:spPr>
          <a:xfrm>
            <a:off x="225880" y="952501"/>
            <a:ext cx="6850137" cy="5148263"/>
          </a:xfrm>
        </p:spPr>
        <p:txBody>
          <a:bodyPr/>
          <a:lstStyle/>
          <a:p>
            <a:r>
              <a:rPr lang="en-US" dirty="0" smtClean="0"/>
              <a:t>OH personnel additionally should know:</a:t>
            </a:r>
          </a:p>
          <a:p>
            <a:pPr lvl="1"/>
            <a:r>
              <a:rPr lang="en-US" dirty="0" smtClean="0"/>
              <a:t>Procedures to provide timely health care services</a:t>
            </a:r>
          </a:p>
          <a:p>
            <a:pPr lvl="1"/>
            <a:r>
              <a:rPr lang="en-US" dirty="0" smtClean="0"/>
              <a:t>Roles in employee return to work, work restrictions, or work removal</a:t>
            </a:r>
          </a:p>
          <a:p>
            <a:pPr lvl="1"/>
            <a:r>
              <a:rPr lang="en-US" dirty="0" smtClean="0"/>
              <a:t>Roles in emergency care and first aid</a:t>
            </a:r>
            <a:br>
              <a:rPr lang="en-US" dirty="0" smtClean="0"/>
            </a:br>
            <a:r>
              <a:rPr lang="en-US" dirty="0" smtClean="0"/>
              <a:t>programs, as applicable</a:t>
            </a:r>
          </a:p>
          <a:p>
            <a:pPr lvl="1"/>
            <a:r>
              <a:rPr lang="en-US" dirty="0" smtClean="0"/>
              <a:t>What makes an injury or illness OSHA recordable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6017" y="1619600"/>
            <a:ext cx="4895850"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72008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1337089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a:t>Workforce Knowledge</a:t>
            </a:r>
          </a:p>
        </p:txBody>
      </p:sp>
      <p:sp>
        <p:nvSpPr>
          <p:cNvPr id="4" name="Slide Number Placeholder 3"/>
          <p:cNvSpPr>
            <a:spLocks noGrp="1"/>
          </p:cNvSpPr>
          <p:nvPr>
            <p:ph type="sldNum" sz="quarter" idx="12"/>
          </p:nvPr>
        </p:nvSpPr>
        <p:spPr/>
        <p:txBody>
          <a:bodyPr/>
          <a:lstStyle/>
          <a:p>
            <a:fld id="{EC6B01B9-2AD7-FF46-ADAD-E0B0ABE832D6}" type="slidenum">
              <a:rPr lang="en-US" smtClean="0"/>
              <a:pPr/>
              <a:t>8</a:t>
            </a:fld>
            <a:endParaRPr lang="en-US" dirty="0"/>
          </a:p>
        </p:txBody>
      </p:sp>
      <p:sp>
        <p:nvSpPr>
          <p:cNvPr id="3" name="Content Placeholder 2"/>
          <p:cNvSpPr>
            <a:spLocks noGrp="1"/>
          </p:cNvSpPr>
          <p:nvPr>
            <p:ph sz="half" idx="1"/>
          </p:nvPr>
        </p:nvSpPr>
        <p:spPr>
          <a:xfrm>
            <a:off x="225879" y="952501"/>
            <a:ext cx="11839670" cy="5357670"/>
          </a:xfrm>
        </p:spPr>
        <p:txBody>
          <a:bodyPr>
            <a:normAutofit/>
          </a:bodyPr>
          <a:lstStyle/>
          <a:p>
            <a:r>
              <a:rPr lang="en-US" dirty="0"/>
              <a:t>Employees should know</a:t>
            </a:r>
            <a:r>
              <a:rPr lang="en-US" dirty="0" smtClean="0"/>
              <a:t>:</a:t>
            </a:r>
            <a:endParaRPr lang="en-US" dirty="0"/>
          </a:p>
          <a:p>
            <a:pPr lvl="1"/>
            <a:r>
              <a:rPr lang="en-US" dirty="0"/>
              <a:t>Health hazards in their </a:t>
            </a:r>
            <a:r>
              <a:rPr lang="en-US" dirty="0" smtClean="0"/>
              <a:t>work </a:t>
            </a:r>
            <a:r>
              <a:rPr lang="en-US" dirty="0"/>
              <a:t>area</a:t>
            </a:r>
          </a:p>
          <a:p>
            <a:pPr lvl="1"/>
            <a:r>
              <a:rPr lang="en-US" dirty="0" smtClean="0"/>
              <a:t>Local </a:t>
            </a:r>
            <a:r>
              <a:rPr lang="en-US" dirty="0"/>
              <a:t>emergency procedures</a:t>
            </a:r>
          </a:p>
          <a:p>
            <a:pPr lvl="1"/>
            <a:r>
              <a:rPr lang="en-US" dirty="0"/>
              <a:t>Locations of first aid kits and </a:t>
            </a:r>
            <a:r>
              <a:rPr lang="en-US" dirty="0" smtClean="0"/>
              <a:t>AEDs</a:t>
            </a:r>
          </a:p>
          <a:p>
            <a:pPr lvl="1"/>
            <a:r>
              <a:rPr lang="en-US" dirty="0" smtClean="0"/>
              <a:t>Why </a:t>
            </a:r>
            <a:r>
              <a:rPr lang="en-US" dirty="0"/>
              <a:t>they are included in health </a:t>
            </a:r>
            <a:r>
              <a:rPr lang="en-US" dirty="0" smtClean="0"/>
              <a:t/>
            </a:r>
            <a:br>
              <a:rPr lang="en-US" dirty="0" smtClean="0"/>
            </a:br>
            <a:r>
              <a:rPr lang="en-US" dirty="0" smtClean="0"/>
              <a:t>surveillance </a:t>
            </a:r>
            <a:r>
              <a:rPr lang="en-US" dirty="0"/>
              <a:t>programs</a:t>
            </a:r>
          </a:p>
          <a:p>
            <a:pPr lvl="1"/>
            <a:r>
              <a:rPr lang="en-US" dirty="0" smtClean="0"/>
              <a:t>Results </a:t>
            </a:r>
            <a:r>
              <a:rPr lang="en-US" dirty="0"/>
              <a:t>of IH surveys conducted </a:t>
            </a:r>
            <a:r>
              <a:rPr lang="en-US" dirty="0" smtClean="0"/>
              <a:t>in </a:t>
            </a:r>
            <a:r>
              <a:rPr lang="en-US" dirty="0"/>
              <a:t>their </a:t>
            </a:r>
            <a:r>
              <a:rPr lang="en-US" dirty="0" smtClean="0"/>
              <a:t/>
            </a:r>
            <a:br>
              <a:rPr lang="en-US" dirty="0" smtClean="0"/>
            </a:br>
            <a:r>
              <a:rPr lang="en-US" dirty="0" smtClean="0"/>
              <a:t>work </a:t>
            </a:r>
            <a:r>
              <a:rPr lang="en-US" dirty="0"/>
              <a:t>area and the location of results</a:t>
            </a:r>
          </a:p>
          <a:p>
            <a:pPr lvl="1"/>
            <a:r>
              <a:rPr lang="en-US" dirty="0"/>
              <a:t>Signs and symptoms of work-related illness</a:t>
            </a:r>
          </a:p>
          <a:p>
            <a:pPr lvl="1"/>
            <a:r>
              <a:rPr lang="en-US" dirty="0" smtClean="0"/>
              <a:t>Procedures </a:t>
            </a:r>
            <a:r>
              <a:rPr lang="en-US" dirty="0"/>
              <a:t>for </a:t>
            </a:r>
            <a:r>
              <a:rPr lang="en-US" dirty="0" smtClean="0"/>
              <a:t>reporting injuries </a:t>
            </a:r>
            <a:r>
              <a:rPr lang="en-US" dirty="0"/>
              <a:t>or </a:t>
            </a:r>
            <a:r>
              <a:rPr lang="en-US" dirty="0" smtClean="0"/>
              <a:t>illnesses and seeking medical attention</a:t>
            </a:r>
          </a:p>
        </p:txBody>
      </p:sp>
      <p:pic>
        <p:nvPicPr>
          <p:cNvPr id="3074" name="Picture 2" descr="U.S. Air Force Senior Airman Gerardo Salas, 18th Aerospace Medicine Squadron bioenvironmental engineering journeyman, helps Staff Sgt. Jeffery Peppeard, 18th Security Forces Squadron combat arms instructor, attach an air sampling pump at the combat arms training maintenance range, Dec. 3, 2015, at Kadena Air Base, Japan. The air sampling survey is important to ensure Airmen are always safe from health hazards. (U.S. Air Force photo by Naoto Anazawa) &#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4449" y="952501"/>
            <a:ext cx="4991100" cy="37528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20088" y="6367728"/>
            <a:ext cx="4751827" cy="250011"/>
          </a:xfrm>
          <a:prstGeom prst="rect">
            <a:avLst/>
          </a:prstGeom>
        </p:spPr>
        <p:txBody>
          <a:bodyPr wrap="square">
            <a:spAutoFit/>
          </a:bodyPr>
          <a:lstStyle/>
          <a:p>
            <a:pPr algn="ctr"/>
            <a:r>
              <a:rPr lang="en-US" sz="1000" dirty="0">
                <a:solidFill>
                  <a:schemeClr val="bg1">
                    <a:lumMod val="50000"/>
                  </a:schemeClr>
                </a:solidFill>
              </a:rPr>
              <a:t>Image courtesy of Kadena AFB</a:t>
            </a:r>
          </a:p>
        </p:txBody>
      </p:sp>
    </p:spTree>
    <p:extLst>
      <p:ext uri="{BB962C8B-B14F-4D97-AF65-F5344CB8AC3E}">
        <p14:creationId xmlns:p14="http://schemas.microsoft.com/office/powerpoint/2010/main" val="4185770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42813" y="1270137"/>
            <a:ext cx="11822735" cy="4311648"/>
          </a:xfrm>
          <a:prstGeom prst="roundRect">
            <a:avLst>
              <a:gd name="adj" fmla="val 7681"/>
            </a:avLst>
          </a:prstGeom>
        </p:spPr>
        <p:style>
          <a:lnRef idx="1">
            <a:schemeClr val="dk1"/>
          </a:lnRef>
          <a:fillRef idx="2">
            <a:schemeClr val="dk1"/>
          </a:fillRef>
          <a:effectRef idx="1">
            <a:schemeClr val="dk1"/>
          </a:effectRef>
          <a:fontRef idx="minor">
            <a:schemeClr val="dk1"/>
          </a:fontRef>
        </p:style>
        <p:txBody>
          <a:bodyPr rtlCol="0" anchor="ctr"/>
          <a:lstStyle/>
          <a:p>
            <a:pPr marL="465138" indent="-465138">
              <a:lnSpc>
                <a:spcPct val="125000"/>
              </a:lnSpc>
              <a:spcBef>
                <a:spcPts val="600"/>
              </a:spcBef>
              <a:spcAft>
                <a:spcPts val="600"/>
              </a:spcAft>
              <a:buFont typeface="Wingdings" panose="05000000000000000000" pitchFamily="2" charset="2"/>
              <a:buChar char="q"/>
            </a:pPr>
            <a:r>
              <a:rPr lang="en-US" sz="2800" dirty="0"/>
              <a:t>Develop an OHCP</a:t>
            </a:r>
          </a:p>
          <a:p>
            <a:pPr marL="465138" indent="-465138">
              <a:lnSpc>
                <a:spcPct val="125000"/>
              </a:lnSpc>
              <a:spcBef>
                <a:spcPts val="600"/>
              </a:spcBef>
              <a:spcAft>
                <a:spcPts val="600"/>
              </a:spcAft>
              <a:buFont typeface="Wingdings" panose="05000000000000000000" pitchFamily="2" charset="2"/>
              <a:buChar char="q"/>
            </a:pPr>
            <a:r>
              <a:rPr lang="en-US" sz="2800" dirty="0"/>
              <a:t>Develop OH care-related procedures</a:t>
            </a:r>
          </a:p>
          <a:p>
            <a:pPr marL="465138" indent="-465138">
              <a:lnSpc>
                <a:spcPct val="125000"/>
              </a:lnSpc>
              <a:spcBef>
                <a:spcPts val="600"/>
              </a:spcBef>
              <a:spcAft>
                <a:spcPts val="600"/>
              </a:spcAft>
              <a:buFont typeface="Wingdings" panose="05000000000000000000" pitchFamily="2" charset="2"/>
              <a:buChar char="q"/>
            </a:pPr>
            <a:r>
              <a:rPr lang="en-US" sz="2800" dirty="0"/>
              <a:t>Establish a multi-disciplinary team approach</a:t>
            </a:r>
          </a:p>
          <a:p>
            <a:pPr marL="465138" indent="-465138">
              <a:lnSpc>
                <a:spcPct val="125000"/>
              </a:lnSpc>
              <a:spcBef>
                <a:spcPts val="600"/>
              </a:spcBef>
              <a:spcAft>
                <a:spcPts val="600"/>
              </a:spcAft>
              <a:buFont typeface="Wingdings" panose="05000000000000000000" pitchFamily="2" charset="2"/>
              <a:buChar char="q"/>
            </a:pPr>
            <a:r>
              <a:rPr lang="en-US" sz="2800" dirty="0"/>
              <a:t>Train employees</a:t>
            </a:r>
          </a:p>
          <a:p>
            <a:pPr marL="465138" indent="-465138">
              <a:lnSpc>
                <a:spcPct val="125000"/>
              </a:lnSpc>
              <a:spcBef>
                <a:spcPts val="600"/>
              </a:spcBef>
              <a:spcAft>
                <a:spcPts val="600"/>
              </a:spcAft>
              <a:buFont typeface="Wingdings" panose="05000000000000000000" pitchFamily="2" charset="2"/>
              <a:buChar char="q"/>
            </a:pPr>
            <a:r>
              <a:rPr lang="en-US" sz="2800" dirty="0"/>
              <a:t>Conduct </a:t>
            </a:r>
            <a:r>
              <a:rPr lang="en-US" sz="2800" dirty="0" smtClean="0"/>
              <a:t>medical surveillance </a:t>
            </a:r>
            <a:r>
              <a:rPr lang="en-US" sz="2800" dirty="0"/>
              <a:t>and surveys</a:t>
            </a:r>
          </a:p>
          <a:p>
            <a:pPr marL="465138" indent="-465138">
              <a:lnSpc>
                <a:spcPct val="125000"/>
              </a:lnSpc>
              <a:spcBef>
                <a:spcPts val="600"/>
              </a:spcBef>
              <a:spcAft>
                <a:spcPts val="600"/>
              </a:spcAft>
              <a:buFont typeface="Wingdings" panose="05000000000000000000" pitchFamily="2" charset="2"/>
              <a:buChar char="q"/>
            </a:pPr>
            <a:r>
              <a:rPr lang="en-US" sz="2800" dirty="0"/>
              <a:t>Conduct an OHCP assessment</a:t>
            </a:r>
          </a:p>
        </p:txBody>
      </p:sp>
      <p:sp>
        <p:nvSpPr>
          <p:cNvPr id="2" name="Title 1"/>
          <p:cNvSpPr>
            <a:spLocks noGrp="1"/>
          </p:cNvSpPr>
          <p:nvPr>
            <p:ph type="title"/>
          </p:nvPr>
        </p:nvSpPr>
        <p:spPr/>
        <p:txBody>
          <a:bodyPr/>
          <a:lstStyle/>
          <a:p>
            <a:pPr lvl="0"/>
            <a:r>
              <a:rPr lang="en-US" dirty="0" smtClean="0"/>
              <a:t>Action Checklist</a:t>
            </a:r>
            <a:endParaRPr lang="en-US" dirty="0"/>
          </a:p>
        </p:txBody>
      </p:sp>
      <p:sp>
        <p:nvSpPr>
          <p:cNvPr id="4" name="Slide Number Placeholder 3"/>
          <p:cNvSpPr>
            <a:spLocks noGrp="1"/>
          </p:cNvSpPr>
          <p:nvPr>
            <p:ph type="sldNum" sz="quarter" idx="12"/>
          </p:nvPr>
        </p:nvSpPr>
        <p:spPr/>
        <p:txBody>
          <a:bodyPr/>
          <a:lstStyle/>
          <a:p>
            <a:fld id="{EC6B01B9-2AD7-FF46-ADAD-E0B0ABE832D6}" type="slidenum">
              <a:rPr lang="en-US" smtClean="0"/>
              <a:pPr/>
              <a:t>9</a:t>
            </a:fld>
            <a:endParaRPr lang="en-US" dirty="0"/>
          </a:p>
        </p:txBody>
      </p:sp>
      <p:pic>
        <p:nvPicPr>
          <p:cNvPr id="3" name="Picture 2"/>
          <p:cNvPicPr>
            <a:picLocks noChangeAspect="1"/>
          </p:cNvPicPr>
          <p:nvPr/>
        </p:nvPicPr>
        <p:blipFill>
          <a:blip r:embed="rId3"/>
          <a:stretch>
            <a:fillRect/>
          </a:stretch>
        </p:blipFill>
        <p:spPr>
          <a:xfrm>
            <a:off x="7984705" y="1842054"/>
            <a:ext cx="3939559" cy="3185284"/>
          </a:xfrm>
          <a:prstGeom prst="rect">
            <a:avLst/>
          </a:prstGeom>
          <a:effectLst>
            <a:softEdge rad="127000"/>
          </a:effectLst>
        </p:spPr>
      </p:pic>
      <p:sp>
        <p:nvSpPr>
          <p:cNvPr id="6" name="Rectangle 5"/>
          <p:cNvSpPr/>
          <p:nvPr/>
        </p:nvSpPr>
        <p:spPr>
          <a:xfrm>
            <a:off x="372008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3708756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SharedWithUsers xmlns="77641be6-27be-47f4-93d1-e4d2b7354b28">
      <UserInfo>
        <DisplayName/>
        <AccountId xsi:nil="true"/>
        <AccountType/>
      </UserInfo>
    </SharedWithUsers>
    <MediaLengthInSeconds xmlns="1771f4f3-e7ab-4d7f-9bae-4b6564ea94b6" xsi:nil="true"/>
    <TaxCatchAll xmlns="77641be6-27be-47f4-93d1-e4d2b7354b28" xsi:nil="true"/>
    <lcf76f155ced4ddcb4097134ff3c332f xmlns="1771f4f3-e7ab-4d7f-9bae-4b6564ea94b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13BA0DAC780A42A44D8146BB42D15B" ma:contentTypeVersion="62" ma:contentTypeDescription="Create a new document." ma:contentTypeScope="" ma:versionID="50a1c7b0972f74ffca789fe3aca5e298">
  <xsd:schema xmlns:xsd="http://www.w3.org/2001/XMLSchema" xmlns:xs="http://www.w3.org/2001/XMLSchema" xmlns:p="http://schemas.microsoft.com/office/2006/metadata/properties" xmlns:ns2="1771f4f3-e7ab-4d7f-9bae-4b6564ea94b6" xmlns:ns3="77641be6-27be-47f4-93d1-e4d2b7354b28" targetNamespace="http://schemas.microsoft.com/office/2006/metadata/properties" ma:root="true" ma:fieldsID="91cedac52c62fc49a7cdd98730fc322b" ns2:_="" ns3:_="">
    <xsd:import namespace="1771f4f3-e7ab-4d7f-9bae-4b6564ea94b6"/>
    <xsd:import namespace="77641be6-27be-47f4-93d1-e4d2b7354b28"/>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71f4f3-e7ab-4d7f-9bae-4b6564ea94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c043d85-60da-4487-aa76-3ab2de30135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641be6-27be-47f4-93d1-e4d2b7354b2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780e387-0cff-403f-bc4b-1134229ff087}" ma:internalName="TaxCatchAll" ma:showField="CatchAllData" ma:web="77641be6-27be-47f4-93d1-e4d2b7354b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5CDCED-95E4-482B-B4DD-6679AB938AA4}">
  <ds:schemaRefs>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865A09F-9C90-449A-BF58-BD4262864728}">
  <ds:schemaRefs>
    <ds:schemaRef ds:uri="http://schemas.microsoft.com/sharepoint/v3/contenttype/forms"/>
  </ds:schemaRefs>
</ds:datastoreItem>
</file>

<file path=customXml/itemProps3.xml><?xml version="1.0" encoding="utf-8"?>
<ds:datastoreItem xmlns:ds="http://schemas.openxmlformats.org/officeDocument/2006/customXml" ds:itemID="{EE93B66E-A362-4C61-93F7-A74F3E4D61BF}"/>
</file>

<file path=docProps/app.xml><?xml version="1.0" encoding="utf-8"?>
<Properties xmlns="http://schemas.openxmlformats.org/officeDocument/2006/extended-properties" xmlns:vt="http://schemas.openxmlformats.org/officeDocument/2006/docPropsVTypes">
  <TotalTime>29965</TotalTime>
  <Words>3482</Words>
  <Application>Microsoft Office PowerPoint</Application>
  <PresentationFormat>Widescreen</PresentationFormat>
  <Paragraphs>311</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Wingdings</vt:lpstr>
      <vt:lpstr>Office Theme</vt:lpstr>
      <vt:lpstr>Occupational Health Care Program OSHA VPP</vt:lpstr>
      <vt:lpstr>Objectives</vt:lpstr>
      <vt:lpstr>Background &amp; Importance</vt:lpstr>
      <vt:lpstr>Documentation</vt:lpstr>
      <vt:lpstr>Leadership/Management Knowledge</vt:lpstr>
      <vt:lpstr>Key Personnel Knowledge</vt:lpstr>
      <vt:lpstr>Key Personnel Knowledge</vt:lpstr>
      <vt:lpstr>Workforce Knowledge</vt:lpstr>
      <vt:lpstr>Action Checklist</vt:lpstr>
      <vt:lpstr>OHCP</vt:lpstr>
      <vt:lpstr>OH Care Procedures</vt:lpstr>
      <vt:lpstr>Multi-Disciplinary Team Approach</vt:lpstr>
      <vt:lpstr>Employee Training</vt:lpstr>
      <vt:lpstr>Medical Surveillance &amp; Surveys</vt:lpstr>
      <vt:lpstr>Medical Surveillance &amp; Surveys</vt:lpstr>
      <vt:lpstr>OHCP Assessments</vt:lpstr>
      <vt:lpstr>OHCP Assessments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hooper</dc:creator>
  <cp:lastModifiedBy>Sinosky, John, III</cp:lastModifiedBy>
  <cp:revision>157</cp:revision>
  <cp:lastPrinted>2015-05-08T19:29:59Z</cp:lastPrinted>
  <dcterms:created xsi:type="dcterms:W3CDTF">2013-07-03T14:40:41Z</dcterms:created>
  <dcterms:modified xsi:type="dcterms:W3CDTF">2020-12-23T17:26:50Z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0x0101003113BA0DAC780A42A44D8146BB42D15B</vt:lpwstr>
  </property>
  <property fmtid="{D5CDD505-2E9C-101B-9397-08002B2CF9AE}" pid="3" name="xd_Signature">
    <vt:bool>false</vt:bool>
  </property>
  <property fmtid="{D5CDD505-2E9C-101B-9397-08002B2CF9AE}" pid="4" name="GUID">
    <vt:lpwstr>a7d683ac-4691-4a78-962e-50a786f0a401</vt:lpwstr>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