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000000"/>
    <a:srgbClr val="E1FFFF"/>
    <a:srgbClr val="162146"/>
    <a:srgbClr val="5F656B"/>
    <a:srgbClr val="596165"/>
    <a:srgbClr val="DDDAD7"/>
    <a:srgbClr val="3D3D3D"/>
    <a:srgbClr val="304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80" autoAdjust="0"/>
    <p:restoredTop sz="94800" autoAdjust="0"/>
  </p:normalViewPr>
  <p:slideViewPr>
    <p:cSldViewPr snapToGrid="0" snapToObjects="1" showGuides="1">
      <p:cViewPr varScale="1">
        <p:scale>
          <a:sx n="83" d="100"/>
          <a:sy n="83" d="100"/>
        </p:scale>
        <p:origin x="466" y="58"/>
      </p:cViewPr>
      <p:guideLst>
        <p:guide orient="horz" pos="268"/>
        <p:guide pos="1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6" d="100"/>
          <a:sy n="96" d="100"/>
        </p:scale>
        <p:origin x="-356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3/30/2020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3/30/2020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mcins.com/ICEFiles/docs/lossControl/PPE.docx"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ocw.nur.ac.rw/NR/rdonlyres/Writing-and-Humanistic-Studies/21W-745Spring-2005/ACD5E24E-DF40-4DEC-9473-ACAC109131B2/0/chp_adv_essay2.jpg" TargetMode="External"/><Relationship Id="rId4" Type="http://schemas.openxmlformats.org/officeDocument/2006/relationships/hyperlink" Target="https://guru.psu.edu/policies/sy06.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77"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assets.inhabitat.com/wp-content/blogs.dir/1/files/2012/12/Nuclear-inspection-team-537x402.jpg"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120"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lni.wa.gov/safety/topics/atoz/ppe/PPEGuide/HazAssessForPPE.doc" TargetMode="External"/><Relationship Id="rId4" Type="http://schemas.openxmlformats.org/officeDocument/2006/relationships/hyperlink" Target="http://osha.oregon.gov/OSHAPubs/2738.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pload.wikimedia.org/wikipedia/commons/thumb/e/ef/US_Navy_061129-N-5416W-005_Hospital_Corpsman_Seaman_Jered_Cotshwar_sort%5ersquo,s_blood_samples_during_a_ship's_blood_drive_aboard_the_Nimitz-class_aircraft_carrier_USS_Theodore_Roosevelt_(CVN_71).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7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eoacwa.army.mil/wp-content/uploads/safety_gear_566.jp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lhsfna.org/LHSFNA/assets/File/Safety%20orientation%20toolbox%20talk.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sha.gov/pls/oshaweb/owastand.display_standard_group?p_toc_level=1&amp;p_part_number=191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hs.wsu.edu/ohs/images/ppe.jp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farm2.staticflickr.com/1439/878616686_163924bb52.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shn.com/ext/resources/Vendor_News/Vendor-News-2/Cleaning-glasses_422.jpg?136208313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sha.gov/pls/oshaweb/owastand.display_standard_group?p_toc_level=1&amp;p_part_number=191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atsb.gov.au/media/4174726/Review.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This presentation outlines personal protective equipment (PPE) requirements for the purposes of Occupational Safety and Health Administration (OSHA) Voluntary Protection Programs (VPP) recognition.</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The presentation provides information on the background and importance of PPE, reviews suggested documentation, and the various levels of knowledge required. It concludes with an action checklist to help with OSHA VPP implementation and sustainment efforts.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10507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OSHA does not require a written PPE program; however, if you decide to develop a PPE program, ensure it adheres to the local Service/Agency guidance and regulations.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For examples of written PPE programs, visit EMC Insurance or Pennsylvania State University at: </a:t>
            </a:r>
            <a:r>
              <a:rPr lang="en-US" sz="1000" u="sng" kern="1200" dirty="0" smtClean="0">
                <a:solidFill>
                  <a:schemeClr val="tx1"/>
                </a:solidFill>
                <a:effectLst/>
                <a:latin typeface="+mn-lt"/>
                <a:ea typeface="+mn-ea"/>
                <a:cs typeface="+mn-cs"/>
                <a:hlinkClick r:id="rId3"/>
              </a:rPr>
              <a:t>https://www.emcins.com/ICEFiles/docs/lossControl/PPE.docx</a:t>
            </a:r>
            <a:r>
              <a:rPr lang="en-US" sz="1000" kern="1200" dirty="0" smtClean="0">
                <a:solidFill>
                  <a:schemeClr val="tx1"/>
                </a:solidFill>
                <a:effectLst/>
                <a:latin typeface="+mn-lt"/>
                <a:ea typeface="+mn-ea"/>
                <a:cs typeface="+mn-cs"/>
              </a:rPr>
              <a:t> and </a:t>
            </a:r>
            <a:r>
              <a:rPr lang="en-US" sz="1000" u="sng" kern="1200" dirty="0" smtClean="0">
                <a:solidFill>
                  <a:schemeClr val="tx1"/>
                </a:solidFill>
                <a:effectLst/>
                <a:latin typeface="+mn-lt"/>
                <a:ea typeface="+mn-ea"/>
                <a:cs typeface="+mn-cs"/>
                <a:hlinkClick r:id="rId4"/>
              </a:rPr>
              <a:t>https://guru.psu.edu/policies/sy06.html</a:t>
            </a:r>
            <a:endParaRPr lang="en-US" sz="1000" u="sng" kern="1200" dirty="0" smtClean="0">
              <a:solidFill>
                <a:schemeClr val="tx1"/>
              </a:solidFill>
              <a:effectLst/>
              <a:latin typeface="+mn-lt"/>
              <a:ea typeface="+mn-ea"/>
              <a:cs typeface="+mn-cs"/>
            </a:endParaRPr>
          </a:p>
          <a:p>
            <a:endParaRPr lang="en-US" sz="1000" u="sng"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(free to share and use license): </a:t>
            </a:r>
            <a:r>
              <a:rPr lang="en-US" sz="1000" u="sng" kern="1200" dirty="0" smtClean="0">
                <a:solidFill>
                  <a:schemeClr val="tx1"/>
                </a:solidFill>
                <a:effectLst/>
                <a:latin typeface="+mn-lt"/>
                <a:ea typeface="+mn-ea"/>
                <a:cs typeface="+mn-cs"/>
                <a:hlinkClick r:id="rId5"/>
              </a:rPr>
              <a:t>http://ocw.nur.ac.rw/NR/rdonlyres/Writing-and-Humanistic-Studies/21W-745Spring-2005/ACD5E24E-DF40-4DEC-9473-ACAC109131B2/0/chp_adv_essay2.jpg</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2607094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565" y="4415790"/>
            <a:ext cx="5608320" cy="4183380"/>
          </a:xfrm>
        </p:spPr>
        <p:txBody>
          <a:bodyPr/>
          <a:lstStyle/>
          <a:p>
            <a:r>
              <a:rPr lang="en-US" sz="1000" kern="1200" dirty="0" smtClean="0">
                <a:solidFill>
                  <a:schemeClr val="tx1"/>
                </a:solidFill>
                <a:effectLst/>
              </a:rPr>
              <a:t>OSHA 29 CFR 1910.132(d)(1) requires a PPE hazard assessment: </a:t>
            </a:r>
            <a:r>
              <a:rPr lang="en-US" sz="1000" u="sng" kern="1200" dirty="0" smtClean="0">
                <a:solidFill>
                  <a:schemeClr val="tx1"/>
                </a:solidFill>
                <a:effectLst/>
                <a:hlinkClick r:id="rId3"/>
              </a:rPr>
              <a:t>https://www.osha.gov/pls/oshaweb/owadisp.show_document?p_table=standards&amp;p_id=9777</a:t>
            </a:r>
            <a:endParaRPr lang="en-US" sz="1000" kern="1200" dirty="0" smtClean="0">
              <a:solidFill>
                <a:schemeClr val="tx1"/>
              </a:solidFill>
              <a:effectLst/>
            </a:endParaRPr>
          </a:p>
          <a:p>
            <a:endParaRPr lang="en-US" sz="1000" kern="1200" dirty="0" smtClean="0">
              <a:solidFill>
                <a:schemeClr val="tx1"/>
              </a:solidFill>
              <a:effectLst/>
            </a:endParaRPr>
          </a:p>
          <a:p>
            <a:r>
              <a:rPr lang="en-US" sz="1000" kern="1200" dirty="0" smtClean="0">
                <a:solidFill>
                  <a:schemeClr val="tx1"/>
                </a:solidFill>
                <a:effectLst/>
              </a:rPr>
              <a:t>PPE hazard assessments are just like any other hazard assessment you conduct. Involve affected employees, supervisors, and key personnel (e.g., safety staff, industrial hygienists) that are familiar with the work activity you’re evaluating. As you review each work activity, identify all the S&amp;H hazards associated with the activity. Assess the hazards to determine if PPE is a feasible hazard control to protect employees against the identified hazards. Remember</a:t>
            </a:r>
            <a:r>
              <a:rPr lang="en-US" sz="1000" kern="1200" baseline="0" dirty="0" smtClean="0">
                <a:solidFill>
                  <a:schemeClr val="tx1"/>
                </a:solidFill>
                <a:effectLst/>
              </a:rPr>
              <a:t> to use </a:t>
            </a:r>
            <a:r>
              <a:rPr lang="en-US" sz="1000" kern="1200" dirty="0" smtClean="0">
                <a:solidFill>
                  <a:schemeClr val="tx1"/>
                </a:solidFill>
                <a:effectLst/>
              </a:rPr>
              <a:t>the hierarchy of controls to determine if more permanent options can be used</a:t>
            </a:r>
            <a:r>
              <a:rPr lang="en-US" sz="1000" kern="1200" baseline="0" dirty="0" smtClean="0">
                <a:solidFill>
                  <a:schemeClr val="tx1"/>
                </a:solidFill>
                <a:effectLst/>
              </a:rPr>
              <a:t> </a:t>
            </a:r>
            <a:r>
              <a:rPr lang="en-US" sz="1000" kern="1200" baseline="0" smtClean="0">
                <a:solidFill>
                  <a:schemeClr val="tx1"/>
                </a:solidFill>
                <a:effectLst/>
              </a:rPr>
              <a:t>before implementing PPE</a:t>
            </a:r>
            <a:r>
              <a:rPr lang="en-US" sz="1000" kern="1200" baseline="0" dirty="0" smtClean="0">
                <a:solidFill>
                  <a:schemeClr val="tx1"/>
                </a:solidFill>
                <a:effectLst/>
              </a:rPr>
              <a:t>. </a:t>
            </a:r>
            <a:r>
              <a:rPr lang="en-US" sz="1000" kern="1200" dirty="0" smtClean="0">
                <a:solidFill>
                  <a:schemeClr val="tx1"/>
                </a:solidFill>
                <a:effectLst/>
              </a:rPr>
              <a:t>If PPE is a reasonable hazard control, then initiate your PPE selection process to identify the types of PPE necessary to protect your employees.</a:t>
            </a:r>
          </a:p>
          <a:p>
            <a:endParaRPr lang="en-US" sz="1000" kern="1200" dirty="0" smtClean="0">
              <a:solidFill>
                <a:schemeClr val="tx1"/>
              </a:solidFill>
              <a:effectLst/>
            </a:endParaRPr>
          </a:p>
          <a:p>
            <a:r>
              <a:rPr lang="en-US" sz="1000" kern="1200" dirty="0" smtClean="0">
                <a:solidFill>
                  <a:schemeClr val="tx1"/>
                </a:solidFill>
                <a:effectLst/>
              </a:rPr>
              <a:t>Document the results of the hazard assessment. Capture</a:t>
            </a:r>
            <a:r>
              <a:rPr lang="en-US" sz="1000" kern="1200" baseline="0" dirty="0" smtClean="0">
                <a:solidFill>
                  <a:schemeClr val="tx1"/>
                </a:solidFill>
                <a:effectLst/>
              </a:rPr>
              <a:t> </a:t>
            </a:r>
            <a:r>
              <a:rPr lang="en-US" sz="1000" kern="1200" dirty="0" smtClean="0">
                <a:solidFill>
                  <a:schemeClr val="tx1"/>
                </a:solidFill>
                <a:effectLst/>
              </a:rPr>
              <a:t>the work activity evaluated, date of the assessment, person(s) completing the assessment, and person(s) verifying the completion of the assessment.</a:t>
            </a:r>
          </a:p>
          <a:p>
            <a:endParaRPr lang="en-US" sz="1000" kern="1200" dirty="0" smtClean="0">
              <a:solidFill>
                <a:schemeClr val="tx1"/>
              </a:solidFill>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effectLst/>
                <a:cs typeface="Times New Roman"/>
              </a:rPr>
              <a:t>Image retrieved from Yahoo Images (free to share and use license) at: </a:t>
            </a:r>
            <a:r>
              <a:rPr lang="en-US" sz="1000" u="sng" kern="1200" dirty="0" smtClean="0">
                <a:solidFill>
                  <a:schemeClr val="tx1"/>
                </a:solidFill>
                <a:effectLst/>
                <a:hlinkClick r:id="rId4"/>
              </a:rPr>
              <a:t>http://assets.inhabitat.com/wp-content/blogs.dir/1/files/2012/12/Nuclear-inspection-team-537x402.jpg</a:t>
            </a:r>
            <a:endParaRPr lang="en-US" sz="1000" u="sng" kern="1200" dirty="0" smtClean="0">
              <a:solidFill>
                <a:schemeClr val="tx1"/>
              </a:solidFill>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u="sng" kern="1200" dirty="0" smtClean="0">
              <a:solidFill>
                <a:schemeClr val="tx1"/>
              </a:solidFill>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u="none" kern="1200" dirty="0" smtClean="0">
                <a:solidFill>
                  <a:schemeClr val="tx1"/>
                </a:solidFill>
                <a:effectLst/>
              </a:rPr>
              <a:t>The image shows a team conducting a PPE hazard assessment of a process. Be sure to also mark down all PPE currently</a:t>
            </a:r>
            <a:r>
              <a:rPr lang="en-US" sz="1000" u="none" kern="1200" baseline="0" dirty="0" smtClean="0">
                <a:solidFill>
                  <a:schemeClr val="tx1"/>
                </a:solidFill>
                <a:effectLst/>
              </a:rPr>
              <a:t> in use for evaluation.</a:t>
            </a:r>
            <a:endParaRPr lang="en-US" sz="1000" u="none" kern="1200" dirty="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3064997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View OSHA’s non-mandatory Appendix B of 29 CFR Subpart I for example PPE hazard assessments and PPE selection procedures: </a:t>
            </a:r>
            <a:r>
              <a:rPr lang="en-US" sz="1000" u="sng" kern="1200" dirty="0" smtClean="0">
                <a:solidFill>
                  <a:schemeClr val="tx1"/>
                </a:solidFill>
                <a:effectLst/>
                <a:latin typeface="+mn-lt"/>
                <a:ea typeface="+mn-ea"/>
                <a:cs typeface="+mn-cs"/>
                <a:hlinkClick r:id="rId3"/>
              </a:rPr>
              <a:t>https://www.osha.gov/pls/oshaweb/owadisp.show_document?p_table=STANDARDS&amp;p_id=10120</a:t>
            </a:r>
            <a:endParaRPr lang="en-US" sz="1000" u="sng"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View Oregon OSHA’s guide on PPE hazard assessments at: </a:t>
            </a:r>
            <a:r>
              <a:rPr lang="en-US" sz="1000" u="sng" kern="1200" dirty="0" smtClean="0">
                <a:solidFill>
                  <a:schemeClr val="tx1"/>
                </a:solidFill>
                <a:effectLst/>
                <a:latin typeface="+mn-lt"/>
                <a:ea typeface="+mn-ea"/>
                <a:cs typeface="+mn-cs"/>
                <a:hlinkClick r:id="rId4"/>
              </a:rPr>
              <a:t>http://osha.oregon.gov/OSHAPubs/2738.pdf</a:t>
            </a:r>
            <a:endParaRPr lang="en-US" sz="1000" u="sng" kern="1200" dirty="0" smtClean="0">
              <a:solidFill>
                <a:schemeClr val="tx1"/>
              </a:solidFill>
              <a:effectLst/>
              <a:latin typeface="+mn-lt"/>
              <a:ea typeface="+mn-ea"/>
              <a:cs typeface="+mn-cs"/>
            </a:endParaRPr>
          </a:p>
          <a:p>
            <a:endParaRPr lang="en-US" sz="1000" u="sng"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Washington State Labor &amp; Industries at: </a:t>
            </a:r>
            <a:r>
              <a:rPr lang="en-US" sz="1000" u="sng" kern="1200" dirty="0" smtClean="0">
                <a:solidFill>
                  <a:schemeClr val="tx1"/>
                </a:solidFill>
                <a:effectLst/>
                <a:latin typeface="+mn-lt"/>
                <a:ea typeface="+mn-ea"/>
                <a:cs typeface="+mn-cs"/>
                <a:hlinkClick r:id="rId5"/>
              </a:rPr>
              <a:t>http://www.lni.wa.gov/safety/topics/atoz/ppe/PPEGuide/HazAssessForPPE.doc</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image shows a PPE hazard assessment template.</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3214605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300507"/>
          </a:xfrm>
        </p:spPr>
        <p:txBody>
          <a:bodyPr/>
          <a:lstStyle/>
          <a:p>
            <a:r>
              <a:rPr lang="en-US" sz="1000" kern="1200" dirty="0" smtClean="0">
                <a:solidFill>
                  <a:schemeClr val="tx1"/>
                </a:solidFill>
                <a:effectLst/>
              </a:rPr>
              <a:t>Use the results from the PPE hazard assessment to select PPE for the work activity you evaluated. You may need to revise your completed PPE hazard assessment if your selection process doesn’t align with the PPE you included on the assessment.</a:t>
            </a:r>
          </a:p>
          <a:p>
            <a:endParaRPr lang="en-US" sz="1000" kern="1200" dirty="0" smtClean="0">
              <a:solidFill>
                <a:schemeClr val="tx1"/>
              </a:solidFill>
              <a:effectLst/>
            </a:endParaRPr>
          </a:p>
          <a:p>
            <a:r>
              <a:rPr lang="en-US" sz="1000" kern="1200" dirty="0" smtClean="0">
                <a:solidFill>
                  <a:schemeClr val="tx1"/>
                </a:solidFill>
                <a:effectLst/>
              </a:rPr>
              <a:t>Involve employees as much as possible in the PPE selection process. They can provide input on whether the PPE may cause discomfort, or if the PPE will</a:t>
            </a:r>
            <a:r>
              <a:rPr lang="en-US" sz="1000" kern="1200" baseline="0" dirty="0" smtClean="0">
                <a:solidFill>
                  <a:schemeClr val="tx1"/>
                </a:solidFill>
                <a:effectLst/>
              </a:rPr>
              <a:t> make </a:t>
            </a:r>
            <a:r>
              <a:rPr lang="en-US" sz="1000" kern="1200" dirty="0" smtClean="0">
                <a:solidFill>
                  <a:schemeClr val="tx1"/>
                </a:solidFill>
                <a:effectLst/>
              </a:rPr>
              <a:t>it more difficult to perform their job. Select the PPE in accordance with completed PPE hazard assessments and job tasks performed.</a:t>
            </a:r>
          </a:p>
          <a:p>
            <a:endParaRPr lang="en-US" sz="1000" kern="1200" dirty="0" smtClean="0">
              <a:solidFill>
                <a:schemeClr val="tx1"/>
              </a:solidFill>
              <a:effectLst/>
            </a:endParaRPr>
          </a:p>
          <a:p>
            <a:r>
              <a:rPr lang="en-US" sz="1000" kern="1200" dirty="0" smtClean="0">
                <a:solidFill>
                  <a:schemeClr val="tx1"/>
                </a:solidFill>
                <a:effectLst/>
              </a:rPr>
              <a:t>Consider the comfort and fit of PPE when selecting PPE. If the PPE comes in various sizes, purchase different sizes</a:t>
            </a:r>
            <a:r>
              <a:rPr lang="en-US" sz="1000" kern="1200" baseline="0" dirty="0" smtClean="0">
                <a:solidFill>
                  <a:schemeClr val="tx1"/>
                </a:solidFill>
                <a:effectLst/>
              </a:rPr>
              <a:t> to fit </a:t>
            </a:r>
            <a:r>
              <a:rPr lang="en-US" sz="1000" kern="1200" dirty="0" smtClean="0">
                <a:solidFill>
                  <a:schemeClr val="tx1"/>
                </a:solidFill>
                <a:effectLst/>
              </a:rPr>
              <a:t>all the employees using it. It can be hazardous if the PPE does not fit well. You can conduct a fit test to ensure the respirator fits the employee properly.</a:t>
            </a:r>
          </a:p>
          <a:p>
            <a:endParaRPr lang="en-US" sz="1000" kern="1200" dirty="0" smtClean="0">
              <a:solidFill>
                <a:schemeClr val="tx1"/>
              </a:solidFill>
              <a:effectLst/>
            </a:endParaRPr>
          </a:p>
          <a:p>
            <a:r>
              <a:rPr lang="en-US" sz="1000" kern="1200" dirty="0" smtClean="0">
                <a:solidFill>
                  <a:schemeClr val="tx1"/>
                </a:solidFill>
                <a:effectLst/>
              </a:rPr>
              <a:t>Reach out to PPE vendors; some vendors will send sample items for your employees to test. Always consider the different sizes you may need before making a major purchase.</a:t>
            </a:r>
          </a:p>
          <a:p>
            <a:endParaRPr lang="en-US" sz="1000" kern="1200" dirty="0" smtClean="0">
              <a:solidFill>
                <a:schemeClr val="tx1"/>
              </a:solidFill>
              <a:effectLst/>
            </a:endParaRPr>
          </a:p>
          <a:p>
            <a:r>
              <a:rPr lang="en-US" sz="1000" kern="1200" dirty="0" smtClean="0">
                <a:solidFill>
                  <a:schemeClr val="tx1"/>
                </a:solidFill>
                <a:effectLst/>
              </a:rPr>
              <a:t>Make sure PPE is compatible with other types of PPE if your employees are required to wear more than one for</a:t>
            </a:r>
            <a:r>
              <a:rPr lang="en-US" sz="1000" kern="1200" baseline="0" dirty="0" smtClean="0">
                <a:solidFill>
                  <a:schemeClr val="tx1"/>
                </a:solidFill>
                <a:effectLst/>
              </a:rPr>
              <a:t>m of protection</a:t>
            </a:r>
            <a:r>
              <a:rPr lang="en-US" sz="1000" kern="1200" dirty="0" smtClean="0">
                <a:solidFill>
                  <a:schemeClr val="tx1"/>
                </a:solidFill>
                <a:effectLst/>
              </a:rPr>
              <a:t>. For example, your employee may have difficultly wearing both a welding shield and safety glasses:</a:t>
            </a:r>
            <a:r>
              <a:rPr lang="en-US" sz="1000" kern="1200" baseline="0" dirty="0" smtClean="0">
                <a:solidFill>
                  <a:schemeClr val="tx1"/>
                </a:solidFill>
                <a:effectLst/>
              </a:rPr>
              <a:t> therefore, you must en</a:t>
            </a:r>
            <a:r>
              <a:rPr lang="en-US" sz="1000" kern="1200" dirty="0" smtClean="0">
                <a:solidFill>
                  <a:schemeClr val="tx1"/>
                </a:solidFill>
                <a:effectLst/>
              </a:rPr>
              <a:t>sure using both PPE components do not result in additional hazards.</a:t>
            </a:r>
          </a:p>
          <a:p>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Yahoo Images (free to share and use license): </a:t>
            </a:r>
            <a:r>
              <a:rPr lang="en-US" sz="1000" u="sng" kern="1200" dirty="0" smtClean="0">
                <a:solidFill>
                  <a:schemeClr val="tx1"/>
                </a:solidFill>
                <a:effectLst/>
                <a:latin typeface="+mn-lt"/>
                <a:ea typeface="+mn-ea"/>
                <a:cs typeface="+mn-cs"/>
                <a:hlinkClick r:id="rId3"/>
              </a:rPr>
              <a:t>https://upload.wikimedia.org/wikipedia/commons/thumb/e/ef/US_Navy_061129-N-5416W-005_Hospital_Corpsman_Seaman_Jered_Cotshwar_sort%5Ersquo%2Cs_blood_samples_during_a_ship%27s_blood_drive_aboard_the_Nimitz-class_aircraft_carrier_USS_Theodore_Roosevelt_%28CVN_71%29.jpg/220px-thumbnail.jpg</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3888386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smtClean="0">
                <a:solidFill>
                  <a:schemeClr val="tx1"/>
                </a:solidFill>
                <a:effectLst/>
                <a:latin typeface="+mn-lt"/>
                <a:ea typeface="+mn-ea"/>
                <a:cs typeface="+mn-cs"/>
              </a:rPr>
              <a:t>NOTE:</a:t>
            </a:r>
            <a:r>
              <a:rPr lang="en-US" sz="1000" kern="1200" dirty="0" smtClean="0">
                <a:solidFill>
                  <a:schemeClr val="tx1"/>
                </a:solidFill>
                <a:effectLst/>
                <a:latin typeface="+mn-lt"/>
                <a:ea typeface="+mn-ea"/>
                <a:cs typeface="+mn-cs"/>
              </a:rPr>
              <a:t> You are required to have a document </a:t>
            </a:r>
            <a:r>
              <a:rPr lang="en-US" sz="1000" b="1" kern="1200" dirty="0" smtClean="0">
                <a:solidFill>
                  <a:schemeClr val="tx1"/>
                </a:solidFill>
                <a:effectLst/>
                <a:latin typeface="+mn-lt"/>
                <a:ea typeface="+mn-ea"/>
                <a:cs typeface="+mn-cs"/>
              </a:rPr>
              <a:t>certifying </a:t>
            </a:r>
            <a:r>
              <a:rPr lang="en-US" sz="1000" kern="1200" dirty="0" smtClean="0">
                <a:solidFill>
                  <a:schemeClr val="tx1"/>
                </a:solidFill>
                <a:effectLst/>
                <a:latin typeface="+mn-lt"/>
                <a:ea typeface="+mn-ea"/>
                <a:cs typeface="+mn-cs"/>
              </a:rPr>
              <a:t>the completion of your hazard assessments. Make sure a competent person (e.g., safety staff, knowledgeable supervisor) reviews the completed assessments and certifies (sign-off on) the information. It is a good practice to complete this before communicating the results to your employees. </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Communicate the results of the assessment to all affected employees – this helps them understand why and what types of PPE are required to safely perform their jobs. Tell them about any new S&amp;H hazards and the PPE selected. It is also a good idea to inform them of why you selected the specific PPE identified and where they can find a copy of the assessment. </a:t>
            </a:r>
          </a:p>
          <a:p>
            <a:r>
              <a:rPr lang="en-US" sz="1000" kern="1200" dirty="0" smtClean="0">
                <a:solidFill>
                  <a:schemeClr val="tx1"/>
                </a:solidFill>
                <a:effectLst/>
                <a:latin typeface="+mn-lt"/>
                <a:ea typeface="+mn-ea"/>
                <a:cs typeface="+mn-cs"/>
              </a:rPr>
              <a:t> </a:t>
            </a:r>
          </a:p>
          <a:p>
            <a:r>
              <a:rPr lang="en-US" sz="1000" b="1" kern="1200" dirty="0" smtClean="0">
                <a:solidFill>
                  <a:schemeClr val="tx1"/>
                </a:solidFill>
                <a:effectLst/>
                <a:latin typeface="+mn-lt"/>
                <a:ea typeface="+mn-ea"/>
                <a:cs typeface="+mn-cs"/>
              </a:rPr>
              <a:t>Best Practice:</a:t>
            </a:r>
            <a:r>
              <a:rPr lang="en-US" sz="1000" kern="1200" dirty="0" smtClean="0">
                <a:solidFill>
                  <a:schemeClr val="tx1"/>
                </a:solidFill>
                <a:effectLst/>
                <a:latin typeface="+mn-lt"/>
                <a:ea typeface="+mn-ea"/>
                <a:cs typeface="+mn-cs"/>
              </a:rPr>
              <a:t> Implement a signature process where employees sign-off on their review of the certified PPE hazard assessment when you communicate the results to them. Alternatively, include the certified hazard assessment as a part of your PPE training program.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Microsoft</a:t>
            </a:r>
            <a:r>
              <a:rPr lang="en-US" sz="1000" kern="1200" baseline="0" dirty="0" smtClean="0">
                <a:solidFill>
                  <a:schemeClr val="tx1"/>
                </a:solidFill>
                <a:effectLst/>
                <a:latin typeface="+mn-lt"/>
                <a:ea typeface="+mn-ea"/>
                <a:cs typeface="+mn-cs"/>
              </a:rPr>
              <a:t> Clip Art.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1007342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Visit OSHA 29 CFR 1910.132 PPE training requirements at: </a:t>
            </a:r>
            <a:r>
              <a:rPr lang="en-US" sz="1000" u="sng" kern="1200" dirty="0" smtClean="0">
                <a:solidFill>
                  <a:schemeClr val="tx1"/>
                </a:solidFill>
                <a:effectLst/>
                <a:latin typeface="+mn-lt"/>
                <a:ea typeface="+mn-ea"/>
                <a:cs typeface="+mn-cs"/>
                <a:hlinkClick r:id="rId3"/>
              </a:rPr>
              <a:t>https://www.osha.gov/pls/oshaweb/owadisp.show_document?p_table=standards&amp;p_id=9777</a:t>
            </a:r>
            <a:r>
              <a:rPr lang="en-US" sz="1000" kern="1200" dirty="0" smtClean="0">
                <a:solidFill>
                  <a:schemeClr val="tx1"/>
                </a:solidFill>
                <a:effectLst/>
                <a:latin typeface="+mn-lt"/>
                <a:ea typeface="+mn-ea"/>
                <a:cs typeface="+mn-cs"/>
              </a:rPr>
              <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There is additional regulatory guidance for specific types of PPE (e.g., eye protection, respirators) within</a:t>
            </a:r>
            <a:r>
              <a:rPr lang="en-US" sz="1000" kern="1200" baseline="0" dirty="0" smtClean="0">
                <a:solidFill>
                  <a:schemeClr val="tx1"/>
                </a:solidFill>
                <a:effectLst/>
                <a:latin typeface="+mn-lt"/>
                <a:ea typeface="+mn-ea"/>
                <a:cs typeface="+mn-cs"/>
              </a:rPr>
              <a:t> the OSHA regulations</a:t>
            </a:r>
            <a:r>
              <a:rPr lang="en-US" sz="1000" kern="1200" dirty="0" smtClean="0">
                <a:solidFill>
                  <a:schemeClr val="tx1"/>
                </a:solidFill>
                <a:effectLst/>
                <a:latin typeface="+mn-lt"/>
                <a:ea typeface="+mn-ea"/>
                <a:cs typeface="+mn-cs"/>
              </a:rPr>
              <a: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Train each affected employee on the PPE requirements at your organization. In addition, train key personnel who support your PPE program (e.g., supervisors, procurement staff, industrial hygienists).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Inform employees why their PPE is required so they can understand the importance of the training.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Communicate expected maintenance and inspection requirements for their PPE too, such as: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Inspect PPE before and after each use</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Take care of PPE at all times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Clean PPE after use</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Repair or replace damaged or broken PPE</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Store PPE in clean, dry area away from the sun and contaminants</a:t>
            </a:r>
          </a:p>
          <a:p>
            <a:pPr marL="0" lvl="0" indent="0">
              <a:buFont typeface="Arial" panose="020B0604020202020204" pitchFamily="34" charset="0"/>
              <a:buNone/>
            </a:pP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Document any training you provide. Include the name of the employee (roster), date of training, who provided the training (need to be qualified), and the type of training provided.</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3480976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Implement PPE</a:t>
            </a:r>
            <a:r>
              <a:rPr lang="en-US" sz="1000" kern="1200" baseline="0" dirty="0" smtClean="0">
                <a:solidFill>
                  <a:schemeClr val="tx1"/>
                </a:solidFill>
                <a:effectLst/>
                <a:latin typeface="+mn-lt"/>
                <a:ea typeface="+mn-ea"/>
                <a:cs typeface="+mn-cs"/>
              </a:rPr>
              <a:t> use after </a:t>
            </a:r>
            <a:r>
              <a:rPr lang="en-US" sz="1000" kern="1200" dirty="0" smtClean="0">
                <a:solidFill>
                  <a:schemeClr val="tx1"/>
                </a:solidFill>
                <a:effectLst/>
                <a:latin typeface="+mn-lt"/>
                <a:ea typeface="+mn-ea"/>
                <a:cs typeface="+mn-cs"/>
              </a:rPr>
              <a:t>you select and purchase your PPE. Sometimes organizations do this at the same time as PPE training.</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Sometimes fit tests or medical evaluations/surveillances are required (e.g., respirators) to make sure employees not only wear PPE properly, but that </a:t>
            </a:r>
            <a:r>
              <a:rPr lang="en-US" sz="1000" kern="1200" baseline="0" dirty="0" smtClean="0">
                <a:solidFill>
                  <a:schemeClr val="tx1"/>
                </a:solidFill>
                <a:effectLst/>
                <a:latin typeface="+mn-lt"/>
                <a:ea typeface="+mn-ea"/>
                <a:cs typeface="+mn-cs"/>
              </a:rPr>
              <a:t>it</a:t>
            </a:r>
            <a:r>
              <a:rPr lang="en-US" sz="1000" kern="1200" dirty="0" smtClean="0">
                <a:solidFill>
                  <a:schemeClr val="tx1"/>
                </a:solidFill>
                <a:effectLst/>
                <a:latin typeface="+mn-lt"/>
                <a:ea typeface="+mn-ea"/>
                <a:cs typeface="+mn-cs"/>
              </a:rPr>
              <a:t> fits well,</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and the employee wearing the PPE is healthy enough to use it.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You can appoint personnel to walk through your work areas and survey users to see if they are wearing PPE correctly. This walkthrough may even include a brief interview with employees to determine if they understand what to do if they find damaged or ineffective PPE.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Depending on how you set up pre-use PPE inspections at your worksite, you may be able to review documented logs to determine if employees are completing pre-use inspections, ask them about pre-use inspection procedures, or look for employees using defective or damaged equipment (if you see/find this, they most likely aren’t looking for damage prior to using it).</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Yahoo Images (free to share and use license) at: </a:t>
            </a:r>
            <a:r>
              <a:rPr lang="en-US" sz="1000" u="sng" kern="1200" dirty="0" smtClean="0">
                <a:solidFill>
                  <a:schemeClr val="tx1"/>
                </a:solidFill>
                <a:effectLst/>
                <a:latin typeface="+mn-lt"/>
                <a:ea typeface="+mn-ea"/>
                <a:cs typeface="+mn-cs"/>
                <a:hlinkClick r:id="rId3"/>
              </a:rPr>
              <a:t>https://www.peoacwa.army.mil/wp-content/uploads/safety_gear_566.jpg</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image shows an</a:t>
            </a:r>
            <a:r>
              <a:rPr lang="en-US" sz="1000" kern="1200" baseline="0" dirty="0" smtClean="0">
                <a:solidFill>
                  <a:schemeClr val="tx1"/>
                </a:solidFill>
                <a:effectLst/>
                <a:latin typeface="+mn-lt"/>
                <a:ea typeface="+mn-ea"/>
                <a:cs typeface="+mn-cs"/>
              </a:rPr>
              <a:t> employee tagging a damaged fall protection harness out of service.</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815908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You can also go one step further in your PPE</a:t>
            </a:r>
            <a:r>
              <a:rPr lang="en-US" sz="1000" kern="1200" baseline="0" dirty="0" smtClean="0">
                <a:solidFill>
                  <a:schemeClr val="tx1"/>
                </a:solidFill>
                <a:effectLst/>
                <a:latin typeface="+mn-lt"/>
                <a:ea typeface="+mn-ea"/>
                <a:cs typeface="+mn-cs"/>
              </a:rPr>
              <a:t> implementation</a:t>
            </a:r>
            <a:r>
              <a:rPr lang="en-US" sz="1000" kern="1200" dirty="0" smtClean="0">
                <a:solidFill>
                  <a:schemeClr val="tx1"/>
                </a:solidFill>
                <a:effectLst/>
                <a:latin typeface="+mn-lt"/>
                <a:ea typeface="+mn-ea"/>
                <a:cs typeface="+mn-cs"/>
              </a:rPr>
              <a:t> to see if scheduled maintenance is occurring as planned. Sometimes maintenance personnel get backed up on their maintenance activities; therefore, ensure they have a plan in place to monitor any PPE you need maintained.</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Supervisors play a critical role in PPE implementation. Encourage them to lead by example – employees will follow by example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if your supervisors wear PPE when they are required to do. Communicate the policy for wearing PPE, when it is required, and have supervisors utilize your disciplinary procedures to address non-conformance to your requirements.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Consider adding PPE components to your inspection checklists or hazard analyses to assist with reviewing the use of PPE at your organization.</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Yahoo Images (free to share and use license) at: </a:t>
            </a:r>
            <a:r>
              <a:rPr lang="en-US" sz="1000" u="sng" kern="1200" dirty="0" smtClean="0">
                <a:solidFill>
                  <a:schemeClr val="tx1"/>
                </a:solidFill>
                <a:effectLst/>
                <a:latin typeface="+mn-lt"/>
                <a:ea typeface="+mn-ea"/>
                <a:cs typeface="+mn-cs"/>
                <a:hlinkClick r:id="rId3"/>
              </a:rPr>
              <a:t>http://www.lhsfna.org/LHSFNA/assets/File/Safety%20orientation%20toolbox%20talk.jpg</a:t>
            </a:r>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 image</a:t>
            </a:r>
            <a:r>
              <a:rPr lang="en-US" sz="1000" kern="1200" baseline="0" dirty="0" smtClean="0">
                <a:solidFill>
                  <a:schemeClr val="tx1"/>
                </a:solidFill>
                <a:effectLst/>
                <a:latin typeface="+mn-lt"/>
                <a:ea typeface="+mn-ea"/>
                <a:cs typeface="+mn-cs"/>
              </a:rPr>
              <a:t> represents a supervisor leading a meeting to discuss PPE requirements and use.</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1812229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Once you select and implement PPE, the only way to determine its level of effectiveness is to perform follow-up evaluations. These evaluations give insight as to how the PPE is functioning, if employees are using it, and if you need to fine-tune it to reach its maximum protection level. Most importantly, you want to see if the PPE reduced employee exposure!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Use a combination of interviews and observations to evaluate your implemented PPE. Ask investigative questions to determine if employees are using the PPE properly, if PPE is working as intended, if you identify new hazards, if previous hazards are controlled, and how employees feel about PPE. You may also need to conduct follow-up exposure sampling, or analyze injury logs and reported hazards, to help you assess the work activity.</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Document any evaluations you complete. This shows you took the extra steps to see if the PPE is effective and functioning as intended. It also helps you show if you decided to keep a certain type of PPE, or replace it.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In some situations, you may find the implemented PPE does not sufficiently protect your employees against harm. In this case, you may need to start the selection process over again, or select a different hazard control. In any case, make sure you evaluate any implemented PPE you put into place.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Microsoft</a:t>
            </a:r>
            <a:r>
              <a:rPr lang="en-US" sz="1000" kern="1200" baseline="0" dirty="0" smtClean="0">
                <a:solidFill>
                  <a:schemeClr val="tx1"/>
                </a:solidFill>
                <a:effectLst/>
                <a:latin typeface="+mn-lt"/>
                <a:ea typeface="+mn-ea"/>
                <a:cs typeface="+mn-cs"/>
              </a:rPr>
              <a:t> Clip Art.</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537718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S&amp;H regulations change. It is important for you to stay aware of any regulatory changes that affect your organization.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Reassess work activities as needed. Identify and evaluate new equipment and processes, review accident records, and reevaluate the suitability of previously selected PPE. It is a good idea to align this need into your management of change procedures, which initiate a review of work activities when your workplace/process changes.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Look at your written PPE program and certified hazard assessments to determine if your documentation needs revised whenever PPE changes occur in the workplace. These documents tell your employees what PPE to wear.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Retrain your employees when you experience: changes in the workplace or required PPE, an update of your PPE program or PPE training material, and when it is evident employees did not understand the PPE training provided to them. Sometimes PPE manufacturers and vendors offer PPE training too – consider reaching out to them to see if they can assist you with your training needs.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Continually think about alternative hazard control options (e.g., engineering, administrative) to help you address identified S&amp;H hazards. Use PPE as a last resort!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Microsoft Clip Art.</a:t>
            </a:r>
            <a:r>
              <a:rPr lang="en-US" sz="1000" kern="1200" baseline="0" dirty="0" smtClean="0">
                <a:solidFill>
                  <a:schemeClr val="tx1"/>
                </a:solidFill>
                <a:effectLst/>
                <a:latin typeface="+mn-lt"/>
                <a:ea typeface="+mn-ea"/>
                <a:cs typeface="+mn-cs"/>
              </a:rPr>
              <a:t> </a:t>
            </a:r>
          </a:p>
          <a:p>
            <a:endParaRPr lang="en-US" sz="1000" kern="1200" baseline="0" dirty="0" smtClean="0">
              <a:solidFill>
                <a:schemeClr val="tx1"/>
              </a:solidFill>
              <a:effectLst/>
              <a:latin typeface="+mn-lt"/>
              <a:ea typeface="+mn-ea"/>
              <a:cs typeface="+mn-cs"/>
            </a:endParaRPr>
          </a:p>
          <a:p>
            <a:r>
              <a:rPr lang="en-US" sz="1000" b="1" kern="1200" baseline="0" dirty="0" smtClean="0">
                <a:solidFill>
                  <a:schemeClr val="tx1"/>
                </a:solidFill>
                <a:effectLst/>
                <a:latin typeface="+mn-lt"/>
                <a:ea typeface="+mn-ea"/>
                <a:cs typeface="+mn-cs"/>
              </a:rPr>
              <a:t>Best Practice: </a:t>
            </a:r>
            <a:r>
              <a:rPr lang="en-US" sz="1000" kern="1200" baseline="0" dirty="0" smtClean="0">
                <a:solidFill>
                  <a:schemeClr val="tx1"/>
                </a:solidFill>
                <a:effectLst/>
                <a:latin typeface="+mn-lt"/>
                <a:ea typeface="+mn-ea"/>
                <a:cs typeface="+mn-cs"/>
              </a:rPr>
              <a:t>The image shows a site taking pictures of employees demonstrating and labeling proper PPE use. Hang these pictures in work areas as a reminder of PPE requirements. The SMCX has observed this successful practice at several sites!</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19</a:t>
            </a:fld>
            <a:endParaRPr lang="en-US" dirty="0"/>
          </a:p>
        </p:txBody>
      </p:sp>
    </p:spTree>
    <p:extLst>
      <p:ext uri="{BB962C8B-B14F-4D97-AF65-F5344CB8AC3E}">
        <p14:creationId xmlns:p14="http://schemas.microsoft.com/office/powerpoint/2010/main" val="1601484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rPr>
              <a:t>This presentation is beneficial to safety and health (S&amp;H) professionals, VPP representatives, as well as others responsible for the selection, issuance, use, inspection, and maintenance of PPE.</a:t>
            </a:r>
            <a:endParaRPr lang="en-US" sz="1000" dirty="0" smtClean="0"/>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2992868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20</a:t>
            </a:fld>
            <a:endParaRPr lang="en-US" dirty="0"/>
          </a:p>
        </p:txBody>
      </p:sp>
    </p:spTree>
    <p:extLst>
      <p:ext uri="{BB962C8B-B14F-4D97-AF65-F5344CB8AC3E}">
        <p14:creationId xmlns:p14="http://schemas.microsoft.com/office/powerpoint/2010/main" val="244792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HPC = Hazard Prevention and Control</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PPE protects against contact with chemical, radiological, physical, electrical, mechanical, or other workplace hazards.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There are many different types of PPE, each with vastly different purposes. Appropriately designed, constructed, fitted, maintained, and used PPE makes the difference between serious injuries and working safely. It protects you from a hazard - it is that simple!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Examples of PPE include: gloves, face shields, goggles, safety shoes, ear plugs, respirators, hard hats, coveralls, and fall protection harnesses.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PPE is not, and should not be, the preferred hazard control choice to protect employees from hazards. PPE is the </a:t>
            </a:r>
            <a:r>
              <a:rPr lang="en-US" sz="1000" b="1" u="sng" kern="1200" dirty="0" smtClean="0">
                <a:solidFill>
                  <a:schemeClr val="tx1"/>
                </a:solidFill>
                <a:effectLst/>
                <a:latin typeface="+mn-lt"/>
                <a:ea typeface="+mn-ea"/>
                <a:cs typeface="+mn-cs"/>
              </a:rPr>
              <a:t>last resort</a:t>
            </a:r>
            <a:r>
              <a:rPr lang="en-US" sz="1000" kern="1200" dirty="0" smtClean="0">
                <a:solidFill>
                  <a:schemeClr val="tx1"/>
                </a:solidFill>
                <a:effectLst/>
                <a:latin typeface="+mn-lt"/>
                <a:ea typeface="+mn-ea"/>
                <a:cs typeface="+mn-cs"/>
              </a:rPr>
              <a:t> for hazard control or interim control. Use PPE when elimination, substitution, engineering, and administrative controls are not feasible or effective to reduce risk to an acceptable level.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View OSHA requirements under Part 1910, Subpart I - PPE, 29 CFR 1910.132 – 1910.138 at: </a:t>
            </a:r>
            <a:r>
              <a:rPr lang="en-US" sz="1000" u="sng" kern="1200" dirty="0" smtClean="0">
                <a:solidFill>
                  <a:schemeClr val="tx1"/>
                </a:solidFill>
                <a:effectLst/>
                <a:latin typeface="+mn-lt"/>
                <a:ea typeface="+mn-ea"/>
                <a:cs typeface="+mn-cs"/>
                <a:hlinkClick r:id="rId3"/>
              </a:rPr>
              <a:t>https://www.osha.gov/pls/oshaweb/owastand.display_standard_group?p_toc_level=1&amp;p_part_number=1910</a:t>
            </a:r>
            <a:endParaRPr lang="en-US" sz="1000" u="sng"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OSHA PPE requirements focus on selection, maintenance, use, and care of PPE. </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Washington State University at: </a:t>
            </a:r>
            <a:r>
              <a:rPr lang="en-US" sz="1000" u="sng" kern="1200" dirty="0" smtClean="0">
                <a:solidFill>
                  <a:schemeClr val="tx1"/>
                </a:solidFill>
                <a:effectLst/>
                <a:latin typeface="+mn-lt"/>
                <a:ea typeface="+mn-ea"/>
                <a:cs typeface="+mn-cs"/>
                <a:hlinkClick r:id="rId4"/>
              </a:rPr>
              <a:t>https://ehs.wsu.edu/ohs/images/ppe.jpg</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4180857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Make sure you provide completed forms and documents to your assessment team. Don’t just show them blank forms! They want to see the documents you filled out to thoroughly assess the processes within your safety management system (SMS). </a:t>
            </a:r>
            <a:br>
              <a:rPr lang="en-US" sz="1000" kern="1200" dirty="0" smtClean="0">
                <a:solidFill>
                  <a:schemeClr val="tx1"/>
                </a:solidFill>
                <a:effectLst/>
                <a:latin typeface="+mn-lt"/>
                <a:ea typeface="+mn-ea"/>
                <a:cs typeface="+mn-cs"/>
              </a:rPr>
            </a:b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OSHA does not require a written PPE program; however, establishing a written plan helps you effectively execute and evaluate your PPE requirements. If you do establish a written program, review it annually, just as any other safety program. </a:t>
            </a:r>
            <a:br>
              <a:rPr lang="en-US" sz="1000" kern="1200" dirty="0" smtClean="0">
                <a:solidFill>
                  <a:schemeClr val="tx1"/>
                </a:solidFill>
                <a:effectLst/>
                <a:latin typeface="+mn-lt"/>
                <a:ea typeface="+mn-ea"/>
                <a:cs typeface="+mn-cs"/>
              </a:rPr>
            </a:b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You may incorporate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PPE into your other hazard control programs too (e.g., respiratory protection, hearing conservation, and fall protection). </a:t>
            </a:r>
            <a:br>
              <a:rPr lang="en-US" sz="1000" kern="1200" dirty="0" smtClean="0">
                <a:solidFill>
                  <a:schemeClr val="tx1"/>
                </a:solidFill>
                <a:effectLst/>
                <a:latin typeface="+mn-lt"/>
                <a:ea typeface="+mn-ea"/>
                <a:cs typeface="+mn-cs"/>
              </a:rPr>
            </a:b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PPE hazard assessments ensure you review equipment or processes to identify the required and recommended PPE to perform the job safely. Once you complete your PPE hazard assessment, you can select and purchase your PPE, then incorporate PPE requirements into your hazard analyses documents (e.g., job hazard analysis, job safety analysis). Pre-purchase reviews and approvals show you evaluated and approved the PPE prior to purchase and use.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PPE training records show employees understand how to don, doff, maintain, and store their PPE. PPE inspection and maintenance records validate</a:t>
            </a:r>
            <a:r>
              <a:rPr lang="en-US" sz="1000" kern="1200" baseline="0" dirty="0" smtClean="0">
                <a:solidFill>
                  <a:schemeClr val="tx1"/>
                </a:solidFill>
                <a:effectLst/>
                <a:latin typeface="+mn-lt"/>
                <a:ea typeface="+mn-ea"/>
                <a:cs typeface="+mn-cs"/>
              </a:rPr>
              <a:t> when </a:t>
            </a:r>
            <a:r>
              <a:rPr lang="en-US" sz="1000" kern="1200" dirty="0" smtClean="0">
                <a:solidFill>
                  <a:schemeClr val="tx1"/>
                </a:solidFill>
                <a:effectLst/>
                <a:latin typeface="+mn-lt"/>
                <a:ea typeface="+mn-ea"/>
                <a:cs typeface="+mn-cs"/>
              </a:rPr>
              <a:t>employees and assigned personnel inspect PPE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and when they conduct maintenance to ensure it is working properly. </a:t>
            </a:r>
            <a:br>
              <a:rPr lang="en-US" sz="1000" kern="1200" dirty="0" smtClean="0">
                <a:solidFill>
                  <a:schemeClr val="tx1"/>
                </a:solidFill>
                <a:effectLst/>
                <a:latin typeface="+mn-lt"/>
                <a:ea typeface="+mn-ea"/>
                <a:cs typeface="+mn-cs"/>
              </a:rPr>
            </a:b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Follow-up evaluations are important because they</a:t>
            </a:r>
            <a:r>
              <a:rPr lang="en-US" sz="1000" kern="1200" baseline="0" dirty="0" smtClean="0">
                <a:solidFill>
                  <a:schemeClr val="tx1"/>
                </a:solidFill>
                <a:effectLst/>
                <a:latin typeface="+mn-lt"/>
                <a:ea typeface="+mn-ea"/>
                <a:cs typeface="+mn-cs"/>
              </a:rPr>
              <a:t> confirm </a:t>
            </a:r>
            <a:r>
              <a:rPr lang="en-US" sz="1000" kern="1200" dirty="0" smtClean="0">
                <a:solidFill>
                  <a:schemeClr val="tx1"/>
                </a:solidFill>
                <a:effectLst/>
                <a:latin typeface="+mn-lt"/>
                <a:ea typeface="+mn-ea"/>
                <a:cs typeface="+mn-cs"/>
              </a:rPr>
              <a:t>you took the steps to see if selected PPE is effective in protecting your employees against the hazards, and not creating any new hazards in the process.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Microsoft</a:t>
            </a:r>
            <a:r>
              <a:rPr lang="en-US" sz="1000" kern="1200" baseline="0" dirty="0" smtClean="0">
                <a:solidFill>
                  <a:schemeClr val="tx1"/>
                </a:solidFill>
                <a:effectLst/>
                <a:latin typeface="+mn-lt"/>
                <a:ea typeface="+mn-ea"/>
                <a:cs typeface="+mn-cs"/>
              </a:rPr>
              <a:t> Clip Art. </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1167953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It is unlikely leaders and managers will go out in the work area to conduct hazard assessments, train the troops, and inspect PPE; however, they must know who to contact, where to locate PPE requirements, and basic information regarding PPE procurement and approval processes.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An important item leaders and managers should understand is the outcome of PPE inspections and follow-up evaluations. If inspections or follow-up evaluations are continually deficient, they may be able to allocate additional resources toward any PPE gaps in your SMS. </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Yahoo Images (free to share and use license) at: </a:t>
            </a:r>
            <a:r>
              <a:rPr lang="en-US" sz="1000" u="sng" kern="1200" dirty="0" smtClean="0">
                <a:solidFill>
                  <a:schemeClr val="tx1"/>
                </a:solidFill>
                <a:effectLst/>
                <a:latin typeface="+mn-lt"/>
                <a:ea typeface="+mn-ea"/>
                <a:cs typeface="+mn-cs"/>
                <a:hlinkClick r:id="rId3"/>
              </a:rPr>
              <a:t>http://farm2.staticflickr.com/1439/878616686_163924bb52.jpg</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2093522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Key personnel may include: S&amp;H professionals, industrial hygienists, hazard control program managers, S&amp;H training managers, supervisors, maintenance personnel, employees responsible for conducting inspections. This list is not all-inclusive; there may be others within your organization that have PPE responsibilities. Those with PPE responsibilities must understand PPE regulations.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Key personnel should understand the process for completing PPE hazard assessments and what to do with the assessment results. They should also be familiar with specific details such as selecting and recommending PPE,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obtaining approvals, and how to purchase it. Key personnel must also understand PPE inspection and maintenance requirements and monitor the completion of inspections.</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PPE training is essential in making sure your employees understand how to use, maintain, and store the items they are required to use. OSHA outlines PPE training requirements, so make sure any provided training aligns with these expectations.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Key personnel must also understand the process to conduct follow-up evaluations to determine if implemented PPE is effective. They must also know what to do with the results of these evaluations to continually improve your SMS</a:t>
            </a:r>
            <a:r>
              <a:rPr lang="en-US" sz="1200" kern="1200" dirty="0" smtClean="0">
                <a:solidFill>
                  <a:schemeClr val="tx1"/>
                </a:solidFill>
                <a:effectLst/>
                <a:latin typeface="+mn-lt"/>
                <a:ea typeface="+mn-ea"/>
                <a:cs typeface="+mn-cs"/>
              </a:rPr>
              <a:t>.</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160083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Employees must understand when PPE is required and the types they are required to wear to protect themselves against hazards. </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PPE limitations are a common gap in employee knowledge. Employees need to understand their PPE does not protect against all hazards, and the limits as to when it is effective. For example, gloves have a breakthrough time. Therefore, if you wear gloves while you are handling a chemical, you may have to discard them after every 30 minutes, or the chemical will deteriorate the glove. Employees must understand these limitations to properly use PPE and to protect themselves. </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Employees must be aware of inspection requirements for their PPE. For example, a fall protection harness may need to be visually inspected by an employee prior to wearing it for a shift. Employees must understand the PPE inspections they are responsible for and what to do with the inspection results.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They must also know how to properly wear the PPE provided to them. If they wear it incorrectly, it won’t effectively protect them against hazards. Wearing PPE properly is only one component to protecting employees. In addition, knowing</a:t>
            </a:r>
            <a:r>
              <a:rPr lang="en-US" sz="1000" kern="1200" baseline="0" dirty="0" smtClean="0">
                <a:solidFill>
                  <a:schemeClr val="tx1"/>
                </a:solidFill>
                <a:effectLst/>
                <a:latin typeface="+mn-lt"/>
                <a:ea typeface="+mn-ea"/>
                <a:cs typeface="+mn-cs"/>
              </a:rPr>
              <a:t> the </a:t>
            </a:r>
            <a:r>
              <a:rPr lang="en-US" sz="1000" kern="1200" dirty="0" smtClean="0">
                <a:solidFill>
                  <a:schemeClr val="tx1"/>
                </a:solidFill>
                <a:effectLst/>
                <a:latin typeface="+mn-lt"/>
                <a:ea typeface="+mn-ea"/>
                <a:cs typeface="+mn-cs"/>
              </a:rPr>
              <a:t>proper care, maintenance, storage, and disposal of PPE is a requirement. PPE can easily become damaged or ineffective over time</a:t>
            </a:r>
            <a:r>
              <a:rPr lang="en-US" sz="1000" kern="1200" baseline="0" dirty="0" smtClean="0">
                <a:solidFill>
                  <a:schemeClr val="tx1"/>
                </a:solidFill>
                <a:effectLst/>
                <a:latin typeface="+mn-lt"/>
                <a:ea typeface="+mn-ea"/>
                <a:cs typeface="+mn-cs"/>
              </a:rPr>
              <a:t> if it’s not cared for.</a:t>
            </a:r>
            <a:r>
              <a:rPr lang="en-US" sz="1000" kern="1200" dirty="0" smtClean="0">
                <a:solidFill>
                  <a:schemeClr val="tx1"/>
                </a:solidFill>
                <a:effectLst/>
                <a:latin typeface="+mn-lt"/>
                <a:ea typeface="+mn-ea"/>
                <a:cs typeface="+mn-cs"/>
              </a:rPr>
              <a:t> There needs to be a process in place for employees to report damaged and ineffective PPE. </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Yahoo Images (free to share and use license) at: </a:t>
            </a:r>
            <a:r>
              <a:rPr lang="en-US" sz="1000" u="sng" kern="1200" dirty="0" smtClean="0">
                <a:solidFill>
                  <a:schemeClr val="tx1"/>
                </a:solidFill>
                <a:effectLst/>
                <a:latin typeface="+mn-lt"/>
                <a:ea typeface="+mn-ea"/>
                <a:cs typeface="+mn-cs"/>
                <a:hlinkClick r:id="rId3"/>
              </a:rPr>
              <a:t>http://www.ishn.com/ext/resources/Vendor_News/Vendor-News-2/Cleaning-glasses_422.jpg?1362083133</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1078658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Follow this action checklist to implement and sustain VPP expectations for PPE. Each of these action checklist items will be covered in more detail on the following slides.</a:t>
            </a:r>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1513421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Review the OSHA General Industry Requirements under Part 1910, Subpart I - PPE, 29 CFR 1910.132 – 1910.138 at: </a:t>
            </a:r>
            <a:r>
              <a:rPr lang="en-US" sz="1000" u="sng" kern="1200" dirty="0" smtClean="0">
                <a:solidFill>
                  <a:schemeClr val="tx1"/>
                </a:solidFill>
                <a:effectLst/>
                <a:latin typeface="+mn-lt"/>
                <a:ea typeface="+mn-ea"/>
                <a:cs typeface="+mn-cs"/>
                <a:hlinkClick r:id="rId3"/>
              </a:rPr>
              <a:t>https://www.osha.gov/pls/oshaweb/owastand.display_standard_group?p_toc_level=1&amp;p_part_number=1910</a:t>
            </a:r>
            <a:endParaRPr lang="en-US" sz="1000" u="sng"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Review and following existing Service and Agency guidance on PPE requirements (e.g., Army Regulation 385-10, Naval Operations Instruction 5100.23G, and Air Force Instruction 91-203).</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See if you have any local processes or procedures in place. Examples may include: PPE selection, approval and procurement, inspections, and follow-up evaluations.</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4"/>
              </a:rPr>
              <a:t>https://www.atsb.gov.au/media/4174726/Review.jpg</a:t>
            </a:r>
            <a:endParaRPr lang="en-US" sz="10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38620186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Subtitle</a:t>
            </a:r>
            <a:endParaRPr lang="en-US" dirty="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677108"/>
          </a:xfrm>
          <a:prstGeom prst="rect">
            <a:avLst/>
          </a:prstGeom>
          <a:noFill/>
        </p:spPr>
        <p:txBody>
          <a:bodyPr wrap="square" rtlCol="0">
            <a:spAutoFit/>
          </a:bodyPr>
          <a:lstStyle/>
          <a:p>
            <a:r>
              <a:rPr lang="en-US" sz="800" dirty="0" smtClean="0">
                <a:solidFill>
                  <a:schemeClr val="bg1">
                    <a:lumMod val="50000"/>
                  </a:schemeClr>
                </a:solidFill>
              </a:rPr>
              <a:t>DISTRIBUTION STATEMENT D: Distribution authorized to the DoD and U.S. DoD contractors only; Software Documentation; June 1, 2011. Other requests shall be referred to Contracts, Code 22560; Space and Naval Warfare Systems Center Pacific; 53560 Hull Street; San Diego, CA 92152.</a:t>
            </a:r>
          </a:p>
          <a:p>
            <a:endParaRPr lang="en-US" sz="600" dirty="0" smtClean="0">
              <a:solidFill>
                <a:schemeClr val="bg1">
                  <a:lumMod val="50000"/>
                </a:schemeClr>
              </a:solidFill>
            </a:endParaRPr>
          </a:p>
          <a:p>
            <a:r>
              <a:rPr lang="en-US" sz="800" dirty="0" smtClean="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endParaRPr lang="en-US" sz="800" dirty="0">
              <a:solidFill>
                <a:schemeClr val="bg1">
                  <a:lumMod val="50000"/>
                </a:schemeClr>
              </a:solidFill>
            </a:endParaRPr>
          </a:p>
        </p:txBody>
      </p:sp>
    </p:spTree>
    <p:extLst>
      <p:ext uri="{BB962C8B-B14F-4D97-AF65-F5344CB8AC3E}">
        <p14:creationId xmlns:p14="http://schemas.microsoft.com/office/powerpoint/2010/main" val="2812085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smtClean="0"/>
              <a:t>Insert Title</a:t>
            </a:r>
            <a:endParaRPr lang="en-US" dirty="0"/>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21116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smtClean="0"/>
              <a:t>Insert Title Here</a:t>
            </a:r>
            <a:endParaRPr lang="en-US" dirty="0"/>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a:effectLst/>
        </p:spPr>
        <p:txBody>
          <a:bodyPr>
            <a:noAutofit/>
          </a:bodyPr>
          <a:lstStyle/>
          <a:p>
            <a:r>
              <a:rPr lang="en-US" sz="2800" dirty="0"/>
              <a:t>Personal Protective Equipment</a:t>
            </a:r>
          </a:p>
        </p:txBody>
      </p:sp>
      <p:sp>
        <p:nvSpPr>
          <p:cNvPr id="3" name="Subtitle 2"/>
          <p:cNvSpPr>
            <a:spLocks noGrp="1"/>
          </p:cNvSpPr>
          <p:nvPr>
            <p:ph type="subTitle" idx="1"/>
          </p:nvPr>
        </p:nvSpPr>
        <p:spPr>
          <a:xfrm>
            <a:off x="1840360" y="3268135"/>
            <a:ext cx="8458185" cy="475191"/>
          </a:xfrm>
          <a:noFill/>
          <a:effectLst/>
        </p:spPr>
        <p:txBody>
          <a:bodyPr/>
          <a:lstStyle/>
          <a:p>
            <a:r>
              <a:rPr lang="en-US" dirty="0" smtClean="0"/>
              <a:t>OSHA VPP</a:t>
            </a:r>
            <a:endParaRPr lang="en-US" dirty="0"/>
          </a:p>
        </p:txBody>
      </p:sp>
      <p:sp>
        <p:nvSpPr>
          <p:cNvPr id="4" name="Subtitle 2"/>
          <p:cNvSpPr txBox="1">
            <a:spLocks/>
          </p:cNvSpPr>
          <p:nvPr/>
        </p:nvSpPr>
        <p:spPr>
          <a:xfrm>
            <a:off x="1840360" y="4154081"/>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smtClean="0">
                <a:solidFill>
                  <a:schemeClr val="tx1">
                    <a:lumMod val="85000"/>
                    <a:lumOff val="15000"/>
                  </a:schemeClr>
                </a:solidFill>
              </a:rPr>
              <a:t>March 2020</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1682972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Written PPE Program</a:t>
            </a:r>
            <a:endParaRPr lang="en-US" dirty="0"/>
          </a:p>
        </p:txBody>
      </p:sp>
      <p:sp>
        <p:nvSpPr>
          <p:cNvPr id="3" name="Content Placeholder 2"/>
          <p:cNvSpPr>
            <a:spLocks noGrp="1"/>
          </p:cNvSpPr>
          <p:nvPr>
            <p:ph idx="1"/>
          </p:nvPr>
        </p:nvSpPr>
        <p:spPr/>
        <p:txBody>
          <a:bodyPr>
            <a:normAutofit/>
          </a:bodyPr>
          <a:lstStyle/>
          <a:p>
            <a:pPr lvl="0"/>
            <a:r>
              <a:rPr lang="en-US" dirty="0"/>
              <a:t>Consider </a:t>
            </a:r>
            <a:r>
              <a:rPr lang="en-US" dirty="0" smtClean="0"/>
              <a:t>developing a written PPE program documenting:</a:t>
            </a:r>
            <a:endParaRPr lang="en-US" sz="2400" dirty="0"/>
          </a:p>
          <a:p>
            <a:pPr lvl="1"/>
            <a:r>
              <a:rPr lang="en-US" dirty="0"/>
              <a:t>Responsibilities</a:t>
            </a:r>
            <a:endParaRPr lang="en-US" sz="2000" dirty="0"/>
          </a:p>
          <a:p>
            <a:pPr lvl="1"/>
            <a:r>
              <a:rPr lang="en-US" dirty="0" smtClean="0"/>
              <a:t>PPE hazard assessment requirements</a:t>
            </a:r>
            <a:endParaRPr lang="en-US" sz="2000" dirty="0"/>
          </a:p>
          <a:p>
            <a:pPr lvl="1"/>
            <a:r>
              <a:rPr lang="en-US" dirty="0" smtClean="0"/>
              <a:t>PPE training requirements</a:t>
            </a:r>
            <a:endParaRPr lang="en-US" sz="2000" dirty="0"/>
          </a:p>
          <a:p>
            <a:pPr lvl="1"/>
            <a:r>
              <a:rPr lang="en-US" dirty="0" smtClean="0"/>
              <a:t>Selection, procurement, and availability of PPE</a:t>
            </a:r>
          </a:p>
          <a:p>
            <a:pPr lvl="1"/>
            <a:r>
              <a:rPr lang="en-US" dirty="0" smtClean="0"/>
              <a:t>Processes for maintaining, using, and disposing PPE</a:t>
            </a:r>
            <a:endParaRPr lang="en-US" sz="2000" dirty="0"/>
          </a:p>
          <a:p>
            <a:pPr lvl="1"/>
            <a:r>
              <a:rPr lang="en-US" dirty="0" smtClean="0"/>
              <a:t>Provisions </a:t>
            </a:r>
            <a:r>
              <a:rPr lang="en-US" dirty="0"/>
              <a:t>for conducting </a:t>
            </a:r>
            <a:r>
              <a:rPr lang="en-US" dirty="0" smtClean="0"/>
              <a:t>periodic evaluations </a:t>
            </a:r>
            <a:r>
              <a:rPr lang="en-US" dirty="0"/>
              <a:t>and </a:t>
            </a:r>
            <a:r>
              <a:rPr lang="en-US" dirty="0" smtClean="0"/>
              <a:t>program </a:t>
            </a:r>
            <a:r>
              <a:rPr lang="en-US" dirty="0"/>
              <a:t>reviews</a:t>
            </a:r>
            <a:endParaRPr lang="en-US" sz="2000"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sp>
        <p:nvSpPr>
          <p:cNvPr id="7" name="Rectangle 6"/>
          <p:cNvSpPr/>
          <p:nvPr/>
        </p:nvSpPr>
        <p:spPr>
          <a:xfrm>
            <a:off x="3711593" y="6216878"/>
            <a:ext cx="4751827" cy="250011"/>
          </a:xfrm>
          <a:prstGeom prst="rect">
            <a:avLst/>
          </a:prstGeom>
        </p:spPr>
        <p:txBody>
          <a:bodyPr wrap="square">
            <a:spAutoFit/>
          </a:bodyPr>
          <a:lstStyle/>
          <a:p>
            <a:pPr algn="ctr"/>
            <a:r>
              <a:rPr lang="en-US" sz="1000" dirty="0"/>
              <a:t>Image retrieved from Bing Images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3420" y="1520825"/>
            <a:ext cx="3600464" cy="2469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651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PPE Hazard Assessment</a:t>
            </a:r>
            <a:endParaRPr lang="en-US" dirty="0"/>
          </a:p>
        </p:txBody>
      </p:sp>
      <p:sp>
        <p:nvSpPr>
          <p:cNvPr id="3" name="Content Placeholder 2"/>
          <p:cNvSpPr>
            <a:spLocks noGrp="1"/>
          </p:cNvSpPr>
          <p:nvPr>
            <p:ph idx="1"/>
          </p:nvPr>
        </p:nvSpPr>
        <p:spPr/>
        <p:txBody>
          <a:bodyPr>
            <a:normAutofit/>
          </a:bodyPr>
          <a:lstStyle/>
          <a:p>
            <a:pPr lvl="0"/>
            <a:r>
              <a:rPr lang="en-US" sz="2600" dirty="0"/>
              <a:t>Conduct a hazard assessment</a:t>
            </a:r>
          </a:p>
          <a:p>
            <a:pPr lvl="0"/>
            <a:r>
              <a:rPr lang="en-US" sz="2600" dirty="0"/>
              <a:t>Involve supervisors and </a:t>
            </a:r>
            <a:r>
              <a:rPr lang="en-US" sz="2600" dirty="0" smtClean="0"/>
              <a:t>employees</a:t>
            </a:r>
            <a:endParaRPr lang="en-US" sz="2600" dirty="0"/>
          </a:p>
          <a:p>
            <a:pPr lvl="0"/>
            <a:r>
              <a:rPr lang="en-US" sz="2600" dirty="0"/>
              <a:t>Review each work activity</a:t>
            </a:r>
          </a:p>
          <a:p>
            <a:pPr lvl="0"/>
            <a:r>
              <a:rPr lang="en-US" sz="2600" dirty="0"/>
              <a:t>Identify S&amp;H </a:t>
            </a:r>
            <a:r>
              <a:rPr lang="en-US" sz="2600" dirty="0" smtClean="0"/>
              <a:t>hazards</a:t>
            </a:r>
            <a:endParaRPr lang="en-US" sz="2600" dirty="0"/>
          </a:p>
          <a:p>
            <a:pPr lvl="0"/>
            <a:r>
              <a:rPr lang="en-US" sz="2600" dirty="0"/>
              <a:t>Determine if PPE can be </a:t>
            </a:r>
            <a:r>
              <a:rPr lang="en-US" sz="2600" dirty="0" smtClean="0"/>
              <a:t>used </a:t>
            </a:r>
            <a:r>
              <a:rPr lang="en-US" sz="2600" dirty="0"/>
              <a:t>as a hazard control</a:t>
            </a:r>
          </a:p>
          <a:p>
            <a:pPr lvl="0"/>
            <a:r>
              <a:rPr lang="en-US" sz="2600" dirty="0"/>
              <a:t>Document the </a:t>
            </a:r>
            <a:r>
              <a:rPr lang="en-US" sz="2600" dirty="0" smtClean="0"/>
              <a:t>results</a:t>
            </a:r>
            <a:endParaRPr lang="en-US" sz="2600"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11</a:t>
            </a:fld>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8836" y="955040"/>
            <a:ext cx="3826713" cy="3267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711593" y="6216878"/>
            <a:ext cx="4751827" cy="250011"/>
          </a:xfrm>
          <a:prstGeom prst="rect">
            <a:avLst/>
          </a:prstGeom>
        </p:spPr>
        <p:txBody>
          <a:bodyPr wrap="square">
            <a:spAutoFit/>
          </a:bodyPr>
          <a:lstStyle/>
          <a:p>
            <a:pPr algn="ctr"/>
            <a:r>
              <a:rPr lang="en-US" sz="1000" dirty="0"/>
              <a:t>Image retrieved from Yahoo Images</a:t>
            </a:r>
          </a:p>
        </p:txBody>
      </p:sp>
    </p:spTree>
    <p:extLst>
      <p:ext uri="{BB962C8B-B14F-4D97-AF65-F5344CB8AC3E}">
        <p14:creationId xmlns:p14="http://schemas.microsoft.com/office/powerpoint/2010/main" val="3710766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Example – PPE Hazard Assessment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pic>
        <p:nvPicPr>
          <p:cNvPr id="6" name="Picture 5"/>
          <p:cNvPicPr/>
          <p:nvPr/>
        </p:nvPicPr>
        <p:blipFill>
          <a:blip r:embed="rId3"/>
          <a:stretch>
            <a:fillRect/>
          </a:stretch>
        </p:blipFill>
        <p:spPr>
          <a:xfrm>
            <a:off x="2717800" y="874078"/>
            <a:ext cx="6756400" cy="5234623"/>
          </a:xfrm>
          <a:prstGeom prst="rect">
            <a:avLst/>
          </a:prstGeom>
        </p:spPr>
      </p:pic>
      <p:sp>
        <p:nvSpPr>
          <p:cNvPr id="7" name="TextBox 6"/>
          <p:cNvSpPr txBox="1"/>
          <p:nvPr/>
        </p:nvSpPr>
        <p:spPr>
          <a:xfrm>
            <a:off x="3991629" y="6227501"/>
            <a:ext cx="4283901" cy="246221"/>
          </a:xfrm>
          <a:prstGeom prst="rect">
            <a:avLst/>
          </a:prstGeom>
          <a:noFill/>
        </p:spPr>
        <p:txBody>
          <a:bodyPr wrap="square" rtlCol="0">
            <a:spAutoFit/>
          </a:bodyPr>
          <a:lstStyle/>
          <a:p>
            <a:pPr algn="ctr"/>
            <a:r>
              <a:rPr lang="en-US" sz="1000" dirty="0"/>
              <a:t>Image retrieved from Washington Labor &amp; Industries</a:t>
            </a:r>
          </a:p>
        </p:txBody>
      </p:sp>
    </p:spTree>
    <p:extLst>
      <p:ext uri="{BB962C8B-B14F-4D97-AF65-F5344CB8AC3E}">
        <p14:creationId xmlns:p14="http://schemas.microsoft.com/office/powerpoint/2010/main" val="1016600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PPE Selection</a:t>
            </a:r>
            <a:endParaRPr lang="en-US" dirty="0"/>
          </a:p>
        </p:txBody>
      </p:sp>
      <p:sp>
        <p:nvSpPr>
          <p:cNvPr id="3" name="Content Placeholder 2"/>
          <p:cNvSpPr>
            <a:spLocks noGrp="1"/>
          </p:cNvSpPr>
          <p:nvPr>
            <p:ph idx="1"/>
          </p:nvPr>
        </p:nvSpPr>
        <p:spPr/>
        <p:txBody>
          <a:bodyPr>
            <a:normAutofit/>
          </a:bodyPr>
          <a:lstStyle/>
          <a:p>
            <a:pPr lvl="0"/>
            <a:r>
              <a:rPr lang="en-US" dirty="0"/>
              <a:t>Review </a:t>
            </a:r>
            <a:r>
              <a:rPr lang="en-US" dirty="0" smtClean="0"/>
              <a:t>results </a:t>
            </a:r>
            <a:r>
              <a:rPr lang="en-US" dirty="0"/>
              <a:t>of </a:t>
            </a:r>
            <a:r>
              <a:rPr lang="en-US" dirty="0" smtClean="0"/>
              <a:t>the PPE </a:t>
            </a:r>
            <a:r>
              <a:rPr lang="en-US" dirty="0"/>
              <a:t>hazard assessments</a:t>
            </a:r>
          </a:p>
          <a:p>
            <a:r>
              <a:rPr lang="en-US" dirty="0"/>
              <a:t>Review PPE regulations and </a:t>
            </a:r>
            <a:r>
              <a:rPr lang="en-US" dirty="0" smtClean="0"/>
              <a:t>certification</a:t>
            </a:r>
            <a:br>
              <a:rPr lang="en-US" dirty="0" smtClean="0"/>
            </a:br>
            <a:r>
              <a:rPr lang="en-US" dirty="0" smtClean="0"/>
              <a:t>standards</a:t>
            </a:r>
            <a:endParaRPr lang="en-US" dirty="0"/>
          </a:p>
          <a:p>
            <a:pPr lvl="0"/>
            <a:r>
              <a:rPr lang="en-US" dirty="0" smtClean="0"/>
              <a:t>Involve supervisors/employees</a:t>
            </a:r>
          </a:p>
          <a:p>
            <a:pPr lvl="0"/>
            <a:r>
              <a:rPr lang="en-US" dirty="0" smtClean="0"/>
              <a:t>Discuss potential </a:t>
            </a:r>
            <a:r>
              <a:rPr lang="en-US" dirty="0"/>
              <a:t>PPE </a:t>
            </a:r>
            <a:r>
              <a:rPr lang="en-US" dirty="0" smtClean="0"/>
              <a:t>options</a:t>
            </a:r>
            <a:endParaRPr lang="en-US" dirty="0"/>
          </a:p>
          <a:p>
            <a:pPr lvl="0"/>
            <a:r>
              <a:rPr lang="en-US" dirty="0" smtClean="0"/>
              <a:t>Match </a:t>
            </a:r>
            <a:r>
              <a:rPr lang="en-US" dirty="0"/>
              <a:t>PPE to </a:t>
            </a:r>
            <a:r>
              <a:rPr lang="en-US" dirty="0" smtClean="0"/>
              <a:t>S&amp;H </a:t>
            </a:r>
            <a:r>
              <a:rPr lang="en-US" dirty="0"/>
              <a:t>hazards</a:t>
            </a:r>
          </a:p>
          <a:p>
            <a:pPr lvl="0"/>
            <a:r>
              <a:rPr lang="en-US" dirty="0" smtClean="0"/>
              <a:t>Consider physical comfort, fit, and ability to</a:t>
            </a:r>
            <a:br>
              <a:rPr lang="en-US" dirty="0" smtClean="0"/>
            </a:br>
            <a:r>
              <a:rPr lang="en-US" dirty="0" smtClean="0"/>
              <a:t>perform work</a:t>
            </a:r>
          </a:p>
          <a:p>
            <a:pPr lvl="0"/>
            <a:r>
              <a:rPr lang="en-US" dirty="0" smtClean="0"/>
              <a:t>Evaluate </a:t>
            </a:r>
            <a:r>
              <a:rPr lang="en-US" dirty="0"/>
              <a:t>cost </a:t>
            </a:r>
            <a:r>
              <a:rPr lang="en-US" dirty="0" smtClean="0"/>
              <a:t>considerations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13</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3420" y="1047724"/>
            <a:ext cx="3457904" cy="484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711593" y="6216878"/>
            <a:ext cx="4751827" cy="250011"/>
          </a:xfrm>
          <a:prstGeom prst="rect">
            <a:avLst/>
          </a:prstGeom>
        </p:spPr>
        <p:txBody>
          <a:bodyPr wrap="square">
            <a:spAutoFit/>
          </a:bodyPr>
          <a:lstStyle/>
          <a:p>
            <a:pPr algn="ctr"/>
            <a:r>
              <a:rPr lang="en-US" sz="1000" dirty="0"/>
              <a:t>Image retrieved from Yahoo Images</a:t>
            </a:r>
          </a:p>
        </p:txBody>
      </p:sp>
    </p:spTree>
    <p:extLst>
      <p:ext uri="{BB962C8B-B14F-4D97-AF65-F5344CB8AC3E}">
        <p14:creationId xmlns:p14="http://schemas.microsoft.com/office/powerpoint/2010/main" val="618194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Certification &amp; Communication of Results</a:t>
            </a:r>
            <a:endParaRPr lang="en-US" dirty="0"/>
          </a:p>
        </p:txBody>
      </p:sp>
      <p:sp>
        <p:nvSpPr>
          <p:cNvPr id="3" name="Content Placeholder 2"/>
          <p:cNvSpPr>
            <a:spLocks noGrp="1"/>
          </p:cNvSpPr>
          <p:nvPr>
            <p:ph idx="1"/>
          </p:nvPr>
        </p:nvSpPr>
        <p:spPr/>
        <p:txBody>
          <a:bodyPr>
            <a:normAutofit/>
          </a:bodyPr>
          <a:lstStyle/>
          <a:p>
            <a:pPr lvl="0"/>
            <a:r>
              <a:rPr lang="en-US" dirty="0"/>
              <a:t>Certify the PPE hazard assessment</a:t>
            </a:r>
            <a:endParaRPr lang="en-US" sz="2400" dirty="0"/>
          </a:p>
          <a:p>
            <a:pPr lvl="0"/>
            <a:r>
              <a:rPr lang="en-US" dirty="0"/>
              <a:t>Inform affected employees of</a:t>
            </a:r>
            <a:r>
              <a:rPr lang="en-US" dirty="0" smtClean="0"/>
              <a:t>:</a:t>
            </a:r>
            <a:endParaRPr lang="en-US" sz="2400" dirty="0"/>
          </a:p>
          <a:p>
            <a:pPr lvl="1"/>
            <a:r>
              <a:rPr lang="en-US" dirty="0" smtClean="0"/>
              <a:t>Hazard assessment results</a:t>
            </a:r>
            <a:endParaRPr lang="en-US" sz="2000" dirty="0"/>
          </a:p>
          <a:p>
            <a:pPr lvl="1"/>
            <a:r>
              <a:rPr lang="en-US" dirty="0" smtClean="0"/>
              <a:t>Selected PPE</a:t>
            </a:r>
            <a:endParaRPr lang="en-US" sz="2000" dirty="0"/>
          </a:p>
          <a:p>
            <a:pPr lvl="1"/>
            <a:r>
              <a:rPr lang="en-US" dirty="0"/>
              <a:t>Location of completed </a:t>
            </a:r>
            <a:r>
              <a:rPr lang="en-US" dirty="0" smtClean="0"/>
              <a:t>hazard </a:t>
            </a:r>
            <a:r>
              <a:rPr lang="en-US" dirty="0"/>
              <a:t>assessments</a:t>
            </a:r>
            <a:endParaRPr lang="en-US" sz="2000"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14</a:t>
            </a:fld>
            <a:endParaRPr lang="en-US" dirty="0"/>
          </a:p>
        </p:txBody>
      </p:sp>
      <p:pic>
        <p:nvPicPr>
          <p:cNvPr id="6146" name="Picture 2" descr="C:\Users\schrothl\AppData\Local\Microsoft\Windows\Temporary Internet Files\Content.IE5\L0JB3VOH\effective-communic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108" y="955040"/>
            <a:ext cx="4470290" cy="29661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11593" y="6216878"/>
            <a:ext cx="4751827" cy="250011"/>
          </a:xfrm>
          <a:prstGeom prst="rect">
            <a:avLst/>
          </a:prstGeom>
        </p:spPr>
        <p:txBody>
          <a:bodyPr wrap="square">
            <a:spAutoFit/>
          </a:bodyPr>
          <a:lstStyle/>
          <a:p>
            <a:pPr algn="ctr"/>
            <a:r>
              <a:rPr lang="en-US" sz="1000" dirty="0"/>
              <a:t>Image retrieved from Microsoft Clip Art</a:t>
            </a:r>
          </a:p>
        </p:txBody>
      </p:sp>
    </p:spTree>
    <p:extLst>
      <p:ext uri="{BB962C8B-B14F-4D97-AF65-F5344CB8AC3E}">
        <p14:creationId xmlns:p14="http://schemas.microsoft.com/office/powerpoint/2010/main" val="1951391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PPE Training</a:t>
            </a:r>
            <a:endParaRPr lang="en-US" dirty="0"/>
          </a:p>
        </p:txBody>
      </p:sp>
      <p:sp>
        <p:nvSpPr>
          <p:cNvPr id="3" name="Content Placeholder 2"/>
          <p:cNvSpPr>
            <a:spLocks noGrp="1"/>
          </p:cNvSpPr>
          <p:nvPr>
            <p:ph idx="1"/>
          </p:nvPr>
        </p:nvSpPr>
        <p:spPr/>
        <p:txBody>
          <a:bodyPr>
            <a:normAutofit/>
          </a:bodyPr>
          <a:lstStyle/>
          <a:p>
            <a:pPr lvl="0"/>
            <a:r>
              <a:rPr lang="en-US" sz="2600" dirty="0"/>
              <a:t>Train employees on PPE</a:t>
            </a:r>
          </a:p>
          <a:p>
            <a:pPr lvl="0"/>
            <a:r>
              <a:rPr lang="en-US" sz="2600" dirty="0"/>
              <a:t>Address each specific type of PPE to be worn</a:t>
            </a:r>
          </a:p>
          <a:p>
            <a:pPr lvl="0"/>
            <a:r>
              <a:rPr lang="en-US" sz="2600" dirty="0"/>
              <a:t>Customize training based on types of PPE required</a:t>
            </a:r>
          </a:p>
          <a:p>
            <a:pPr lvl="0"/>
            <a:r>
              <a:rPr lang="en-US" sz="2600" dirty="0"/>
              <a:t>Communicate maintenance and inspection expectations</a:t>
            </a:r>
          </a:p>
          <a:p>
            <a:r>
              <a:rPr lang="en-US" sz="2600" dirty="0"/>
              <a:t>Document the completion of training</a:t>
            </a:r>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sp>
        <p:nvSpPr>
          <p:cNvPr id="6" name="TextBox 5"/>
          <p:cNvSpPr txBox="1"/>
          <p:nvPr/>
        </p:nvSpPr>
        <p:spPr>
          <a:xfrm>
            <a:off x="6365233" y="3278949"/>
            <a:ext cx="5440220" cy="258532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spcBef>
                <a:spcPts val="600"/>
              </a:spcBef>
              <a:spcAft>
                <a:spcPts val="600"/>
              </a:spcAft>
            </a:pPr>
            <a:r>
              <a:rPr lang="en-US" sz="1600" b="1" dirty="0" smtClean="0"/>
              <a:t>Include </a:t>
            </a:r>
            <a:r>
              <a:rPr lang="en-US" sz="1600" b="1" dirty="0"/>
              <a:t/>
            </a:r>
            <a:br>
              <a:rPr lang="en-US" sz="1600" b="1" dirty="0"/>
            </a:br>
            <a:r>
              <a:rPr lang="en-US" sz="1600" b="1" dirty="0"/>
              <a:t>OSHA 29 CFR 1910.132, General PPE Requirements</a:t>
            </a:r>
            <a:endParaRPr lang="en-US" sz="1600" dirty="0"/>
          </a:p>
          <a:p>
            <a:pPr marL="339725" lvl="1" indent="-222250">
              <a:spcBef>
                <a:spcPts val="600"/>
              </a:spcBef>
              <a:spcAft>
                <a:spcPts val="600"/>
              </a:spcAft>
              <a:buFont typeface="Arial" panose="020B0604020202020204" pitchFamily="34" charset="0"/>
              <a:buChar char="•"/>
            </a:pPr>
            <a:r>
              <a:rPr lang="en-US" sz="1600" dirty="0"/>
              <a:t>When PPE is necessary</a:t>
            </a:r>
          </a:p>
          <a:p>
            <a:pPr marL="339725" lvl="1" indent="-222250">
              <a:spcBef>
                <a:spcPts val="600"/>
              </a:spcBef>
              <a:spcAft>
                <a:spcPts val="600"/>
              </a:spcAft>
              <a:buFont typeface="Arial" panose="020B0604020202020204" pitchFamily="34" charset="0"/>
              <a:buChar char="•"/>
            </a:pPr>
            <a:r>
              <a:rPr lang="en-US" sz="1600" dirty="0"/>
              <a:t>What PPE is necessary</a:t>
            </a:r>
          </a:p>
          <a:p>
            <a:pPr marL="339725" lvl="1" indent="-222250">
              <a:spcBef>
                <a:spcPts val="600"/>
              </a:spcBef>
              <a:spcAft>
                <a:spcPts val="600"/>
              </a:spcAft>
              <a:buFont typeface="Arial" panose="020B0604020202020204" pitchFamily="34" charset="0"/>
              <a:buChar char="•"/>
            </a:pPr>
            <a:r>
              <a:rPr lang="en-US" sz="1600" dirty="0"/>
              <a:t>How to properly don, doff, adjust, and wear PPE</a:t>
            </a:r>
          </a:p>
          <a:p>
            <a:pPr marL="339725" lvl="1" indent="-222250">
              <a:spcBef>
                <a:spcPts val="600"/>
              </a:spcBef>
              <a:spcAft>
                <a:spcPts val="600"/>
              </a:spcAft>
              <a:buFont typeface="Arial" panose="020B0604020202020204" pitchFamily="34" charset="0"/>
              <a:buChar char="•"/>
            </a:pPr>
            <a:r>
              <a:rPr lang="en-US" sz="1600" dirty="0"/>
              <a:t>PPE limitations</a:t>
            </a:r>
          </a:p>
          <a:p>
            <a:pPr marL="339725" lvl="1" indent="-222250">
              <a:spcBef>
                <a:spcPts val="600"/>
              </a:spcBef>
              <a:spcAft>
                <a:spcPts val="600"/>
              </a:spcAft>
              <a:buFont typeface="Arial" panose="020B0604020202020204" pitchFamily="34" charset="0"/>
              <a:buChar char="•"/>
            </a:pPr>
            <a:r>
              <a:rPr lang="en-US" sz="1600" dirty="0"/>
              <a:t>Proper care, maintenance, useful life, and </a:t>
            </a:r>
            <a:r>
              <a:rPr lang="en-US" sz="1600" dirty="0" smtClean="0"/>
              <a:t>disposal</a:t>
            </a:r>
            <a:endParaRPr lang="en-US" sz="1600" dirty="0"/>
          </a:p>
        </p:txBody>
      </p:sp>
    </p:spTree>
    <p:extLst>
      <p:ext uri="{BB962C8B-B14F-4D97-AF65-F5344CB8AC3E}">
        <p14:creationId xmlns:p14="http://schemas.microsoft.com/office/powerpoint/2010/main" val="1940797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t>PPE Implementation</a:t>
            </a:r>
            <a:endParaRPr lang="en-US" dirty="0"/>
          </a:p>
        </p:txBody>
      </p:sp>
      <p:sp>
        <p:nvSpPr>
          <p:cNvPr id="3" name="Content Placeholder 2"/>
          <p:cNvSpPr>
            <a:spLocks noGrp="1"/>
          </p:cNvSpPr>
          <p:nvPr>
            <p:ph idx="1"/>
          </p:nvPr>
        </p:nvSpPr>
        <p:spPr/>
        <p:txBody>
          <a:bodyPr>
            <a:normAutofit/>
          </a:bodyPr>
          <a:lstStyle/>
          <a:p>
            <a:pPr lvl="0"/>
            <a:r>
              <a:rPr lang="en-US" dirty="0"/>
              <a:t>Individually fit PPE and institute medical evaluations, as needed</a:t>
            </a:r>
          </a:p>
          <a:p>
            <a:pPr lvl="0"/>
            <a:r>
              <a:rPr lang="en-US" dirty="0"/>
              <a:t>Conduct spot-checks to </a:t>
            </a:r>
            <a:r>
              <a:rPr lang="en-US" dirty="0" smtClean="0"/>
              <a:t>make sure employees are:</a:t>
            </a:r>
            <a:endParaRPr lang="en-US" sz="2400" dirty="0"/>
          </a:p>
          <a:p>
            <a:pPr lvl="1"/>
            <a:r>
              <a:rPr lang="en-US" dirty="0"/>
              <a:t>Wearing PPE properly</a:t>
            </a:r>
            <a:endParaRPr lang="en-US" sz="2000" dirty="0"/>
          </a:p>
          <a:p>
            <a:pPr lvl="1"/>
            <a:r>
              <a:rPr lang="en-US" dirty="0"/>
              <a:t>Performing pre-use PPE </a:t>
            </a:r>
            <a:r>
              <a:rPr lang="en-US" dirty="0" smtClean="0"/>
              <a:t>inspections</a:t>
            </a:r>
            <a:endParaRPr lang="en-US" sz="2000" dirty="0"/>
          </a:p>
          <a:p>
            <a:pPr lvl="1"/>
            <a:r>
              <a:rPr lang="en-US" dirty="0"/>
              <a:t>Cleaning, maintaining, and </a:t>
            </a:r>
            <a:r>
              <a:rPr lang="en-US" dirty="0" smtClean="0"/>
              <a:t>storing PPE</a:t>
            </a:r>
            <a:br>
              <a:rPr lang="en-US" dirty="0" smtClean="0"/>
            </a:br>
            <a:r>
              <a:rPr lang="en-US" dirty="0" smtClean="0"/>
              <a:t>as </a:t>
            </a:r>
            <a:r>
              <a:rPr lang="en-US" dirty="0"/>
              <a:t>intended</a:t>
            </a:r>
            <a:endParaRPr lang="en-US" sz="2000" dirty="0"/>
          </a:p>
          <a:p>
            <a:pPr lvl="1"/>
            <a:r>
              <a:rPr lang="en-US" dirty="0"/>
              <a:t>Tagging defective/damaged </a:t>
            </a:r>
            <a:r>
              <a:rPr lang="en-US" dirty="0" smtClean="0"/>
              <a:t>PPE</a:t>
            </a:r>
            <a:br>
              <a:rPr lang="en-US" dirty="0" smtClean="0"/>
            </a:br>
            <a:endParaRPr lang="en-US" sz="2000"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sp>
        <p:nvSpPr>
          <p:cNvPr id="8" name="Rectangle 7"/>
          <p:cNvSpPr/>
          <p:nvPr/>
        </p:nvSpPr>
        <p:spPr>
          <a:xfrm>
            <a:off x="3711593" y="6216878"/>
            <a:ext cx="4751827" cy="250011"/>
          </a:xfrm>
          <a:prstGeom prst="rect">
            <a:avLst/>
          </a:prstGeom>
        </p:spPr>
        <p:txBody>
          <a:bodyPr wrap="square">
            <a:spAutoFit/>
          </a:bodyPr>
          <a:lstStyle/>
          <a:p>
            <a:pPr algn="ctr"/>
            <a:r>
              <a:rPr lang="en-US" sz="1000" dirty="0"/>
              <a:t>Image retrieved from Yahoo Images</a:t>
            </a:r>
          </a:p>
        </p:txBody>
      </p:sp>
      <p:sp>
        <p:nvSpPr>
          <p:cNvPr id="5" name="AutoShape 2" descr="https://www.peoacwa.army.mil/wp-content/uploads/safety_gear_566.jpg"/>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https://www.peoacwa.army.mil/wp-content/uploads/safety_gear_566.jpg"/>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6" descr="https://www.peoacwa.army.mil/wp-content/uploads/safety_gear_566.jpg"/>
          <p:cNvSpPr>
            <a:spLocks noChangeAspect="1" noChangeArrowheads="1"/>
          </p:cNvSpPr>
          <p:nvPr/>
        </p:nvSpPr>
        <p:spPr bwMode="auto">
          <a:xfrm>
            <a:off x="1892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8" descr="https://www.peoacwa.army.mil/wp-content/uploads/safety_gear_566.jpg"/>
          <p:cNvSpPr>
            <a:spLocks noChangeAspect="1" noChangeArrowheads="1"/>
          </p:cNvSpPr>
          <p:nvPr/>
        </p:nvSpPr>
        <p:spPr bwMode="auto">
          <a:xfrm>
            <a:off x="2044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10" descr="https://www.peoacwa.army.mil/wp-content/uploads/safety_gear_566.jpg"/>
          <p:cNvSpPr>
            <a:spLocks noChangeAspect="1" noChangeArrowheads="1"/>
          </p:cNvSpPr>
          <p:nvPr/>
        </p:nvSpPr>
        <p:spPr bwMode="auto">
          <a:xfrm>
            <a:off x="21971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17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158102"/>
            <a:ext cx="3740728" cy="3716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169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t>PPE Implementation</a:t>
            </a:r>
            <a:endParaRPr lang="en-US" dirty="0"/>
          </a:p>
        </p:txBody>
      </p:sp>
      <p:sp>
        <p:nvSpPr>
          <p:cNvPr id="3" name="Content Placeholder 2"/>
          <p:cNvSpPr>
            <a:spLocks noGrp="1"/>
          </p:cNvSpPr>
          <p:nvPr>
            <p:ph idx="1"/>
          </p:nvPr>
        </p:nvSpPr>
        <p:spPr/>
        <p:txBody>
          <a:bodyPr>
            <a:normAutofit/>
          </a:bodyPr>
          <a:lstStyle/>
          <a:p>
            <a:pPr lvl="0"/>
            <a:r>
              <a:rPr lang="en-US" dirty="0"/>
              <a:t>See if </a:t>
            </a:r>
            <a:r>
              <a:rPr lang="en-US" dirty="0" smtClean="0"/>
              <a:t>scheduled maintenance </a:t>
            </a:r>
            <a:r>
              <a:rPr lang="en-US" dirty="0"/>
              <a:t>is </a:t>
            </a:r>
            <a:r>
              <a:rPr lang="en-US" dirty="0" smtClean="0"/>
              <a:t>performed</a:t>
            </a:r>
          </a:p>
          <a:p>
            <a:pPr lvl="0"/>
            <a:r>
              <a:rPr lang="en-US" dirty="0" smtClean="0"/>
              <a:t>Encourage </a:t>
            </a:r>
            <a:r>
              <a:rPr lang="en-US" dirty="0"/>
              <a:t>supervisors to</a:t>
            </a:r>
            <a:r>
              <a:rPr lang="en-US" dirty="0" smtClean="0"/>
              <a:t>:</a:t>
            </a:r>
            <a:endParaRPr lang="en-US" sz="2400" dirty="0"/>
          </a:p>
          <a:p>
            <a:pPr lvl="1"/>
            <a:r>
              <a:rPr lang="en-US" dirty="0"/>
              <a:t>Lead by example</a:t>
            </a:r>
            <a:endParaRPr lang="en-US" sz="2000" dirty="0"/>
          </a:p>
          <a:p>
            <a:pPr lvl="1"/>
            <a:r>
              <a:rPr lang="en-US" dirty="0"/>
              <a:t>Enforce the use of PPE</a:t>
            </a:r>
            <a:endParaRPr lang="en-US" sz="2000"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17</a:t>
            </a:fld>
            <a:endParaRPr lang="en-US" dirty="0"/>
          </a:p>
        </p:txBody>
      </p:sp>
      <p:sp>
        <p:nvSpPr>
          <p:cNvPr id="8" name="Rectangle 7"/>
          <p:cNvSpPr/>
          <p:nvPr/>
        </p:nvSpPr>
        <p:spPr>
          <a:xfrm>
            <a:off x="3711593" y="6216878"/>
            <a:ext cx="4751827" cy="250011"/>
          </a:xfrm>
          <a:prstGeom prst="rect">
            <a:avLst/>
          </a:prstGeom>
        </p:spPr>
        <p:txBody>
          <a:bodyPr wrap="square">
            <a:spAutoFit/>
          </a:bodyPr>
          <a:lstStyle/>
          <a:p>
            <a:pPr algn="ctr"/>
            <a:r>
              <a:rPr lang="en-US" sz="1000" dirty="0"/>
              <a:t>Image retrieved from Yahoo Images</a:t>
            </a:r>
          </a:p>
        </p:txBody>
      </p:sp>
      <p:pic>
        <p:nvPicPr>
          <p:cNvPr id="8204" name="Picture 12" descr="http://ri.search.yahoo.com/_ylt=AwrB8pW_oJxYi2AAqCKjzbkF;_ylu=X3oDMTBpcGszamw0BHNlYwNmcC1pbWcEc2xrA2ltZw--/RV=2/RE=1486688575/RO=11/RU=http%3a%2f%2fwww.lhsfna.org%2fLHSFNA%2fassets%2fFile%2fSafety%2520orientation%2520toolbox%2520talk.jpg/RK=0/RS=zUc3Ot3iENHL0ooGGBGPn2Y8mk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529" y="3167113"/>
            <a:ext cx="8572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427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t>PPE Evaluations</a:t>
            </a:r>
            <a:endParaRPr lang="en-US" dirty="0"/>
          </a:p>
        </p:txBody>
      </p:sp>
      <p:sp>
        <p:nvSpPr>
          <p:cNvPr id="3" name="Content Placeholder 2"/>
          <p:cNvSpPr>
            <a:spLocks noGrp="1"/>
          </p:cNvSpPr>
          <p:nvPr>
            <p:ph idx="1"/>
          </p:nvPr>
        </p:nvSpPr>
        <p:spPr/>
        <p:txBody>
          <a:bodyPr>
            <a:normAutofit/>
          </a:bodyPr>
          <a:lstStyle/>
          <a:p>
            <a:pPr lvl="0"/>
            <a:r>
              <a:rPr lang="en-US" sz="2600" dirty="0"/>
              <a:t>Determine if the PPE is working as intended</a:t>
            </a:r>
          </a:p>
          <a:p>
            <a:pPr lvl="0"/>
            <a:r>
              <a:rPr lang="en-US" sz="2600" dirty="0"/>
              <a:t>See if hazard exposure is eliminated or </a:t>
            </a:r>
            <a:r>
              <a:rPr lang="en-US" sz="2600" dirty="0" smtClean="0"/>
              <a:t>reduced</a:t>
            </a:r>
            <a:endParaRPr lang="en-US" sz="2600" dirty="0"/>
          </a:p>
          <a:p>
            <a:pPr lvl="0"/>
            <a:r>
              <a:rPr lang="en-US" sz="2600" dirty="0"/>
              <a:t>Check for any new </a:t>
            </a:r>
            <a:r>
              <a:rPr lang="en-US" sz="2600" dirty="0" smtClean="0"/>
              <a:t>hazards</a:t>
            </a:r>
            <a:endParaRPr lang="en-US" sz="2600" dirty="0"/>
          </a:p>
          <a:p>
            <a:pPr lvl="0"/>
            <a:r>
              <a:rPr lang="en-US" sz="2600" dirty="0"/>
              <a:t>Document evaluation results</a:t>
            </a:r>
          </a:p>
          <a:p>
            <a:pPr lvl="0"/>
            <a:r>
              <a:rPr lang="en-US" sz="2600" dirty="0"/>
              <a:t>Consider selecting different hazard controls, if necessary</a:t>
            </a:r>
          </a:p>
        </p:txBody>
      </p:sp>
      <p:sp>
        <p:nvSpPr>
          <p:cNvPr id="4" name="Slide Number Placeholder 3"/>
          <p:cNvSpPr>
            <a:spLocks noGrp="1"/>
          </p:cNvSpPr>
          <p:nvPr>
            <p:ph type="sldNum" sz="quarter" idx="4"/>
          </p:nvPr>
        </p:nvSpPr>
        <p:spPr/>
        <p:txBody>
          <a:bodyPr/>
          <a:lstStyle/>
          <a:p>
            <a:fld id="{EC6B01B9-2AD7-FF46-ADAD-E0B0ABE832D6}" type="slidenum">
              <a:rPr lang="en-US" smtClean="0"/>
              <a:pPr/>
              <a:t>18</a:t>
            </a:fld>
            <a:endParaRPr lang="en-US" dirty="0"/>
          </a:p>
        </p:txBody>
      </p:sp>
      <p:sp>
        <p:nvSpPr>
          <p:cNvPr id="6" name="Rectangle 5"/>
          <p:cNvSpPr/>
          <p:nvPr/>
        </p:nvSpPr>
        <p:spPr>
          <a:xfrm>
            <a:off x="3711593" y="6216878"/>
            <a:ext cx="4751827" cy="250011"/>
          </a:xfrm>
          <a:prstGeom prst="rect">
            <a:avLst/>
          </a:prstGeom>
        </p:spPr>
        <p:txBody>
          <a:bodyPr wrap="square">
            <a:spAutoFit/>
          </a:bodyPr>
          <a:lstStyle/>
          <a:p>
            <a:pPr algn="ctr"/>
            <a:r>
              <a:rPr lang="en-US" sz="1000" dirty="0"/>
              <a:t>Image retrieved from Microsoft Clip Art</a:t>
            </a:r>
          </a:p>
        </p:txBody>
      </p:sp>
      <p:pic>
        <p:nvPicPr>
          <p:cNvPr id="10243" name="Picture 3" descr="C:\Users\schrothl\AppData\Local\Microsoft\Windows\Temporary Internet Files\Content.IE5\L0JB3VOH\PPE_Training_(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2574" y="955040"/>
            <a:ext cx="2782975" cy="278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97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t>Review &amp; Updates</a:t>
            </a:r>
            <a:endParaRPr lang="en-US" dirty="0"/>
          </a:p>
        </p:txBody>
      </p:sp>
      <p:sp>
        <p:nvSpPr>
          <p:cNvPr id="3" name="Content Placeholder 2"/>
          <p:cNvSpPr>
            <a:spLocks noGrp="1"/>
          </p:cNvSpPr>
          <p:nvPr>
            <p:ph idx="1"/>
          </p:nvPr>
        </p:nvSpPr>
        <p:spPr>
          <a:xfrm>
            <a:off x="230719" y="955040"/>
            <a:ext cx="11834830" cy="5029200"/>
          </a:xfrm>
        </p:spPr>
        <p:txBody>
          <a:bodyPr>
            <a:normAutofit/>
          </a:bodyPr>
          <a:lstStyle/>
          <a:p>
            <a:pPr lvl="0"/>
            <a:r>
              <a:rPr lang="en-US" dirty="0"/>
              <a:t>Stay cognizant of regulatory changes</a:t>
            </a:r>
          </a:p>
          <a:p>
            <a:pPr lvl="0"/>
            <a:r>
              <a:rPr lang="en-US" dirty="0"/>
              <a:t>Reassess work activities, as </a:t>
            </a:r>
            <a:r>
              <a:rPr lang="en-US" dirty="0" smtClean="0"/>
              <a:t>necessary</a:t>
            </a:r>
            <a:endParaRPr lang="en-US" dirty="0"/>
          </a:p>
          <a:p>
            <a:pPr lvl="0"/>
            <a:r>
              <a:rPr lang="en-US" dirty="0"/>
              <a:t>Revise/update PPE program and </a:t>
            </a:r>
            <a:r>
              <a:rPr lang="en-US" dirty="0" smtClean="0"/>
              <a:t>hazard assessments</a:t>
            </a:r>
            <a:br>
              <a:rPr lang="en-US" dirty="0" smtClean="0"/>
            </a:br>
            <a:r>
              <a:rPr lang="en-US" dirty="0" smtClean="0"/>
              <a:t>to </a:t>
            </a:r>
            <a:r>
              <a:rPr lang="en-US" dirty="0"/>
              <a:t>reflect </a:t>
            </a:r>
            <a:r>
              <a:rPr lang="en-US" dirty="0" smtClean="0"/>
              <a:t>PPE changes</a:t>
            </a:r>
            <a:endParaRPr lang="en-US" dirty="0"/>
          </a:p>
          <a:p>
            <a:pPr lvl="0"/>
            <a:r>
              <a:rPr lang="en-US" dirty="0"/>
              <a:t>Retrain employees, as needed</a:t>
            </a:r>
          </a:p>
          <a:p>
            <a:pPr lvl="0"/>
            <a:r>
              <a:rPr lang="en-US" dirty="0"/>
              <a:t>Evaluate potential hazard control </a:t>
            </a:r>
            <a:r>
              <a:rPr lang="en-US" dirty="0" smtClean="0"/>
              <a:t>upgrades to</a:t>
            </a:r>
            <a:br>
              <a:rPr lang="en-US" dirty="0" smtClean="0"/>
            </a:br>
            <a:r>
              <a:rPr lang="en-US" dirty="0" smtClean="0"/>
              <a:t>eliminate </a:t>
            </a:r>
            <a:r>
              <a:rPr lang="en-US" dirty="0"/>
              <a:t>PPE use</a:t>
            </a:r>
          </a:p>
        </p:txBody>
      </p:sp>
      <p:sp>
        <p:nvSpPr>
          <p:cNvPr id="4" name="Slide Number Placeholder 3"/>
          <p:cNvSpPr>
            <a:spLocks noGrp="1"/>
          </p:cNvSpPr>
          <p:nvPr>
            <p:ph type="sldNum" sz="quarter" idx="4"/>
          </p:nvPr>
        </p:nvSpPr>
        <p:spPr/>
        <p:txBody>
          <a:bodyPr/>
          <a:lstStyle/>
          <a:p>
            <a:fld id="{EC6B01B9-2AD7-FF46-ADAD-E0B0ABE832D6}" type="slidenum">
              <a:rPr lang="en-US" smtClean="0"/>
              <a:pPr/>
              <a:t>19</a:t>
            </a:fld>
            <a:endParaRPr lang="en-US" dirty="0"/>
          </a:p>
        </p:txBody>
      </p:sp>
      <p:sp>
        <p:nvSpPr>
          <p:cNvPr id="8" name="Rectangle 7"/>
          <p:cNvSpPr/>
          <p:nvPr/>
        </p:nvSpPr>
        <p:spPr>
          <a:xfrm>
            <a:off x="3711593" y="6216878"/>
            <a:ext cx="4751827" cy="250011"/>
          </a:xfrm>
          <a:prstGeom prst="rect">
            <a:avLst/>
          </a:prstGeom>
        </p:spPr>
        <p:txBody>
          <a:bodyPr wrap="square">
            <a:spAutoFit/>
          </a:bodyPr>
          <a:lstStyle/>
          <a:p>
            <a:pPr algn="ctr"/>
            <a:r>
              <a:rPr lang="en-US" sz="1000" dirty="0"/>
              <a:t>Image retrieved from Microsoft Clip Art</a:t>
            </a:r>
          </a:p>
        </p:txBody>
      </p:sp>
      <p:pic>
        <p:nvPicPr>
          <p:cNvPr id="11268" name="Picture 4" descr="http://ri.search.yahoo.com/_ylt=AwrB8pWkpJxYpWAAc7ijzbkF;_ylu=X3oDMTBpcGszamw0BHNlYwNmcC1pbWcEc2xrA2ltZw--/RV=2/RE=1486689572/RO=11/RU=http%3a%2f%2f2013.igem.org%2fwiki%2fimages%2f2%2f2b%2fHang.png/RK=0/RS=3A8uQ_EHKuIrjPfoxw2WiX45d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333" y="1071420"/>
            <a:ext cx="2693216" cy="359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412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In this </a:t>
            </a:r>
            <a:r>
              <a:rPr lang="en-US" dirty="0"/>
              <a:t>presentation, you will learn to:</a:t>
            </a:r>
          </a:p>
          <a:p>
            <a:pPr lvl="1"/>
            <a:r>
              <a:rPr lang="en-US" dirty="0"/>
              <a:t>Summarize the background and importance of </a:t>
            </a:r>
            <a:r>
              <a:rPr lang="en-US" dirty="0" smtClean="0"/>
              <a:t>PPE</a:t>
            </a:r>
            <a:endParaRPr lang="en-US" dirty="0"/>
          </a:p>
          <a:p>
            <a:pPr lvl="1"/>
            <a:r>
              <a:rPr lang="en-US" dirty="0"/>
              <a:t>List PPE-related documentation</a:t>
            </a:r>
          </a:p>
          <a:p>
            <a:pPr lvl="1"/>
            <a:r>
              <a:rPr lang="en-US" dirty="0"/>
              <a:t>Describe the knowledge leadership/management, key personnel, and the workforce should have regarding PPE</a:t>
            </a:r>
          </a:p>
          <a:p>
            <a:pPr lvl="1"/>
            <a:r>
              <a:rPr lang="en-US" dirty="0"/>
              <a:t>Identify PPE-related actions to implement and sustain OSHA </a:t>
            </a:r>
            <a:r>
              <a:rPr lang="en-US" dirty="0" smtClean="0"/>
              <a:t>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3215260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In this </a:t>
            </a:r>
            <a:r>
              <a:rPr lang="en-US" dirty="0"/>
              <a:t>presentation, you learned to</a:t>
            </a:r>
            <a:r>
              <a:rPr lang="en-US" dirty="0" smtClean="0"/>
              <a:t>:</a:t>
            </a:r>
            <a:endParaRPr lang="en-US" dirty="0"/>
          </a:p>
          <a:p>
            <a:pPr lvl="1"/>
            <a:r>
              <a:rPr lang="en-US" dirty="0"/>
              <a:t>Summarize the background and importance of </a:t>
            </a:r>
            <a:r>
              <a:rPr lang="en-US" dirty="0" smtClean="0"/>
              <a:t>PPE</a:t>
            </a:r>
            <a:endParaRPr lang="en-US" dirty="0"/>
          </a:p>
          <a:p>
            <a:pPr lvl="1"/>
            <a:r>
              <a:rPr lang="en-US" dirty="0"/>
              <a:t>List PPE-related documentation</a:t>
            </a:r>
          </a:p>
          <a:p>
            <a:pPr lvl="1"/>
            <a:r>
              <a:rPr lang="en-US" dirty="0"/>
              <a:t>Describe the knowledge leadership/management, key personnel, and the workforce should have regarding PPE</a:t>
            </a:r>
          </a:p>
          <a:p>
            <a:pPr lvl="1"/>
            <a:r>
              <a:rPr lang="en-US" dirty="0"/>
              <a:t>Identify PPE-related actions to implement and sustain OSHA </a:t>
            </a:r>
            <a:r>
              <a:rPr lang="en-US" dirty="0" smtClean="0"/>
              <a:t>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20</a:t>
            </a:fld>
            <a:endParaRPr lang="en-US" dirty="0"/>
          </a:p>
        </p:txBody>
      </p:sp>
    </p:spTree>
    <p:extLst>
      <p:ext uri="{BB962C8B-B14F-4D97-AF65-F5344CB8AC3E}">
        <p14:creationId xmlns:p14="http://schemas.microsoft.com/office/powerpoint/2010/main" val="192085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Background &amp; Importance</a:t>
            </a:r>
            <a:endParaRPr lang="en-US" dirty="0"/>
          </a:p>
        </p:txBody>
      </p:sp>
      <p:sp>
        <p:nvSpPr>
          <p:cNvPr id="6" name="Content Placeholder 5"/>
          <p:cNvSpPr>
            <a:spLocks noGrp="1"/>
          </p:cNvSpPr>
          <p:nvPr>
            <p:ph idx="1"/>
          </p:nvPr>
        </p:nvSpPr>
        <p:spPr/>
        <p:txBody>
          <a:bodyPr/>
          <a:lstStyle/>
          <a:p>
            <a:pPr lvl="0">
              <a:buFont typeface="Arial" panose="020B0604020202020204" pitchFamily="34" charset="0"/>
              <a:buChar char="•"/>
            </a:pPr>
            <a:r>
              <a:rPr lang="en-US" dirty="0"/>
              <a:t>Included in the </a:t>
            </a:r>
            <a:r>
              <a:rPr lang="en-US" dirty="0" smtClean="0"/>
              <a:t>HPC </a:t>
            </a:r>
            <a:r>
              <a:rPr lang="en-US" dirty="0"/>
              <a:t>criteria for </a:t>
            </a:r>
            <a:r>
              <a:rPr lang="en-US" dirty="0" smtClean="0"/>
              <a:t>VPP</a:t>
            </a:r>
            <a:endParaRPr lang="en-US" dirty="0"/>
          </a:p>
          <a:p>
            <a:pPr lvl="0">
              <a:buFont typeface="Arial" panose="020B0604020202020204" pitchFamily="34" charset="0"/>
              <a:buChar char="•"/>
            </a:pPr>
            <a:r>
              <a:rPr lang="en-US" dirty="0"/>
              <a:t>Includes garments or equipment designed to protect against workplace injuries and illnesses</a:t>
            </a:r>
          </a:p>
          <a:p>
            <a:pPr lvl="0">
              <a:buFont typeface="Arial" panose="020B0604020202020204" pitchFamily="34" charset="0"/>
              <a:buChar char="•"/>
            </a:pPr>
            <a:r>
              <a:rPr lang="en-US" dirty="0"/>
              <a:t>Used as the last defense against </a:t>
            </a:r>
            <a:r>
              <a:rPr lang="en-US" dirty="0" smtClean="0"/>
              <a:t>hazards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sp>
        <p:nvSpPr>
          <p:cNvPr id="7" name="Rectangle 6"/>
          <p:cNvSpPr/>
          <p:nvPr/>
        </p:nvSpPr>
        <p:spPr>
          <a:xfrm>
            <a:off x="3711593" y="6216878"/>
            <a:ext cx="4751827" cy="250011"/>
          </a:xfrm>
          <a:prstGeom prst="rect">
            <a:avLst/>
          </a:prstGeom>
        </p:spPr>
        <p:txBody>
          <a:bodyPr wrap="square">
            <a:spAutoFit/>
          </a:bodyPr>
          <a:lstStyle/>
          <a:p>
            <a:pPr algn="ctr"/>
            <a:r>
              <a:rPr lang="en-US" sz="1000" dirty="0"/>
              <a:t>Image retrieved from Washington State University</a:t>
            </a: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593" y="3157314"/>
            <a:ext cx="4881023" cy="2826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627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Documentation</a:t>
            </a:r>
            <a:endParaRPr lang="en-US" dirty="0"/>
          </a:p>
        </p:txBody>
      </p:sp>
      <p:sp>
        <p:nvSpPr>
          <p:cNvPr id="3" name="Content Placeholder 2"/>
          <p:cNvSpPr>
            <a:spLocks noGrp="1"/>
          </p:cNvSpPr>
          <p:nvPr>
            <p:ph idx="1"/>
          </p:nvPr>
        </p:nvSpPr>
        <p:spPr/>
        <p:txBody>
          <a:bodyPr>
            <a:normAutofit/>
          </a:bodyPr>
          <a:lstStyle/>
          <a:p>
            <a:pPr lvl="0"/>
            <a:r>
              <a:rPr lang="en-US" dirty="0"/>
              <a:t>PPE program, if applicable</a:t>
            </a:r>
          </a:p>
          <a:p>
            <a:pPr lvl="0"/>
            <a:r>
              <a:rPr lang="en-US" dirty="0"/>
              <a:t>Hazard control programs</a:t>
            </a:r>
          </a:p>
          <a:p>
            <a:pPr lvl="0"/>
            <a:r>
              <a:rPr lang="en-US" dirty="0"/>
              <a:t>PPE hazard </a:t>
            </a:r>
            <a:r>
              <a:rPr lang="en-US" dirty="0" smtClean="0"/>
              <a:t>assessments</a:t>
            </a:r>
            <a:endParaRPr lang="en-US" dirty="0"/>
          </a:p>
          <a:p>
            <a:pPr lvl="0"/>
            <a:r>
              <a:rPr lang="en-US" dirty="0"/>
              <a:t>Hazard analyses</a:t>
            </a:r>
          </a:p>
          <a:p>
            <a:pPr lvl="0"/>
            <a:r>
              <a:rPr lang="en-US" dirty="0" smtClean="0"/>
              <a:t>PPE </a:t>
            </a:r>
            <a:r>
              <a:rPr lang="en-US" dirty="0"/>
              <a:t>training records</a:t>
            </a:r>
          </a:p>
          <a:p>
            <a:r>
              <a:rPr lang="en-US" dirty="0"/>
              <a:t>Pre-purchase reviews and </a:t>
            </a:r>
            <a:r>
              <a:rPr lang="en-US" dirty="0" smtClean="0"/>
              <a:t>approvals</a:t>
            </a:r>
            <a:endParaRPr lang="en-US" dirty="0"/>
          </a:p>
          <a:p>
            <a:pPr lvl="0"/>
            <a:r>
              <a:rPr lang="en-US" dirty="0" smtClean="0"/>
              <a:t>PPE </a:t>
            </a:r>
            <a:r>
              <a:rPr lang="en-US" dirty="0"/>
              <a:t>inspection and maintenance records</a:t>
            </a:r>
          </a:p>
          <a:p>
            <a:r>
              <a:rPr lang="en-US" dirty="0"/>
              <a:t>Follow-up </a:t>
            </a:r>
            <a:r>
              <a:rPr lang="en-US" dirty="0" smtClean="0"/>
              <a:t>evaluations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238" y="1259600"/>
            <a:ext cx="3274145" cy="358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11593" y="6216878"/>
            <a:ext cx="4751827" cy="250011"/>
          </a:xfrm>
          <a:prstGeom prst="rect">
            <a:avLst/>
          </a:prstGeom>
        </p:spPr>
        <p:txBody>
          <a:bodyPr wrap="square">
            <a:spAutoFit/>
          </a:bodyPr>
          <a:lstStyle/>
          <a:p>
            <a:pPr algn="ctr"/>
            <a:r>
              <a:rPr lang="en-US" sz="1000" dirty="0"/>
              <a:t>Image retrieved from Microsoft Clip Art</a:t>
            </a:r>
          </a:p>
        </p:txBody>
      </p:sp>
    </p:spTree>
    <p:extLst>
      <p:ext uri="{BB962C8B-B14F-4D97-AF65-F5344CB8AC3E}">
        <p14:creationId xmlns:p14="http://schemas.microsoft.com/office/powerpoint/2010/main" val="3810558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Leadership/Management Knowledge</a:t>
            </a:r>
            <a:endParaRPr lang="en-US" dirty="0"/>
          </a:p>
        </p:txBody>
      </p:sp>
      <p:sp>
        <p:nvSpPr>
          <p:cNvPr id="3" name="Content Placeholder 2"/>
          <p:cNvSpPr>
            <a:spLocks noGrp="1"/>
          </p:cNvSpPr>
          <p:nvPr>
            <p:ph idx="1"/>
          </p:nvPr>
        </p:nvSpPr>
        <p:spPr/>
        <p:txBody>
          <a:bodyPr>
            <a:normAutofit/>
          </a:bodyPr>
          <a:lstStyle/>
          <a:p>
            <a:r>
              <a:rPr lang="en-US" dirty="0" smtClean="0"/>
              <a:t>Leaders </a:t>
            </a:r>
            <a:r>
              <a:rPr lang="en-US" dirty="0"/>
              <a:t>and managers </a:t>
            </a:r>
            <a:r>
              <a:rPr lang="en-US" dirty="0" smtClean="0"/>
              <a:t>should know about:</a:t>
            </a:r>
            <a:endParaRPr lang="en-US" dirty="0"/>
          </a:p>
          <a:p>
            <a:pPr lvl="1"/>
            <a:r>
              <a:rPr lang="en-US" dirty="0"/>
              <a:t>Personnel in charge of </a:t>
            </a:r>
            <a:r>
              <a:rPr lang="en-US" dirty="0" smtClean="0"/>
              <a:t>PPE-related processes</a:t>
            </a:r>
            <a:endParaRPr lang="en-US" dirty="0"/>
          </a:p>
          <a:p>
            <a:pPr lvl="1"/>
            <a:r>
              <a:rPr lang="en-US" dirty="0"/>
              <a:t>Location of documented </a:t>
            </a:r>
            <a:r>
              <a:rPr lang="en-US" dirty="0" smtClean="0"/>
              <a:t>PPE requirements</a:t>
            </a:r>
            <a:endParaRPr lang="en-US" dirty="0"/>
          </a:p>
          <a:p>
            <a:pPr lvl="1"/>
            <a:r>
              <a:rPr lang="en-US" dirty="0"/>
              <a:t>PPE procurement and </a:t>
            </a:r>
            <a:r>
              <a:rPr lang="en-US" dirty="0" smtClean="0"/>
              <a:t>approval processes</a:t>
            </a:r>
            <a:endParaRPr lang="en-US" dirty="0"/>
          </a:p>
          <a:p>
            <a:pPr lvl="1"/>
            <a:r>
              <a:rPr lang="en-US" dirty="0"/>
              <a:t>Budgetary/resource </a:t>
            </a:r>
            <a:r>
              <a:rPr lang="en-US" dirty="0" smtClean="0"/>
              <a:t>allocations for PPE</a:t>
            </a:r>
            <a:endParaRPr lang="en-US" dirty="0"/>
          </a:p>
          <a:p>
            <a:pPr lvl="1"/>
            <a:r>
              <a:rPr lang="en-US" dirty="0"/>
              <a:t>Outcome of PPE inspections </a:t>
            </a:r>
            <a:r>
              <a:rPr lang="en-US" dirty="0" smtClean="0"/>
              <a:t>and follow-up evaluations</a:t>
            </a:r>
            <a:br>
              <a:rPr lang="en-US" dirty="0" smtClean="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5</a:t>
            </a:fld>
            <a:endParaRPr lang="en-US" dirty="0"/>
          </a:p>
        </p:txBody>
      </p:sp>
      <p:sp>
        <p:nvSpPr>
          <p:cNvPr id="8" name="Rectangle 7"/>
          <p:cNvSpPr/>
          <p:nvPr/>
        </p:nvSpPr>
        <p:spPr>
          <a:xfrm>
            <a:off x="3711593" y="6216878"/>
            <a:ext cx="4751827" cy="250011"/>
          </a:xfrm>
          <a:prstGeom prst="rect">
            <a:avLst/>
          </a:prstGeom>
        </p:spPr>
        <p:txBody>
          <a:bodyPr wrap="square">
            <a:spAutoFit/>
          </a:bodyPr>
          <a:lstStyle/>
          <a:p>
            <a:pPr algn="ctr"/>
            <a:r>
              <a:rPr lang="en-US" sz="1000" dirty="0"/>
              <a:t>Image retrieved from Yahoo Images</a:t>
            </a:r>
          </a:p>
        </p:txBody>
      </p:sp>
      <p:pic>
        <p:nvPicPr>
          <p:cNvPr id="2050" name="Picture 2" descr="http://ri.search.yahoo.com/_ylt=AwrB8pghj5xYiDkA7ByjzbkF;_ylu=X3oDMTBpcGszamw0BHNlYwNmcC1pbWcEc2xrA2ltZw--/RV=2/RE=1486684065/RO=11/RU=http%3a%2f%2ffarm2.staticflickr.com%2f1439%2f878616686_163924bb52.jpg/RK=0/RS=.LQRi1I9TX2sTUvC4ARKU1NPfB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218" y="982749"/>
            <a:ext cx="2786642" cy="417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315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Personnel Knowledge</a:t>
            </a:r>
            <a:endParaRPr lang="en-US" dirty="0"/>
          </a:p>
        </p:txBody>
      </p:sp>
      <p:sp>
        <p:nvSpPr>
          <p:cNvPr id="3" name="Content Placeholder 2"/>
          <p:cNvSpPr>
            <a:spLocks noGrp="1"/>
          </p:cNvSpPr>
          <p:nvPr>
            <p:ph idx="1"/>
          </p:nvPr>
        </p:nvSpPr>
        <p:spPr/>
        <p:txBody>
          <a:bodyPr>
            <a:normAutofit/>
          </a:bodyPr>
          <a:lstStyle/>
          <a:p>
            <a:r>
              <a:rPr lang="en-US" dirty="0" smtClean="0"/>
              <a:t>Key personnel should be knowledgeable about:</a:t>
            </a:r>
            <a:endParaRPr lang="en-US" dirty="0"/>
          </a:p>
          <a:p>
            <a:pPr lvl="1"/>
            <a:r>
              <a:rPr lang="en-US" dirty="0"/>
              <a:t>PPE regulations and work area </a:t>
            </a:r>
            <a:r>
              <a:rPr lang="en-US" dirty="0" smtClean="0"/>
              <a:t>requirements</a:t>
            </a:r>
            <a:endParaRPr lang="en-US" dirty="0"/>
          </a:p>
          <a:p>
            <a:pPr lvl="1"/>
            <a:r>
              <a:rPr lang="en-US" dirty="0"/>
              <a:t>Methods to conduct PPE hazard assessments</a:t>
            </a:r>
          </a:p>
          <a:p>
            <a:pPr lvl="1"/>
            <a:r>
              <a:rPr lang="en-US" dirty="0"/>
              <a:t>Process to select and recommend PPE</a:t>
            </a:r>
          </a:p>
          <a:p>
            <a:pPr lvl="1"/>
            <a:r>
              <a:rPr lang="en-US" dirty="0"/>
              <a:t>PPE training requirements and completion of training</a:t>
            </a:r>
          </a:p>
          <a:p>
            <a:pPr lvl="1"/>
            <a:r>
              <a:rPr lang="en-US" dirty="0"/>
              <a:t>Steps for PPE approval and procurement</a:t>
            </a:r>
          </a:p>
          <a:p>
            <a:pPr lvl="1"/>
            <a:r>
              <a:rPr lang="en-US" dirty="0"/>
              <a:t>PPE inspection and maintenance procedures</a:t>
            </a:r>
          </a:p>
          <a:p>
            <a:pPr lvl="1"/>
            <a:r>
              <a:rPr lang="en-US" dirty="0"/>
              <a:t>Results of PPE follow-up </a:t>
            </a:r>
            <a:r>
              <a:rPr lang="en-US" dirty="0" smtClean="0"/>
              <a:t>evaluations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spTree>
    <p:extLst>
      <p:ext uri="{BB962C8B-B14F-4D97-AF65-F5344CB8AC3E}">
        <p14:creationId xmlns:p14="http://schemas.microsoft.com/office/powerpoint/2010/main" val="1504721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Workforce Knowledge</a:t>
            </a:r>
            <a:endParaRPr lang="en-US" dirty="0"/>
          </a:p>
        </p:txBody>
      </p:sp>
      <p:sp>
        <p:nvSpPr>
          <p:cNvPr id="3" name="Content Placeholder 2"/>
          <p:cNvSpPr>
            <a:spLocks noGrp="1"/>
          </p:cNvSpPr>
          <p:nvPr>
            <p:ph idx="1"/>
          </p:nvPr>
        </p:nvSpPr>
        <p:spPr/>
        <p:txBody>
          <a:bodyPr>
            <a:normAutofit/>
          </a:bodyPr>
          <a:lstStyle/>
          <a:p>
            <a:r>
              <a:rPr lang="en-US" dirty="0" smtClean="0"/>
              <a:t>Employees </a:t>
            </a:r>
            <a:r>
              <a:rPr lang="en-US" dirty="0"/>
              <a:t>should know</a:t>
            </a:r>
            <a:r>
              <a:rPr lang="en-US" dirty="0" smtClean="0"/>
              <a:t>:</a:t>
            </a:r>
            <a:endParaRPr lang="en-US" dirty="0"/>
          </a:p>
          <a:p>
            <a:pPr lvl="1"/>
            <a:r>
              <a:rPr lang="en-US" dirty="0"/>
              <a:t>When PPE is necessary</a:t>
            </a:r>
          </a:p>
          <a:p>
            <a:pPr lvl="1"/>
            <a:r>
              <a:rPr lang="en-US" dirty="0"/>
              <a:t>Types of PPE worn for </a:t>
            </a:r>
            <a:r>
              <a:rPr lang="en-US" dirty="0" smtClean="0"/>
              <a:t>specific jobs</a:t>
            </a:r>
            <a:endParaRPr lang="en-US" dirty="0"/>
          </a:p>
          <a:p>
            <a:pPr lvl="1"/>
            <a:r>
              <a:rPr lang="en-US" dirty="0" smtClean="0"/>
              <a:t>PPE limitations</a:t>
            </a:r>
            <a:endParaRPr lang="en-US" dirty="0"/>
          </a:p>
          <a:p>
            <a:pPr lvl="1"/>
            <a:r>
              <a:rPr lang="en-US" dirty="0"/>
              <a:t>Provided PPE training</a:t>
            </a:r>
          </a:p>
          <a:p>
            <a:pPr lvl="1"/>
            <a:r>
              <a:rPr lang="en-US" dirty="0" smtClean="0"/>
              <a:t>PPE </a:t>
            </a:r>
            <a:r>
              <a:rPr lang="en-US" dirty="0"/>
              <a:t>inspection responsibilities</a:t>
            </a:r>
          </a:p>
          <a:p>
            <a:pPr lvl="1"/>
            <a:r>
              <a:rPr lang="en-US" dirty="0" smtClean="0"/>
              <a:t>Procedures </a:t>
            </a:r>
            <a:r>
              <a:rPr lang="en-US" dirty="0"/>
              <a:t>to don, doff, adjust, and wear PPE</a:t>
            </a:r>
          </a:p>
          <a:p>
            <a:pPr lvl="1"/>
            <a:r>
              <a:rPr lang="en-US" dirty="0"/>
              <a:t>Steps to care, maintain, store, and dispose of PPE</a:t>
            </a:r>
          </a:p>
          <a:p>
            <a:pPr lvl="1"/>
            <a:r>
              <a:rPr lang="en-US" dirty="0"/>
              <a:t>Steps for requesting PPE/reporting unsafe </a:t>
            </a:r>
            <a:r>
              <a:rPr lang="en-US" dirty="0" smtClean="0"/>
              <a:t>PPE</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7</a:t>
            </a:fld>
            <a:endParaRPr lang="en-US" dirty="0"/>
          </a:p>
        </p:txBody>
      </p:sp>
      <p:pic>
        <p:nvPicPr>
          <p:cNvPr id="3076" name="Picture 4" descr="http://ri.search.yahoo.com/_ylt=AwrB8p5TnJxYGAoA5pmjzbkF;_ylu=X3oDMTBpcGszamw0BHNlYwNmcC1pbWcEc2xrA2ltZw--/RV=2/RE=1486687443/RO=11/RU=http%3a%2f%2fwww.ishn.com%2fext%2fresources%2fVendor_News%2fVendor-News-2%2fCleaning-glasses_422.jpg%3f1362083133/RK=0/RS=fHMqlxaRB.fbDxWSGevHAG7xF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728" y="1023852"/>
            <a:ext cx="4359310" cy="2902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11593" y="6216878"/>
            <a:ext cx="4751827" cy="250011"/>
          </a:xfrm>
          <a:prstGeom prst="rect">
            <a:avLst/>
          </a:prstGeom>
        </p:spPr>
        <p:txBody>
          <a:bodyPr wrap="square">
            <a:spAutoFit/>
          </a:bodyPr>
          <a:lstStyle/>
          <a:p>
            <a:pPr algn="ctr"/>
            <a:r>
              <a:rPr lang="en-US" sz="1000" dirty="0"/>
              <a:t>Image retrieved from Yahoo Images</a:t>
            </a:r>
          </a:p>
        </p:txBody>
      </p:sp>
    </p:spTree>
    <p:extLst>
      <p:ext uri="{BB962C8B-B14F-4D97-AF65-F5344CB8AC3E}">
        <p14:creationId xmlns:p14="http://schemas.microsoft.com/office/powerpoint/2010/main" val="3196701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Action Checklist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sp>
        <p:nvSpPr>
          <p:cNvPr id="8" name="Rounded Rectangle 7"/>
          <p:cNvSpPr/>
          <p:nvPr/>
        </p:nvSpPr>
        <p:spPr>
          <a:xfrm>
            <a:off x="1779850" y="825910"/>
            <a:ext cx="8576462" cy="530942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463550" indent="-463550">
              <a:spcBef>
                <a:spcPts val="600"/>
              </a:spcBef>
              <a:spcAft>
                <a:spcPts val="600"/>
              </a:spcAft>
              <a:buFont typeface="Wingdings" panose="05000000000000000000" pitchFamily="2" charset="2"/>
              <a:buChar char="q"/>
            </a:pPr>
            <a:r>
              <a:rPr lang="en-US" sz="2400" dirty="0"/>
              <a:t>Review PPE regulations, processes, and procedures</a:t>
            </a:r>
          </a:p>
          <a:p>
            <a:pPr marL="463550" indent="-463550">
              <a:spcBef>
                <a:spcPts val="600"/>
              </a:spcBef>
              <a:spcAft>
                <a:spcPts val="600"/>
              </a:spcAft>
              <a:buFont typeface="Wingdings" panose="05000000000000000000" pitchFamily="2" charset="2"/>
              <a:buChar char="q"/>
            </a:pPr>
            <a:r>
              <a:rPr lang="en-US" sz="2400" dirty="0"/>
              <a:t>Consider developing a written PPE program</a:t>
            </a:r>
          </a:p>
          <a:p>
            <a:pPr marL="463550" indent="-463550">
              <a:spcBef>
                <a:spcPts val="600"/>
              </a:spcBef>
              <a:spcAft>
                <a:spcPts val="600"/>
              </a:spcAft>
              <a:buFont typeface="Wingdings" panose="05000000000000000000" pitchFamily="2" charset="2"/>
              <a:buChar char="q"/>
            </a:pPr>
            <a:r>
              <a:rPr lang="en-US" sz="2400" dirty="0"/>
              <a:t>Complete PPE hazard assessments</a:t>
            </a:r>
          </a:p>
          <a:p>
            <a:pPr marL="463550" indent="-463550">
              <a:spcBef>
                <a:spcPts val="600"/>
              </a:spcBef>
              <a:spcAft>
                <a:spcPts val="600"/>
              </a:spcAft>
              <a:buFont typeface="Wingdings" panose="05000000000000000000" pitchFamily="2" charset="2"/>
              <a:buChar char="q"/>
            </a:pPr>
            <a:r>
              <a:rPr lang="en-US" sz="2400" dirty="0"/>
              <a:t>Select PPE</a:t>
            </a:r>
          </a:p>
          <a:p>
            <a:pPr marL="463550" indent="-463550">
              <a:spcBef>
                <a:spcPts val="600"/>
              </a:spcBef>
              <a:spcAft>
                <a:spcPts val="600"/>
              </a:spcAft>
              <a:buFont typeface="Wingdings" panose="05000000000000000000" pitchFamily="2" charset="2"/>
              <a:buChar char="q"/>
            </a:pPr>
            <a:r>
              <a:rPr lang="en-US" sz="2400" dirty="0"/>
              <a:t>Certify PPE hazard assessments</a:t>
            </a:r>
          </a:p>
          <a:p>
            <a:pPr marL="463550" indent="-463550">
              <a:spcBef>
                <a:spcPts val="600"/>
              </a:spcBef>
              <a:spcAft>
                <a:spcPts val="600"/>
              </a:spcAft>
              <a:buFont typeface="Wingdings" panose="05000000000000000000" pitchFamily="2" charset="2"/>
              <a:buChar char="q"/>
            </a:pPr>
            <a:r>
              <a:rPr lang="en-US" sz="2400" dirty="0"/>
              <a:t>Communicate hazard assessment results</a:t>
            </a:r>
          </a:p>
          <a:p>
            <a:pPr marL="463550" indent="-463550">
              <a:spcBef>
                <a:spcPts val="600"/>
              </a:spcBef>
              <a:spcAft>
                <a:spcPts val="600"/>
              </a:spcAft>
              <a:buFont typeface="Wingdings" panose="05000000000000000000" pitchFamily="2" charset="2"/>
              <a:buChar char="q"/>
            </a:pPr>
            <a:r>
              <a:rPr lang="en-US" sz="2400" dirty="0"/>
              <a:t>Conduct PPE training</a:t>
            </a:r>
          </a:p>
          <a:p>
            <a:pPr marL="463550" indent="-463550">
              <a:spcBef>
                <a:spcPts val="600"/>
              </a:spcBef>
              <a:spcAft>
                <a:spcPts val="600"/>
              </a:spcAft>
              <a:buFont typeface="Wingdings" panose="05000000000000000000" pitchFamily="2" charset="2"/>
              <a:buChar char="q"/>
            </a:pPr>
            <a:r>
              <a:rPr lang="en-US" sz="2400" dirty="0"/>
              <a:t>Implement the use of PPE</a:t>
            </a:r>
          </a:p>
          <a:p>
            <a:pPr marL="463550" indent="-463550">
              <a:spcBef>
                <a:spcPts val="600"/>
              </a:spcBef>
              <a:spcAft>
                <a:spcPts val="600"/>
              </a:spcAft>
              <a:buFont typeface="Wingdings" panose="05000000000000000000" pitchFamily="2" charset="2"/>
              <a:buChar char="q"/>
            </a:pPr>
            <a:r>
              <a:rPr lang="en-US" sz="2400" dirty="0"/>
              <a:t>Evaluate the effectiveness of PPE</a:t>
            </a:r>
          </a:p>
          <a:p>
            <a:pPr marL="463550" indent="-463550">
              <a:spcBef>
                <a:spcPts val="600"/>
              </a:spcBef>
              <a:spcAft>
                <a:spcPts val="600"/>
              </a:spcAft>
              <a:buFont typeface="Wingdings" panose="05000000000000000000" pitchFamily="2" charset="2"/>
              <a:buChar char="q"/>
            </a:pPr>
            <a:r>
              <a:rPr lang="en-US" sz="2400" dirty="0"/>
              <a:t>Review/update PPE processes and procedures</a:t>
            </a:r>
          </a:p>
        </p:txBody>
      </p:sp>
    </p:spTree>
    <p:extLst>
      <p:ext uri="{BB962C8B-B14F-4D97-AF65-F5344CB8AC3E}">
        <p14:creationId xmlns:p14="http://schemas.microsoft.com/office/powerpoint/2010/main" val="516464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PPE Regulations Review</a:t>
            </a:r>
            <a:endParaRPr lang="en-US" dirty="0"/>
          </a:p>
        </p:txBody>
      </p:sp>
      <p:sp>
        <p:nvSpPr>
          <p:cNvPr id="3" name="Content Placeholder 2"/>
          <p:cNvSpPr>
            <a:spLocks noGrp="1"/>
          </p:cNvSpPr>
          <p:nvPr>
            <p:ph idx="1"/>
          </p:nvPr>
        </p:nvSpPr>
        <p:spPr/>
        <p:txBody>
          <a:bodyPr>
            <a:normAutofit/>
          </a:bodyPr>
          <a:lstStyle/>
          <a:p>
            <a:pPr lvl="0"/>
            <a:r>
              <a:rPr lang="en-US" dirty="0"/>
              <a:t>Become familiar with applicable PPE </a:t>
            </a:r>
            <a:r>
              <a:rPr lang="en-US" dirty="0" smtClean="0"/>
              <a:t>regulations</a:t>
            </a:r>
            <a:endParaRPr lang="en-US" dirty="0"/>
          </a:p>
          <a:p>
            <a:pPr lvl="1"/>
            <a:r>
              <a:rPr lang="en-US" dirty="0"/>
              <a:t>Check Service or Agency regulations and instructions</a:t>
            </a:r>
          </a:p>
          <a:p>
            <a:pPr lvl="1"/>
            <a:r>
              <a:rPr lang="en-US" dirty="0"/>
              <a:t>Review OSHA PPE regulations</a:t>
            </a:r>
          </a:p>
          <a:p>
            <a:pPr lvl="1"/>
            <a:r>
              <a:rPr lang="en-US" dirty="0"/>
              <a:t>Look at local PPE processes and procedures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pic>
        <p:nvPicPr>
          <p:cNvPr id="5" name="Picture 4" descr="https://www.atsb.gov.au/media/4174726/Review.jpg"/>
          <p:cNvPicPr/>
          <p:nvPr/>
        </p:nvPicPr>
        <p:blipFill>
          <a:blip r:embed="rId3">
            <a:extLst>
              <a:ext uri="{28A0092B-C50C-407E-A947-70E740481C1C}">
                <a14:useLocalDpi xmlns:a14="http://schemas.microsoft.com/office/drawing/2010/main" val="0"/>
              </a:ext>
            </a:extLst>
          </a:blip>
          <a:srcRect/>
          <a:stretch>
            <a:fillRect/>
          </a:stretch>
        </p:blipFill>
        <p:spPr bwMode="auto">
          <a:xfrm>
            <a:off x="4206423" y="3160127"/>
            <a:ext cx="3703622" cy="2827717"/>
          </a:xfrm>
          <a:prstGeom prst="rect">
            <a:avLst/>
          </a:prstGeom>
          <a:noFill/>
          <a:ln>
            <a:noFill/>
          </a:ln>
        </p:spPr>
      </p:pic>
      <p:sp>
        <p:nvSpPr>
          <p:cNvPr id="6" name="Rectangle 5"/>
          <p:cNvSpPr/>
          <p:nvPr/>
        </p:nvSpPr>
        <p:spPr>
          <a:xfrm>
            <a:off x="3711593" y="6216878"/>
            <a:ext cx="4751827" cy="250011"/>
          </a:xfrm>
          <a:prstGeom prst="rect">
            <a:avLst/>
          </a:prstGeom>
        </p:spPr>
        <p:txBody>
          <a:bodyPr wrap="square">
            <a:spAutoFit/>
          </a:bodyPr>
          <a:lstStyle/>
          <a:p>
            <a:pPr algn="ctr"/>
            <a:r>
              <a:rPr lang="en-US" sz="1000" dirty="0"/>
              <a:t>Image retrieved from Bing Images</a:t>
            </a:r>
          </a:p>
        </p:txBody>
      </p:sp>
    </p:spTree>
    <p:extLst>
      <p:ext uri="{BB962C8B-B14F-4D97-AF65-F5344CB8AC3E}">
        <p14:creationId xmlns:p14="http://schemas.microsoft.com/office/powerpoint/2010/main" val="2750186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77641be6-27be-47f4-93d1-e4d2b7354b28">
      <UserInfo>
        <DisplayName/>
        <AccountId xsi:nil="true"/>
        <AccountType/>
      </UserInfo>
    </SharedWithUsers>
    <MediaLengthInSeconds xmlns="1771f4f3-e7ab-4d7f-9bae-4b6564ea94b6" xsi:nil="true"/>
    <TaxCatchAll xmlns="77641be6-27be-47f4-93d1-e4d2b7354b28" xsi:nil="true"/>
    <lcf76f155ced4ddcb4097134ff3c332f xmlns="1771f4f3-e7ab-4d7f-9bae-4b6564ea94b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13BA0DAC780A42A44D8146BB42D15B" ma:contentTypeVersion="62" ma:contentTypeDescription="Create a new document." ma:contentTypeScope="" ma:versionID="50a1c7b0972f74ffca789fe3aca5e298">
  <xsd:schema xmlns:xsd="http://www.w3.org/2001/XMLSchema" xmlns:xs="http://www.w3.org/2001/XMLSchema" xmlns:p="http://schemas.microsoft.com/office/2006/metadata/properties" xmlns:ns2="1771f4f3-e7ab-4d7f-9bae-4b6564ea94b6" xmlns:ns3="77641be6-27be-47f4-93d1-e4d2b7354b28" targetNamespace="http://schemas.microsoft.com/office/2006/metadata/properties" ma:root="true" ma:fieldsID="91cedac52c62fc49a7cdd98730fc322b" ns2:_="" ns3:_="">
    <xsd:import namespace="1771f4f3-e7ab-4d7f-9bae-4b6564ea94b6"/>
    <xsd:import namespace="77641be6-27be-47f4-93d1-e4d2b7354b2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1f4f3-e7ab-4d7f-9bae-4b6564ea94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c043d85-60da-4487-aa76-3ab2de30135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641be6-27be-47f4-93d1-e4d2b7354b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780e387-0cff-403f-bc4b-1134229ff087}" ma:internalName="TaxCatchAll" ma:showField="CatchAllData" ma:web="77641be6-27be-47f4-93d1-e4d2b7354b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5CDCED-95E4-482B-B4DD-6679AB938AA4}">
  <ds:schemaRefs>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865A09F-9C90-449A-BF58-BD4262864728}">
  <ds:schemaRefs>
    <ds:schemaRef ds:uri="http://schemas.microsoft.com/sharepoint/v3/contenttype/forms"/>
  </ds:schemaRefs>
</ds:datastoreItem>
</file>

<file path=customXml/itemProps3.xml><?xml version="1.0" encoding="utf-8"?>
<ds:datastoreItem xmlns:ds="http://schemas.openxmlformats.org/officeDocument/2006/customXml" ds:itemID="{7D583182-6833-41B9-B7A7-2B7D0D161636}"/>
</file>

<file path=docProps/app.xml><?xml version="1.0" encoding="utf-8"?>
<Properties xmlns="http://schemas.openxmlformats.org/officeDocument/2006/extended-properties" xmlns:vt="http://schemas.openxmlformats.org/officeDocument/2006/docPropsVTypes">
  <TotalTime>29729</TotalTime>
  <Words>3347</Words>
  <Application>Microsoft Office PowerPoint</Application>
  <PresentationFormat>Widescreen</PresentationFormat>
  <Paragraphs>339</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Swiss 721 BT</vt:lpstr>
      <vt:lpstr>Times New Roman</vt:lpstr>
      <vt:lpstr>Wingdings</vt:lpstr>
      <vt:lpstr>Office Theme</vt:lpstr>
      <vt:lpstr>Personal Protective Equipment</vt:lpstr>
      <vt:lpstr>Objectives</vt:lpstr>
      <vt:lpstr>Background &amp; Importance</vt:lpstr>
      <vt:lpstr>Documentation</vt:lpstr>
      <vt:lpstr>Leadership/Management Knowledge</vt:lpstr>
      <vt:lpstr>Key Personnel Knowledge</vt:lpstr>
      <vt:lpstr>Workforce Knowledge</vt:lpstr>
      <vt:lpstr>Action Checklist</vt:lpstr>
      <vt:lpstr>PPE Regulations Review</vt:lpstr>
      <vt:lpstr>Written PPE Program</vt:lpstr>
      <vt:lpstr>PPE Hazard Assessment</vt:lpstr>
      <vt:lpstr>Example – PPE Hazard Assessment</vt:lpstr>
      <vt:lpstr>PPE Selection</vt:lpstr>
      <vt:lpstr>Certification &amp; Communication of Results</vt:lpstr>
      <vt:lpstr>PPE Training</vt:lpstr>
      <vt:lpstr>PPE Implementation</vt:lpstr>
      <vt:lpstr>PPE Implementation</vt:lpstr>
      <vt:lpstr>PPE Evaluations</vt:lpstr>
      <vt:lpstr>Review &amp; Updates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Bicko, Lisa</cp:lastModifiedBy>
  <cp:revision>130</cp:revision>
  <cp:lastPrinted>2015-05-08T19:29:59Z</cp:lastPrinted>
  <dcterms:created xsi:type="dcterms:W3CDTF">2013-07-03T14:40:41Z</dcterms:created>
  <dcterms:modified xsi:type="dcterms:W3CDTF">2020-03-30T12:51:17Z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0x0101003113BA0DAC780A42A44D8146BB42D15B</vt:lpwstr>
  </property>
  <property fmtid="{D5CDD505-2E9C-101B-9397-08002B2CF9AE}" pid="3" name="GUID">
    <vt:lpwstr>b1b68746-b3e0-46f2-b6ed-0f3177ca2030</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y fmtid="{D5CDD505-2E9C-101B-9397-08002B2CF9AE}" pid="10" name="_ExtendedDescription">
    <vt:lpwstr/>
  </property>
  <property fmtid="{D5CDD505-2E9C-101B-9397-08002B2CF9AE}" pid="11" name="TriggerFlowInfo">
    <vt:lpwstr/>
  </property>
</Properties>
</file>