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 userDrawn="1">
          <p15:clr>
            <a:srgbClr val="A4A3A4"/>
          </p15:clr>
        </p15:guide>
        <p15:guide id="2" pos="1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66"/>
    <a:srgbClr val="000000"/>
    <a:srgbClr val="E1FFFF"/>
    <a:srgbClr val="162146"/>
    <a:srgbClr val="5F656B"/>
    <a:srgbClr val="596165"/>
    <a:srgbClr val="DDDAD7"/>
    <a:srgbClr val="3D3D3D"/>
    <a:srgbClr val="304A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5572" autoAdjust="0"/>
  </p:normalViewPr>
  <p:slideViewPr>
    <p:cSldViewPr snapToGrid="0" snapToObjects="1" showGuides="1">
      <p:cViewPr varScale="1">
        <p:scale>
          <a:sx n="59" d="100"/>
          <a:sy n="59" d="100"/>
        </p:scale>
        <p:origin x="1450" y="62"/>
      </p:cViewPr>
      <p:guideLst>
        <p:guide orient="horz" pos="268"/>
        <p:guide pos="13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1" d="100"/>
          <a:sy n="81" d="100"/>
        </p:scale>
        <p:origin x="313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B7105C74-5D5E-FE4F-B601-0624828AC97F}" type="datetimeFigureOut">
              <a:rPr lang="en-US" smtClean="0"/>
              <a:t>7/6/2021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E81FDD20-2A9D-6C4F-8EBD-97713CB0B423}" type="slidenum">
              <a:rPr lang="en-US" smtClean="0"/>
              <a:t>‹#›</a:t>
            </a:fld>
            <a:endParaRPr lang="en-US" dirty="0"/>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36A4FC1A-7BFF-4F43-9454-31A6101EC2AB}" type="datetimeFigureOut">
              <a:rPr lang="en-US" smtClean="0"/>
              <a:t>7/6/2021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EDEC144-5708-524F-8182-C7FC24335BD2}" type="slidenum">
              <a:rPr lang="en-US" smtClean="0"/>
              <a:t>‹#›</a:t>
            </a:fld>
            <a:endParaRPr lang="en-US" dirty="0"/>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000" kern="1200">
        <a:solidFill>
          <a:schemeClr val="tx1"/>
        </a:solidFill>
        <a:latin typeface="+mn-lt"/>
        <a:ea typeface="+mn-ea"/>
        <a:cs typeface="+mn-cs"/>
      </a:defRPr>
    </a:lvl2pPr>
    <a:lvl3pPr marL="914400" algn="l" defTabSz="457200" rtl="0" eaLnBrk="1" latinLnBrk="0" hangingPunct="1">
      <a:defRPr sz="1000" kern="1200">
        <a:solidFill>
          <a:schemeClr val="tx1"/>
        </a:solidFill>
        <a:latin typeface="+mn-lt"/>
        <a:ea typeface="+mn-ea"/>
        <a:cs typeface="+mn-cs"/>
      </a:defRPr>
    </a:lvl3pPr>
    <a:lvl4pPr marL="1371600" algn="l" defTabSz="457200" rtl="0" eaLnBrk="1" latinLnBrk="0" hangingPunct="1">
      <a:defRPr sz="1000" kern="1200">
        <a:solidFill>
          <a:schemeClr val="tx1"/>
        </a:solidFill>
        <a:latin typeface="+mn-lt"/>
        <a:ea typeface="+mn-ea"/>
        <a:cs typeface="+mn-cs"/>
      </a:defRPr>
    </a:lvl4pPr>
    <a:lvl5pPr marL="1828800" algn="l" defTabSz="457200" rtl="0" eaLnBrk="1" latinLnBrk="0" hangingPunct="1">
      <a:defRPr sz="10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sha.gov/pls/oshaweb/owadisp.show_document?p_table=DIRECTIVES&amp;p_id=385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i.pinimg.com/736x/51/18/8e/51188e0fb88afbb1e61b7e1927382aa9.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tribenautix.com/wp-content/uploads/2014/09/Tracking-GSP-Engagement-.jp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idcon.com/resource-library/articles/preventive-maintenance/461-checking-best-practices-for-preventive-maintenance.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cs.oracle.com/cd/E16582_01/doc.91/e15090/wrk_w_preventive_main_sche.htm#EOACA0071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libertyparkatandrews.com/wp-content/uploads/2016/09/Maintenance.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This presentation outlines preventive/predictive maintenance (PM) requirements for the purposes of the Occupational Safety and Health Administration (OSHA) Voluntary Protection Programs (VPP) approval.</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The presentation provides information on the background and importance of PM, required documentation, and the various levels of employee knowledge. It concludes with an action checklist and supplemental details to help with OSHA VPP implementation and sustainment efforts.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a:t>
            </a:fld>
            <a:endParaRPr lang="en-US" dirty="0"/>
          </a:p>
        </p:txBody>
      </p:sp>
    </p:spTree>
    <p:extLst>
      <p:ext uri="{BB962C8B-B14F-4D97-AF65-F5344CB8AC3E}">
        <p14:creationId xmlns:p14="http://schemas.microsoft.com/office/powerpoint/2010/main" val="626133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Each Service and Agency establishes PM requirements. Check your Service- or Agency-related instructions and regulations before you work on your PM system. Some Service and Agency guidance directs you to utilize a specific system for tracking and scheduling your PM items. Additionally, your local</a:t>
            </a:r>
            <a:r>
              <a:rPr lang="en-US" baseline="0" dirty="0" smtClean="0"/>
              <a:t> instructions for your organization may expand on specific PM requirements for your site.</a:t>
            </a:r>
          </a:p>
          <a:p>
            <a:endParaRPr lang="en-US" baseline="0" dirty="0" smtClean="0"/>
          </a:p>
          <a:p>
            <a:r>
              <a:rPr lang="en-US" baseline="0" dirty="0" smtClean="0"/>
              <a:t>On top of guidance to conduct PM activities, there is also going to be important guidance on performing PM work safely. Much of this guidance is outlined in hazard control programs such as hazardous energy control (lockout/tagout), confined space entry, electrical safety, machine guarding, and fall protection, to name a few.</a:t>
            </a:r>
          </a:p>
          <a:p>
            <a:endParaRPr lang="en-US" baseline="0" dirty="0" smtClean="0"/>
          </a:p>
          <a:p>
            <a:r>
              <a:rPr lang="en-US" baseline="0" dirty="0" smtClean="0"/>
              <a:t>Outside of regulatory compliance and Service/Agency requirements, it’s also important to refer to OEM manuals for guidance and recommendations on how to conduct PM activities for each piece of equipment. </a:t>
            </a:r>
          </a:p>
          <a:p>
            <a:endParaRPr lang="en-US" baseline="0" dirty="0" smtClean="0"/>
          </a:p>
          <a:p>
            <a:r>
              <a:rPr lang="en-US" baseline="0" dirty="0" smtClean="0"/>
              <a:t>Finally, OSHA VPP looks for some specifics from PM to ensure an effective process within your safety management system. Review the OSHA VPP criteria for PM to ensure your process covers all of those minimums. </a:t>
            </a:r>
            <a:r>
              <a:rPr lang="en-US" dirty="0" smtClean="0"/>
              <a:t>Find out additional information regarding VPP requirements at: </a:t>
            </a:r>
            <a:r>
              <a:rPr lang="en-US" dirty="0" smtClean="0">
                <a:hlinkClick r:id="rId3"/>
              </a:rPr>
              <a:t>https://www.osha.gov/pls/oshaweb/owadisp.show_document?p_table=DIRECTIVES&amp;p_id=3851</a:t>
            </a:r>
            <a:endParaRPr lang="en-US" dirty="0" smtClean="0"/>
          </a:p>
          <a:p>
            <a:endParaRPr lang="en-US" dirty="0" smtClean="0"/>
          </a:p>
          <a:p>
            <a:r>
              <a:rPr lang="en-US" dirty="0" smtClean="0"/>
              <a:t>Image retrieved from Bing Images (Creative Commons).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pPr/>
              <a:t>10</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729663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Follow these tips to make sure your SOPs are thorough.</a:t>
            </a:r>
          </a:p>
          <a:p>
            <a:endParaRPr lang="en-US" sz="1000" u="none"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u="none" kern="1200" dirty="0" smtClean="0">
                <a:solidFill>
                  <a:schemeClr val="tx1"/>
                </a:solidFill>
                <a:effectLst/>
                <a:latin typeface="+mn-lt"/>
                <a:ea typeface="+mn-ea"/>
                <a:cs typeface="+mn-cs"/>
              </a:rPr>
              <a:t>Image retrieved from Bing</a:t>
            </a:r>
            <a:r>
              <a:rPr lang="en-US" sz="1000" u="none" kern="1200" baseline="0" dirty="0" smtClean="0">
                <a:solidFill>
                  <a:schemeClr val="tx1"/>
                </a:solidFill>
                <a:effectLst/>
                <a:latin typeface="+mn-lt"/>
                <a:ea typeface="+mn-ea"/>
                <a:cs typeface="+mn-cs"/>
              </a:rPr>
              <a:t> Images (free to share and use license) at: </a:t>
            </a:r>
            <a:r>
              <a:rPr lang="en-US" sz="1000" u="sng" kern="1200" dirty="0" smtClean="0">
                <a:solidFill>
                  <a:schemeClr val="tx1"/>
                </a:solidFill>
                <a:effectLst/>
                <a:latin typeface="+mn-lt"/>
                <a:ea typeface="+mn-ea"/>
                <a:cs typeface="+mn-cs"/>
                <a:hlinkClick r:id="rId3"/>
              </a:rPr>
              <a:t>https://i.pinimg.com/736x/51/18/8e/51188e0fb88afbb1e61b7e1927382aa9.jpg</a:t>
            </a:r>
            <a:r>
              <a:rPr lang="en-US" sz="10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EDEC144-5708-524F-8182-C7FC24335BD2}" type="slidenum">
              <a:rPr lang="en-US" smtClean="0"/>
              <a:t>11</a:t>
            </a:fld>
            <a:endParaRPr lang="en-US" dirty="0"/>
          </a:p>
        </p:txBody>
      </p:sp>
    </p:spTree>
    <p:extLst>
      <p:ext uri="{BB962C8B-B14F-4D97-AF65-F5344CB8AC3E}">
        <p14:creationId xmlns:p14="http://schemas.microsoft.com/office/powerpoint/2010/main" val="860593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Consider constructing a written SOP for your PM requirements and expectations. You can make your SOP as simple as you’d like, but it can help you identify PM requirements for the machines, equipment, and other safety devices within your organization.</a:t>
            </a:r>
          </a:p>
          <a:p>
            <a:pPr marL="0" lvl="0" indent="0">
              <a:buFont typeface="Arial" panose="020B0604020202020204" pitchFamily="34" charset="0"/>
              <a:buNone/>
            </a:pP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courtesy of Concurrent Technologies Corporation. The image shows a SOP for PM on a large friction stir welding machine.</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12</a:t>
            </a:fld>
            <a:endParaRPr lang="en-US" dirty="0"/>
          </a:p>
        </p:txBody>
      </p:sp>
    </p:spTree>
    <p:extLst>
      <p:ext uri="{BB962C8B-B14F-4D97-AF65-F5344CB8AC3E}">
        <p14:creationId xmlns:p14="http://schemas.microsoft.com/office/powerpoint/2010/main" val="3377962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Look at the options you have for a PM tracking and scheduling system. Any system is acceptable; you can even use a spreadsheet if you don’t have access to an online database. Examples of PM</a:t>
            </a:r>
            <a:r>
              <a:rPr lang="en-US" sz="1000" kern="1200" baseline="0" dirty="0" smtClean="0">
                <a:solidFill>
                  <a:schemeClr val="tx1"/>
                </a:solidFill>
                <a:effectLst/>
                <a:latin typeface="+mn-lt"/>
                <a:ea typeface="+mn-ea"/>
                <a:cs typeface="+mn-cs"/>
              </a:rPr>
              <a:t> systems include MAXIMO, DEMILS, or MX1.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Choose a system with capabilities best fitting your needs. Make sure the method you choose to track and schedule your PM items is effective.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a:t>
            </a:r>
            <a:r>
              <a:rPr lang="en-US" sz="1000" kern="1200" baseline="0" dirty="0" smtClean="0">
                <a:solidFill>
                  <a:schemeClr val="tx1"/>
                </a:solidFill>
                <a:effectLst/>
                <a:latin typeface="+mn-lt"/>
                <a:ea typeface="+mn-ea"/>
                <a:cs typeface="+mn-cs"/>
              </a:rPr>
              <a:t> retrieved from Bing Images (Creative Commons).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dirty="0"/>
          </a:p>
        </p:txBody>
      </p:sp>
    </p:spTree>
    <p:extLst>
      <p:ext uri="{BB962C8B-B14F-4D97-AF65-F5344CB8AC3E}">
        <p14:creationId xmlns:p14="http://schemas.microsoft.com/office/powerpoint/2010/main" val="4045645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Use your PM system to capture any safety-critical item requiring frequent maintenance. It is important for you to capture these items in your PM system because they may fail when they don’t function correctly, potentially leading to a mishap.</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Examples of items to include in your PM system include:</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Warning alarms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Eyewash stations and emergency showers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Machine guards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Interlocks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Vehicles and forklifts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Emergency lights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Fire extinguishers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Exhaust ventilation</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Sprinkler systems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Detection alarms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Generators</a:t>
            </a:r>
          </a:p>
          <a:p>
            <a:pPr marL="0" lvl="0" indent="0">
              <a:buFont typeface="Arial" panose="020B0604020202020204" pitchFamily="34" charset="0"/>
              <a:buNone/>
            </a:pP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As you create your inventory list of items requiring PM, look at previously conducted baseline hazard analyses to make sure you comprehensively surveyed each work area.</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Bing Images (Creative Commons).</a:t>
            </a:r>
          </a:p>
        </p:txBody>
      </p:sp>
      <p:sp>
        <p:nvSpPr>
          <p:cNvPr id="4" name="Slide Number Placeholder 3"/>
          <p:cNvSpPr>
            <a:spLocks noGrp="1"/>
          </p:cNvSpPr>
          <p:nvPr>
            <p:ph type="sldNum" sz="quarter" idx="10"/>
          </p:nvPr>
        </p:nvSpPr>
        <p:spPr/>
        <p:txBody>
          <a:bodyPr/>
          <a:lstStyle/>
          <a:p>
            <a:fld id="{EEDEC144-5708-524F-8182-C7FC24335BD2}" type="slidenum">
              <a:rPr lang="en-US" smtClean="0"/>
              <a:t>14</a:t>
            </a:fld>
            <a:endParaRPr lang="en-US" dirty="0"/>
          </a:p>
        </p:txBody>
      </p:sp>
    </p:spTree>
    <p:extLst>
      <p:ext uri="{BB962C8B-B14F-4D97-AF65-F5344CB8AC3E}">
        <p14:creationId xmlns:p14="http://schemas.microsoft.com/office/powerpoint/2010/main" val="2864961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Once you identified everything requiring maintenance (from a safety perspective) at your workplace, you now need to determine the specific PM requirements you need to implement. Accomplish this by reviewing supporting PM documents (e.g., manufacturer guides). Reach out to the manufacturer if you misplaced the instruction booklet.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If you don’t have supporting PM documents, and can’t reach out to the manufacturer for assistance, consider creating a PM-related SOP to identify the PM you need to perform. Gather a group of informed personnel together. This may include maintenance staff, machine operators, safety staff, and others to make sure you identify all PM items (and a reasonable frequency).</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a:t>
            </a:r>
            <a:r>
              <a:rPr lang="en-US" sz="1000" kern="1200" baseline="0" dirty="0" smtClean="0">
                <a:solidFill>
                  <a:schemeClr val="tx1"/>
                </a:solidFill>
                <a:effectLst/>
                <a:latin typeface="+mn-lt"/>
                <a:ea typeface="+mn-ea"/>
                <a:cs typeface="+mn-cs"/>
              </a:rPr>
              <a:t> retrieved from Bing Images (Creative Commons).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15</a:t>
            </a:fld>
            <a:endParaRPr lang="en-US" dirty="0"/>
          </a:p>
        </p:txBody>
      </p:sp>
    </p:spTree>
    <p:extLst>
      <p:ext uri="{BB962C8B-B14F-4D97-AF65-F5344CB8AC3E}">
        <p14:creationId xmlns:p14="http://schemas.microsoft.com/office/powerpoint/2010/main" val="226467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Review your pre-use analysis system. This is one of the easiest ways to capture new materials, equipment, and machines as they enter your workplace. It is a great opportunity to review these items and determine their PM requirements before your employees install/use them.</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Image retrieved from </a:t>
            </a:r>
            <a:r>
              <a:rPr lang="en-US" sz="1000" dirty="0" smtClean="0">
                <a:solidFill>
                  <a:schemeClr val="bg1">
                    <a:lumMod val="50000"/>
                  </a:schemeClr>
                </a:solidFill>
              </a:rPr>
              <a:t>Bing Images</a:t>
            </a:r>
            <a:r>
              <a:rPr lang="en-US" sz="1000" baseline="0" dirty="0" smtClean="0">
                <a:solidFill>
                  <a:schemeClr val="bg1">
                    <a:lumMod val="50000"/>
                  </a:schemeClr>
                </a:solidFill>
              </a:rPr>
              <a:t> (Creative Commons)</a:t>
            </a:r>
            <a:r>
              <a:rPr lang="en-US" dirty="0" smtClean="0"/>
              <a:t>.</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16</a:t>
            </a:fld>
            <a:endParaRPr lang="en-US" dirty="0"/>
          </a:p>
        </p:txBody>
      </p:sp>
    </p:spTree>
    <p:extLst>
      <p:ext uri="{BB962C8B-B14F-4D97-AF65-F5344CB8AC3E}">
        <p14:creationId xmlns:p14="http://schemas.microsoft.com/office/powerpoint/2010/main" val="1982964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When you identify all the safety-critical items in your workplace, and the PM they require, you need to integrate this information into your PM tracking and scheduling system. The list on the slide is not an all-inclusive list of items you may capture, but it’s a good starting point!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Think about how to enter items requiring continual PM (maybe every 6 months, 12 months, etc.) and how to notify the assigned person(s) of a scheduled PM item. Many systems can automatically issue daily or weekly notifications for you.</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Bing Images (free to share and use license)</a:t>
            </a:r>
            <a:r>
              <a:rPr lang="en-US" sz="1000" kern="1200" baseline="0" dirty="0" smtClean="0">
                <a:solidFill>
                  <a:schemeClr val="tx1"/>
                </a:solidFill>
                <a:effectLst/>
                <a:latin typeface="+mn-lt"/>
                <a:ea typeface="+mn-ea"/>
                <a:cs typeface="+mn-cs"/>
              </a:rPr>
              <a:t> at: </a:t>
            </a:r>
            <a:r>
              <a:rPr lang="en-US" sz="1000" u="sng" kern="1200" dirty="0" smtClean="0">
                <a:solidFill>
                  <a:schemeClr val="tx1"/>
                </a:solidFill>
                <a:effectLst/>
                <a:latin typeface="+mn-lt"/>
                <a:ea typeface="+mn-ea"/>
                <a:cs typeface="+mn-cs"/>
                <a:hlinkClick r:id="rId3"/>
              </a:rPr>
              <a:t>http://www.tribenautix.com/wp-content/uploads/2014/09/Tracking-GSP-Engagement-.jpg</a:t>
            </a:r>
            <a:r>
              <a:rPr lang="en-US" sz="10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EDEC144-5708-524F-8182-C7FC24335BD2}" type="slidenum">
              <a:rPr lang="en-US" smtClean="0"/>
              <a:t>17</a:t>
            </a:fld>
            <a:endParaRPr lang="en-US" dirty="0"/>
          </a:p>
        </p:txBody>
      </p:sp>
    </p:spTree>
    <p:extLst>
      <p:ext uri="{BB962C8B-B14F-4D97-AF65-F5344CB8AC3E}">
        <p14:creationId xmlns:p14="http://schemas.microsoft.com/office/powerpoint/2010/main" val="2838748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fontAlgn="t"/>
            <a:r>
              <a:rPr lang="en-GB" sz="1000" kern="1200" dirty="0" smtClean="0">
                <a:solidFill>
                  <a:schemeClr val="tx1"/>
                </a:solidFill>
                <a:effectLst/>
                <a:latin typeface="+mn-lt"/>
                <a:ea typeface="+mn-ea"/>
                <a:cs typeface="+mn-cs"/>
              </a:rPr>
              <a:t>Think about what your employees need to know for the PM system! Your maintenance personnel need to understand your overall PM system and their responsibilities. Also, train them in the control of hazardous energy and the proper use of locks and tags so they can safely do their jobs.</a:t>
            </a:r>
          </a:p>
          <a:p>
            <a:pPr fontAlgn="t"/>
            <a:endParaRPr lang="en-GB" sz="1000" kern="1200" dirty="0" smtClean="0">
              <a:solidFill>
                <a:schemeClr val="tx1"/>
              </a:solidFill>
              <a:effectLst/>
              <a:latin typeface="+mn-lt"/>
              <a:ea typeface="+mn-ea"/>
              <a:cs typeface="+mn-cs"/>
            </a:endParaRPr>
          </a:p>
          <a:p>
            <a:pPr marL="0" marR="0" lvl="0" indent="0" algn="l" defTabSz="457200" rtl="0" eaLnBrk="1" fontAlgn="t" latinLnBrk="0" hangingPunct="1">
              <a:lnSpc>
                <a:spcPct val="100000"/>
              </a:lnSpc>
              <a:spcBef>
                <a:spcPts val="0"/>
              </a:spcBef>
              <a:spcAft>
                <a:spcPts val="0"/>
              </a:spcAft>
              <a:buClrTx/>
              <a:buSzTx/>
              <a:buFontTx/>
              <a:buNone/>
              <a:tabLst/>
              <a:defRPr/>
            </a:pPr>
            <a:r>
              <a:rPr lang="en-GB" sz="1000" kern="1200" dirty="0" smtClean="0">
                <a:solidFill>
                  <a:schemeClr val="tx1"/>
                </a:solidFill>
                <a:effectLst/>
                <a:latin typeface="+mn-lt"/>
                <a:ea typeface="+mn-ea"/>
                <a:cs typeface="+mn-cs"/>
              </a:rPr>
              <a:t>Image retrieved from </a:t>
            </a:r>
            <a:r>
              <a:rPr lang="en-US" sz="1000" dirty="0" smtClean="0">
                <a:solidFill>
                  <a:schemeClr val="bg1">
                    <a:lumMod val="50000"/>
                  </a:schemeClr>
                </a:solidFill>
              </a:rPr>
              <a:t>Bing Images</a:t>
            </a:r>
            <a:r>
              <a:rPr lang="en-US" sz="1000" baseline="0" dirty="0" smtClean="0">
                <a:solidFill>
                  <a:schemeClr val="bg1">
                    <a:lumMod val="50000"/>
                  </a:schemeClr>
                </a:solidFill>
              </a:rPr>
              <a:t> (Creative Commons)</a:t>
            </a:r>
            <a:r>
              <a:rPr lang="en-GB" sz="10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EEDEC144-5708-524F-8182-C7FC24335BD2}" type="slidenum">
              <a:rPr lang="en-US" smtClean="0"/>
              <a:t>18</a:t>
            </a:fld>
            <a:endParaRPr lang="en-US" dirty="0"/>
          </a:p>
        </p:txBody>
      </p:sp>
    </p:spTree>
    <p:extLst>
      <p:ext uri="{BB962C8B-B14F-4D97-AF65-F5344CB8AC3E}">
        <p14:creationId xmlns:p14="http://schemas.microsoft.com/office/powerpoint/2010/main" val="464480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fontAlgn="t"/>
            <a:r>
              <a:rPr lang="en-GB" sz="1000" kern="1200" dirty="0" smtClean="0">
                <a:solidFill>
                  <a:schemeClr val="tx1"/>
                </a:solidFill>
                <a:effectLst/>
                <a:latin typeface="+mn-lt"/>
                <a:ea typeface="+mn-ea"/>
                <a:cs typeface="+mn-cs"/>
              </a:rPr>
              <a:t>Supervisors, and maybe others, need to be aware of the pre-use analysis process. They should utilize this system for new materials, equipment, and machines, letting them notify you of these purchase requests so you can look at PM requirements before it enters your workplace.</a:t>
            </a:r>
          </a:p>
          <a:p>
            <a:pPr fontAlgn="t"/>
            <a:endParaRPr lang="en-US" sz="1000" kern="1200" dirty="0" smtClean="0">
              <a:solidFill>
                <a:schemeClr val="tx1"/>
              </a:solidFill>
              <a:effectLst/>
              <a:latin typeface="+mn-lt"/>
              <a:ea typeface="+mn-ea"/>
              <a:cs typeface="+mn-cs"/>
            </a:endParaRPr>
          </a:p>
          <a:p>
            <a:r>
              <a:rPr lang="en-GB" sz="1000" kern="1200" dirty="0" smtClean="0">
                <a:solidFill>
                  <a:schemeClr val="tx1"/>
                </a:solidFill>
                <a:effectLst/>
                <a:latin typeface="+mn-lt"/>
                <a:ea typeface="+mn-ea"/>
                <a:cs typeface="+mn-cs"/>
              </a:rPr>
              <a:t>All employees should understand how to submit a work order, even if it is as simple as reporting it to their supervisor, and then the supervisor formally submits a work order request. This helps everyone be involved in the PM system and report items needing maintenance or repair.</a:t>
            </a:r>
          </a:p>
          <a:p>
            <a:endParaRPr lang="en-GB" sz="10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effectLst/>
                <a:latin typeface="+mn-lt"/>
                <a:ea typeface="+mn-ea"/>
                <a:cs typeface="+mn-cs"/>
              </a:rPr>
              <a:t>Image retrieved from </a:t>
            </a:r>
            <a:r>
              <a:rPr lang="en-US" sz="1000" dirty="0" smtClean="0">
                <a:solidFill>
                  <a:schemeClr val="bg1">
                    <a:lumMod val="50000"/>
                  </a:schemeClr>
                </a:solidFill>
              </a:rPr>
              <a:t>Bing Images</a:t>
            </a:r>
            <a:r>
              <a:rPr lang="en-US" sz="1000" baseline="0" dirty="0" smtClean="0">
                <a:solidFill>
                  <a:schemeClr val="bg1">
                    <a:lumMod val="50000"/>
                  </a:schemeClr>
                </a:solidFill>
              </a:rPr>
              <a:t> (Creative Commons)</a:t>
            </a:r>
            <a:r>
              <a:rPr lang="en-GB" sz="10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19</a:t>
            </a:fld>
            <a:endParaRPr lang="en-US" dirty="0"/>
          </a:p>
        </p:txBody>
      </p:sp>
    </p:spTree>
    <p:extLst>
      <p:ext uri="{BB962C8B-B14F-4D97-AF65-F5344CB8AC3E}">
        <p14:creationId xmlns:p14="http://schemas.microsoft.com/office/powerpoint/2010/main" val="1775473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This presentation is beneficial to safety and health (S&amp;H) professionals, VPP representatives, designated PM managers and staff, facility/building managers and staff, fire department personnel, and others with PM responsibilities, especially for safety-critical items.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dirty="0"/>
          </a:p>
        </p:txBody>
      </p:sp>
    </p:spTree>
    <p:extLst>
      <p:ext uri="{BB962C8B-B14F-4D97-AF65-F5344CB8AC3E}">
        <p14:creationId xmlns:p14="http://schemas.microsoft.com/office/powerpoint/2010/main" val="1674595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fontAlgn="t"/>
            <a:r>
              <a:rPr lang="en-GB" sz="1000" kern="1200" dirty="0" smtClean="0">
                <a:solidFill>
                  <a:schemeClr val="tx1"/>
                </a:solidFill>
                <a:effectLst/>
                <a:latin typeface="+mn-lt"/>
                <a:ea typeface="+mn-ea"/>
                <a:cs typeface="+mn-cs"/>
              </a:rPr>
              <a:t>Think ahead – maximize efficiency!</a:t>
            </a:r>
          </a:p>
          <a:p>
            <a:pPr fontAlgn="t"/>
            <a:endParaRPr lang="en-US" sz="1000" kern="1200" dirty="0" smtClean="0">
              <a:solidFill>
                <a:schemeClr val="tx1"/>
              </a:solidFill>
              <a:effectLst/>
              <a:latin typeface="+mn-lt"/>
              <a:ea typeface="+mn-ea"/>
              <a:cs typeface="+mn-cs"/>
            </a:endParaRPr>
          </a:p>
          <a:p>
            <a:pPr marL="171450" lvl="0" indent="-171450" fontAlgn="t">
              <a:buFont typeface="Arial" panose="020B0604020202020204" pitchFamily="34" charset="0"/>
              <a:buChar char="•"/>
            </a:pPr>
            <a:r>
              <a:rPr lang="en-GB" sz="1000" kern="1200" dirty="0" smtClean="0">
                <a:solidFill>
                  <a:schemeClr val="tx1"/>
                </a:solidFill>
                <a:effectLst/>
                <a:latin typeface="+mn-lt"/>
                <a:ea typeface="+mn-ea"/>
                <a:cs typeface="+mn-cs"/>
              </a:rPr>
              <a:t>Schedule PM within the same building/work area altogether </a:t>
            </a:r>
            <a:endParaRPr lang="en-US" sz="1000" kern="1200" dirty="0" smtClean="0">
              <a:solidFill>
                <a:schemeClr val="tx1"/>
              </a:solidFill>
              <a:effectLst/>
              <a:latin typeface="+mn-lt"/>
              <a:ea typeface="+mn-ea"/>
              <a:cs typeface="+mn-cs"/>
            </a:endParaRPr>
          </a:p>
          <a:p>
            <a:pPr marL="171450" lvl="0" indent="-171450" fontAlgn="t">
              <a:buFont typeface="Arial" panose="020B0604020202020204" pitchFamily="34" charset="0"/>
              <a:buChar char="•"/>
            </a:pPr>
            <a:r>
              <a:rPr lang="en-GB" sz="1000" kern="1200" dirty="0" smtClean="0">
                <a:solidFill>
                  <a:schemeClr val="tx1"/>
                </a:solidFill>
                <a:effectLst/>
                <a:latin typeface="+mn-lt"/>
                <a:ea typeface="+mn-ea"/>
                <a:cs typeface="+mn-cs"/>
              </a:rPr>
              <a:t>Review PM guidance before you start work</a:t>
            </a:r>
            <a:endParaRPr lang="en-US" sz="1000" kern="1200" dirty="0" smtClean="0">
              <a:solidFill>
                <a:schemeClr val="tx1"/>
              </a:solidFill>
              <a:effectLst/>
              <a:latin typeface="+mn-lt"/>
              <a:ea typeface="+mn-ea"/>
              <a:cs typeface="+mn-cs"/>
            </a:endParaRPr>
          </a:p>
          <a:p>
            <a:pPr marL="171450" lvl="0" indent="-171450" fontAlgn="t">
              <a:buFont typeface="Arial" panose="020B0604020202020204" pitchFamily="34" charset="0"/>
              <a:buChar char="•"/>
            </a:pPr>
            <a:r>
              <a:rPr lang="en-GB" sz="1000" kern="1200" dirty="0" smtClean="0">
                <a:solidFill>
                  <a:schemeClr val="tx1"/>
                </a:solidFill>
                <a:effectLst/>
                <a:latin typeface="+mn-lt"/>
                <a:ea typeface="+mn-ea"/>
                <a:cs typeface="+mn-cs"/>
              </a:rPr>
              <a:t>See if you have all the required tools beforehand (e.g., stroboscope, infrared thermometer, vibration pen, industrial stethoscope, flashlight, inspection mirror, calibrated torque wrench, specialized protective equipment)</a:t>
            </a:r>
            <a:endParaRPr lang="en-US" sz="1000" kern="1200" dirty="0" smtClean="0">
              <a:solidFill>
                <a:schemeClr val="tx1"/>
              </a:solidFill>
              <a:effectLst/>
              <a:latin typeface="+mn-lt"/>
              <a:ea typeface="+mn-ea"/>
              <a:cs typeface="+mn-cs"/>
            </a:endParaRPr>
          </a:p>
          <a:p>
            <a:pPr marL="171450" lvl="0" indent="-171450" fontAlgn="t">
              <a:buFont typeface="Arial" panose="020B0604020202020204" pitchFamily="34" charset="0"/>
              <a:buChar char="•"/>
            </a:pPr>
            <a:r>
              <a:rPr lang="en-GB" sz="1000" kern="1200" dirty="0" smtClean="0">
                <a:solidFill>
                  <a:schemeClr val="tx1"/>
                </a:solidFill>
                <a:effectLst/>
                <a:latin typeface="+mn-lt"/>
                <a:ea typeface="+mn-ea"/>
                <a:cs typeface="+mn-cs"/>
              </a:rPr>
              <a:t>Think about any guards or other obstacles you may need to remove to gain access to the item needing maintained</a:t>
            </a:r>
            <a:endParaRPr lang="en-US" sz="1000" kern="1200" dirty="0" smtClean="0">
              <a:solidFill>
                <a:schemeClr val="tx1"/>
              </a:solidFill>
              <a:effectLst/>
              <a:latin typeface="+mn-lt"/>
              <a:ea typeface="+mn-ea"/>
              <a:cs typeface="+mn-cs"/>
            </a:endParaRPr>
          </a:p>
          <a:p>
            <a:pPr marL="171450" lvl="0" indent="-171450" fontAlgn="t">
              <a:buFont typeface="Arial" panose="020B0604020202020204" pitchFamily="34" charset="0"/>
              <a:buChar char="•"/>
            </a:pPr>
            <a:r>
              <a:rPr lang="en-GB" sz="1000" kern="1200" dirty="0" smtClean="0">
                <a:solidFill>
                  <a:schemeClr val="tx1"/>
                </a:solidFill>
                <a:effectLst/>
                <a:latin typeface="+mn-lt"/>
                <a:ea typeface="+mn-ea"/>
                <a:cs typeface="+mn-cs"/>
              </a:rPr>
              <a:t>Make sure you have the forms needed to document the inspection or maintenance activity</a:t>
            </a:r>
          </a:p>
          <a:p>
            <a:pPr marL="171450" lvl="0" indent="-171450" fontAlgn="t">
              <a:buFont typeface="Arial" panose="020B0604020202020204" pitchFamily="34" charset="0"/>
              <a:buChar char="•"/>
            </a:pPr>
            <a:r>
              <a:rPr lang="en-GB" sz="1000" kern="1200" dirty="0" smtClean="0">
                <a:solidFill>
                  <a:schemeClr val="tx1"/>
                </a:solidFill>
                <a:effectLst/>
                <a:latin typeface="+mn-lt"/>
                <a:ea typeface="+mn-ea"/>
                <a:cs typeface="+mn-cs"/>
              </a:rPr>
              <a:t>Know</a:t>
            </a:r>
            <a:r>
              <a:rPr lang="en-GB" sz="1000" kern="1200" baseline="0" dirty="0" smtClean="0">
                <a:solidFill>
                  <a:schemeClr val="tx1"/>
                </a:solidFill>
                <a:effectLst/>
                <a:latin typeface="+mn-lt"/>
                <a:ea typeface="+mn-ea"/>
                <a:cs typeface="+mn-cs"/>
              </a:rPr>
              <a:t> the steps to take equipment out of service, as needed, when a repair needs to be made</a:t>
            </a:r>
            <a:endParaRPr lang="en-GB" sz="1000" kern="1200" dirty="0" smtClean="0">
              <a:solidFill>
                <a:schemeClr val="tx1"/>
              </a:solidFill>
              <a:effectLst/>
              <a:latin typeface="+mn-lt"/>
              <a:ea typeface="+mn-ea"/>
              <a:cs typeface="+mn-cs"/>
            </a:endParaRPr>
          </a:p>
          <a:p>
            <a:pPr lvl="0" fontAlgn="t"/>
            <a:endParaRPr lang="en-US" sz="1000" kern="1200" dirty="0" smtClean="0">
              <a:solidFill>
                <a:schemeClr val="tx1"/>
              </a:solidFill>
              <a:effectLst/>
              <a:latin typeface="+mn-lt"/>
              <a:ea typeface="+mn-ea"/>
              <a:cs typeface="+mn-cs"/>
            </a:endParaRPr>
          </a:p>
          <a:p>
            <a:pPr fontAlgn="t"/>
            <a:r>
              <a:rPr lang="en-GB" sz="1000" kern="1200" dirty="0" smtClean="0">
                <a:solidFill>
                  <a:schemeClr val="tx1"/>
                </a:solidFill>
                <a:effectLst/>
                <a:latin typeface="+mn-lt"/>
                <a:ea typeface="+mn-ea"/>
                <a:cs typeface="+mn-cs"/>
              </a:rPr>
              <a:t>Promptly submit a formal work order for any items requiring repair, or further maintenance. As you conduct your PM inspections and maintenance, you can educate equipment users on the operation, maintenance, and cleanliness of the item you are maintaining. Document all actions you take, and make sure to enter all the information into the correct tracking and scheduling system.</a:t>
            </a:r>
          </a:p>
          <a:p>
            <a:pPr fontAlgn="t"/>
            <a:endParaRPr lang="en-US" sz="1000" kern="1200" dirty="0" smtClean="0">
              <a:solidFill>
                <a:schemeClr val="tx1"/>
              </a:solidFill>
              <a:effectLst/>
              <a:latin typeface="+mn-lt"/>
              <a:ea typeface="+mn-ea"/>
              <a:cs typeface="+mn-cs"/>
            </a:endParaRPr>
          </a:p>
          <a:p>
            <a:pPr fontAlgn="t"/>
            <a:r>
              <a:rPr lang="en-GB" sz="1000" kern="1200" dirty="0" smtClean="0">
                <a:solidFill>
                  <a:schemeClr val="tx1"/>
                </a:solidFill>
                <a:effectLst/>
                <a:latin typeface="+mn-lt"/>
                <a:ea typeface="+mn-ea"/>
                <a:cs typeface="+mn-cs"/>
              </a:rPr>
              <a:t>Find additional information on effective PM inspections and maintenance at</a:t>
            </a:r>
            <a:r>
              <a:rPr lang="en-US" sz="1000" kern="1200" dirty="0" smtClean="0">
                <a:solidFill>
                  <a:schemeClr val="tx1"/>
                </a:solidFill>
                <a:effectLst/>
                <a:latin typeface="+mn-lt"/>
                <a:ea typeface="+mn-ea"/>
                <a:cs typeface="+mn-cs"/>
              </a:rPr>
              <a:t>: </a:t>
            </a:r>
            <a:r>
              <a:rPr lang="en-US" sz="1000" u="sng" kern="1200" dirty="0" smtClean="0">
                <a:solidFill>
                  <a:schemeClr val="tx1"/>
                </a:solidFill>
                <a:effectLst/>
                <a:latin typeface="+mn-lt"/>
                <a:ea typeface="+mn-ea"/>
                <a:cs typeface="+mn-cs"/>
                <a:hlinkClick r:id="rId3"/>
              </a:rPr>
              <a:t>http://www.idcon.com/resource-library/articles/preventive-maintenance/461-checking-best-practices-for-preventive-maintenance.html</a:t>
            </a:r>
            <a:endParaRPr lang="en-US" sz="1000" u="sng" kern="1200" dirty="0" smtClean="0">
              <a:solidFill>
                <a:schemeClr val="tx1"/>
              </a:solidFill>
              <a:effectLst/>
              <a:latin typeface="+mn-lt"/>
              <a:ea typeface="+mn-ea"/>
              <a:cs typeface="+mn-cs"/>
            </a:endParaRPr>
          </a:p>
          <a:p>
            <a:pPr fontAlgn="t"/>
            <a:endParaRPr lang="en-US" sz="1000" u="sng" kern="1200" dirty="0" smtClean="0">
              <a:solidFill>
                <a:schemeClr val="tx1"/>
              </a:solidFill>
              <a:effectLst/>
              <a:latin typeface="+mn-lt"/>
              <a:ea typeface="+mn-ea"/>
              <a:cs typeface="+mn-cs"/>
            </a:endParaRPr>
          </a:p>
          <a:p>
            <a:pPr marL="0" marR="0" lvl="0" indent="0" algn="l" defTabSz="457200" rtl="0" eaLnBrk="1" fontAlgn="t" latinLnBrk="0" hangingPunct="1">
              <a:lnSpc>
                <a:spcPct val="100000"/>
              </a:lnSpc>
              <a:spcBef>
                <a:spcPts val="0"/>
              </a:spcBef>
              <a:spcAft>
                <a:spcPts val="0"/>
              </a:spcAft>
              <a:buClrTx/>
              <a:buSzTx/>
              <a:buFontTx/>
              <a:buNone/>
              <a:tabLst/>
              <a:defRPr/>
            </a:pPr>
            <a:r>
              <a:rPr lang="en-US" sz="1000" u="none" kern="1200" dirty="0" smtClean="0">
                <a:solidFill>
                  <a:schemeClr val="tx1"/>
                </a:solidFill>
                <a:effectLst/>
                <a:latin typeface="+mn-lt"/>
                <a:ea typeface="+mn-ea"/>
                <a:cs typeface="+mn-cs"/>
              </a:rPr>
              <a:t>Image</a:t>
            </a:r>
            <a:r>
              <a:rPr lang="en-US" sz="1000" u="none" kern="1200" baseline="0" dirty="0" smtClean="0">
                <a:solidFill>
                  <a:schemeClr val="tx1"/>
                </a:solidFill>
                <a:effectLst/>
                <a:latin typeface="+mn-lt"/>
                <a:ea typeface="+mn-ea"/>
                <a:cs typeface="+mn-cs"/>
              </a:rPr>
              <a:t> retrieved from </a:t>
            </a:r>
            <a:r>
              <a:rPr lang="en-US" sz="1000" dirty="0" smtClean="0">
                <a:solidFill>
                  <a:schemeClr val="bg1">
                    <a:lumMod val="50000"/>
                  </a:schemeClr>
                </a:solidFill>
              </a:rPr>
              <a:t>Bing Images</a:t>
            </a:r>
            <a:r>
              <a:rPr lang="en-US" sz="1000" baseline="0" dirty="0" smtClean="0">
                <a:solidFill>
                  <a:schemeClr val="bg1">
                    <a:lumMod val="50000"/>
                  </a:schemeClr>
                </a:solidFill>
              </a:rPr>
              <a:t> (Creative Commons)</a:t>
            </a:r>
            <a:r>
              <a:rPr lang="en-US" sz="1000" u="none" kern="1200" baseline="0" dirty="0" smtClean="0">
                <a:solidFill>
                  <a:schemeClr val="tx1"/>
                </a:solidFill>
                <a:effectLst/>
                <a:latin typeface="+mn-lt"/>
                <a:ea typeface="+mn-ea"/>
                <a:cs typeface="+mn-cs"/>
              </a:rPr>
              <a:t>.</a:t>
            </a:r>
            <a:endParaRPr lang="en-US" sz="100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20</a:t>
            </a:fld>
            <a:endParaRPr lang="en-US" dirty="0"/>
          </a:p>
        </p:txBody>
      </p:sp>
    </p:spTree>
    <p:extLst>
      <p:ext uri="{BB962C8B-B14F-4D97-AF65-F5344CB8AC3E}">
        <p14:creationId xmlns:p14="http://schemas.microsoft.com/office/powerpoint/2010/main" val="1602287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When your PM system is up and running, you need to continually review and improve the system. Understand the ratio for your scheduled and unscheduled maintenance work. If scheduled maintenance continually falls behind, investigate! Determine the cause and, if needed, see how you can get the resources you need allocated to support the PM system.</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Keep your leaders informed. They are the ones who can help you continually improve the PM system. Provide them with periodic status updates regarding the system. Typically, a maintenance manager leads these meetings because they have the most knowledge and information.</a:t>
            </a:r>
          </a:p>
          <a:p>
            <a:endParaRPr lang="en-US" sz="1000" kern="1200" dirty="0" smtClean="0">
              <a:solidFill>
                <a:schemeClr val="tx1"/>
              </a:solidFill>
              <a:effectLst/>
              <a:latin typeface="+mn-lt"/>
              <a:ea typeface="+mn-ea"/>
              <a:cs typeface="+mn-cs"/>
            </a:endParaRPr>
          </a:p>
          <a:p>
            <a:r>
              <a:rPr lang="en-US" sz="1000" b="0" kern="1200" dirty="0" smtClean="0">
                <a:solidFill>
                  <a:schemeClr val="tx1"/>
                </a:solidFill>
                <a:effectLst/>
                <a:latin typeface="+mn-lt"/>
                <a:ea typeface="+mn-ea"/>
                <a:cs typeface="+mn-cs"/>
              </a:rPr>
              <a:t>In order for your PM system to function effectively, your maintenance staff needs to know how to perform their work safely. Review completed versus scheduled LOTO training (and any other safety trainings they may need). Make sure you train everyone as needed.</a:t>
            </a:r>
          </a:p>
          <a:p>
            <a:endParaRPr lang="en-US" sz="1000" kern="1200" dirty="0" smtClean="0">
              <a:solidFill>
                <a:schemeClr val="tx1"/>
              </a:solidFill>
              <a:effectLst/>
              <a:latin typeface="+mn-lt"/>
              <a:ea typeface="+mn-ea"/>
              <a:cs typeface="+mn-cs"/>
            </a:endParaRPr>
          </a:p>
          <a:p>
            <a:r>
              <a:rPr lang="en-US" sz="1000" b="0" kern="1200" dirty="0" smtClean="0">
                <a:solidFill>
                  <a:schemeClr val="tx1"/>
                </a:solidFill>
                <a:effectLst/>
                <a:latin typeface="+mn-lt"/>
                <a:ea typeface="+mn-ea"/>
                <a:cs typeface="+mn-cs"/>
              </a:rPr>
              <a:t>On an annual basis, look at the overall PM system to make sure it is effective. If you identify any gaps in your system, think about how to address them and implement actions to make the system better.</a:t>
            </a:r>
          </a:p>
          <a:p>
            <a:endParaRPr lang="en-US" sz="1000" b="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 image shows a PM backlog for scheduled PM items. Image retrieved from JD Edwards at: </a:t>
            </a:r>
            <a:r>
              <a:rPr lang="en-US" sz="1000" u="sng" kern="1200" dirty="0" smtClean="0">
                <a:solidFill>
                  <a:schemeClr val="tx1"/>
                </a:solidFill>
                <a:effectLst/>
                <a:latin typeface="+mn-lt"/>
                <a:ea typeface="+mn-ea"/>
                <a:cs typeface="+mn-cs"/>
                <a:hlinkClick r:id="rId3"/>
              </a:rPr>
              <a:t>https://docs.oracle.com/cd/E16582_01/doc.91/e15090/wrk_w_preventive_main_sche.htm#EOACA00718</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21</a:t>
            </a:fld>
            <a:endParaRPr lang="en-US" dirty="0"/>
          </a:p>
        </p:txBody>
      </p:sp>
    </p:spTree>
    <p:extLst>
      <p:ext uri="{BB962C8B-B14F-4D97-AF65-F5344CB8AC3E}">
        <p14:creationId xmlns:p14="http://schemas.microsoft.com/office/powerpoint/2010/main" val="1979349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Moving the needle from reactive maintenance to best maintenance practices takes time, a complete cultural shift, and talented maintenance technicians. With today’s skilled labor shortage, you may find difficultly in locating and retaining skilled technicians, making the need for an effective PM program even more important.</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22</a:t>
            </a:fld>
            <a:endParaRPr lang="en-US" dirty="0"/>
          </a:p>
        </p:txBody>
      </p:sp>
    </p:spTree>
    <p:extLst>
      <p:ext uri="{BB962C8B-B14F-4D97-AF65-F5344CB8AC3E}">
        <p14:creationId xmlns:p14="http://schemas.microsoft.com/office/powerpoint/2010/main" val="310831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HP&amp;C = Hazard Prevention and Control</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 written PM system helps you maintain and monitor your workplace equipment. An effective PM system includes maintenance of hazard controls and safety-critical features (e.g., machine guards, exhaust ventilation, emergency stops, interlocks, fire suppression systems, alarm systems). Effective PM systems also use manufacturer recommendations to help identify maintenance needs and scheduling. Finally, they include provisions to conduct separate hazard analysis when specific guidance is not available.</a:t>
            </a:r>
          </a:p>
          <a:p>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Predictive maintenance</a:t>
            </a:r>
            <a:r>
              <a:rPr lang="en-US" sz="1000" kern="1200" dirty="0" smtClean="0">
                <a:solidFill>
                  <a:schemeClr val="tx1"/>
                </a:solidFill>
                <a:effectLst/>
                <a:latin typeface="+mn-lt"/>
                <a:ea typeface="+mn-ea"/>
                <a:cs typeface="+mn-cs"/>
              </a:rPr>
              <a:t>: Work performed on a scheduled or unscheduled basis, or continuously during machine operation (e.g., monitoring noise, vibration, heat, or emissions, testing oil, watching low battery indicators, visually inspecting wear and tear) in attempt to minimize failure.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Mishaps can occur when equipment fails during use. Unmaintained safety features or functions may fail to protect employees at critical times, which is why it is important to have a PM system in place to support your safety management system (SMS).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3</a:t>
            </a:fld>
            <a:endParaRPr lang="en-US" dirty="0"/>
          </a:p>
        </p:txBody>
      </p:sp>
    </p:spTree>
    <p:extLst>
      <p:ext uri="{BB962C8B-B14F-4D97-AF65-F5344CB8AC3E}">
        <p14:creationId xmlns:p14="http://schemas.microsoft.com/office/powerpoint/2010/main" val="186640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040" y="4415789"/>
            <a:ext cx="5608320" cy="4414177"/>
          </a:xfrm>
        </p:spPr>
        <p:txBody>
          <a:bodyPr/>
          <a:lstStyle/>
          <a:p>
            <a:r>
              <a:rPr lang="en-US" sz="1000" kern="1200" dirty="0" smtClean="0">
                <a:solidFill>
                  <a:schemeClr val="tx1"/>
                </a:solidFill>
                <a:effectLst/>
                <a:latin typeface="+mn-lt"/>
                <a:ea typeface="+mn-ea"/>
                <a:cs typeface="+mn-cs"/>
              </a:rPr>
              <a:t>OEM = original equipment manufacturer</a:t>
            </a:r>
          </a:p>
          <a:p>
            <a:endParaRPr lang="en-US" sz="1000" kern="1200" dirty="0" smtClean="0">
              <a:solidFill>
                <a:schemeClr val="tx1"/>
              </a:solidFill>
              <a:effectLst/>
              <a:latin typeface="+mn-lt"/>
              <a:ea typeface="+mn-ea"/>
              <a:cs typeface="+mn-cs"/>
            </a:endParaRPr>
          </a:p>
          <a:p>
            <a:r>
              <a:rPr lang="en-US" dirty="0" smtClean="0">
                <a:effectLst/>
              </a:rPr>
              <a:t>An OSHA VPP assessment of your PM system typically includes a review of the documentation listed on this slide. This is not an all-inclusive list of documentation.</a:t>
            </a:r>
          </a:p>
          <a:p>
            <a:r>
              <a:rPr lang="en-US" dirty="0" smtClean="0">
                <a:effectLst/>
              </a:rPr>
              <a:t> </a:t>
            </a:r>
          </a:p>
          <a:p>
            <a:r>
              <a:rPr lang="en-US" dirty="0" smtClean="0">
                <a:effectLst/>
              </a:rPr>
              <a:t>Make sure you provide examples of completed forms and documents to your assessment team. Do not show them blank forms! They want to see the documents filled out to assess the execution of your PM process.</a:t>
            </a:r>
          </a:p>
          <a:p>
            <a:r>
              <a:rPr lang="en-US" dirty="0" smtClean="0">
                <a:effectLst/>
              </a:rPr>
              <a:t> </a:t>
            </a:r>
          </a:p>
          <a:p>
            <a:r>
              <a:rPr lang="en-US" sz="1000" kern="1200" dirty="0" smtClean="0">
                <a:solidFill>
                  <a:schemeClr val="tx1"/>
                </a:solidFill>
                <a:effectLst/>
                <a:latin typeface="+mn-lt"/>
                <a:ea typeface="+mn-ea"/>
                <a:cs typeface="+mn-cs"/>
              </a:rPr>
              <a:t>A written PM program helps you track your workplace equipment to prevent equipment failures and hazards. You should have an inventory list identifying all the equipment and facilities items in your organization needing maintained. Typically, there are so many pieces of equipment to maintain, a tracking and scheduling system is used. These systems are beneficial because they generally alert maintenance personnel when PM is scheduled and what they need to look at.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One way to identify PM needs is to review OEM recommendations and guidance. The OEM generally identifies these items in the instruction manuals and other documents they send with the equipment. Otherwise, if no OEM guidance is available, maintenance personnel must conduct analysis to determine potential PM needs and their own capabilities to provide support.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Other documents you can show to support your PM program include PM inspection reports, example work orders, and maintenance or repair records. These documents show how you track the completion of PM and the actions you take when you can’t fully complete PM actions at that moment.</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image shows a USAF airman using a technical manual for maintenance and repair tasks. </a:t>
            </a:r>
            <a:r>
              <a:rPr lang="en-US" dirty="0" smtClean="0"/>
              <a:t>Image retrieved from Bing</a:t>
            </a:r>
            <a:r>
              <a:rPr lang="en-US" baseline="0" dirty="0" smtClean="0"/>
              <a:t> Images (Creative Commons). </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dirty="0"/>
          </a:p>
        </p:txBody>
      </p:sp>
    </p:spTree>
    <p:extLst>
      <p:ext uri="{BB962C8B-B14F-4D97-AF65-F5344CB8AC3E}">
        <p14:creationId xmlns:p14="http://schemas.microsoft.com/office/powerpoint/2010/main" val="1653871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040" y="4415789"/>
            <a:ext cx="5608320" cy="4414177"/>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Leaders and managers must understand PM at a high level.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First, they must know whom to contact if they have questions regarding the PM system.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Secondly, they must understand how to submit a work order for equipment or facility issues needing addressed. This is important for submitting their own work orders, or communicating the process to someone who needs to know how to do it themselves.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Finally, they must be aware of the overall effectiveness of the system and the status of improvement actions. They can determine this information through regular meetings and updates from the maintenance department.</a:t>
            </a:r>
          </a:p>
          <a:p>
            <a:endParaRPr lang="en-US" dirty="0" smtClean="0"/>
          </a:p>
          <a:p>
            <a:r>
              <a:rPr lang="en-US" dirty="0" smtClean="0"/>
              <a:t>Image retrieved</a:t>
            </a:r>
            <a:r>
              <a:rPr lang="en-US" baseline="0" dirty="0" smtClean="0"/>
              <a:t> from Bing Images (Creative Commons).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5</a:t>
            </a:fld>
            <a:endParaRPr lang="en-US" dirty="0"/>
          </a:p>
        </p:txBody>
      </p:sp>
    </p:spTree>
    <p:extLst>
      <p:ext uri="{BB962C8B-B14F-4D97-AF65-F5344CB8AC3E}">
        <p14:creationId xmlns:p14="http://schemas.microsoft.com/office/powerpoint/2010/main" val="2737351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Maintenance staff may include anyone overseeing the completion of maintenance activities, and any others with PM roles or responsibilities.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Maintenance staff should know the PM system inside and out. Not only do they need to be familiar with the program, but also they should understand the steps to schedule, prioritize, and track PM and repairs.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Be able to provide examples of items included in the PM system. Examples include equipment and machinery, facilities components, on-site vehicles, sprinkler systems, detection and alarm equipment, fire protection and emergency equipment (e.g., eyewash stations, exit lights, exit signs, AEDs).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Describe the priority system in place. It is important to prioritize items with a higher safety failure, or the potential to create an unsafe work environment, before others. Provide examples to show how you use this prioritization system at your organization.</a:t>
            </a:r>
          </a:p>
          <a:p>
            <a:endParaRPr lang="en-US" dirty="0"/>
          </a:p>
          <a:p>
            <a:r>
              <a:rPr lang="en-US" dirty="0" smtClean="0"/>
              <a:t>Image retrieved from</a:t>
            </a:r>
            <a:r>
              <a:rPr lang="en-US" baseline="0" dirty="0" smtClean="0"/>
              <a:t> Bing Images (Creative Commons)</a:t>
            </a:r>
            <a:r>
              <a:rPr lang="en-US" dirty="0" smtClean="0"/>
              <a:t>.</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dirty="0"/>
          </a:p>
        </p:txBody>
      </p:sp>
    </p:spTree>
    <p:extLst>
      <p:ext uri="{BB962C8B-B14F-4D97-AF65-F5344CB8AC3E}">
        <p14:creationId xmlns:p14="http://schemas.microsoft.com/office/powerpoint/2010/main" val="2685804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Talk about how new equipment and machinery purchases are reviewed during purchase, or when they enter your workplace; same with new or modified facilities. Maybe you have a form in place to support the items you look at. How are PM requirements determined on new items?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Also, discuss the process for tracking scheduled repairs and PM. Keep data to show if the PM program is on target for scheduled vs. unscheduled maintenance work. If the PM program is behind schedule, be ready to clarify why this is happening.</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Maintenance personnel commonly encounter S&amp;H hazards while performing PM, too (e.g., hazardous energy, confined spaces). Be sure maintenance staff can describe the hazards they’re exposed to, procedures related to hazard control</a:t>
            </a:r>
            <a:r>
              <a:rPr lang="en-US" sz="1000" kern="1200" baseline="0" dirty="0" smtClean="0">
                <a:solidFill>
                  <a:schemeClr val="tx1"/>
                </a:solidFill>
                <a:effectLst/>
                <a:latin typeface="+mn-lt"/>
                <a:ea typeface="+mn-ea"/>
                <a:cs typeface="+mn-cs"/>
              </a:rPr>
              <a:t> programs (such as lockout/tagout), and the </a:t>
            </a:r>
            <a:r>
              <a:rPr lang="en-US" sz="1000" kern="1200" dirty="0" smtClean="0">
                <a:solidFill>
                  <a:schemeClr val="tx1"/>
                </a:solidFill>
                <a:effectLst/>
                <a:latin typeface="+mn-lt"/>
                <a:ea typeface="+mn-ea"/>
                <a:cs typeface="+mn-cs"/>
              </a:rPr>
              <a:t>types of S&amp;H training they receive so they can safely perform PM.</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Finally, be ready to discuss PM-related trends at your organization. You may identify common failures that occur, common maintenance needs, completion or successes rates, or the timeliness to complete scheduled maintenance activities.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Bing Images (Creative Commons).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7</a:t>
            </a:fld>
            <a:endParaRPr lang="en-US" dirty="0"/>
          </a:p>
        </p:txBody>
      </p:sp>
    </p:spTree>
    <p:extLst>
      <p:ext uri="{BB962C8B-B14F-4D97-AF65-F5344CB8AC3E}">
        <p14:creationId xmlns:p14="http://schemas.microsoft.com/office/powerpoint/2010/main" val="4106824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Employees should know if the PM status is up-to-date for the equipment and facilities they use. Employees should be able to tell you how they verify these PMs are completed. This can be in the form of a sticker, as shown on the slide, a PM log, or accessing a PM database through their supervisor.</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When training employees on how to use equipment, this training must include common signs of malfunction and failure. Examples of impending equipment failure can include noise, vibration, overheating, indicators or lights, and visible defects. Additionally, employees should know the actions to take when impending equipment malfunctions or failure occur. Examples of taken actions may include: shutting down the equipment, applying “do not operate” tags, reporting to a supervisor, requesting inspection/maintenance, and warning coworkers.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Employees should also be aware of equipment that may be locked/tagged out during maintenance; they should never attempt to operate locked/tagged out equipment. ‘Do not operate’ locks and tags and LOTO locks and tags are </a:t>
            </a:r>
            <a:r>
              <a:rPr lang="en-US" sz="1000" u="sng" kern="1200" dirty="0" smtClean="0">
                <a:solidFill>
                  <a:schemeClr val="tx1"/>
                </a:solidFill>
                <a:effectLst/>
                <a:latin typeface="+mn-lt"/>
                <a:ea typeface="+mn-ea"/>
                <a:cs typeface="+mn-cs"/>
              </a:rPr>
              <a:t>not</a:t>
            </a:r>
            <a:r>
              <a:rPr lang="en-US" sz="1000" kern="1200" dirty="0" smtClean="0">
                <a:solidFill>
                  <a:schemeClr val="tx1"/>
                </a:solidFill>
                <a:effectLst/>
                <a:latin typeface="+mn-lt"/>
                <a:ea typeface="+mn-ea"/>
                <a:cs typeface="+mn-cs"/>
              </a:rPr>
              <a:t> the same – do not use them interchangeably!</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Finally, ensure employees understand the process to submit a work order when they need equipment or facility repairs.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created by DoD SMCX. The image shows a PM label enabling equipment users to self-verify the PM status for a piece of equipment.</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dirty="0"/>
          </a:p>
        </p:txBody>
      </p:sp>
    </p:spTree>
    <p:extLst>
      <p:ext uri="{BB962C8B-B14F-4D97-AF65-F5344CB8AC3E}">
        <p14:creationId xmlns:p14="http://schemas.microsoft.com/office/powerpoint/2010/main" val="231842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SOP = standard operating procedure</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Follow this action checklist to implement and sustain VPP expectations for PM.</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Bing Images (free to share and use license) at: </a:t>
            </a:r>
            <a:r>
              <a:rPr lang="en-US" sz="1000" u="sng" kern="1200" dirty="0" smtClean="0">
                <a:solidFill>
                  <a:schemeClr val="tx1"/>
                </a:solidFill>
                <a:effectLst/>
                <a:latin typeface="+mn-lt"/>
                <a:ea typeface="+mn-ea"/>
                <a:cs typeface="+mn-cs"/>
                <a:hlinkClick r:id="rId3"/>
              </a:rPr>
              <a:t>http://libertyparkatandrews.com/wp-content/uploads/2016/09/Maintenance.jpg</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9</a:t>
            </a:fld>
            <a:endParaRPr lang="en-US" dirty="0"/>
          </a:p>
        </p:txBody>
      </p:sp>
    </p:spTree>
    <p:extLst>
      <p:ext uri="{BB962C8B-B14F-4D97-AF65-F5344CB8AC3E}">
        <p14:creationId xmlns:p14="http://schemas.microsoft.com/office/powerpoint/2010/main" val="16273624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0.png"/><Relationship Id="rId5" Type="http://schemas.openxmlformats.org/officeDocument/2006/relationships/image" Target="../media/image6.jp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ad.ctcgsc.org\DFS\jst-projects\PubProjects\Projects\hullmw\2014\SMCX\logo\slide_bckgr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1"/>
            <a:ext cx="12216384" cy="5268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2192" y="5335348"/>
            <a:ext cx="12216384"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1" y="2057400"/>
            <a:ext cx="11274552" cy="1371600"/>
          </a:xfrm>
          <a:noFill/>
          <a:effectLst/>
        </p:spPr>
        <p:txBody>
          <a:bodyPr anchor="ctr" anchorCtr="0">
            <a:noAutofit/>
          </a:bodyPr>
          <a:lstStyle>
            <a:lvl1pPr algn="ctr">
              <a:defRPr sz="4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457199" y="3566160"/>
            <a:ext cx="11274552" cy="548640"/>
          </a:xfrm>
          <a:noFill/>
          <a:effectLst/>
        </p:spPr>
        <p:txBody>
          <a:bodyPr anchor="ctr" anchorCtr="0">
            <a:normAutofit/>
          </a:bodyPr>
          <a:lstStyle>
            <a:lvl1pPr marL="0" indent="0" algn="ctr">
              <a:buNone/>
              <a:defRPr sz="2000" baseline="0">
                <a:solidFill>
                  <a:schemeClr val="tx1"/>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Subtitle</a:t>
            </a:r>
            <a:endParaRPr lang="en-US" dirty="0"/>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6753" y="561236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4171" y="561813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5462" y="561077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2880" y="5621942"/>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9336" y="5609233"/>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88044" y="5610442"/>
            <a:ext cx="1317498" cy="912114"/>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2493816" y="6015182"/>
            <a:ext cx="153693"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pic>
        <p:nvPicPr>
          <p:cNvPr id="21" name="Picture 20"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18288"/>
            <a:ext cx="12216384" cy="287039"/>
          </a:xfrm>
          <a:prstGeom prst="rect">
            <a:avLst/>
          </a:prstGeom>
        </p:spPr>
      </p:pic>
      <p:pic>
        <p:nvPicPr>
          <p:cNvPr id="29" name="Picture 28"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5257801"/>
            <a:ext cx="12216384" cy="221392"/>
          </a:xfrm>
          <a:prstGeom prst="rect">
            <a:avLst/>
          </a:prstGeom>
        </p:spPr>
      </p:pic>
      <p:pic>
        <p:nvPicPr>
          <p:cNvPr id="30" name="Picture 29"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657524"/>
            <a:ext cx="12216384" cy="221392"/>
          </a:xfrm>
          <a:prstGeom prst="rect">
            <a:avLst/>
          </a:prstGeom>
        </p:spPr>
      </p:pic>
      <p:pic>
        <p:nvPicPr>
          <p:cNvPr id="5" name="Picture 4" descr="SMCX_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98080" y="385770"/>
            <a:ext cx="4572000" cy="1593562"/>
          </a:xfrm>
          <a:prstGeom prst="rect">
            <a:avLst/>
          </a:prstGeom>
        </p:spPr>
      </p:pic>
      <p:sp>
        <p:nvSpPr>
          <p:cNvPr id="4" name="TextBox 3"/>
          <p:cNvSpPr txBox="1"/>
          <p:nvPr userDrawn="1"/>
        </p:nvSpPr>
        <p:spPr>
          <a:xfrm>
            <a:off x="457199" y="4572000"/>
            <a:ext cx="11274552" cy="677108"/>
          </a:xfrm>
          <a:prstGeom prst="rect">
            <a:avLst/>
          </a:prstGeom>
          <a:noFill/>
        </p:spPr>
        <p:txBody>
          <a:bodyPr wrap="square" rtlCol="0">
            <a:spAutoFit/>
          </a:bodyPr>
          <a:lstStyle/>
          <a:p>
            <a:r>
              <a:rPr lang="en-US" sz="800" dirty="0" smtClean="0">
                <a:solidFill>
                  <a:schemeClr val="bg1">
                    <a:lumMod val="50000"/>
                  </a:schemeClr>
                </a:solidFill>
              </a:rPr>
              <a:t>DISTRIBUTION STATEMENT D: Distribution authorized to the DoD and U.S. DoD contractors only; Software Documentation; June 29</a:t>
            </a:r>
            <a:r>
              <a:rPr lang="en-US" sz="800" baseline="0" dirty="0" smtClean="0">
                <a:solidFill>
                  <a:schemeClr val="bg1">
                    <a:lumMod val="50000"/>
                  </a:schemeClr>
                </a:solidFill>
              </a:rPr>
              <a:t>, 2021</a:t>
            </a:r>
            <a:r>
              <a:rPr lang="en-US" sz="800" dirty="0" smtClean="0">
                <a:solidFill>
                  <a:schemeClr val="bg1">
                    <a:lumMod val="50000"/>
                  </a:schemeClr>
                </a:solidFill>
              </a:rPr>
              <a:t>. Other requests shall be referred to Contracts, Code 22560; Space and Naval Warfare Systems Center Pacific; 53560 Hull Street; San Diego, CA 92152.</a:t>
            </a:r>
          </a:p>
          <a:p>
            <a:endParaRPr lang="en-US" sz="600" dirty="0" smtClean="0">
              <a:solidFill>
                <a:schemeClr val="bg1">
                  <a:lumMod val="50000"/>
                </a:schemeClr>
              </a:solidFill>
            </a:endParaRPr>
          </a:p>
          <a:p>
            <a:r>
              <a:rPr lang="en-US" sz="800" dirty="0" smtClean="0">
                <a:solidFill>
                  <a:schemeClr val="bg1">
                    <a:lumMod val="50000"/>
                  </a:schemeClr>
                </a:solidFill>
              </a:rPr>
              <a:t>WARNING: This document contains technical data whose export is restricted by the Arms Export Control Act (Title 22, U.S.C., sec. 2751, et seq.) or the Export Administration Act of 1979, as amended, Title 50, U.S.C., App. 2401 et seq. Violation of these export laws are subject to severe criminal penalties. Disseminate in accordance with the provisions of DoD Directive 5230.25.</a:t>
            </a:r>
            <a:endParaRPr lang="en-US" sz="800" dirty="0">
              <a:solidFill>
                <a:schemeClr val="bg1">
                  <a:lumMod val="50000"/>
                </a:schemeClr>
              </a:solidFill>
            </a:endParaRPr>
          </a:p>
        </p:txBody>
      </p:sp>
    </p:spTree>
    <p:extLst>
      <p:ext uri="{BB962C8B-B14F-4D97-AF65-F5344CB8AC3E}">
        <p14:creationId xmlns:p14="http://schemas.microsoft.com/office/powerpoint/2010/main" val="2812085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9040416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7123" y="841829"/>
            <a:ext cx="2244876" cy="528433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599" y="841829"/>
            <a:ext cx="9066591" cy="5284334"/>
          </a:xfrm>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163199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defRPr>
            </a:lvl1pPr>
          </a:lstStyle>
          <a:p>
            <a:r>
              <a:rPr lang="en-US" dirty="0" smtClean="0"/>
              <a:t>Insert Title</a:t>
            </a:r>
            <a:endParaRPr lang="en-US" dirty="0"/>
          </a:p>
        </p:txBody>
      </p:sp>
      <p:sp>
        <p:nvSpPr>
          <p:cNvPr id="3" name="Content Placeholder 2"/>
          <p:cNvSpPr>
            <a:spLocks noGrp="1"/>
          </p:cNvSpPr>
          <p:nvPr>
            <p:ph idx="1"/>
          </p:nvPr>
        </p:nvSpPr>
        <p:spPr/>
        <p:txBody>
          <a:bodyPr>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spTree>
    <p:extLst>
      <p:ext uri="{BB962C8B-B14F-4D97-AF65-F5344CB8AC3E}">
        <p14:creationId xmlns:p14="http://schemas.microsoft.com/office/powerpoint/2010/main" val="10250594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33389494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
        <p:nvSpPr>
          <p:cNvPr id="6" name="Content Placeholder 2"/>
          <p:cNvSpPr>
            <a:spLocks noGrp="1"/>
          </p:cNvSpPr>
          <p:nvPr>
            <p:ph sz="half" idx="1"/>
          </p:nvPr>
        </p:nvSpPr>
        <p:spPr>
          <a:xfrm>
            <a:off x="2258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62202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21116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990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715"/>
            <a:ext cx="5386917"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990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715"/>
            <a:ext cx="5389033"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8331685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38171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2447502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819151"/>
            <a:ext cx="6815667" cy="5307013"/>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337525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866775"/>
            <a:ext cx="7315200" cy="386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0991711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6198836"/>
            <a:ext cx="12192000" cy="65916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 y="1"/>
            <a:ext cx="12191999" cy="80500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42813" y="130049"/>
            <a:ext cx="11822736" cy="570726"/>
          </a:xfrm>
          <a:prstGeom prst="rect">
            <a:avLst/>
          </a:prstGeom>
        </p:spPr>
        <p:txBody>
          <a:bodyPr vert="horz" lIns="91440" tIns="45720" rIns="91440" bIns="45720" rtlCol="0" anchor="ctr">
            <a:normAutofit/>
          </a:bodyPr>
          <a:lstStyle/>
          <a:p>
            <a:r>
              <a:rPr lang="en-US" dirty="0" smtClean="0"/>
              <a:t>Insert Title Here</a:t>
            </a:r>
            <a:endParaRPr lang="en-US" dirty="0"/>
          </a:p>
        </p:txBody>
      </p:sp>
      <p:sp>
        <p:nvSpPr>
          <p:cNvPr id="3" name="Text Placeholder 2"/>
          <p:cNvSpPr>
            <a:spLocks noGrp="1"/>
          </p:cNvSpPr>
          <p:nvPr>
            <p:ph type="body" idx="1"/>
          </p:nvPr>
        </p:nvSpPr>
        <p:spPr>
          <a:xfrm>
            <a:off x="230719" y="955040"/>
            <a:ext cx="11731752"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pic>
        <p:nvPicPr>
          <p:cNvPr id="18" name="Picture 17"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128097"/>
            <a:ext cx="12216384" cy="85571"/>
          </a:xfrm>
          <a:prstGeom prst="rect">
            <a:avLst/>
          </a:prstGeom>
        </p:spPr>
      </p:pic>
      <p:pic>
        <p:nvPicPr>
          <p:cNvPr id="19" name="Picture 18"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22985" y="6783744"/>
            <a:ext cx="12216384" cy="90271"/>
          </a:xfrm>
          <a:prstGeom prst="rect">
            <a:avLst/>
          </a:prstGeom>
        </p:spPr>
      </p:pic>
      <p:pic>
        <p:nvPicPr>
          <p:cNvPr id="4" name="Picture 3" descr="Logo_Powerpoint_NoTex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09900" y="6213667"/>
            <a:ext cx="1652571" cy="562286"/>
          </a:xfrm>
          <a:prstGeom prst="rect">
            <a:avLst/>
          </a:prstGeom>
        </p:spPr>
      </p:pic>
      <p:pic>
        <p:nvPicPr>
          <p:cNvPr id="15" name="Picture 14"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9144"/>
            <a:ext cx="12216384" cy="86172"/>
          </a:xfrm>
          <a:prstGeom prst="rect">
            <a:avLst/>
          </a:prstGeom>
        </p:spPr>
      </p:pic>
      <p:pic>
        <p:nvPicPr>
          <p:cNvPr id="17" name="Picture 16"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762000"/>
            <a:ext cx="12216384" cy="86172"/>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2900" b="1" i="0" kern="1200" baseline="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Preventive and Predictive Maintenance</a:t>
            </a:r>
            <a:endParaRPr lang="en-US" dirty="0"/>
          </a:p>
        </p:txBody>
      </p:sp>
      <p:sp>
        <p:nvSpPr>
          <p:cNvPr id="3" name="Subtitle 2"/>
          <p:cNvSpPr>
            <a:spLocks noGrp="1"/>
          </p:cNvSpPr>
          <p:nvPr>
            <p:ph type="subTitle" idx="1"/>
          </p:nvPr>
        </p:nvSpPr>
        <p:spPr/>
        <p:txBody>
          <a:bodyPr/>
          <a:lstStyle/>
          <a:p>
            <a:r>
              <a:rPr lang="en-US" smtClean="0"/>
              <a:t>OSHA VPP</a:t>
            </a:r>
            <a:endParaRPr lang="en-US" dirty="0"/>
          </a:p>
        </p:txBody>
      </p:sp>
      <p:sp>
        <p:nvSpPr>
          <p:cNvPr id="4" name="Subtitle 2"/>
          <p:cNvSpPr txBox="1">
            <a:spLocks/>
          </p:cNvSpPr>
          <p:nvPr/>
        </p:nvSpPr>
        <p:spPr>
          <a:xfrm>
            <a:off x="457201" y="4077230"/>
            <a:ext cx="11274643" cy="445043"/>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tx1"/>
              </a:buClr>
              <a:buFont typeface="Arial"/>
              <a:buNone/>
              <a:defRPr sz="2200" kern="1200" baseline="0">
                <a:solidFill>
                  <a:schemeClr val="bg1">
                    <a:lumMod val="85000"/>
                  </a:schemeClr>
                </a:solidFill>
                <a:latin typeface="Swiss 721 BT"/>
                <a:ea typeface="+mn-ea"/>
                <a:cs typeface="Swiss 721 BT"/>
              </a:defRPr>
            </a:lvl1pPr>
            <a:lvl2pPr marL="457200" indent="0" algn="ctr" defTabSz="457200" rtl="0" eaLnBrk="1" latinLnBrk="0" hangingPunct="1">
              <a:spcBef>
                <a:spcPct val="20000"/>
              </a:spcBef>
              <a:buClr>
                <a:schemeClr val="tx1"/>
              </a:buClr>
              <a:buFont typeface="Arial"/>
              <a:buNone/>
              <a:defRPr sz="2000" kern="1200">
                <a:solidFill>
                  <a:schemeClr val="tx1">
                    <a:tint val="75000"/>
                  </a:schemeClr>
                </a:solidFill>
                <a:latin typeface="Swiss 721 BT"/>
                <a:ea typeface="+mn-ea"/>
                <a:cs typeface="Swiss 721 BT"/>
              </a:defRPr>
            </a:lvl2pPr>
            <a:lvl3pPr marL="9144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3pPr>
            <a:lvl4pPr marL="13716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4pPr>
            <a:lvl5pPr marL="1828800" indent="0" algn="ctr" defTabSz="457200" rtl="0" eaLnBrk="1" latinLnBrk="0" hangingPunct="1">
              <a:spcBef>
                <a:spcPct val="20000"/>
              </a:spcBef>
              <a:buClr>
                <a:schemeClr val="tx1"/>
              </a:buClr>
              <a:buFont typeface="Arial"/>
              <a:buNone/>
              <a:defRPr sz="1600" kern="1200">
                <a:solidFill>
                  <a:schemeClr val="tx1">
                    <a:tint val="75000"/>
                  </a:schemeClr>
                </a:solidFill>
                <a:latin typeface="Swiss 721 BT"/>
                <a:ea typeface="+mn-ea"/>
                <a:cs typeface="Swiss 721 B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800" dirty="0" smtClean="0">
                <a:solidFill>
                  <a:schemeClr val="tx1">
                    <a:lumMod val="85000"/>
                    <a:lumOff val="15000"/>
                  </a:schemeClr>
                </a:solidFill>
              </a:rPr>
              <a:t>June 2021</a:t>
            </a:r>
            <a:endParaRPr lang="en-US" sz="1800" dirty="0">
              <a:solidFill>
                <a:schemeClr val="tx1">
                  <a:lumMod val="85000"/>
                  <a:lumOff val="15000"/>
                </a:schemeClr>
              </a:solidFill>
            </a:endParaRPr>
          </a:p>
        </p:txBody>
      </p:sp>
    </p:spTree>
    <p:extLst>
      <p:ext uri="{BB962C8B-B14F-4D97-AF65-F5344CB8AC3E}">
        <p14:creationId xmlns:p14="http://schemas.microsoft.com/office/powerpoint/2010/main" val="3247492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 Guidance</a:t>
            </a:r>
            <a:endParaRPr lang="en-US" dirty="0"/>
          </a:p>
        </p:txBody>
      </p:sp>
      <p:sp>
        <p:nvSpPr>
          <p:cNvPr id="3" name="Content Placeholder 2"/>
          <p:cNvSpPr>
            <a:spLocks noGrp="1"/>
          </p:cNvSpPr>
          <p:nvPr>
            <p:ph idx="1"/>
          </p:nvPr>
        </p:nvSpPr>
        <p:spPr>
          <a:xfrm>
            <a:off x="230719" y="955040"/>
            <a:ext cx="11731752" cy="5029200"/>
          </a:xfrm>
        </p:spPr>
        <p:txBody>
          <a:bodyPr/>
          <a:lstStyle/>
          <a:p>
            <a:pPr lvl="0"/>
            <a:r>
              <a:rPr lang="en-US" dirty="0" smtClean="0"/>
              <a:t>Service/Agency PM instructions and regulations</a:t>
            </a:r>
          </a:p>
          <a:p>
            <a:r>
              <a:rPr lang="en-US" dirty="0" smtClean="0"/>
              <a:t>Service/Agency and local hazard</a:t>
            </a:r>
            <a:br>
              <a:rPr lang="en-US" dirty="0" smtClean="0"/>
            </a:br>
            <a:r>
              <a:rPr lang="en-US" dirty="0" smtClean="0"/>
              <a:t>control programs</a:t>
            </a:r>
          </a:p>
          <a:p>
            <a:r>
              <a:rPr lang="en-US" dirty="0" smtClean="0"/>
              <a:t>OEM manuals and</a:t>
            </a:r>
            <a:br>
              <a:rPr lang="en-US" dirty="0" smtClean="0"/>
            </a:br>
            <a:r>
              <a:rPr lang="en-US" dirty="0" smtClean="0"/>
              <a:t>recommendations</a:t>
            </a:r>
          </a:p>
          <a:p>
            <a:pPr lvl="0"/>
            <a:r>
              <a:rPr lang="en-US" dirty="0" smtClean="0"/>
              <a:t>OSHA VPP PM requirements</a:t>
            </a:r>
            <a:endParaRPr lang="en-US" dirty="0" smtClean="0"/>
          </a:p>
        </p:txBody>
      </p:sp>
      <p:sp>
        <p:nvSpPr>
          <p:cNvPr id="4" name="Slide Number Placeholder 3"/>
          <p:cNvSpPr>
            <a:spLocks noGrp="1"/>
          </p:cNvSpPr>
          <p:nvPr>
            <p:ph type="sldNum" sz="quarter" idx="4"/>
          </p:nvPr>
        </p:nvSpPr>
        <p:spPr/>
        <p:txBody>
          <a:bodyPr/>
          <a:lstStyle/>
          <a:p>
            <a:fld id="{EC6B01B9-2AD7-FF46-ADAD-E0B0ABE832D6}" type="slidenum">
              <a:rPr lang="en-US" smtClean="0"/>
              <a:pPr/>
              <a:t>10</a:t>
            </a:fld>
            <a:endParaRPr lang="en-US" dirty="0"/>
          </a:p>
        </p:txBody>
      </p:sp>
      <p:pic>
        <p:nvPicPr>
          <p:cNvPr id="5" name="Picture 4" descr="C:\Users\schrothl\AppData\Local\Microsoft\Windows\Temporary Internet Files\Content.IE5\252U5NAJ\US_Navy_050114-N-8148A-646_Hull_Maintenance_Technician_1st_Class_Chip_Land,_of_Boulder,_Colo.,_left,_heats-up_a_nut_on_a_steam_coil_with_a_blow_torch_while[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5801" y="1828800"/>
            <a:ext cx="5576670" cy="3657600"/>
          </a:xfrm>
          <a:prstGeom prst="rect">
            <a:avLst/>
          </a:prstGeom>
          <a:noFill/>
          <a:ln>
            <a:noFill/>
          </a:ln>
        </p:spPr>
      </p:pic>
      <p:sp>
        <p:nvSpPr>
          <p:cNvPr id="7" name="TextBox 6"/>
          <p:cNvSpPr txBox="1"/>
          <p:nvPr/>
        </p:nvSpPr>
        <p:spPr>
          <a:xfrm>
            <a:off x="2662590" y="6369622"/>
            <a:ext cx="6983181" cy="246221"/>
          </a:xfrm>
          <a:prstGeom prst="rect">
            <a:avLst/>
          </a:prstGeom>
          <a:noFill/>
        </p:spPr>
        <p:txBody>
          <a:bodyPr wrap="square" rtlCol="0">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spTree>
    <p:extLst>
      <p:ext uri="{BB962C8B-B14F-4D97-AF65-F5344CB8AC3E}">
        <p14:creationId xmlns:p14="http://schemas.microsoft.com/office/powerpoint/2010/main" val="3652416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Standard Operating Procedure Development</a:t>
            </a:r>
            <a:endParaRPr lang="en-US" dirty="0"/>
          </a:p>
        </p:txBody>
      </p:sp>
      <p:sp>
        <p:nvSpPr>
          <p:cNvPr id="3" name="Content Placeholder 2"/>
          <p:cNvSpPr>
            <a:spLocks noGrp="1"/>
          </p:cNvSpPr>
          <p:nvPr>
            <p:ph idx="1"/>
          </p:nvPr>
        </p:nvSpPr>
        <p:spPr>
          <a:xfrm>
            <a:off x="232245" y="955041"/>
            <a:ext cx="11667958" cy="5171123"/>
          </a:xfrm>
        </p:spPr>
        <p:txBody>
          <a:bodyPr>
            <a:normAutofit/>
          </a:bodyPr>
          <a:lstStyle/>
          <a:p>
            <a:r>
              <a:rPr lang="en-US" dirty="0"/>
              <a:t>Follow these tips to write your SOPs</a:t>
            </a:r>
            <a:r>
              <a:rPr lang="en-US" dirty="0" smtClean="0"/>
              <a:t>:</a:t>
            </a:r>
            <a:endParaRPr lang="en-US" dirty="0"/>
          </a:p>
          <a:p>
            <a:pPr lvl="1"/>
            <a:r>
              <a:rPr lang="en-US" dirty="0"/>
              <a:t>Choose </a:t>
            </a:r>
            <a:r>
              <a:rPr lang="en-US" dirty="0" smtClean="0"/>
              <a:t>a consistent format</a:t>
            </a:r>
            <a:endParaRPr lang="en-US" dirty="0"/>
          </a:p>
          <a:p>
            <a:pPr lvl="1"/>
            <a:r>
              <a:rPr lang="en-US" dirty="0"/>
              <a:t>Consider the </a:t>
            </a:r>
            <a:r>
              <a:rPr lang="en-US" dirty="0" smtClean="0"/>
              <a:t>audience when writing</a:t>
            </a:r>
            <a:endParaRPr lang="en-US" dirty="0"/>
          </a:p>
          <a:p>
            <a:pPr lvl="1"/>
            <a:r>
              <a:rPr lang="en-US" dirty="0"/>
              <a:t>Outline specific PM requirements </a:t>
            </a:r>
            <a:r>
              <a:rPr lang="en-US" dirty="0" smtClean="0"/>
              <a:t>and expectations</a:t>
            </a:r>
            <a:endParaRPr lang="en-US" dirty="0"/>
          </a:p>
          <a:p>
            <a:pPr lvl="1"/>
            <a:r>
              <a:rPr lang="en-US" dirty="0" smtClean="0"/>
              <a:t>Ensure writing is concise </a:t>
            </a:r>
            <a:r>
              <a:rPr lang="en-US" dirty="0"/>
              <a:t>and easy to read</a:t>
            </a:r>
          </a:p>
          <a:p>
            <a:pPr lvl="1"/>
            <a:r>
              <a:rPr lang="en-US" dirty="0"/>
              <a:t>Break up large chunks of text</a:t>
            </a:r>
          </a:p>
          <a:p>
            <a:pPr lvl="1"/>
            <a:r>
              <a:rPr lang="en-US" dirty="0"/>
              <a:t>Include a document control notation</a:t>
            </a:r>
          </a:p>
          <a:p>
            <a:pPr lvl="1"/>
            <a:r>
              <a:rPr lang="en-US" dirty="0"/>
              <a:t>Test and review the </a:t>
            </a:r>
            <a:r>
              <a:rPr lang="en-US" dirty="0" smtClean="0"/>
              <a:t>SOP before approval and</a:t>
            </a:r>
            <a:br>
              <a:rPr lang="en-US" dirty="0" smtClean="0"/>
            </a:br>
            <a:r>
              <a:rPr lang="en-US" dirty="0" smtClean="0"/>
              <a:t>implementation</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11</a:t>
            </a:fld>
            <a:endParaRPr lang="en-US" dirty="0"/>
          </a:p>
        </p:txBody>
      </p:sp>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50708" y1="6914" x2="50708" y2="6914"/>
                        <a14:foregroundMark x1="66006" y1="7160" x2="66006" y2="7160"/>
                        <a14:foregroundMark x1="5949" y1="46914" x2="5949" y2="46914"/>
                        <a14:foregroundMark x1="6516" y1="53827" x2="6516" y2="53827"/>
                      </a14:backgroundRemoval>
                    </a14:imgEffect>
                  </a14:imgLayer>
                </a14:imgProps>
              </a:ext>
              <a:ext uri="{28A0092B-C50C-407E-A947-70E740481C1C}">
                <a14:useLocalDpi xmlns:a14="http://schemas.microsoft.com/office/drawing/2010/main" val="0"/>
              </a:ext>
            </a:extLst>
          </a:blip>
          <a:srcRect/>
          <a:stretch>
            <a:fillRect/>
          </a:stretch>
        </p:blipFill>
        <p:spPr bwMode="auto">
          <a:xfrm>
            <a:off x="8038051" y="955041"/>
            <a:ext cx="4153949" cy="4765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662590" y="6369622"/>
            <a:ext cx="6983181" cy="246221"/>
          </a:xfrm>
          <a:prstGeom prst="rect">
            <a:avLst/>
          </a:prstGeom>
          <a:noFill/>
        </p:spPr>
        <p:txBody>
          <a:bodyPr wrap="square" rtlCol="0">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spTree>
    <p:extLst>
      <p:ext uri="{BB962C8B-B14F-4D97-AF65-F5344CB8AC3E}">
        <p14:creationId xmlns:p14="http://schemas.microsoft.com/office/powerpoint/2010/main" val="2752278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Example </a:t>
            </a:r>
            <a:r>
              <a:rPr lang="en-US" dirty="0"/>
              <a:t>–</a:t>
            </a:r>
            <a:r>
              <a:rPr lang="en-US" dirty="0" smtClean="0"/>
              <a:t> Standard </a:t>
            </a:r>
            <a:r>
              <a:rPr lang="en-US" dirty="0"/>
              <a:t>Operating </a:t>
            </a:r>
            <a:r>
              <a:rPr lang="en-US" dirty="0" smtClean="0"/>
              <a:t>Procedure </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12</a:t>
            </a:fld>
            <a:endParaRPr lang="en-US" dirty="0"/>
          </a:p>
        </p:txBody>
      </p:sp>
      <p:sp>
        <p:nvSpPr>
          <p:cNvPr id="8" name="TextBox 7"/>
          <p:cNvSpPr txBox="1"/>
          <p:nvPr/>
        </p:nvSpPr>
        <p:spPr>
          <a:xfrm>
            <a:off x="2662590" y="6369622"/>
            <a:ext cx="6983181" cy="246221"/>
          </a:xfrm>
          <a:prstGeom prst="rect">
            <a:avLst/>
          </a:prstGeom>
          <a:noFill/>
        </p:spPr>
        <p:txBody>
          <a:bodyPr wrap="square" rtlCol="0">
            <a:spAutoFit/>
          </a:bodyPr>
          <a:lstStyle/>
          <a:p>
            <a:pPr algn="ctr"/>
            <a:r>
              <a:rPr lang="en-US" sz="1000" dirty="0">
                <a:solidFill>
                  <a:schemeClr val="bg1">
                    <a:lumMod val="50000"/>
                  </a:schemeClr>
                </a:solidFill>
              </a:rPr>
              <a:t>Image </a:t>
            </a:r>
            <a:r>
              <a:rPr lang="en-US" sz="1000" dirty="0" smtClean="0">
                <a:solidFill>
                  <a:schemeClr val="bg1">
                    <a:lumMod val="50000"/>
                  </a:schemeClr>
                </a:solidFill>
              </a:rPr>
              <a:t>courtesy of Concurrent Technologies Corporation (CTC)</a:t>
            </a:r>
            <a:endParaRPr lang="en-US" sz="1000" dirty="0">
              <a:solidFill>
                <a:schemeClr val="bg1">
                  <a:lumMod val="50000"/>
                </a:schemeClr>
              </a:solidFill>
            </a:endParaRPr>
          </a:p>
        </p:txBody>
      </p:sp>
      <p:grpSp>
        <p:nvGrpSpPr>
          <p:cNvPr id="3" name="Group 2"/>
          <p:cNvGrpSpPr/>
          <p:nvPr/>
        </p:nvGrpSpPr>
        <p:grpSpPr>
          <a:xfrm>
            <a:off x="2103358" y="897509"/>
            <a:ext cx="7985284" cy="5192078"/>
            <a:chOff x="2103358" y="897509"/>
            <a:chExt cx="7985284" cy="5192078"/>
          </a:xfrm>
        </p:grpSpPr>
        <p:pic>
          <p:nvPicPr>
            <p:cNvPr id="7" name="Picture 6"/>
            <p:cNvPicPr>
              <a:picLocks noChangeAspect="1"/>
            </p:cNvPicPr>
            <p:nvPr/>
          </p:nvPicPr>
          <p:blipFill>
            <a:blip r:embed="rId3"/>
            <a:stretch>
              <a:fillRect/>
            </a:stretch>
          </p:blipFill>
          <p:spPr>
            <a:xfrm>
              <a:off x="2103358" y="897509"/>
              <a:ext cx="7985284" cy="5192078"/>
            </a:xfrm>
            <a:prstGeom prst="rect">
              <a:avLst/>
            </a:prstGeom>
            <a:ln>
              <a:solidFill>
                <a:schemeClr val="tx1"/>
              </a:solidFill>
            </a:ln>
          </p:spPr>
        </p:pic>
        <p:sp>
          <p:nvSpPr>
            <p:cNvPr id="5" name="TextBox 4"/>
            <p:cNvSpPr txBox="1"/>
            <p:nvPr/>
          </p:nvSpPr>
          <p:spPr>
            <a:xfrm>
              <a:off x="7291137" y="1560219"/>
              <a:ext cx="1467850" cy="261610"/>
            </a:xfrm>
            <a:prstGeom prst="rect">
              <a:avLst/>
            </a:prstGeom>
            <a:solidFill>
              <a:schemeClr val="bg1"/>
            </a:solidFill>
          </p:spPr>
          <p:txBody>
            <a:bodyPr wrap="square" rtlCol="0">
              <a:spAutoFit/>
            </a:bodyPr>
            <a:lstStyle/>
            <a:p>
              <a:r>
                <a:rPr lang="en-US" sz="1100" b="1" dirty="0" smtClean="0">
                  <a:latin typeface="Times New Roman" panose="02020603050405020304" pitchFamily="18" charset="0"/>
                  <a:cs typeface="Times New Roman" panose="02020603050405020304" pitchFamily="18" charset="0"/>
                </a:rPr>
                <a:t>October 7, 2020</a:t>
              </a:r>
              <a:endParaRPr lang="en-US" sz="11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55407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PM Tracking &amp; Scheduling System</a:t>
            </a:r>
            <a:endParaRPr lang="en-US" dirty="0"/>
          </a:p>
        </p:txBody>
      </p:sp>
      <p:sp>
        <p:nvSpPr>
          <p:cNvPr id="3" name="Content Placeholder 2"/>
          <p:cNvSpPr>
            <a:spLocks noGrp="1"/>
          </p:cNvSpPr>
          <p:nvPr>
            <p:ph idx="1"/>
          </p:nvPr>
        </p:nvSpPr>
        <p:spPr>
          <a:xfrm>
            <a:off x="230719" y="955040"/>
            <a:ext cx="6494934" cy="5029200"/>
          </a:xfrm>
        </p:spPr>
        <p:txBody>
          <a:bodyPr>
            <a:normAutofit/>
          </a:bodyPr>
          <a:lstStyle/>
          <a:p>
            <a:pPr lvl="0"/>
            <a:r>
              <a:rPr lang="en-US" dirty="0"/>
              <a:t>Choose a tracking and scheduling system(s</a:t>
            </a:r>
            <a:r>
              <a:rPr lang="en-US" dirty="0" smtClean="0"/>
              <a:t>)</a:t>
            </a:r>
            <a:endParaRPr lang="en-US" dirty="0"/>
          </a:p>
          <a:p>
            <a:pPr lvl="0"/>
            <a:r>
              <a:rPr lang="en-US" dirty="0"/>
              <a:t>Know how to enter and schedule items for maintenance or repair</a:t>
            </a:r>
          </a:p>
          <a:p>
            <a:pPr lvl="0"/>
            <a:r>
              <a:rPr lang="en-US" dirty="0"/>
              <a:t>Learn how to prioritize entries</a:t>
            </a:r>
          </a:p>
          <a:p>
            <a:pPr lvl="0"/>
            <a:r>
              <a:rPr lang="en-US" dirty="0"/>
              <a:t>Understand how to check the status of entered </a:t>
            </a:r>
            <a:r>
              <a:rPr lang="en-US" dirty="0" smtClean="0"/>
              <a:t>items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13</a:t>
            </a:fld>
            <a:endParaRPr lang="en-US" dirty="0"/>
          </a:p>
        </p:txBody>
      </p:sp>
      <p:pic>
        <p:nvPicPr>
          <p:cNvPr id="4098" name="Picture 2" descr="C:\Users\schrothl\AppData\Local\Microsoft\Windows\Temporary Internet Files\Content.IE5\PUZ1ZEWK\prioritiz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5653" y="1556618"/>
            <a:ext cx="5280371" cy="38094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62590" y="6369622"/>
            <a:ext cx="6983181" cy="246221"/>
          </a:xfrm>
          <a:prstGeom prst="rect">
            <a:avLst/>
          </a:prstGeom>
          <a:noFill/>
        </p:spPr>
        <p:txBody>
          <a:bodyPr wrap="square" rtlCol="0">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spTree>
    <p:extLst>
      <p:ext uri="{BB962C8B-B14F-4D97-AF65-F5344CB8AC3E}">
        <p14:creationId xmlns:p14="http://schemas.microsoft.com/office/powerpoint/2010/main" val="18943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chrothl\AppData\Local\Microsoft\Windows\Temporary Internet Files\Content.IE5\PUZ1ZEWK\US_Navy_020724-N-9802B-001_A_safety_Inspection_is_conducted_in_the_main_spaces_aboard_USS_Essex_(LHD_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3" y="837415"/>
            <a:ext cx="6910808" cy="52852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dirty="0" smtClean="0"/>
              <a:t>PM Survey</a:t>
            </a:r>
            <a:endParaRPr lang="en-US" dirty="0"/>
          </a:p>
        </p:txBody>
      </p:sp>
      <p:sp>
        <p:nvSpPr>
          <p:cNvPr id="3" name="Content Placeholder 2"/>
          <p:cNvSpPr>
            <a:spLocks noGrp="1"/>
          </p:cNvSpPr>
          <p:nvPr>
            <p:ph idx="1"/>
          </p:nvPr>
        </p:nvSpPr>
        <p:spPr>
          <a:xfrm>
            <a:off x="6902259" y="955041"/>
            <a:ext cx="5089631" cy="5171123"/>
          </a:xfrm>
        </p:spPr>
        <p:txBody>
          <a:bodyPr>
            <a:normAutofit/>
          </a:bodyPr>
          <a:lstStyle/>
          <a:p>
            <a:pPr marL="569913" lvl="0"/>
            <a:r>
              <a:rPr lang="en-US" dirty="0"/>
              <a:t>Review previous baseline hazard </a:t>
            </a:r>
            <a:r>
              <a:rPr lang="en-US" dirty="0" smtClean="0"/>
              <a:t>analyses</a:t>
            </a:r>
            <a:endParaRPr lang="en-US" dirty="0"/>
          </a:p>
          <a:p>
            <a:pPr marL="569913" lvl="0"/>
            <a:r>
              <a:rPr lang="en-US" dirty="0" smtClean="0"/>
              <a:t>Survey the workplace for:</a:t>
            </a:r>
          </a:p>
          <a:p>
            <a:pPr marL="914400" lvl="1" indent="-342900"/>
            <a:r>
              <a:rPr lang="en-US" dirty="0" smtClean="0"/>
              <a:t>Equipment</a:t>
            </a:r>
          </a:p>
          <a:p>
            <a:pPr marL="914400" lvl="1" indent="-342900"/>
            <a:r>
              <a:rPr lang="en-US" dirty="0" smtClean="0"/>
              <a:t>Machines</a:t>
            </a:r>
          </a:p>
          <a:p>
            <a:pPr marL="914400" lvl="1" indent="-342900"/>
            <a:r>
              <a:rPr lang="en-US" dirty="0" smtClean="0"/>
              <a:t>Facility systems</a:t>
            </a:r>
          </a:p>
          <a:p>
            <a:pPr marL="914400" lvl="1" indent="-342900"/>
            <a:r>
              <a:rPr lang="en-US" dirty="0" smtClean="0"/>
              <a:t>Other materials and items </a:t>
            </a:r>
            <a:br>
              <a:rPr lang="en-US" dirty="0" smtClean="0"/>
            </a:br>
            <a:r>
              <a:rPr lang="en-US" dirty="0" smtClean="0"/>
              <a:t>needing </a:t>
            </a:r>
            <a:r>
              <a:rPr lang="en-US" dirty="0" smtClean="0"/>
              <a:t>continual inspection </a:t>
            </a:r>
            <a:r>
              <a:rPr lang="en-US" dirty="0" smtClean="0"/>
              <a:t>or maintenance</a:t>
            </a:r>
          </a:p>
          <a:p>
            <a:pPr marL="569913" lvl="0"/>
            <a:r>
              <a:rPr lang="en-US" dirty="0" smtClean="0"/>
              <a:t>Develop </a:t>
            </a:r>
            <a:r>
              <a:rPr lang="en-US" dirty="0"/>
              <a:t>an </a:t>
            </a:r>
            <a:r>
              <a:rPr lang="en-US" dirty="0" smtClean="0"/>
              <a:t>inventory list</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14</a:t>
            </a:fld>
            <a:endParaRPr lang="en-US" dirty="0"/>
          </a:p>
        </p:txBody>
      </p:sp>
      <p:sp>
        <p:nvSpPr>
          <p:cNvPr id="7" name="TextBox 6"/>
          <p:cNvSpPr txBox="1"/>
          <p:nvPr/>
        </p:nvSpPr>
        <p:spPr>
          <a:xfrm>
            <a:off x="2662590" y="6369622"/>
            <a:ext cx="6983181" cy="246221"/>
          </a:xfrm>
          <a:prstGeom prst="rect">
            <a:avLst/>
          </a:prstGeom>
          <a:noFill/>
        </p:spPr>
        <p:txBody>
          <a:bodyPr wrap="square" rtlCol="0">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spTree>
    <p:extLst>
      <p:ext uri="{BB962C8B-B14F-4D97-AF65-F5344CB8AC3E}">
        <p14:creationId xmlns:p14="http://schemas.microsoft.com/office/powerpoint/2010/main" val="1555588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PM Needs Assessment</a:t>
            </a:r>
            <a:endParaRPr lang="en-US" dirty="0"/>
          </a:p>
        </p:txBody>
      </p:sp>
      <p:sp>
        <p:nvSpPr>
          <p:cNvPr id="3" name="Content Placeholder 2"/>
          <p:cNvSpPr>
            <a:spLocks noGrp="1"/>
          </p:cNvSpPr>
          <p:nvPr>
            <p:ph idx="1"/>
          </p:nvPr>
        </p:nvSpPr>
        <p:spPr>
          <a:xfrm>
            <a:off x="232245" y="955041"/>
            <a:ext cx="5363354" cy="5171123"/>
          </a:xfrm>
        </p:spPr>
        <p:txBody>
          <a:bodyPr>
            <a:normAutofit/>
          </a:bodyPr>
          <a:lstStyle/>
          <a:p>
            <a:pPr lvl="0"/>
            <a:r>
              <a:rPr lang="en-US" dirty="0"/>
              <a:t>Gather available supporting </a:t>
            </a:r>
            <a:r>
              <a:rPr lang="en-US" dirty="0" smtClean="0"/>
              <a:t/>
            </a:r>
            <a:br>
              <a:rPr lang="en-US" dirty="0" smtClean="0"/>
            </a:br>
            <a:r>
              <a:rPr lang="en-US" dirty="0" smtClean="0"/>
              <a:t>PM documents</a:t>
            </a:r>
            <a:endParaRPr lang="en-US" dirty="0"/>
          </a:p>
          <a:p>
            <a:pPr lvl="0"/>
            <a:r>
              <a:rPr lang="en-US" dirty="0"/>
              <a:t>Review PM requirements</a:t>
            </a:r>
          </a:p>
          <a:p>
            <a:pPr lvl="0"/>
            <a:r>
              <a:rPr lang="en-US" dirty="0"/>
              <a:t>Identify items missing PM specifications</a:t>
            </a:r>
          </a:p>
          <a:p>
            <a:pPr lvl="1"/>
            <a:r>
              <a:rPr lang="en-US" dirty="0"/>
              <a:t>Reach out to the manufacturer</a:t>
            </a:r>
          </a:p>
          <a:p>
            <a:pPr lvl="1"/>
            <a:r>
              <a:rPr lang="en-US" dirty="0"/>
              <a:t>Take a group approach to </a:t>
            </a:r>
            <a:r>
              <a:rPr lang="en-US" dirty="0" smtClean="0"/>
              <a:t/>
            </a:r>
            <a:br>
              <a:rPr lang="en-US" dirty="0" smtClean="0"/>
            </a:br>
            <a:r>
              <a:rPr lang="en-US" dirty="0" smtClean="0"/>
              <a:t>identifying </a:t>
            </a:r>
            <a:r>
              <a:rPr lang="en-US" dirty="0"/>
              <a:t>PM requirements</a:t>
            </a:r>
          </a:p>
          <a:p>
            <a:pPr lvl="1"/>
            <a:r>
              <a:rPr lang="en-US" dirty="0"/>
              <a:t>Make PM-related SOPs for </a:t>
            </a:r>
            <a:r>
              <a:rPr lang="en-US" dirty="0" smtClean="0"/>
              <a:t/>
            </a:r>
            <a:br>
              <a:rPr lang="en-US" dirty="0" smtClean="0"/>
            </a:br>
            <a:r>
              <a:rPr lang="en-US" dirty="0" smtClean="0"/>
              <a:t>these </a:t>
            </a:r>
            <a:r>
              <a:rPr lang="en-US" dirty="0"/>
              <a:t>items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15</a:t>
            </a:fld>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7631" y="840932"/>
            <a:ext cx="6596401" cy="5285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62590" y="6369622"/>
            <a:ext cx="6983181" cy="246221"/>
          </a:xfrm>
          <a:prstGeom prst="rect">
            <a:avLst/>
          </a:prstGeom>
          <a:noFill/>
        </p:spPr>
        <p:txBody>
          <a:bodyPr wrap="square" rtlCol="0">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spTree>
    <p:extLst>
      <p:ext uri="{BB962C8B-B14F-4D97-AF65-F5344CB8AC3E}">
        <p14:creationId xmlns:p14="http://schemas.microsoft.com/office/powerpoint/2010/main" val="3748547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PM Needs Assessment</a:t>
            </a:r>
            <a:endParaRPr lang="en-US" dirty="0"/>
          </a:p>
        </p:txBody>
      </p:sp>
      <p:sp>
        <p:nvSpPr>
          <p:cNvPr id="3" name="Content Placeholder 2"/>
          <p:cNvSpPr>
            <a:spLocks noGrp="1"/>
          </p:cNvSpPr>
          <p:nvPr>
            <p:ph idx="1"/>
          </p:nvPr>
        </p:nvSpPr>
        <p:spPr>
          <a:xfrm>
            <a:off x="230719" y="955040"/>
            <a:ext cx="9767523" cy="5029200"/>
          </a:xfrm>
        </p:spPr>
        <p:txBody>
          <a:bodyPr>
            <a:normAutofit/>
          </a:bodyPr>
          <a:lstStyle/>
          <a:p>
            <a:pPr lvl="0"/>
            <a:r>
              <a:rPr lang="en-US" dirty="0"/>
              <a:t>Look at the pre-use </a:t>
            </a:r>
            <a:r>
              <a:rPr lang="en-US" dirty="0" smtClean="0"/>
              <a:t>analysis </a:t>
            </a:r>
            <a:r>
              <a:rPr lang="en-US" dirty="0"/>
              <a:t>system for new </a:t>
            </a:r>
            <a:r>
              <a:rPr lang="en-US" dirty="0" smtClean="0"/>
              <a:t>equipment</a:t>
            </a:r>
            <a:r>
              <a:rPr lang="en-US" dirty="0"/>
              <a:t>, machines, </a:t>
            </a:r>
            <a:r>
              <a:rPr lang="en-US" dirty="0" smtClean="0"/>
              <a:t>and </a:t>
            </a:r>
            <a:r>
              <a:rPr lang="en-US" dirty="0"/>
              <a:t>materials</a:t>
            </a:r>
          </a:p>
          <a:p>
            <a:pPr lvl="1"/>
            <a:r>
              <a:rPr lang="en-US" dirty="0"/>
              <a:t>Determine who is </a:t>
            </a:r>
            <a:r>
              <a:rPr lang="en-US" dirty="0" smtClean="0"/>
              <a:t>notified when </a:t>
            </a:r>
            <a:r>
              <a:rPr lang="en-US" dirty="0"/>
              <a:t>a </a:t>
            </a:r>
            <a:r>
              <a:rPr lang="en-US" dirty="0" smtClean="0"/>
              <a:t/>
            </a:r>
            <a:br>
              <a:rPr lang="en-US" dirty="0" smtClean="0"/>
            </a:br>
            <a:r>
              <a:rPr lang="en-US" dirty="0" smtClean="0"/>
              <a:t>purchase request is issued</a:t>
            </a:r>
            <a:endParaRPr lang="en-US" dirty="0"/>
          </a:p>
          <a:p>
            <a:pPr lvl="1"/>
            <a:r>
              <a:rPr lang="en-US" dirty="0"/>
              <a:t>Determine how PM </a:t>
            </a:r>
            <a:r>
              <a:rPr lang="en-US" dirty="0" smtClean="0"/>
              <a:t>requirements </a:t>
            </a:r>
            <a:r>
              <a:rPr lang="en-US" dirty="0"/>
              <a:t>are </a:t>
            </a:r>
            <a:r>
              <a:rPr lang="en-US" dirty="0" smtClean="0"/>
              <a:t/>
            </a:r>
            <a:br>
              <a:rPr lang="en-US" dirty="0" smtClean="0"/>
            </a:br>
            <a:r>
              <a:rPr lang="en-US" dirty="0" smtClean="0"/>
              <a:t>reviewed prior </a:t>
            </a:r>
            <a:r>
              <a:rPr lang="en-US" dirty="0"/>
              <a:t>to </a:t>
            </a:r>
            <a:r>
              <a:rPr lang="en-US" dirty="0" smtClean="0"/>
              <a:t>purchase or implementation</a:t>
            </a:r>
            <a:endParaRPr lang="en-US" dirty="0"/>
          </a:p>
          <a:p>
            <a:pPr lvl="1"/>
            <a:r>
              <a:rPr lang="en-US" dirty="0"/>
              <a:t>Think about how to capture </a:t>
            </a:r>
            <a:r>
              <a:rPr lang="en-US" dirty="0" smtClean="0"/>
              <a:t>these </a:t>
            </a:r>
            <a:br>
              <a:rPr lang="en-US" dirty="0" smtClean="0"/>
            </a:br>
            <a:r>
              <a:rPr lang="en-US" dirty="0" smtClean="0"/>
              <a:t>requirements in </a:t>
            </a:r>
            <a:r>
              <a:rPr lang="en-US" dirty="0"/>
              <a:t>the </a:t>
            </a:r>
            <a:r>
              <a:rPr lang="en-US" dirty="0" smtClean="0"/>
              <a:t>PM </a:t>
            </a:r>
            <a:r>
              <a:rPr lang="en-US" dirty="0"/>
              <a:t>system</a:t>
            </a:r>
          </a:p>
        </p:txBody>
      </p:sp>
      <p:sp>
        <p:nvSpPr>
          <p:cNvPr id="4" name="Slide Number Placeholder 3"/>
          <p:cNvSpPr>
            <a:spLocks noGrp="1"/>
          </p:cNvSpPr>
          <p:nvPr>
            <p:ph type="sldNum" sz="quarter" idx="4"/>
          </p:nvPr>
        </p:nvSpPr>
        <p:spPr/>
        <p:txBody>
          <a:bodyPr/>
          <a:lstStyle/>
          <a:p>
            <a:fld id="{EC6B01B9-2AD7-FF46-ADAD-E0B0ABE832D6}" type="slidenum">
              <a:rPr lang="en-US" smtClean="0"/>
              <a:pPr/>
              <a:t>16</a:t>
            </a:fld>
            <a:endParaRPr lang="en-US" dirty="0"/>
          </a:p>
        </p:txBody>
      </p:sp>
      <p:pic>
        <p:nvPicPr>
          <p:cNvPr id="7" name="Picture 6" descr="C:\Users\schrothl\AppData\Local\Microsoft\Windows\Temporary Internet Files\Content.IE5\J8KW21AG\5229052142_eb221f04f7_o[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4430" y="2067960"/>
            <a:ext cx="4548041" cy="3358281"/>
          </a:xfrm>
          <a:prstGeom prst="rect">
            <a:avLst/>
          </a:prstGeom>
          <a:noFill/>
          <a:ln>
            <a:noFill/>
          </a:ln>
        </p:spPr>
      </p:pic>
      <p:sp>
        <p:nvSpPr>
          <p:cNvPr id="8" name="TextBox 7"/>
          <p:cNvSpPr txBox="1"/>
          <p:nvPr/>
        </p:nvSpPr>
        <p:spPr>
          <a:xfrm>
            <a:off x="2662590" y="6369622"/>
            <a:ext cx="6983181" cy="246221"/>
          </a:xfrm>
          <a:prstGeom prst="rect">
            <a:avLst/>
          </a:prstGeom>
          <a:noFill/>
        </p:spPr>
        <p:txBody>
          <a:bodyPr wrap="square" rtlCol="0">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1692521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PM Documentation</a:t>
            </a:r>
            <a:endParaRPr lang="en-US" dirty="0"/>
          </a:p>
        </p:txBody>
      </p:sp>
      <p:sp>
        <p:nvSpPr>
          <p:cNvPr id="3" name="Content Placeholder 2"/>
          <p:cNvSpPr>
            <a:spLocks noGrp="1"/>
          </p:cNvSpPr>
          <p:nvPr>
            <p:ph idx="1"/>
          </p:nvPr>
        </p:nvSpPr>
        <p:spPr>
          <a:xfrm>
            <a:off x="230719" y="955040"/>
            <a:ext cx="11731752" cy="5029200"/>
          </a:xfrm>
        </p:spPr>
        <p:txBody>
          <a:bodyPr>
            <a:normAutofit lnSpcReduction="10000"/>
          </a:bodyPr>
          <a:lstStyle/>
          <a:p>
            <a:pPr lvl="0"/>
            <a:r>
              <a:rPr lang="en-US" dirty="0"/>
              <a:t>Document PM requirements in the </a:t>
            </a:r>
            <a:r>
              <a:rPr lang="en-US" dirty="0" smtClean="0"/>
              <a:t>tracking &amp; scheduling </a:t>
            </a:r>
            <a:r>
              <a:rPr lang="en-US" dirty="0"/>
              <a:t>system</a:t>
            </a:r>
            <a:r>
              <a:rPr lang="en-US" dirty="0" smtClean="0"/>
              <a:t>:</a:t>
            </a:r>
          </a:p>
          <a:p>
            <a:pPr lvl="1"/>
            <a:r>
              <a:rPr lang="en-US" dirty="0"/>
              <a:t>Machine, equipment, or safety item description</a:t>
            </a:r>
          </a:p>
          <a:p>
            <a:pPr lvl="1"/>
            <a:r>
              <a:rPr lang="en-US" dirty="0"/>
              <a:t>Location of item (and serial number)</a:t>
            </a:r>
          </a:p>
          <a:p>
            <a:pPr lvl="1"/>
            <a:r>
              <a:rPr lang="en-US" dirty="0"/>
              <a:t>PM procedures</a:t>
            </a:r>
          </a:p>
          <a:p>
            <a:pPr lvl="1"/>
            <a:r>
              <a:rPr lang="en-US" dirty="0"/>
              <a:t>Responsible person(s)</a:t>
            </a:r>
          </a:p>
          <a:p>
            <a:pPr lvl="1"/>
            <a:r>
              <a:rPr lang="en-US" dirty="0"/>
              <a:t>Due dates</a:t>
            </a:r>
          </a:p>
          <a:p>
            <a:pPr lvl="1"/>
            <a:r>
              <a:rPr lang="en-US" dirty="0"/>
              <a:t>Completion dates</a:t>
            </a:r>
          </a:p>
          <a:p>
            <a:pPr lvl="1"/>
            <a:r>
              <a:rPr lang="en-US" dirty="0"/>
              <a:t>Report numbers</a:t>
            </a:r>
          </a:p>
          <a:p>
            <a:pPr lvl="1"/>
            <a:r>
              <a:rPr lang="en-US" dirty="0"/>
              <a:t>Key inspection findings</a:t>
            </a:r>
          </a:p>
          <a:p>
            <a:pPr lvl="1"/>
            <a:r>
              <a:rPr lang="en-US" dirty="0"/>
              <a:t>Work order </a:t>
            </a:r>
            <a:r>
              <a:rPr lang="en-US" dirty="0" smtClean="0"/>
              <a:t>numbers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17</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8767" y="2095786"/>
            <a:ext cx="5573703" cy="376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62590" y="6369622"/>
            <a:ext cx="6983181" cy="246221"/>
          </a:xfrm>
          <a:prstGeom prst="rect">
            <a:avLst/>
          </a:prstGeom>
          <a:noFill/>
        </p:spPr>
        <p:txBody>
          <a:bodyPr wrap="square" rtlCol="0">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spTree>
    <p:extLst>
      <p:ext uri="{BB962C8B-B14F-4D97-AF65-F5344CB8AC3E}">
        <p14:creationId xmlns:p14="http://schemas.microsoft.com/office/powerpoint/2010/main" val="2444707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chrothl\AppData\Local\Microsoft\Windows\Temporary Internet Files\Content.IE5\QHP4Y5YC\US_Navy_030302-N-2972R-086_CIWS_Preventative_Maintenance_at_se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991602"/>
            <a:ext cx="6400800" cy="50121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dirty="0" smtClean="0"/>
              <a:t>PM Training</a:t>
            </a:r>
            <a:endParaRPr lang="en-US" dirty="0"/>
          </a:p>
        </p:txBody>
      </p:sp>
      <p:sp>
        <p:nvSpPr>
          <p:cNvPr id="4" name="Slide Number Placeholder 3"/>
          <p:cNvSpPr>
            <a:spLocks noGrp="1"/>
          </p:cNvSpPr>
          <p:nvPr>
            <p:ph type="sldNum" sz="quarter" idx="12"/>
          </p:nvPr>
        </p:nvSpPr>
        <p:spPr/>
        <p:txBody>
          <a:bodyPr/>
          <a:lstStyle/>
          <a:p>
            <a:fld id="{EC6B01B9-2AD7-FF46-ADAD-E0B0ABE832D6}" type="slidenum">
              <a:rPr lang="en-US" smtClean="0"/>
              <a:pPr/>
              <a:t>18</a:t>
            </a:fld>
            <a:endParaRPr lang="en-US" dirty="0"/>
          </a:p>
        </p:txBody>
      </p:sp>
      <p:sp>
        <p:nvSpPr>
          <p:cNvPr id="3" name="Content Placeholder 2"/>
          <p:cNvSpPr>
            <a:spLocks noGrp="1"/>
          </p:cNvSpPr>
          <p:nvPr>
            <p:ph sz="half" idx="1"/>
          </p:nvPr>
        </p:nvSpPr>
        <p:spPr>
          <a:xfrm>
            <a:off x="227408" y="1123950"/>
            <a:ext cx="5563791" cy="4610100"/>
          </a:xfrm>
        </p:spPr>
        <p:txBody>
          <a:bodyPr>
            <a:normAutofit lnSpcReduction="10000"/>
          </a:bodyPr>
          <a:lstStyle/>
          <a:p>
            <a:pPr marL="0" indent="0" fontAlgn="t">
              <a:buNone/>
            </a:pPr>
            <a:endParaRPr lang="en-GB" sz="6000" dirty="0"/>
          </a:p>
          <a:p>
            <a:pPr fontAlgn="t"/>
            <a:r>
              <a:rPr lang="en-GB" dirty="0" smtClean="0"/>
              <a:t>Location </a:t>
            </a:r>
            <a:r>
              <a:rPr lang="en-GB" dirty="0"/>
              <a:t>of </a:t>
            </a:r>
            <a:r>
              <a:rPr lang="en-GB" dirty="0" smtClean="0"/>
              <a:t>OEM or other PM guidance</a:t>
            </a:r>
            <a:endParaRPr lang="en-US" dirty="0"/>
          </a:p>
          <a:p>
            <a:pPr fontAlgn="t"/>
            <a:r>
              <a:rPr lang="en-GB" dirty="0"/>
              <a:t>PM tracking and </a:t>
            </a:r>
            <a:r>
              <a:rPr lang="en-GB" dirty="0" smtClean="0"/>
              <a:t>scheduling </a:t>
            </a:r>
            <a:r>
              <a:rPr lang="en-GB" dirty="0"/>
              <a:t>system</a:t>
            </a:r>
            <a:endParaRPr lang="en-US" dirty="0"/>
          </a:p>
          <a:p>
            <a:pPr fontAlgn="t"/>
            <a:r>
              <a:rPr lang="en-GB" dirty="0"/>
              <a:t>Steps to review </a:t>
            </a:r>
            <a:r>
              <a:rPr lang="en-GB" dirty="0" smtClean="0"/>
              <a:t>and address </a:t>
            </a:r>
            <a:r>
              <a:rPr lang="en-GB" dirty="0"/>
              <a:t>a work order</a:t>
            </a:r>
            <a:endParaRPr lang="en-US" dirty="0"/>
          </a:p>
          <a:p>
            <a:pPr fontAlgn="t"/>
            <a:r>
              <a:rPr lang="en-GB" dirty="0" smtClean="0"/>
              <a:t>Hazard control programs and </a:t>
            </a:r>
            <a:r>
              <a:rPr lang="en-GB" dirty="0"/>
              <a:t>procedures</a:t>
            </a:r>
            <a:endParaRPr lang="en-US" dirty="0"/>
          </a:p>
        </p:txBody>
      </p:sp>
      <p:sp>
        <p:nvSpPr>
          <p:cNvPr id="5" name="TextBox 4"/>
          <p:cNvSpPr txBox="1"/>
          <p:nvPr/>
        </p:nvSpPr>
        <p:spPr>
          <a:xfrm>
            <a:off x="1" y="991603"/>
            <a:ext cx="5791199" cy="954107"/>
          </a:xfrm>
          <a:prstGeom prst="rect">
            <a:avLst/>
          </a:prstGeom>
          <a:solidFill>
            <a:schemeClr val="tx2">
              <a:lumMod val="75000"/>
            </a:schemeClr>
          </a:solidFill>
        </p:spPr>
        <p:txBody>
          <a:bodyPr wrap="square" rtlCol="0">
            <a:spAutoFit/>
          </a:bodyPr>
          <a:lstStyle/>
          <a:p>
            <a:pPr algn="ctr"/>
            <a:r>
              <a:rPr lang="en-US" sz="2800" dirty="0">
                <a:solidFill>
                  <a:schemeClr val="bg1"/>
                </a:solidFill>
              </a:rPr>
              <a:t>MAINTENANCE </a:t>
            </a:r>
            <a:br>
              <a:rPr lang="en-US" sz="2800" dirty="0">
                <a:solidFill>
                  <a:schemeClr val="bg1"/>
                </a:solidFill>
              </a:rPr>
            </a:br>
            <a:r>
              <a:rPr lang="en-US" sz="2800" dirty="0">
                <a:solidFill>
                  <a:schemeClr val="bg1"/>
                </a:solidFill>
              </a:rPr>
              <a:t>PERSONNEL</a:t>
            </a:r>
          </a:p>
        </p:txBody>
      </p:sp>
      <p:sp>
        <p:nvSpPr>
          <p:cNvPr id="8" name="TextBox 7"/>
          <p:cNvSpPr txBox="1"/>
          <p:nvPr/>
        </p:nvSpPr>
        <p:spPr>
          <a:xfrm>
            <a:off x="2662590" y="6369622"/>
            <a:ext cx="6983181" cy="246221"/>
          </a:xfrm>
          <a:prstGeom prst="rect">
            <a:avLst/>
          </a:prstGeom>
          <a:noFill/>
        </p:spPr>
        <p:txBody>
          <a:bodyPr wrap="square" rtlCol="0">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676867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PM Training</a:t>
            </a:r>
            <a:endParaRPr lang="en-US" dirty="0"/>
          </a:p>
        </p:txBody>
      </p:sp>
      <p:sp>
        <p:nvSpPr>
          <p:cNvPr id="4" name="Slide Number Placeholder 3"/>
          <p:cNvSpPr>
            <a:spLocks noGrp="1"/>
          </p:cNvSpPr>
          <p:nvPr>
            <p:ph type="sldNum" sz="quarter" idx="12"/>
          </p:nvPr>
        </p:nvSpPr>
        <p:spPr/>
        <p:txBody>
          <a:bodyPr/>
          <a:lstStyle/>
          <a:p>
            <a:fld id="{EC6B01B9-2AD7-FF46-ADAD-E0B0ABE832D6}" type="slidenum">
              <a:rPr lang="en-US" smtClean="0"/>
              <a:pPr/>
              <a:t>19</a:t>
            </a:fld>
            <a:endParaRPr lang="en-US" dirty="0"/>
          </a:p>
        </p:txBody>
      </p:sp>
      <p:sp>
        <p:nvSpPr>
          <p:cNvPr id="6" name="Content Placeholder 5"/>
          <p:cNvSpPr>
            <a:spLocks noGrp="1"/>
          </p:cNvSpPr>
          <p:nvPr>
            <p:ph sz="half" idx="1"/>
          </p:nvPr>
        </p:nvSpPr>
        <p:spPr>
          <a:xfrm>
            <a:off x="225880" y="952501"/>
            <a:ext cx="6078101" cy="5148263"/>
          </a:xfrm>
        </p:spPr>
        <p:txBody>
          <a:bodyPr>
            <a:normAutofit/>
          </a:bodyPr>
          <a:lstStyle/>
          <a:p>
            <a:pPr marL="342900" lvl="1" indent="-342900">
              <a:buFont typeface="Arial"/>
              <a:buChar char="•"/>
            </a:pPr>
            <a:endParaRPr lang="en-GB" sz="2800" dirty="0"/>
          </a:p>
          <a:p>
            <a:pPr marL="342900" lvl="1" indent="-342900">
              <a:buFont typeface="Arial"/>
              <a:buChar char="•"/>
            </a:pPr>
            <a:r>
              <a:rPr lang="en-GB" sz="2800" dirty="0"/>
              <a:t>Process to get new materials, equipment, and machines approved</a:t>
            </a:r>
          </a:p>
          <a:p>
            <a:pPr marL="342900" lvl="1" indent="-342900">
              <a:buFont typeface="Arial"/>
              <a:buChar char="•"/>
            </a:pPr>
            <a:endParaRPr lang="en-GB" sz="3600" dirty="0"/>
          </a:p>
          <a:p>
            <a:pPr fontAlgn="t"/>
            <a:r>
              <a:rPr lang="en-GB" sz="2800" dirty="0"/>
              <a:t>Steps to submit a work order</a:t>
            </a:r>
            <a:endParaRPr lang="en-US" sz="2800" dirty="0"/>
          </a:p>
          <a:p>
            <a:pPr fontAlgn="t"/>
            <a:r>
              <a:rPr lang="en-US" sz="2800" dirty="0" smtClean="0"/>
              <a:t>General awareness of maintenance activities</a:t>
            </a:r>
            <a:endParaRPr lang="en-US" sz="2800" dirty="0"/>
          </a:p>
          <a:p>
            <a:pPr marL="0" lvl="1" indent="0">
              <a:buNone/>
            </a:pPr>
            <a:endParaRPr lang="en-GB" sz="2800" dirty="0"/>
          </a:p>
        </p:txBody>
      </p:sp>
      <p:sp>
        <p:nvSpPr>
          <p:cNvPr id="7" name="TextBox 6"/>
          <p:cNvSpPr txBox="1"/>
          <p:nvPr/>
        </p:nvSpPr>
        <p:spPr>
          <a:xfrm>
            <a:off x="0" y="1038565"/>
            <a:ext cx="6800045" cy="523220"/>
          </a:xfrm>
          <a:prstGeom prst="rect">
            <a:avLst/>
          </a:prstGeom>
          <a:solidFill>
            <a:schemeClr val="tx2">
              <a:lumMod val="75000"/>
            </a:schemeClr>
          </a:solidFill>
        </p:spPr>
        <p:txBody>
          <a:bodyPr wrap="square" rtlCol="0">
            <a:spAutoFit/>
          </a:bodyPr>
          <a:lstStyle/>
          <a:p>
            <a:pPr algn="ctr"/>
            <a:r>
              <a:rPr lang="en-US" sz="2800" dirty="0">
                <a:solidFill>
                  <a:schemeClr val="bg1"/>
                </a:solidFill>
              </a:rPr>
              <a:t>SUPERVISORS</a:t>
            </a:r>
          </a:p>
        </p:txBody>
      </p:sp>
      <p:sp>
        <p:nvSpPr>
          <p:cNvPr id="12" name="TextBox 11"/>
          <p:cNvSpPr txBox="1"/>
          <p:nvPr/>
        </p:nvSpPr>
        <p:spPr>
          <a:xfrm>
            <a:off x="0" y="3121423"/>
            <a:ext cx="6800045" cy="523220"/>
          </a:xfrm>
          <a:prstGeom prst="rect">
            <a:avLst/>
          </a:prstGeom>
          <a:solidFill>
            <a:schemeClr val="tx2">
              <a:lumMod val="75000"/>
            </a:schemeClr>
          </a:solidFill>
        </p:spPr>
        <p:txBody>
          <a:bodyPr wrap="square" rtlCol="0">
            <a:spAutoFit/>
          </a:bodyPr>
          <a:lstStyle/>
          <a:p>
            <a:pPr algn="ctr"/>
            <a:r>
              <a:rPr lang="en-US" sz="2800" dirty="0">
                <a:solidFill>
                  <a:schemeClr val="bg1"/>
                </a:solidFill>
              </a:rPr>
              <a:t>EMPLOYEES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045" y="827015"/>
            <a:ext cx="5391955" cy="531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662590" y="6369622"/>
            <a:ext cx="6983181" cy="246221"/>
          </a:xfrm>
          <a:prstGeom prst="rect">
            <a:avLst/>
          </a:prstGeom>
          <a:noFill/>
        </p:spPr>
        <p:txBody>
          <a:bodyPr wrap="square" rtlCol="0">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864287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lvl="0"/>
            <a:r>
              <a:rPr lang="en-US" dirty="0"/>
              <a:t>In this presentation, you will learn to</a:t>
            </a:r>
            <a:r>
              <a:rPr lang="en-US" dirty="0" smtClean="0"/>
              <a:t>:</a:t>
            </a:r>
            <a:endParaRPr lang="en-US" dirty="0"/>
          </a:p>
          <a:p>
            <a:pPr lvl="1"/>
            <a:r>
              <a:rPr lang="en-US" sz="2800" dirty="0"/>
              <a:t>Summarize the background and importance of PM</a:t>
            </a:r>
          </a:p>
          <a:p>
            <a:pPr lvl="1"/>
            <a:r>
              <a:rPr lang="en-US" sz="2800" dirty="0"/>
              <a:t>List PM-related documentation</a:t>
            </a:r>
          </a:p>
          <a:p>
            <a:pPr lvl="1"/>
            <a:r>
              <a:rPr lang="en-US" sz="2800" dirty="0"/>
              <a:t>Describe the knowledge leadership/management, key personnel, and the workforce should have regarding PM</a:t>
            </a:r>
          </a:p>
          <a:p>
            <a:pPr lvl="1"/>
            <a:r>
              <a:rPr lang="en-US" sz="2800" dirty="0"/>
              <a:t>Identify PM actions to implement and sustain OSHA VPP</a:t>
            </a:r>
          </a:p>
        </p:txBody>
      </p:sp>
      <p:sp>
        <p:nvSpPr>
          <p:cNvPr id="4" name="Slide Number Placeholder 3"/>
          <p:cNvSpPr>
            <a:spLocks noGrp="1"/>
          </p:cNvSpPr>
          <p:nvPr>
            <p:ph type="sldNum" sz="quarter" idx="4"/>
          </p:nvPr>
        </p:nvSpPr>
        <p:spPr/>
        <p:txBody>
          <a:bodyPr/>
          <a:lstStyle/>
          <a:p>
            <a:fld id="{EC6B01B9-2AD7-FF46-ADAD-E0B0ABE832D6}" type="slidenum">
              <a:rPr lang="en-US" smtClean="0"/>
              <a:pPr/>
              <a:t>2</a:t>
            </a:fld>
            <a:endParaRPr lang="en-US" dirty="0"/>
          </a:p>
        </p:txBody>
      </p:sp>
    </p:spTree>
    <p:extLst>
      <p:ext uri="{BB962C8B-B14F-4D97-AF65-F5344CB8AC3E}">
        <p14:creationId xmlns:p14="http://schemas.microsoft.com/office/powerpoint/2010/main" val="1582732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PM Inspections and Maintenance</a:t>
            </a:r>
            <a:endParaRPr lang="en-US" dirty="0"/>
          </a:p>
        </p:txBody>
      </p:sp>
      <p:sp>
        <p:nvSpPr>
          <p:cNvPr id="4" name="Slide Number Placeholder 3"/>
          <p:cNvSpPr>
            <a:spLocks noGrp="1"/>
          </p:cNvSpPr>
          <p:nvPr>
            <p:ph type="sldNum" sz="quarter" idx="12"/>
          </p:nvPr>
        </p:nvSpPr>
        <p:spPr/>
        <p:txBody>
          <a:bodyPr/>
          <a:lstStyle/>
          <a:p>
            <a:fld id="{EC6B01B9-2AD7-FF46-ADAD-E0B0ABE832D6}" type="slidenum">
              <a:rPr lang="en-US" smtClean="0"/>
              <a:pPr/>
              <a:t>20</a:t>
            </a:fld>
            <a:endParaRPr lang="en-US" dirty="0"/>
          </a:p>
        </p:txBody>
      </p:sp>
      <p:sp>
        <p:nvSpPr>
          <p:cNvPr id="3" name="Content Placeholder 2"/>
          <p:cNvSpPr>
            <a:spLocks noGrp="1"/>
          </p:cNvSpPr>
          <p:nvPr>
            <p:ph sz="half" idx="1"/>
          </p:nvPr>
        </p:nvSpPr>
        <p:spPr>
          <a:xfrm>
            <a:off x="225880" y="952501"/>
            <a:ext cx="7831856" cy="5148263"/>
          </a:xfrm>
        </p:spPr>
        <p:txBody>
          <a:bodyPr>
            <a:normAutofit/>
          </a:bodyPr>
          <a:lstStyle/>
          <a:p>
            <a:pPr lvl="0" fontAlgn="t"/>
            <a:r>
              <a:rPr lang="en-GB" dirty="0"/>
              <a:t>Follow OEM and/or local technical guidance</a:t>
            </a:r>
            <a:endParaRPr lang="en-US" dirty="0"/>
          </a:p>
          <a:p>
            <a:pPr lvl="0" fontAlgn="t"/>
            <a:r>
              <a:rPr lang="en-GB" dirty="0"/>
              <a:t>Generate formal work orders for repairs</a:t>
            </a:r>
            <a:endParaRPr lang="en-US" dirty="0"/>
          </a:p>
          <a:p>
            <a:pPr lvl="0" fontAlgn="t"/>
            <a:r>
              <a:rPr lang="en-GB" dirty="0"/>
              <a:t>Coach equipment users in proper operation, user maintenance, equipment cleanliness</a:t>
            </a:r>
            <a:endParaRPr lang="en-US" dirty="0"/>
          </a:p>
          <a:p>
            <a:pPr lvl="0" fontAlgn="t"/>
            <a:r>
              <a:rPr lang="en-GB" dirty="0"/>
              <a:t>Document completed inspections and </a:t>
            </a:r>
            <a:r>
              <a:rPr lang="en-GB" dirty="0" smtClean="0"/>
              <a:t>maintenance</a:t>
            </a:r>
            <a:endParaRPr lang="en-US" dirty="0"/>
          </a:p>
        </p:txBody>
      </p:sp>
      <p:pic>
        <p:nvPicPr>
          <p:cNvPr id="8" name="Picture 7" descr="C:\Users\schrothl\AppData\Local\Microsoft\Windows\Temporary Internet Files\Content.IE5\8HFKJ4B0\Preventative-Maintenance-Checklist-35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7736" y="836590"/>
            <a:ext cx="4134264" cy="5289932"/>
          </a:xfrm>
          <a:prstGeom prst="rect">
            <a:avLst/>
          </a:prstGeom>
          <a:noFill/>
          <a:ln>
            <a:noFill/>
          </a:ln>
        </p:spPr>
      </p:pic>
      <p:sp>
        <p:nvSpPr>
          <p:cNvPr id="5" name="TextBox 4"/>
          <p:cNvSpPr txBox="1"/>
          <p:nvPr/>
        </p:nvSpPr>
        <p:spPr>
          <a:xfrm>
            <a:off x="5230368" y="4206240"/>
            <a:ext cx="3288443"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spcBef>
                <a:spcPts val="600"/>
              </a:spcBef>
              <a:spcAft>
                <a:spcPts val="600"/>
              </a:spcAft>
            </a:pPr>
            <a:r>
              <a:rPr lang="en-US" sz="3600" dirty="0"/>
              <a:t>Plan for efficiency!</a:t>
            </a:r>
          </a:p>
        </p:txBody>
      </p:sp>
      <p:sp>
        <p:nvSpPr>
          <p:cNvPr id="9" name="TextBox 8"/>
          <p:cNvSpPr txBox="1"/>
          <p:nvPr/>
        </p:nvSpPr>
        <p:spPr>
          <a:xfrm>
            <a:off x="2662590" y="6369622"/>
            <a:ext cx="6983181" cy="246221"/>
          </a:xfrm>
          <a:prstGeom prst="rect">
            <a:avLst/>
          </a:prstGeom>
          <a:noFill/>
        </p:spPr>
        <p:txBody>
          <a:bodyPr wrap="square" rtlCol="0">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4154398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Review and Improvement</a:t>
            </a:r>
            <a:endParaRPr lang="en-US" dirty="0"/>
          </a:p>
        </p:txBody>
      </p:sp>
      <p:sp>
        <p:nvSpPr>
          <p:cNvPr id="3" name="Content Placeholder 2"/>
          <p:cNvSpPr>
            <a:spLocks noGrp="1"/>
          </p:cNvSpPr>
          <p:nvPr>
            <p:ph idx="1"/>
          </p:nvPr>
        </p:nvSpPr>
        <p:spPr>
          <a:xfrm>
            <a:off x="230719" y="955040"/>
            <a:ext cx="11731752" cy="5029200"/>
          </a:xfrm>
        </p:spPr>
        <p:txBody>
          <a:bodyPr>
            <a:normAutofit/>
          </a:bodyPr>
          <a:lstStyle/>
          <a:p>
            <a:pPr lvl="0"/>
            <a:r>
              <a:rPr lang="en-US" dirty="0"/>
              <a:t>Stay updated on scheduled versus unscheduled maintenance work</a:t>
            </a:r>
          </a:p>
          <a:p>
            <a:pPr lvl="0"/>
            <a:r>
              <a:rPr lang="en-US" dirty="0"/>
              <a:t>Provide periodic PM program reviews to </a:t>
            </a:r>
            <a:r>
              <a:rPr lang="en-US" dirty="0" smtClean="0"/>
              <a:t>leadership</a:t>
            </a:r>
            <a:endParaRPr lang="en-US" dirty="0"/>
          </a:p>
          <a:p>
            <a:pPr lvl="0"/>
            <a:r>
              <a:rPr lang="en-US" dirty="0"/>
              <a:t>Ensure scheduled LOTO training is up-to-date</a:t>
            </a:r>
          </a:p>
          <a:p>
            <a:pPr lvl="0"/>
            <a:r>
              <a:rPr lang="en-US" dirty="0"/>
              <a:t>Evaluate the </a:t>
            </a:r>
            <a:r>
              <a:rPr lang="en-US" dirty="0" smtClean="0"/>
              <a:t>effectiveness of</a:t>
            </a:r>
            <a:br>
              <a:rPr lang="en-US" dirty="0" smtClean="0"/>
            </a:br>
            <a:r>
              <a:rPr lang="en-US" dirty="0" smtClean="0"/>
              <a:t>the </a:t>
            </a:r>
            <a:r>
              <a:rPr lang="en-US" dirty="0"/>
              <a:t>PM system</a:t>
            </a:r>
          </a:p>
          <a:p>
            <a:pPr lvl="0"/>
            <a:r>
              <a:rPr lang="en-US" dirty="0"/>
              <a:t>Trend data, as available</a:t>
            </a:r>
          </a:p>
          <a:p>
            <a:pPr lvl="1"/>
            <a:r>
              <a:rPr lang="en-US" dirty="0"/>
              <a:t>Missed scheduled </a:t>
            </a:r>
            <a:r>
              <a:rPr lang="en-US" dirty="0" smtClean="0"/>
              <a:t>maintenance</a:t>
            </a:r>
            <a:endParaRPr lang="en-US" dirty="0"/>
          </a:p>
          <a:p>
            <a:pPr lvl="1"/>
            <a:r>
              <a:rPr lang="en-US" dirty="0"/>
              <a:t>Equipment </a:t>
            </a:r>
            <a:r>
              <a:rPr lang="en-US" dirty="0" smtClean="0"/>
              <a:t>failures</a:t>
            </a:r>
          </a:p>
          <a:p>
            <a:pPr lvl="1"/>
            <a:r>
              <a:rPr lang="en-US" dirty="0" smtClean="0"/>
              <a:t>Completion rates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21</a:t>
            </a:fld>
            <a:endParaRPr lang="en-US" dirty="0"/>
          </a:p>
        </p:txBody>
      </p:sp>
      <p:pic>
        <p:nvPicPr>
          <p:cNvPr id="9" name="Picture 8"/>
          <p:cNvPicPr>
            <a:picLocks noChangeAspect="1"/>
          </p:cNvPicPr>
          <p:nvPr/>
        </p:nvPicPr>
        <p:blipFill>
          <a:blip r:embed="rId3"/>
          <a:stretch>
            <a:fillRect/>
          </a:stretch>
        </p:blipFill>
        <p:spPr>
          <a:xfrm>
            <a:off x="5972321" y="2700560"/>
            <a:ext cx="5990150" cy="3283680"/>
          </a:xfrm>
          <a:prstGeom prst="rect">
            <a:avLst/>
          </a:prstGeom>
          <a:ln>
            <a:solidFill>
              <a:schemeClr val="tx1"/>
            </a:solidFill>
          </a:ln>
        </p:spPr>
      </p:pic>
      <p:sp>
        <p:nvSpPr>
          <p:cNvPr id="7" name="TextBox 6"/>
          <p:cNvSpPr txBox="1"/>
          <p:nvPr/>
        </p:nvSpPr>
        <p:spPr>
          <a:xfrm>
            <a:off x="2662590" y="6369622"/>
            <a:ext cx="6983181" cy="246221"/>
          </a:xfrm>
          <a:prstGeom prst="rect">
            <a:avLst/>
          </a:prstGeom>
          <a:noFill/>
        </p:spPr>
        <p:txBody>
          <a:bodyPr wrap="square" rtlCol="0">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JE Edwards</a:t>
            </a:r>
            <a:endParaRPr lang="en-US" sz="1000" dirty="0">
              <a:solidFill>
                <a:schemeClr val="bg1">
                  <a:lumMod val="50000"/>
                </a:schemeClr>
              </a:solidFill>
            </a:endParaRPr>
          </a:p>
        </p:txBody>
      </p:sp>
    </p:spTree>
    <p:extLst>
      <p:ext uri="{BB962C8B-B14F-4D97-AF65-F5344CB8AC3E}">
        <p14:creationId xmlns:p14="http://schemas.microsoft.com/office/powerpoint/2010/main" val="23488560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pPr lvl="0"/>
            <a:r>
              <a:rPr lang="en-US" dirty="0"/>
              <a:t>In this presentation, you </a:t>
            </a:r>
            <a:r>
              <a:rPr lang="en-US" dirty="0" smtClean="0"/>
              <a:t>learned </a:t>
            </a:r>
            <a:r>
              <a:rPr lang="en-US" dirty="0"/>
              <a:t>to</a:t>
            </a:r>
            <a:r>
              <a:rPr lang="en-US" dirty="0" smtClean="0"/>
              <a:t>:</a:t>
            </a:r>
            <a:endParaRPr lang="en-US" dirty="0"/>
          </a:p>
          <a:p>
            <a:pPr lvl="1"/>
            <a:r>
              <a:rPr lang="en-US" sz="2800" dirty="0"/>
              <a:t>Summarize the background and importance of PM</a:t>
            </a:r>
          </a:p>
          <a:p>
            <a:pPr lvl="1"/>
            <a:r>
              <a:rPr lang="en-US" sz="2800" dirty="0"/>
              <a:t>List PM-related documentation</a:t>
            </a:r>
          </a:p>
          <a:p>
            <a:pPr lvl="1"/>
            <a:r>
              <a:rPr lang="en-US" sz="2800" dirty="0"/>
              <a:t>Describe the knowledge leadership/management, key personnel, and the workforce should have regarding PM</a:t>
            </a:r>
          </a:p>
          <a:p>
            <a:pPr lvl="1"/>
            <a:r>
              <a:rPr lang="en-US" sz="2800" dirty="0"/>
              <a:t>Identify PM actions to implement and sustain OSHA VPP</a:t>
            </a:r>
          </a:p>
        </p:txBody>
      </p:sp>
      <p:sp>
        <p:nvSpPr>
          <p:cNvPr id="4" name="Slide Number Placeholder 3"/>
          <p:cNvSpPr>
            <a:spLocks noGrp="1"/>
          </p:cNvSpPr>
          <p:nvPr>
            <p:ph type="sldNum" sz="quarter" idx="4"/>
          </p:nvPr>
        </p:nvSpPr>
        <p:spPr/>
        <p:txBody>
          <a:bodyPr/>
          <a:lstStyle/>
          <a:p>
            <a:fld id="{EC6B01B9-2AD7-FF46-ADAD-E0B0ABE832D6}" type="slidenum">
              <a:rPr lang="en-US" smtClean="0"/>
              <a:pPr/>
              <a:t>22</a:t>
            </a:fld>
            <a:endParaRPr lang="en-US" dirty="0"/>
          </a:p>
        </p:txBody>
      </p:sp>
    </p:spTree>
    <p:extLst>
      <p:ext uri="{BB962C8B-B14F-4D97-AF65-F5344CB8AC3E}">
        <p14:creationId xmlns:p14="http://schemas.microsoft.com/office/powerpoint/2010/main" val="3542926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Background &amp; Importance</a:t>
            </a:r>
            <a:endParaRPr lang="en-US" dirty="0"/>
          </a:p>
        </p:txBody>
      </p:sp>
      <p:sp>
        <p:nvSpPr>
          <p:cNvPr id="3" name="Content Placeholder 2"/>
          <p:cNvSpPr>
            <a:spLocks noGrp="1"/>
          </p:cNvSpPr>
          <p:nvPr>
            <p:ph idx="1"/>
          </p:nvPr>
        </p:nvSpPr>
        <p:spPr>
          <a:xfrm>
            <a:off x="230719" y="955040"/>
            <a:ext cx="11379755" cy="5029200"/>
          </a:xfrm>
        </p:spPr>
        <p:txBody>
          <a:bodyPr/>
          <a:lstStyle/>
          <a:p>
            <a:pPr lvl="0"/>
            <a:r>
              <a:rPr lang="en-US" dirty="0"/>
              <a:t>Included in the </a:t>
            </a:r>
            <a:r>
              <a:rPr lang="en-US" dirty="0" smtClean="0"/>
              <a:t>HP&amp;C </a:t>
            </a:r>
            <a:r>
              <a:rPr lang="en-US" dirty="0"/>
              <a:t>criteria for VPP</a:t>
            </a:r>
          </a:p>
          <a:p>
            <a:pPr lvl="0"/>
            <a:r>
              <a:rPr lang="en-US" dirty="0"/>
              <a:t>Establishes a written PM system to maintain workplace equipment and facilities</a:t>
            </a:r>
          </a:p>
          <a:p>
            <a:pPr lvl="0"/>
            <a:r>
              <a:rPr lang="en-US" dirty="0"/>
              <a:t>Uses manufacturer recommendations to identify potentially hazardous failures</a:t>
            </a:r>
          </a:p>
          <a:p>
            <a:pPr lvl="0"/>
            <a:r>
              <a:rPr lang="en-US" dirty="0"/>
              <a:t>Includes maintenance for hazard controls and safety-critical features</a:t>
            </a:r>
          </a:p>
          <a:p>
            <a:pPr lvl="0"/>
            <a:r>
              <a:rPr lang="en-US" dirty="0"/>
              <a:t>Inspects, maintains, and repairs equipment/facilities before hazardous failures </a:t>
            </a:r>
            <a:r>
              <a:rPr lang="en-US" dirty="0" smtClean="0"/>
              <a:t>occur</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3</a:t>
            </a:fld>
            <a:endParaRPr lang="en-US" dirty="0"/>
          </a:p>
        </p:txBody>
      </p:sp>
    </p:spTree>
    <p:extLst>
      <p:ext uri="{BB962C8B-B14F-4D97-AF65-F5344CB8AC3E}">
        <p14:creationId xmlns:p14="http://schemas.microsoft.com/office/powerpoint/2010/main" val="1801270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a:xfrm>
            <a:off x="230719" y="955040"/>
            <a:ext cx="6483921" cy="5029200"/>
          </a:xfrm>
        </p:spPr>
        <p:txBody>
          <a:bodyPr/>
          <a:lstStyle/>
          <a:p>
            <a:pPr lvl="0"/>
            <a:r>
              <a:rPr lang="en-US" dirty="0" smtClean="0"/>
              <a:t>Written PM program</a:t>
            </a:r>
          </a:p>
          <a:p>
            <a:pPr lvl="0"/>
            <a:r>
              <a:rPr lang="en-US" dirty="0" smtClean="0"/>
              <a:t>Equipment/facilities PM inventory list</a:t>
            </a:r>
          </a:p>
          <a:p>
            <a:pPr lvl="0"/>
            <a:r>
              <a:rPr lang="en-US" dirty="0" smtClean="0"/>
              <a:t>PM tracking and scheduling system</a:t>
            </a:r>
          </a:p>
          <a:p>
            <a:pPr lvl="0"/>
            <a:r>
              <a:rPr lang="en-US" dirty="0" smtClean="0"/>
              <a:t>OEM maintenance recommendations</a:t>
            </a:r>
          </a:p>
          <a:p>
            <a:pPr lvl="0"/>
            <a:r>
              <a:rPr lang="en-US" dirty="0" smtClean="0"/>
              <a:t>PM inspection reports</a:t>
            </a:r>
          </a:p>
          <a:p>
            <a:pPr lvl="0"/>
            <a:r>
              <a:rPr lang="en-US" dirty="0" smtClean="0"/>
              <a:t>Example work orders</a:t>
            </a:r>
          </a:p>
          <a:p>
            <a:pPr lvl="0"/>
            <a:r>
              <a:rPr lang="en-US" dirty="0" smtClean="0"/>
              <a:t>Maintenance and repair records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4</a:t>
            </a:fld>
            <a:endParaRPr lang="en-US" dirty="0"/>
          </a:p>
        </p:txBody>
      </p:sp>
      <p:sp>
        <p:nvSpPr>
          <p:cNvPr id="6" name="TextBox 5"/>
          <p:cNvSpPr txBox="1"/>
          <p:nvPr/>
        </p:nvSpPr>
        <p:spPr>
          <a:xfrm>
            <a:off x="2662590" y="6369622"/>
            <a:ext cx="6983181" cy="246221"/>
          </a:xfrm>
          <a:prstGeom prst="rect">
            <a:avLst/>
          </a:prstGeom>
          <a:noFill/>
        </p:spPr>
        <p:txBody>
          <a:bodyPr wrap="square" rtlCol="0">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pic>
        <p:nvPicPr>
          <p:cNvPr id="7" name="Picture 6" descr="File:U.S. Air Force Senior Airman Justin Williford, a C-5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181" y="1528011"/>
            <a:ext cx="5230368" cy="3892129"/>
          </a:xfrm>
          <a:prstGeom prst="rect">
            <a:avLst/>
          </a:prstGeom>
        </p:spPr>
      </p:pic>
    </p:spTree>
    <p:extLst>
      <p:ext uri="{BB962C8B-B14F-4D97-AF65-F5344CB8AC3E}">
        <p14:creationId xmlns:p14="http://schemas.microsoft.com/office/powerpoint/2010/main" val="3151948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Leadership/Management Knowledge</a:t>
            </a:r>
            <a:endParaRPr lang="en-US" dirty="0"/>
          </a:p>
        </p:txBody>
      </p:sp>
      <p:sp>
        <p:nvSpPr>
          <p:cNvPr id="3" name="Content Placeholder 2"/>
          <p:cNvSpPr>
            <a:spLocks noGrp="1"/>
          </p:cNvSpPr>
          <p:nvPr>
            <p:ph idx="1"/>
          </p:nvPr>
        </p:nvSpPr>
        <p:spPr>
          <a:xfrm>
            <a:off x="232247" y="955041"/>
            <a:ext cx="10247258" cy="5030123"/>
          </a:xfrm>
        </p:spPr>
        <p:txBody>
          <a:bodyPr>
            <a:normAutofit/>
          </a:bodyPr>
          <a:lstStyle/>
          <a:p>
            <a:pPr lvl="0"/>
            <a:r>
              <a:rPr lang="en-US" dirty="0"/>
              <a:t>Leaders and management </a:t>
            </a:r>
            <a:r>
              <a:rPr lang="en-US" dirty="0" smtClean="0"/>
              <a:t>should be knowledgeable about:</a:t>
            </a:r>
            <a:endParaRPr lang="en-US" dirty="0"/>
          </a:p>
          <a:p>
            <a:pPr lvl="1"/>
            <a:r>
              <a:rPr lang="en-US" sz="2600" dirty="0"/>
              <a:t>Personnel in charge of PM processes</a:t>
            </a:r>
          </a:p>
          <a:p>
            <a:pPr lvl="1"/>
            <a:r>
              <a:rPr lang="en-US" sz="2600" dirty="0"/>
              <a:t>Process for submitting work orders</a:t>
            </a:r>
          </a:p>
          <a:p>
            <a:pPr lvl="1"/>
            <a:r>
              <a:rPr lang="en-US" sz="2600" dirty="0"/>
              <a:t>Status of PM </a:t>
            </a:r>
            <a:r>
              <a:rPr lang="en-US" sz="2600" dirty="0" smtClean="0"/>
              <a:t>activities/completion</a:t>
            </a:r>
          </a:p>
        </p:txBody>
      </p:sp>
      <p:sp>
        <p:nvSpPr>
          <p:cNvPr id="4" name="Slide Number Placeholder 3"/>
          <p:cNvSpPr>
            <a:spLocks noGrp="1"/>
          </p:cNvSpPr>
          <p:nvPr>
            <p:ph type="sldNum" sz="quarter" idx="4"/>
          </p:nvPr>
        </p:nvSpPr>
        <p:spPr/>
        <p:txBody>
          <a:bodyPr/>
          <a:lstStyle/>
          <a:p>
            <a:fld id="{EC6B01B9-2AD7-FF46-ADAD-E0B0ABE832D6}" type="slidenum">
              <a:rPr lang="en-US" smtClean="0"/>
              <a:pPr/>
              <a:t>5</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567"/>
          <a:stretch/>
        </p:blipFill>
        <p:spPr bwMode="auto">
          <a:xfrm>
            <a:off x="7124741" y="2157984"/>
            <a:ext cx="4940808" cy="3774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62590" y="6369622"/>
            <a:ext cx="6983181" cy="246221"/>
          </a:xfrm>
          <a:prstGeom prst="rect">
            <a:avLst/>
          </a:prstGeom>
          <a:noFill/>
        </p:spPr>
        <p:txBody>
          <a:bodyPr wrap="square" rtlCol="0">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spTree>
    <p:extLst>
      <p:ext uri="{BB962C8B-B14F-4D97-AF65-F5344CB8AC3E}">
        <p14:creationId xmlns:p14="http://schemas.microsoft.com/office/powerpoint/2010/main" val="3718160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Key Personnel Knowledge</a:t>
            </a:r>
            <a:endParaRPr lang="en-US" dirty="0"/>
          </a:p>
        </p:txBody>
      </p:sp>
      <p:sp>
        <p:nvSpPr>
          <p:cNvPr id="3" name="Content Placeholder 2"/>
          <p:cNvSpPr>
            <a:spLocks noGrp="1"/>
          </p:cNvSpPr>
          <p:nvPr>
            <p:ph idx="1"/>
          </p:nvPr>
        </p:nvSpPr>
        <p:spPr>
          <a:xfrm>
            <a:off x="230719" y="955040"/>
            <a:ext cx="11731752" cy="5029200"/>
          </a:xfrm>
        </p:spPr>
        <p:txBody>
          <a:bodyPr>
            <a:normAutofit/>
          </a:bodyPr>
          <a:lstStyle/>
          <a:p>
            <a:pPr lvl="0"/>
            <a:r>
              <a:rPr lang="en-US" dirty="0" smtClean="0"/>
              <a:t>Maintenance staff </a:t>
            </a:r>
            <a:r>
              <a:rPr lang="en-US" dirty="0"/>
              <a:t>should </a:t>
            </a:r>
            <a:r>
              <a:rPr lang="en-US" dirty="0" smtClean="0"/>
              <a:t>have knowledge about:</a:t>
            </a:r>
            <a:endParaRPr lang="en-US" dirty="0"/>
          </a:p>
          <a:p>
            <a:pPr lvl="1"/>
            <a:r>
              <a:rPr lang="en-US" dirty="0"/>
              <a:t>Responsibilities within the </a:t>
            </a:r>
            <a:r>
              <a:rPr lang="en-US" dirty="0" smtClean="0"/>
              <a:t>PM Program</a:t>
            </a:r>
            <a:endParaRPr lang="en-US" dirty="0"/>
          </a:p>
          <a:p>
            <a:pPr lvl="1"/>
            <a:r>
              <a:rPr lang="en-US" dirty="0"/>
              <a:t>Items </a:t>
            </a:r>
            <a:r>
              <a:rPr lang="en-US" dirty="0" smtClean="0"/>
              <a:t>captured </a:t>
            </a:r>
            <a:r>
              <a:rPr lang="en-US" dirty="0"/>
              <a:t>in the </a:t>
            </a:r>
            <a:r>
              <a:rPr lang="en-US" dirty="0" smtClean="0"/>
              <a:t>program </a:t>
            </a:r>
            <a:br>
              <a:rPr lang="en-US" dirty="0" smtClean="0"/>
            </a:br>
            <a:r>
              <a:rPr lang="en-US" dirty="0" smtClean="0"/>
              <a:t>(including </a:t>
            </a:r>
            <a:r>
              <a:rPr lang="en-US" dirty="0"/>
              <a:t>safety critical</a:t>
            </a:r>
            <a:r>
              <a:rPr lang="en-US" dirty="0" smtClean="0"/>
              <a:t>)</a:t>
            </a:r>
          </a:p>
          <a:p>
            <a:pPr lvl="1"/>
            <a:r>
              <a:rPr lang="en-US" dirty="0" smtClean="0"/>
              <a:t>Location </a:t>
            </a:r>
            <a:r>
              <a:rPr lang="en-US" dirty="0"/>
              <a:t>of </a:t>
            </a:r>
            <a:r>
              <a:rPr lang="en-US" dirty="0" smtClean="0"/>
              <a:t>OEM guidance</a:t>
            </a:r>
          </a:p>
          <a:p>
            <a:pPr lvl="1"/>
            <a:r>
              <a:rPr lang="en-US" dirty="0"/>
              <a:t>System used to track and </a:t>
            </a:r>
            <a:r>
              <a:rPr lang="en-US" dirty="0" smtClean="0"/>
              <a:t>schedule PM</a:t>
            </a:r>
            <a:endParaRPr lang="en-US" dirty="0"/>
          </a:p>
          <a:p>
            <a:pPr lvl="1"/>
            <a:r>
              <a:rPr lang="en-US" dirty="0"/>
              <a:t>Priority for S&amp;H-related </a:t>
            </a:r>
            <a:r>
              <a:rPr lang="en-US" dirty="0" smtClean="0"/>
              <a:t>maintenance</a:t>
            </a:r>
            <a:br>
              <a:rPr lang="en-US" dirty="0" smtClean="0"/>
            </a:br>
            <a:r>
              <a:rPr lang="en-US" dirty="0" smtClean="0"/>
              <a:t>items</a:t>
            </a:r>
            <a:endParaRPr lang="en-US" dirty="0"/>
          </a:p>
          <a:p>
            <a:pPr lvl="1"/>
            <a:r>
              <a:rPr lang="en-US" dirty="0"/>
              <a:t>Evaluations of new </a:t>
            </a:r>
            <a:r>
              <a:rPr lang="en-US" dirty="0" smtClean="0"/>
              <a:t>equipment and</a:t>
            </a:r>
            <a:br>
              <a:rPr lang="en-US" dirty="0" smtClean="0"/>
            </a:br>
            <a:r>
              <a:rPr lang="en-US" dirty="0" smtClean="0"/>
              <a:t>facilities </a:t>
            </a:r>
            <a:r>
              <a:rPr lang="en-US" dirty="0"/>
              <a:t>for </a:t>
            </a:r>
            <a:r>
              <a:rPr lang="en-US" dirty="0" smtClean="0"/>
              <a:t>PM</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6</a:t>
            </a:fld>
            <a:endParaRPr lang="en-US" dirty="0"/>
          </a:p>
        </p:txBody>
      </p:sp>
      <p:pic>
        <p:nvPicPr>
          <p:cNvPr id="5" name="Picture 4" descr="C:\Users\schrothl\AppData\Local\Microsoft\Windows\Temporary Internet Files\Content.IE5\AEF846BO\US_Navy_050105-N-4383M-039_Hull_Maintenance_Technician_1st_Class_Jason_Curry,_left,_and_Hull_Maintenance_Technician_3rd_Class_Branden_Stone,_prepare_to_tes[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0780" y="2162314"/>
            <a:ext cx="4967311" cy="3267883"/>
          </a:xfrm>
          <a:prstGeom prst="rect">
            <a:avLst/>
          </a:prstGeom>
          <a:noFill/>
          <a:ln>
            <a:noFill/>
          </a:ln>
        </p:spPr>
      </p:pic>
      <p:sp>
        <p:nvSpPr>
          <p:cNvPr id="7" name="TextBox 6"/>
          <p:cNvSpPr txBox="1"/>
          <p:nvPr/>
        </p:nvSpPr>
        <p:spPr>
          <a:xfrm>
            <a:off x="2662590" y="6369622"/>
            <a:ext cx="6983181" cy="246221"/>
          </a:xfrm>
          <a:prstGeom prst="rect">
            <a:avLst/>
          </a:prstGeom>
          <a:noFill/>
        </p:spPr>
        <p:txBody>
          <a:bodyPr wrap="square" rtlCol="0">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spTree>
    <p:extLst>
      <p:ext uri="{BB962C8B-B14F-4D97-AF65-F5344CB8AC3E}">
        <p14:creationId xmlns:p14="http://schemas.microsoft.com/office/powerpoint/2010/main" val="2170841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Key Personnel Knowledge</a:t>
            </a:r>
            <a:endParaRPr lang="en-US" dirty="0"/>
          </a:p>
        </p:txBody>
      </p:sp>
      <p:sp>
        <p:nvSpPr>
          <p:cNvPr id="3" name="Content Placeholder 2"/>
          <p:cNvSpPr>
            <a:spLocks noGrp="1"/>
          </p:cNvSpPr>
          <p:nvPr>
            <p:ph idx="1"/>
          </p:nvPr>
        </p:nvSpPr>
        <p:spPr>
          <a:xfrm>
            <a:off x="232246" y="955041"/>
            <a:ext cx="6723934" cy="5171123"/>
          </a:xfrm>
        </p:spPr>
        <p:txBody>
          <a:bodyPr>
            <a:normAutofit/>
          </a:bodyPr>
          <a:lstStyle/>
          <a:p>
            <a:pPr lvl="0"/>
            <a:r>
              <a:rPr lang="en-US" dirty="0" smtClean="0"/>
              <a:t>Maintenance staff </a:t>
            </a:r>
            <a:r>
              <a:rPr lang="en-US" dirty="0"/>
              <a:t>should </a:t>
            </a:r>
            <a:r>
              <a:rPr lang="en-US" dirty="0" smtClean="0"/>
              <a:t>also know:</a:t>
            </a:r>
            <a:endParaRPr lang="en-US" dirty="0"/>
          </a:p>
          <a:p>
            <a:pPr lvl="1"/>
            <a:r>
              <a:rPr lang="en-US" dirty="0"/>
              <a:t>Process for identifying PM requirements</a:t>
            </a:r>
          </a:p>
          <a:p>
            <a:pPr lvl="1"/>
            <a:r>
              <a:rPr lang="en-US" dirty="0"/>
              <a:t>Ratio of scheduled vs. unscheduled maintenance work</a:t>
            </a:r>
          </a:p>
          <a:p>
            <a:pPr lvl="1"/>
            <a:r>
              <a:rPr lang="en-US" dirty="0"/>
              <a:t>Completion rate for scheduled maintenance </a:t>
            </a:r>
            <a:r>
              <a:rPr lang="en-US" dirty="0" smtClean="0"/>
              <a:t>work</a:t>
            </a:r>
          </a:p>
          <a:p>
            <a:pPr lvl="1"/>
            <a:r>
              <a:rPr lang="en-US" dirty="0" smtClean="0"/>
              <a:t>Hazard control program guidance and procedures</a:t>
            </a:r>
            <a:endParaRPr lang="en-US" dirty="0"/>
          </a:p>
          <a:p>
            <a:pPr lvl="1"/>
            <a:r>
              <a:rPr lang="en-US" dirty="0"/>
              <a:t>Applicable S&amp;H training received</a:t>
            </a:r>
          </a:p>
          <a:p>
            <a:pPr lvl="1"/>
            <a:r>
              <a:rPr lang="en-US" dirty="0"/>
              <a:t>PM trends </a:t>
            </a:r>
            <a:r>
              <a:rPr lang="en-US" dirty="0" smtClean="0"/>
              <a:t>identified</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7</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909" y="852007"/>
            <a:ext cx="4831091" cy="5261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62590" y="6369622"/>
            <a:ext cx="6983181" cy="246221"/>
          </a:xfrm>
          <a:prstGeom prst="rect">
            <a:avLst/>
          </a:prstGeom>
          <a:noFill/>
        </p:spPr>
        <p:txBody>
          <a:bodyPr wrap="square" rtlCol="0">
            <a:spAutoFit/>
          </a:bodyPr>
          <a:lstStyle/>
          <a:p>
            <a:pPr algn="ctr"/>
            <a:r>
              <a:rPr lang="en-US" sz="1000" dirty="0">
                <a:solidFill>
                  <a:schemeClr val="bg1">
                    <a:lumMod val="50000"/>
                  </a:schemeClr>
                </a:solidFill>
              </a:rPr>
              <a:t>Image retrieved from Microsoft Clip Art</a:t>
            </a:r>
          </a:p>
        </p:txBody>
      </p:sp>
    </p:spTree>
    <p:extLst>
      <p:ext uri="{BB962C8B-B14F-4D97-AF65-F5344CB8AC3E}">
        <p14:creationId xmlns:p14="http://schemas.microsoft.com/office/powerpoint/2010/main" val="1442241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Workforce Knowledge</a:t>
            </a:r>
            <a:endParaRPr lang="en-US" dirty="0"/>
          </a:p>
        </p:txBody>
      </p:sp>
      <p:sp>
        <p:nvSpPr>
          <p:cNvPr id="3" name="Content Placeholder 2"/>
          <p:cNvSpPr>
            <a:spLocks noGrp="1"/>
          </p:cNvSpPr>
          <p:nvPr>
            <p:ph idx="1"/>
          </p:nvPr>
        </p:nvSpPr>
        <p:spPr>
          <a:xfrm>
            <a:off x="232247" y="955041"/>
            <a:ext cx="11667959" cy="5171123"/>
          </a:xfrm>
        </p:spPr>
        <p:txBody>
          <a:bodyPr>
            <a:normAutofit/>
          </a:bodyPr>
          <a:lstStyle/>
          <a:p>
            <a:pPr lvl="0"/>
            <a:r>
              <a:rPr lang="en-US" dirty="0"/>
              <a:t>Employees should be knowledgeable about</a:t>
            </a:r>
            <a:r>
              <a:rPr lang="en-US" dirty="0" smtClean="0"/>
              <a:t>:</a:t>
            </a:r>
            <a:endParaRPr lang="en-US" dirty="0"/>
          </a:p>
          <a:p>
            <a:pPr lvl="1"/>
            <a:r>
              <a:rPr lang="en-US" dirty="0"/>
              <a:t>PM status of equipment in use</a:t>
            </a:r>
          </a:p>
          <a:p>
            <a:pPr lvl="1"/>
            <a:r>
              <a:rPr lang="en-US" dirty="0"/>
              <a:t>Signs of equipment or facility </a:t>
            </a:r>
            <a:r>
              <a:rPr lang="en-US" dirty="0" smtClean="0"/>
              <a:t/>
            </a:r>
            <a:br>
              <a:rPr lang="en-US" dirty="0" smtClean="0"/>
            </a:br>
            <a:r>
              <a:rPr lang="en-US" dirty="0" smtClean="0"/>
              <a:t>malfunction </a:t>
            </a:r>
            <a:r>
              <a:rPr lang="en-US" dirty="0"/>
              <a:t>and failure</a:t>
            </a:r>
          </a:p>
          <a:p>
            <a:pPr lvl="1"/>
            <a:r>
              <a:rPr lang="en-US" dirty="0"/>
              <a:t>Actions to take in the event </a:t>
            </a:r>
            <a:r>
              <a:rPr lang="en-US" dirty="0" smtClean="0"/>
              <a:t/>
            </a:r>
            <a:br>
              <a:rPr lang="en-US" dirty="0" smtClean="0"/>
            </a:br>
            <a:r>
              <a:rPr lang="en-US" dirty="0" smtClean="0"/>
              <a:t>of equipment </a:t>
            </a:r>
            <a:r>
              <a:rPr lang="en-US" dirty="0"/>
              <a:t>malfunction </a:t>
            </a:r>
            <a:r>
              <a:rPr lang="en-US" dirty="0" smtClean="0"/>
              <a:t/>
            </a:r>
            <a:br>
              <a:rPr lang="en-US" dirty="0" smtClean="0"/>
            </a:br>
            <a:r>
              <a:rPr lang="en-US" dirty="0" smtClean="0"/>
              <a:t>and failure</a:t>
            </a:r>
            <a:endParaRPr lang="en-US" dirty="0"/>
          </a:p>
          <a:p>
            <a:pPr lvl="1"/>
            <a:r>
              <a:rPr lang="en-US" dirty="0"/>
              <a:t>Significance of </a:t>
            </a:r>
            <a:r>
              <a:rPr lang="en-US" dirty="0" smtClean="0"/>
              <a:t>locks </a:t>
            </a:r>
            <a:r>
              <a:rPr lang="en-US" dirty="0"/>
              <a:t>and/or tags </a:t>
            </a:r>
            <a:r>
              <a:rPr lang="en-US" dirty="0" smtClean="0"/>
              <a:t/>
            </a:r>
            <a:br>
              <a:rPr lang="en-US" dirty="0" smtClean="0"/>
            </a:br>
            <a:r>
              <a:rPr lang="en-US" dirty="0" smtClean="0"/>
              <a:t>on </a:t>
            </a:r>
            <a:r>
              <a:rPr lang="en-US" dirty="0"/>
              <a:t>equipment</a:t>
            </a:r>
          </a:p>
          <a:p>
            <a:pPr lvl="1"/>
            <a:r>
              <a:rPr lang="en-US" dirty="0"/>
              <a:t>Process for </a:t>
            </a:r>
            <a:r>
              <a:rPr lang="en-US" dirty="0" smtClean="0"/>
              <a:t>submitting </a:t>
            </a:r>
            <a:r>
              <a:rPr lang="en-US" dirty="0"/>
              <a:t>a </a:t>
            </a:r>
            <a:r>
              <a:rPr lang="en-US" dirty="0" smtClean="0"/>
              <a:t>work order</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8</a:t>
            </a:fld>
            <a:endParaRPr lang="en-US" dirty="0"/>
          </a:p>
        </p:txBody>
      </p:sp>
      <p:pic>
        <p:nvPicPr>
          <p:cNvPr id="5" name="Picture 4"/>
          <p:cNvPicPr>
            <a:picLocks noChangeAspect="1"/>
          </p:cNvPicPr>
          <p:nvPr/>
        </p:nvPicPr>
        <p:blipFill>
          <a:blip r:embed="rId3"/>
          <a:stretch>
            <a:fillRect/>
          </a:stretch>
        </p:blipFill>
        <p:spPr>
          <a:xfrm>
            <a:off x="5477498" y="1974581"/>
            <a:ext cx="6422708" cy="1906905"/>
          </a:xfrm>
          <a:prstGeom prst="rect">
            <a:avLst/>
          </a:prstGeom>
          <a:ln w="19050">
            <a:solidFill>
              <a:schemeClr val="tx1"/>
            </a:solidFill>
          </a:ln>
        </p:spPr>
      </p:pic>
      <p:sp>
        <p:nvSpPr>
          <p:cNvPr id="7" name="TextBox 6"/>
          <p:cNvSpPr txBox="1"/>
          <p:nvPr/>
        </p:nvSpPr>
        <p:spPr>
          <a:xfrm>
            <a:off x="2662590" y="6369622"/>
            <a:ext cx="6983181" cy="246221"/>
          </a:xfrm>
          <a:prstGeom prst="rect">
            <a:avLst/>
          </a:prstGeom>
          <a:noFill/>
        </p:spPr>
        <p:txBody>
          <a:bodyPr wrap="square" rtlCol="0">
            <a:spAutoFit/>
          </a:bodyPr>
          <a:lstStyle/>
          <a:p>
            <a:pPr algn="ctr"/>
            <a:r>
              <a:rPr lang="en-US" sz="1000" dirty="0">
                <a:solidFill>
                  <a:schemeClr val="bg1">
                    <a:lumMod val="50000"/>
                  </a:schemeClr>
                </a:solidFill>
              </a:rPr>
              <a:t>Image </a:t>
            </a:r>
            <a:r>
              <a:rPr lang="en-US" sz="1000" dirty="0" smtClean="0">
                <a:solidFill>
                  <a:schemeClr val="bg1">
                    <a:lumMod val="50000"/>
                  </a:schemeClr>
                </a:solidFill>
              </a:rPr>
              <a:t>created by the DoD SMCX</a:t>
            </a:r>
            <a:endParaRPr lang="en-US" sz="1000" dirty="0">
              <a:solidFill>
                <a:schemeClr val="bg1">
                  <a:lumMod val="50000"/>
                </a:schemeClr>
              </a:solidFill>
            </a:endParaRPr>
          </a:p>
        </p:txBody>
      </p:sp>
    </p:spTree>
    <p:extLst>
      <p:ext uri="{BB962C8B-B14F-4D97-AF65-F5344CB8AC3E}">
        <p14:creationId xmlns:p14="http://schemas.microsoft.com/office/powerpoint/2010/main" val="3641990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Action Checklist</a:t>
            </a:r>
            <a:endParaRPr lang="en-US" dirty="0"/>
          </a:p>
        </p:txBody>
      </p:sp>
      <p:sp>
        <p:nvSpPr>
          <p:cNvPr id="4" name="Slide Number Placeholder 3"/>
          <p:cNvSpPr>
            <a:spLocks noGrp="1"/>
          </p:cNvSpPr>
          <p:nvPr>
            <p:ph type="sldNum" sz="quarter" idx="4"/>
          </p:nvPr>
        </p:nvSpPr>
        <p:spPr>
          <a:xfrm>
            <a:off x="238594" y="6310170"/>
            <a:ext cx="2844059" cy="365125"/>
          </a:xfrm>
        </p:spPr>
        <p:txBody>
          <a:bodyPr/>
          <a:lstStyle/>
          <a:p>
            <a:fld id="{EC6B01B9-2AD7-FF46-ADAD-E0B0ABE832D6}" type="slidenum">
              <a:rPr lang="en-US" smtClean="0"/>
              <a:pPr/>
              <a:t>9</a:t>
            </a:fld>
            <a:endParaRPr lang="en-US" dirty="0"/>
          </a:p>
        </p:txBody>
      </p:sp>
      <p:sp>
        <p:nvSpPr>
          <p:cNvPr id="5" name="Rounded Rectangle 4"/>
          <p:cNvSpPr/>
          <p:nvPr/>
        </p:nvSpPr>
        <p:spPr>
          <a:xfrm>
            <a:off x="211565" y="988134"/>
            <a:ext cx="11768870" cy="4972050"/>
          </a:xfrm>
          <a:prstGeom prst="roundRect">
            <a:avLst>
              <a:gd name="adj" fmla="val 1015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 name="TextBox 5"/>
          <p:cNvSpPr txBox="1"/>
          <p:nvPr/>
        </p:nvSpPr>
        <p:spPr>
          <a:xfrm>
            <a:off x="611029" y="1200150"/>
            <a:ext cx="11452966" cy="4647426"/>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q"/>
            </a:pPr>
            <a:r>
              <a:rPr lang="en-US" sz="2400" dirty="0"/>
              <a:t>Review PM requirements</a:t>
            </a:r>
          </a:p>
          <a:p>
            <a:pPr marL="457200" indent="-457200">
              <a:spcBef>
                <a:spcPts val="600"/>
              </a:spcBef>
              <a:spcAft>
                <a:spcPts val="600"/>
              </a:spcAft>
              <a:buFont typeface="Wingdings" panose="05000000000000000000" pitchFamily="2" charset="2"/>
              <a:buChar char="q"/>
            </a:pPr>
            <a:r>
              <a:rPr lang="en-US" sz="2400" dirty="0"/>
              <a:t>Consider establishing an SOP</a:t>
            </a:r>
          </a:p>
          <a:p>
            <a:pPr marL="457200" indent="-457200">
              <a:spcBef>
                <a:spcPts val="600"/>
              </a:spcBef>
              <a:spcAft>
                <a:spcPts val="600"/>
              </a:spcAft>
              <a:buFont typeface="Wingdings" panose="05000000000000000000" pitchFamily="2" charset="2"/>
              <a:buChar char="q"/>
            </a:pPr>
            <a:r>
              <a:rPr lang="en-US" sz="2400" dirty="0"/>
              <a:t>Select a </a:t>
            </a:r>
            <a:r>
              <a:rPr lang="en-US" sz="2400" dirty="0" smtClean="0"/>
              <a:t>tracking </a:t>
            </a:r>
            <a:r>
              <a:rPr lang="en-US" sz="2400" dirty="0"/>
              <a:t>and scheduling system</a:t>
            </a:r>
          </a:p>
          <a:p>
            <a:pPr marL="457200" indent="-457200">
              <a:spcBef>
                <a:spcPts val="600"/>
              </a:spcBef>
              <a:spcAft>
                <a:spcPts val="600"/>
              </a:spcAft>
              <a:buFont typeface="Wingdings" panose="05000000000000000000" pitchFamily="2" charset="2"/>
              <a:buChar char="q"/>
            </a:pPr>
            <a:r>
              <a:rPr lang="en-US" sz="2400" dirty="0"/>
              <a:t>Conduct a PM survey</a:t>
            </a:r>
          </a:p>
          <a:p>
            <a:pPr marL="457200" indent="-457200">
              <a:spcBef>
                <a:spcPts val="600"/>
              </a:spcBef>
              <a:spcAft>
                <a:spcPts val="600"/>
              </a:spcAft>
              <a:buFont typeface="Wingdings" panose="05000000000000000000" pitchFamily="2" charset="2"/>
              <a:buChar char="q"/>
            </a:pPr>
            <a:r>
              <a:rPr lang="en-US" sz="2400" dirty="0"/>
              <a:t>Assess PM </a:t>
            </a:r>
            <a:r>
              <a:rPr lang="en-US" sz="2400" dirty="0" smtClean="0"/>
              <a:t>needs</a:t>
            </a:r>
            <a:endParaRPr lang="en-US" sz="2400" dirty="0"/>
          </a:p>
          <a:p>
            <a:pPr marL="457200" indent="-457200">
              <a:spcBef>
                <a:spcPts val="600"/>
              </a:spcBef>
              <a:spcAft>
                <a:spcPts val="600"/>
              </a:spcAft>
              <a:buFont typeface="Wingdings" panose="05000000000000000000" pitchFamily="2" charset="2"/>
              <a:buChar char="q"/>
            </a:pPr>
            <a:r>
              <a:rPr lang="en-US" sz="2400" dirty="0" smtClean="0"/>
              <a:t>Document PM instructions </a:t>
            </a:r>
          </a:p>
          <a:p>
            <a:pPr marL="457200" indent="-457200">
              <a:spcBef>
                <a:spcPts val="600"/>
              </a:spcBef>
              <a:spcAft>
                <a:spcPts val="600"/>
              </a:spcAft>
              <a:buFont typeface="Wingdings" panose="05000000000000000000" pitchFamily="2" charset="2"/>
              <a:buChar char="q"/>
            </a:pPr>
            <a:r>
              <a:rPr lang="en-US" sz="2400" dirty="0" smtClean="0"/>
              <a:t>Train </a:t>
            </a:r>
            <a:r>
              <a:rPr lang="en-US" sz="2400" dirty="0"/>
              <a:t>PM </a:t>
            </a:r>
            <a:r>
              <a:rPr lang="en-US" sz="2400" dirty="0" smtClean="0"/>
              <a:t>staff, supervisors, and employees</a:t>
            </a:r>
            <a:endParaRPr lang="en-US" sz="2400" dirty="0"/>
          </a:p>
          <a:p>
            <a:pPr marL="457200" indent="-457200">
              <a:spcBef>
                <a:spcPts val="600"/>
              </a:spcBef>
              <a:spcAft>
                <a:spcPts val="600"/>
              </a:spcAft>
              <a:buFont typeface="Wingdings" panose="05000000000000000000" pitchFamily="2" charset="2"/>
              <a:buChar char="q"/>
            </a:pPr>
            <a:r>
              <a:rPr lang="en-US" sz="2400" dirty="0"/>
              <a:t>Perform and document PM inspections and maintenance</a:t>
            </a:r>
          </a:p>
          <a:p>
            <a:pPr marL="457200" indent="-457200">
              <a:spcBef>
                <a:spcPts val="600"/>
              </a:spcBef>
              <a:spcAft>
                <a:spcPts val="600"/>
              </a:spcAft>
              <a:buFont typeface="Wingdings" panose="05000000000000000000" pitchFamily="2" charset="2"/>
              <a:buChar char="q"/>
            </a:pPr>
            <a:r>
              <a:rPr lang="en-US" sz="2400" dirty="0"/>
              <a:t>Review and improve the PM system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745" y="1200149"/>
            <a:ext cx="3760632" cy="3501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62590" y="6369622"/>
            <a:ext cx="6983181" cy="246221"/>
          </a:xfrm>
          <a:prstGeom prst="rect">
            <a:avLst/>
          </a:prstGeom>
          <a:noFill/>
        </p:spPr>
        <p:txBody>
          <a:bodyPr wrap="square" rtlCol="0">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spTree>
    <p:extLst>
      <p:ext uri="{BB962C8B-B14F-4D97-AF65-F5344CB8AC3E}">
        <p14:creationId xmlns:p14="http://schemas.microsoft.com/office/powerpoint/2010/main" val="1473028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98CC96BD59F7428928401C31BC6ECB" ma:contentTypeVersion="0" ma:contentTypeDescription="Create a new document." ma:contentTypeScope="" ma:versionID="33ed1efa7624d324e1db8aa9c1803c1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D26965C-2F5C-443E-92C4-7C691AEF45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865A09F-9C90-449A-BF58-BD4262864728}">
  <ds:schemaRefs>
    <ds:schemaRef ds:uri="http://schemas.microsoft.com/sharepoint/v3/contenttype/forms"/>
  </ds:schemaRefs>
</ds:datastoreItem>
</file>

<file path=customXml/itemProps3.xml><?xml version="1.0" encoding="utf-8"?>
<ds:datastoreItem xmlns:ds="http://schemas.openxmlformats.org/officeDocument/2006/customXml" ds:itemID="{655CDCED-95E4-482B-B4DD-6679AB938AA4}">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29821</TotalTime>
  <Words>3766</Words>
  <Application>Microsoft Office PowerPoint</Application>
  <PresentationFormat>Widescreen</PresentationFormat>
  <Paragraphs>358</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Swiss 721 BT</vt:lpstr>
      <vt:lpstr>Times New Roman</vt:lpstr>
      <vt:lpstr>Wingdings</vt:lpstr>
      <vt:lpstr>Office Theme</vt:lpstr>
      <vt:lpstr>Preventive and Predictive Maintenance</vt:lpstr>
      <vt:lpstr>Objectives</vt:lpstr>
      <vt:lpstr>Background &amp; Importance</vt:lpstr>
      <vt:lpstr>Documentation</vt:lpstr>
      <vt:lpstr>Leadership/Management Knowledge</vt:lpstr>
      <vt:lpstr>Key Personnel Knowledge</vt:lpstr>
      <vt:lpstr>Key Personnel Knowledge</vt:lpstr>
      <vt:lpstr>Workforce Knowledge</vt:lpstr>
      <vt:lpstr>Action Checklist</vt:lpstr>
      <vt:lpstr>PM Guidance</vt:lpstr>
      <vt:lpstr>Standard Operating Procedure Development</vt:lpstr>
      <vt:lpstr>Example – Standard Operating Procedure </vt:lpstr>
      <vt:lpstr>PM Tracking &amp; Scheduling System</vt:lpstr>
      <vt:lpstr>PM Survey</vt:lpstr>
      <vt:lpstr>PM Needs Assessment</vt:lpstr>
      <vt:lpstr>PM Needs Assessment</vt:lpstr>
      <vt:lpstr>PM Documentation</vt:lpstr>
      <vt:lpstr>PM Training</vt:lpstr>
      <vt:lpstr>PM Training</vt:lpstr>
      <vt:lpstr>PM Inspections and Maintenance</vt:lpstr>
      <vt:lpstr>Review and Improvement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hooper</dc:creator>
  <cp:lastModifiedBy>Sinosky, John, III</cp:lastModifiedBy>
  <cp:revision>137</cp:revision>
  <cp:lastPrinted>2015-05-08T19:29:59Z</cp:lastPrinted>
  <dcterms:created xsi:type="dcterms:W3CDTF">2013-07-03T14:40:41Z</dcterms:created>
  <dcterms:modified xsi:type="dcterms:W3CDTF">2021-07-06T13:38:48Z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0x0101003A98CC96BD59F7428928401C31BC6ECB</vt:lpwstr>
  </property>
</Properties>
</file>