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 userDrawn="1">
          <p15:clr>
            <a:srgbClr val="A4A3A4"/>
          </p15:clr>
        </p15:guide>
        <p15:guide id="2" pos="139"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889B"/>
    <a:srgbClr val="D9D9D9"/>
    <a:srgbClr val="FFCC00"/>
    <a:srgbClr val="FFFF66"/>
    <a:srgbClr val="000000"/>
    <a:srgbClr val="E1FFFF"/>
    <a:srgbClr val="162146"/>
    <a:srgbClr val="5F656B"/>
    <a:srgbClr val="596165"/>
    <a:srgbClr val="DDDA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80" autoAdjust="0"/>
    <p:restoredTop sz="86699" autoAdjust="0"/>
  </p:normalViewPr>
  <p:slideViewPr>
    <p:cSldViewPr snapToGrid="0" snapToObjects="1" showGuides="1">
      <p:cViewPr varScale="1">
        <p:scale>
          <a:sx n="92" d="100"/>
          <a:sy n="92" d="100"/>
        </p:scale>
        <p:origin x="306" y="72"/>
      </p:cViewPr>
      <p:guideLst>
        <p:guide orient="horz" pos="268"/>
        <p:guide pos="13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25" d="100"/>
          <a:sy n="125" d="100"/>
        </p:scale>
        <p:origin x="2034" y="-124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B7105C74-5D5E-FE4F-B601-0624828AC97F}" type="datetimeFigureOut">
              <a:rPr lang="en-US" smtClean="0"/>
              <a:t>2/24/2021</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E81FDD20-2A9D-6C4F-8EBD-97713CB0B423}" type="slidenum">
              <a:rPr lang="en-US" smtClean="0"/>
              <a:t>‹#›</a:t>
            </a:fld>
            <a:endParaRPr lang="en-US" dirty="0"/>
          </a:p>
        </p:txBody>
      </p:sp>
    </p:spTree>
    <p:extLst>
      <p:ext uri="{BB962C8B-B14F-4D97-AF65-F5344CB8AC3E}">
        <p14:creationId xmlns:p14="http://schemas.microsoft.com/office/powerpoint/2010/main" val="1863701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36A4FC1A-7BFF-4F43-9454-31A6101EC2AB}" type="datetimeFigureOut">
              <a:rPr lang="en-US" smtClean="0"/>
              <a:t>2/24/2021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EEDEC144-5708-524F-8182-C7FC24335BD2}" type="slidenum">
              <a:rPr lang="en-US" smtClean="0"/>
              <a:t>‹#›</a:t>
            </a:fld>
            <a:endParaRPr lang="en-US" dirty="0"/>
          </a:p>
        </p:txBody>
      </p:sp>
    </p:spTree>
    <p:extLst>
      <p:ext uri="{BB962C8B-B14F-4D97-AF65-F5344CB8AC3E}">
        <p14:creationId xmlns:p14="http://schemas.microsoft.com/office/powerpoint/2010/main" val="4006441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000" kern="1200">
        <a:solidFill>
          <a:schemeClr val="tx1"/>
        </a:solidFill>
        <a:latin typeface="+mn-lt"/>
        <a:ea typeface="+mn-ea"/>
        <a:cs typeface="+mn-cs"/>
      </a:defRPr>
    </a:lvl2pPr>
    <a:lvl3pPr marL="914400" algn="l" defTabSz="457200" rtl="0" eaLnBrk="1" latinLnBrk="0" hangingPunct="1">
      <a:defRPr sz="1000" kern="1200">
        <a:solidFill>
          <a:schemeClr val="tx1"/>
        </a:solidFill>
        <a:latin typeface="+mn-lt"/>
        <a:ea typeface="+mn-ea"/>
        <a:cs typeface="+mn-cs"/>
      </a:defRPr>
    </a:lvl3pPr>
    <a:lvl4pPr marL="1371600" algn="l" defTabSz="457200" rtl="0" eaLnBrk="1" latinLnBrk="0" hangingPunct="1">
      <a:defRPr sz="1000" kern="1200">
        <a:solidFill>
          <a:schemeClr val="tx1"/>
        </a:solidFill>
        <a:latin typeface="+mn-lt"/>
        <a:ea typeface="+mn-ea"/>
        <a:cs typeface="+mn-cs"/>
      </a:defRPr>
    </a:lvl4pPr>
    <a:lvl5pPr marL="1828800" algn="l" defTabSz="457200" rtl="0" eaLnBrk="1" latinLnBrk="0" hangingPunct="1">
      <a:defRPr sz="10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farm9.staticflickr.com/8307/7880870312_ed079689b1_z.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761"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ecfr.gov/cgi-bin/text-idx?tpl=/ecfrbrowse/Title40/40cfr68_main_02.tp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gcapcoolcast.com/wp-content/uploads/2012/10/Example-Guidelines.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osha.gov/Publications/osha3132.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farm4.staticflickr.com/3804/8758083284_2498b953fb_z.jpg"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assets.inhabitat.com/wp-content/blogs.dir/1/files/2012/12/Nuclear-inspection-team-537x402.jp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besttemplates.org/wp-content/uploads/2012/06/Action-Plan-Template.jpg"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machinerysafety101.com/wp-content/uploads/2010/11/iStock_000000451877XSmall.jpg"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rmpcorp.com/wp-content/uploads/2014/02/GCPS_2013_TipsforEffecitveOperatingProcedures.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upload.wikimedia.org/wikipedia/commons/thumb/4/49/131210-N-CE241-025_Cesar_Gomez_explains_damage_control_generator_maintenance_procedures.jpg/511px-131210-N-CE241-025_Cesar_Gomez_explains_damage_control_generator_maintenance_procedures.jp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besttemplates.org/wp-content/uploads/2012/06/Action-Plan-Template.jp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osha.gov/pls/oshaweb/owadisp.show_document?p_table=STANDARDS&amp;p_id=9726"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petsec.com.au/wp-content/uploads/2014/12/04.0-MOC.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petsec.com.au/wp-content/uploads/2014/12/04.0-MOC.pdf"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3.bp.blogspot.com/_7E-V2lucIao/TO7JKYZl6BI/AAAAAAAAAUQ/ywAWcfC4WUg/s1600/change-management1.jpg"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upload.wikimedia.org/wikipedia/commons/0/0b/FEMA_-_16933_-_Photograph_by_Win_Henderson_taken_on_10-09-2005_in_Louisiana.jp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boilerlicense.com/wp-content/gallery/home/20150408_131022.jp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760"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1.bp.blogspot.com/-yLjUeFB-dJo/TtryAYk968I/AAAAAAAAABU/Pr3xTlq8ba8/w1200-h630-p-k-nu/1322800650_7zuM6M.jp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oshainfo.gatech.edu/psm-compliance/psm-checklist.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osha.gov/dcsp/vpp/psmfinal2014.html"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osha.gov/dcsp/vpp/application_sitebased.htm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760"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upload.wikimedia.org/wikipedia/commons/a/aa/Anhydrous_ammonia_fertilizer.jpg"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sha.gov/Publications/osha3133.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osha.gov/dcsp/vpp/psmfinal2014.html"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farm5.staticflickr.com/4098/4782291296_4b8d89b309_z.jpg" TargetMode="External"/><Relationship Id="rId4" Type="http://schemas.openxmlformats.org/officeDocument/2006/relationships/hyperlink" Target="https://www.osha.gov/dcsp/vpp/application_sitebased.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1.staticflickr.com/5/4035/4579940996_cc71920108_z.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upload.wikimedia.org/wikipedia/commons/d/d6/ECO_Funnel,_OSHA_and_EPA_Compliant_Waste_Management_System_in_Laboratory_Use.jp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This presentation outlines process safety management (PSM) requirements for the purposes of Occupational Safety and Health Administration (OSHA) Voluntary Protection Programs (VPP) recognition.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The presentation provides information on the background and importance of PSM, required documentation, and the various levels of employee knowledge. It concludes with an action checklist and supplemental details to help with OSHA VPP implementation and sustainment efforts. </a:t>
            </a:r>
            <a:endParaRPr lang="en-US" sz="1000" dirty="0"/>
          </a:p>
        </p:txBody>
      </p:sp>
      <p:sp>
        <p:nvSpPr>
          <p:cNvPr id="4" name="Slide Number Placeholder 3"/>
          <p:cNvSpPr>
            <a:spLocks noGrp="1"/>
          </p:cNvSpPr>
          <p:nvPr>
            <p:ph type="sldNum" sz="quarter" idx="10"/>
          </p:nvPr>
        </p:nvSpPr>
        <p:spPr/>
        <p:txBody>
          <a:bodyPr/>
          <a:lstStyle/>
          <a:p>
            <a:fld id="{EEDEC144-5708-524F-8182-C7FC24335BD2}" type="slidenum">
              <a:rPr lang="en-US" smtClean="0"/>
              <a:t>1</a:t>
            </a:fld>
            <a:endParaRPr lang="en-US" dirty="0"/>
          </a:p>
        </p:txBody>
      </p:sp>
    </p:spTree>
    <p:extLst>
      <p:ext uri="{BB962C8B-B14F-4D97-AF65-F5344CB8AC3E}">
        <p14:creationId xmlns:p14="http://schemas.microsoft.com/office/powerpoint/2010/main" val="2912540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Follow this action checklist to implement and sustain VPP expectations for PSM.</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Image retrieved</a:t>
            </a:r>
            <a:r>
              <a:rPr lang="en-US" sz="1000" kern="1200" baseline="0" dirty="0" smtClean="0">
                <a:solidFill>
                  <a:schemeClr val="tx1"/>
                </a:solidFill>
                <a:effectLst/>
                <a:latin typeface="+mn-lt"/>
                <a:ea typeface="+mn-ea"/>
                <a:cs typeface="+mn-cs"/>
              </a:rPr>
              <a:t> from Microsoft Clip Art. </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10</a:t>
            </a:fld>
            <a:endParaRPr lang="en-US" dirty="0"/>
          </a:p>
        </p:txBody>
      </p:sp>
    </p:spTree>
    <p:extLst>
      <p:ext uri="{BB962C8B-B14F-4D97-AF65-F5344CB8AC3E}">
        <p14:creationId xmlns:p14="http://schemas.microsoft.com/office/powerpoint/2010/main" val="1768138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000" dirty="0" smtClean="0">
                <a:effectLst/>
                <a:ea typeface="Calibri"/>
                <a:cs typeface="Times New Roman"/>
              </a:rPr>
              <a:t>Conduct a site walkthrough and look at the chemicals used in worksite</a:t>
            </a:r>
            <a:r>
              <a:rPr lang="en-US" sz="1000" baseline="0" dirty="0" smtClean="0">
                <a:effectLst/>
                <a:ea typeface="Calibri"/>
                <a:cs typeface="Times New Roman"/>
              </a:rPr>
              <a:t> </a:t>
            </a:r>
            <a:r>
              <a:rPr lang="en-US" sz="1000" dirty="0" smtClean="0">
                <a:effectLst/>
                <a:ea typeface="Calibri"/>
                <a:cs typeface="Times New Roman"/>
              </a:rPr>
              <a:t>processes. Create a list of all the worksite processes that use chemicals</a:t>
            </a:r>
            <a:r>
              <a:rPr lang="en-US" sz="1000" baseline="0" dirty="0" smtClean="0">
                <a:effectLst/>
                <a:ea typeface="Calibri"/>
                <a:cs typeface="Times New Roman"/>
              </a:rPr>
              <a:t> – retrieve </a:t>
            </a:r>
            <a:r>
              <a:rPr lang="en-US" sz="1000" dirty="0" smtClean="0">
                <a:effectLst/>
                <a:ea typeface="Calibri"/>
                <a:cs typeface="Times New Roman"/>
              </a:rPr>
              <a:t>input from managers, supervisors, and employees. Ask about alternative</a:t>
            </a:r>
            <a:r>
              <a:rPr lang="en-US" sz="1000" baseline="0" dirty="0" smtClean="0">
                <a:effectLst/>
                <a:ea typeface="Calibri"/>
                <a:cs typeface="Times New Roman"/>
              </a:rPr>
              <a:t> chemical</a:t>
            </a:r>
            <a:r>
              <a:rPr lang="en-US" sz="1000" dirty="0" smtClean="0">
                <a:effectLst/>
                <a:ea typeface="Calibri"/>
                <a:cs typeface="Times New Roman"/>
              </a:rPr>
              <a:t> names, as well. Know that chemicals may not only be stored in chemical cabinets, but also in underground or aboveground tanks, vats, and barrels.</a:t>
            </a:r>
          </a:p>
          <a:p>
            <a:pPr marL="0" marR="0"/>
            <a:endParaRPr lang="en-US" sz="1000" dirty="0" smtClean="0">
              <a:effectLst/>
              <a:ea typeface="Calibri"/>
              <a:cs typeface="Times New Roman"/>
            </a:endParaRPr>
          </a:p>
          <a:p>
            <a:pPr marL="0" marR="0"/>
            <a:r>
              <a:rPr lang="en-US" sz="1000" dirty="0" smtClean="0">
                <a:effectLst/>
                <a:ea typeface="Calibri"/>
                <a:cs typeface="Times New Roman"/>
              </a:rPr>
              <a:t>Chemical-related documentation generally includes safety data sheets (SDSs). SDSs tell you more about the composition and safety information related</a:t>
            </a:r>
            <a:r>
              <a:rPr lang="en-US" sz="1000" baseline="0" dirty="0" smtClean="0">
                <a:effectLst/>
                <a:ea typeface="Calibri"/>
                <a:cs typeface="Times New Roman"/>
              </a:rPr>
              <a:t> to each product. For each chemical, look at the ingredient list or composition/information on ingredients section in each SDS. Sometimes chemicals/products have hazardous ingredients that are clear in the product name itself. For example, the product Clorox Bleach is composed of the ingredients sodium hypochlorite and sodium hydroxide. You never know what a chemical’s ingredients are, so use the SDS to your advantage when conducting a worksite assessment. </a:t>
            </a:r>
          </a:p>
          <a:p>
            <a:pPr marL="0" marR="0"/>
            <a:endParaRPr lang="en-US" sz="1000" baseline="0" dirty="0" smtClean="0">
              <a:effectLst/>
              <a:ea typeface="Calibri"/>
              <a:cs typeface="Times New Roman"/>
            </a:endParaRPr>
          </a:p>
          <a:p>
            <a:r>
              <a:rPr lang="en-US" sz="1000" kern="1200" dirty="0" smtClean="0">
                <a:solidFill>
                  <a:schemeClr val="tx1"/>
                </a:solidFill>
                <a:effectLst/>
              </a:rPr>
              <a:t>The image shows an</a:t>
            </a:r>
            <a:r>
              <a:rPr lang="en-US" sz="1000" kern="1200" baseline="0" dirty="0" smtClean="0">
                <a:solidFill>
                  <a:schemeClr val="tx1"/>
                </a:solidFill>
                <a:effectLst/>
              </a:rPr>
              <a:t> assessment team reviewing process documentation. </a:t>
            </a:r>
            <a:r>
              <a:rPr lang="en-US" sz="1000" kern="1200" dirty="0" smtClean="0">
                <a:solidFill>
                  <a:schemeClr val="tx1"/>
                </a:solidFill>
                <a:effectLst/>
              </a:rPr>
              <a:t>Image retrieved from Bing Images (free to share and use license) at: </a:t>
            </a:r>
            <a:r>
              <a:rPr lang="en-US" sz="1200" u="sng" kern="1200" dirty="0" smtClean="0">
                <a:solidFill>
                  <a:schemeClr val="tx1"/>
                </a:solidFill>
                <a:effectLst/>
                <a:latin typeface="+mn-lt"/>
                <a:ea typeface="+mn-ea"/>
                <a:cs typeface="+mn-cs"/>
                <a:hlinkClick r:id="rId3"/>
              </a:rPr>
              <a:t>http://farm9.staticflickr.com/8307/7880870312_ed079689b1_z.jpg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11</a:t>
            </a:fld>
            <a:endParaRPr lang="en-US" dirty="0"/>
          </a:p>
        </p:txBody>
      </p:sp>
    </p:spTree>
    <p:extLst>
      <p:ext uri="{BB962C8B-B14F-4D97-AF65-F5344CB8AC3E}">
        <p14:creationId xmlns:p14="http://schemas.microsoft.com/office/powerpoint/2010/main" val="2289825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2501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baseline="0" dirty="0" smtClean="0">
                <a:effectLst/>
                <a:ea typeface="Calibri"/>
                <a:cs typeface="Times New Roman"/>
              </a:rPr>
              <a:t>CAS = Chemical Abstract Service</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baseline="0" dirty="0" smtClean="0">
                <a:effectLst/>
                <a:ea typeface="Calibri"/>
                <a:cs typeface="Times New Roman"/>
              </a:rPr>
              <a:t>TQ = threshold quantity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baseline="0" dirty="0" smtClean="0">
              <a:effectLst/>
              <a:ea typeface="Calibri"/>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aseline="0" dirty="0" smtClean="0">
                <a:effectLst/>
                <a:ea typeface="Calibri"/>
                <a:cs typeface="Times New Roman"/>
              </a:rPr>
              <a:t>The SDS lists CAS numbers for each ingredient, helping you compare the chemicals you use at your worksite against those listed on the OSHA PSM HHC list. </a:t>
            </a:r>
            <a:r>
              <a:rPr lang="en-US" sz="1000" dirty="0" smtClean="0">
                <a:effectLst/>
                <a:ea typeface="Calibri"/>
                <a:cs typeface="Times New Roman"/>
              </a:rPr>
              <a:t>Compare</a:t>
            </a:r>
            <a:r>
              <a:rPr lang="en-US" sz="1000" baseline="0" dirty="0" smtClean="0">
                <a:effectLst/>
                <a:ea typeface="Calibri"/>
                <a:cs typeface="Times New Roman"/>
              </a:rPr>
              <a:t> your chemical list against the OSHA PSM HHC list. OSHA’s PSM HHC list includes a chemical names, related CAS numbers, and TQs. If you have a chemical/ingredient listed in OSHA’s PSM HHC list, look at all your processes to see the volume you have on-site and use within your processes. You can see if your total quantity meets or exceeds the TQ identified in OSHA’s list. If so, then your organization falls under the PSM standard and must implement a PSM program. </a:t>
            </a:r>
            <a:endParaRPr lang="en-US" sz="1000" dirty="0" smtClean="0">
              <a:effectLst/>
              <a:ea typeface="Calibri"/>
              <a:cs typeface="Times New Roman"/>
            </a:endParaRPr>
          </a:p>
          <a:p>
            <a:pPr marL="0" marR="0"/>
            <a:endParaRPr lang="en-US" sz="1000" dirty="0" smtClean="0">
              <a:effectLst/>
              <a:ea typeface="Calibri"/>
              <a:cs typeface="Times New Roman"/>
            </a:endParaRPr>
          </a:p>
          <a:p>
            <a:pPr marL="0" marR="0"/>
            <a:r>
              <a:rPr lang="en-US" sz="1000" dirty="0" smtClean="0">
                <a:effectLst/>
                <a:ea typeface="Calibri"/>
                <a:cs typeface="Times New Roman"/>
              </a:rPr>
              <a:t>Document the findings of the worksite assessment. Documenting these results proves you have evaluated your site. Use 29 CFR 1910.119 and the list of HHCs to determine if chemicals used at your site require PSM.</a:t>
            </a:r>
          </a:p>
          <a:p>
            <a:pPr marL="0" marR="0"/>
            <a:endParaRPr lang="en-US" sz="1000" dirty="0" smtClean="0">
              <a:effectLst/>
              <a:ea typeface="Calibri"/>
              <a:cs typeface="Times New Roman"/>
            </a:endParaRPr>
          </a:p>
          <a:p>
            <a:pPr marL="0" marR="0"/>
            <a:r>
              <a:rPr lang="en-US" sz="1000" dirty="0" smtClean="0">
                <a:effectLst/>
                <a:ea typeface="Calibri"/>
                <a:cs typeface="Times New Roman"/>
              </a:rPr>
              <a:t>View</a:t>
            </a:r>
            <a:r>
              <a:rPr lang="en-US" sz="1000" baseline="0" dirty="0" smtClean="0">
                <a:effectLst/>
                <a:ea typeface="Calibri"/>
                <a:cs typeface="Times New Roman"/>
              </a:rPr>
              <a:t> the </a:t>
            </a:r>
            <a:r>
              <a:rPr lang="en-US" sz="1000" dirty="0" smtClean="0">
                <a:effectLst/>
                <a:ea typeface="Calibri"/>
                <a:cs typeface="Times New Roman"/>
              </a:rPr>
              <a:t>HHCs and their threshold quantities at: </a:t>
            </a:r>
            <a:r>
              <a:rPr lang="en-US" sz="1000" u="sng" dirty="0" smtClean="0">
                <a:solidFill>
                  <a:srgbClr val="0000FF"/>
                </a:solidFill>
                <a:effectLst/>
                <a:ea typeface="Calibri"/>
                <a:cs typeface="Times New Roman"/>
                <a:hlinkClick r:id="rId3"/>
              </a:rPr>
              <a:t>https://www.osha.gov/pls/oshaweb/owadisp.show_document?p_table=STANDARDS&amp;p_id=9761</a:t>
            </a:r>
            <a:r>
              <a:rPr lang="en-US" sz="1000" dirty="0" smtClean="0">
                <a:effectLst/>
                <a:ea typeface="Calibri"/>
                <a:cs typeface="Times New Roman"/>
              </a:rPr>
              <a:t> </a:t>
            </a:r>
          </a:p>
          <a:p>
            <a:pPr marL="0" marR="0"/>
            <a:endParaRPr lang="en-US" sz="1000" dirty="0" smtClean="0">
              <a:effectLst/>
              <a:ea typeface="Calibri"/>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effectLst/>
                <a:ea typeface="Calibri"/>
                <a:cs typeface="Times New Roman"/>
              </a:rPr>
              <a:t>Know you may also have to comply with the Environmental Protection Agency’s Risk Management Program too.</a:t>
            </a:r>
            <a:r>
              <a:rPr lang="en-US" sz="1000" baseline="0" dirty="0" smtClean="0">
                <a:effectLst/>
                <a:ea typeface="Calibri"/>
                <a:cs typeface="Times New Roman"/>
              </a:rPr>
              <a:t> View 40 CFR Part 68 at: </a:t>
            </a:r>
            <a:r>
              <a:rPr lang="en-US" sz="1000" u="sng" kern="1200" dirty="0" smtClean="0">
                <a:solidFill>
                  <a:schemeClr val="tx1"/>
                </a:solidFill>
                <a:effectLst/>
                <a:hlinkClick r:id="rId4"/>
              </a:rPr>
              <a:t>http://www.ecfr.gov/cgi-bin/text-idx?tpl=/ecfrbrowse/Title40/40cfr68_main_02.tpl</a:t>
            </a:r>
            <a:r>
              <a:rPr lang="en-US" sz="1000" kern="1200" dirty="0" smtClean="0">
                <a:solidFill>
                  <a:schemeClr val="tx1"/>
                </a:solidFill>
                <a:effectLst/>
              </a:rPr>
              <a:t> </a:t>
            </a:r>
          </a:p>
          <a:p>
            <a:pPr marL="0" marR="0"/>
            <a:endParaRPr lang="en-US" sz="1000" dirty="0" smtClean="0">
              <a:effectLst/>
              <a:ea typeface="Calibri"/>
              <a:cs typeface="Times New Roman"/>
            </a:endParaRPr>
          </a:p>
          <a:p>
            <a:r>
              <a:rPr lang="en-US" sz="1000" b="1" dirty="0" smtClean="0">
                <a:effectLst/>
                <a:ea typeface="Calibri"/>
                <a:cs typeface="Times New Roman"/>
              </a:rPr>
              <a:t>Best Practice: </a:t>
            </a:r>
            <a:r>
              <a:rPr lang="en-US" sz="1000" dirty="0" smtClean="0">
                <a:effectLst/>
                <a:ea typeface="Calibri"/>
                <a:cs typeface="Times New Roman"/>
              </a:rPr>
              <a:t>If you do not have HHCs or do not cross the PSM threshold quantity, consider drafting a report or memorandum for record stating you have evaluated the site to determine</a:t>
            </a:r>
            <a:r>
              <a:rPr lang="en-US" sz="1000" baseline="0" dirty="0" smtClean="0">
                <a:effectLst/>
                <a:ea typeface="Calibri"/>
                <a:cs typeface="Times New Roman"/>
              </a:rPr>
              <a:t> </a:t>
            </a:r>
            <a:r>
              <a:rPr lang="en-US" sz="1000" dirty="0" smtClean="0">
                <a:effectLst/>
                <a:ea typeface="Calibri"/>
                <a:cs typeface="Times New Roman"/>
              </a:rPr>
              <a:t>it does not fall under OSHA PSM requirements. Do not forget to include the date of the evaluation. Consider updating this report occasionally to show you continually assess your worksite.</a:t>
            </a:r>
            <a:r>
              <a:rPr lang="en-US" sz="1000" b="1" dirty="0" smtClean="0">
                <a:effectLst/>
                <a:ea typeface="Calibri"/>
                <a:cs typeface="Times New Roman"/>
              </a:rPr>
              <a:t> </a:t>
            </a:r>
          </a:p>
        </p:txBody>
      </p:sp>
      <p:sp>
        <p:nvSpPr>
          <p:cNvPr id="4" name="Slide Number Placeholder 3"/>
          <p:cNvSpPr>
            <a:spLocks noGrp="1"/>
          </p:cNvSpPr>
          <p:nvPr>
            <p:ph type="sldNum" sz="quarter" idx="10"/>
          </p:nvPr>
        </p:nvSpPr>
        <p:spPr/>
        <p:txBody>
          <a:bodyPr/>
          <a:lstStyle/>
          <a:p>
            <a:fld id="{EEDEC144-5708-524F-8182-C7FC24335BD2}" type="slidenum">
              <a:rPr lang="en-US" smtClean="0"/>
              <a:t>12</a:t>
            </a:fld>
            <a:endParaRPr lang="en-US" dirty="0"/>
          </a:p>
        </p:txBody>
      </p:sp>
    </p:spTree>
    <p:extLst>
      <p:ext uri="{BB962C8B-B14F-4D97-AF65-F5344CB8AC3E}">
        <p14:creationId xmlns:p14="http://schemas.microsoft.com/office/powerpoint/2010/main" val="746272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OSHA’s PSM standard requires</a:t>
            </a:r>
            <a:r>
              <a:rPr lang="en-US" sz="1000" baseline="0" dirty="0" smtClean="0"/>
              <a:t> a written participation plan, explaining how you will provide opportunities for employees to be involved in your PSM program.</a:t>
            </a:r>
            <a:endParaRPr lang="en-US" sz="1000" dirty="0" smtClean="0"/>
          </a:p>
          <a:p>
            <a:endParaRPr lang="en-US" sz="1000" dirty="0" smtClean="0"/>
          </a:p>
          <a:p>
            <a:r>
              <a:rPr lang="en-US" sz="1000" dirty="0" smtClean="0"/>
              <a:t>The slide shows several ways in which you can involve employees in your PSM program. This is not an all-inclusive list of involvement activities</a:t>
            </a:r>
            <a:r>
              <a:rPr lang="en-US" sz="1000" baseline="0" dirty="0" smtClean="0"/>
              <a:t>. Measure the effectiveness of involvement each year to determine if employees are actually participating according to your plan.</a:t>
            </a:r>
          </a:p>
          <a:p>
            <a:endParaRPr lang="en-US" sz="1000" baseline="0" dirty="0" smtClean="0"/>
          </a:p>
          <a:p>
            <a:r>
              <a:rPr lang="en-US" sz="1000" baseline="0" dirty="0" smtClean="0"/>
              <a:t>For guidance on information to include in your employee participation plan, visit: </a:t>
            </a:r>
            <a:r>
              <a:rPr lang="en-US" sz="1050" u="sng" kern="1200" dirty="0" smtClean="0">
                <a:solidFill>
                  <a:schemeClr val="tx1"/>
                </a:solidFill>
                <a:effectLst/>
                <a:latin typeface="+mn-lt"/>
                <a:ea typeface="+mn-ea"/>
                <a:cs typeface="+mn-cs"/>
                <a:hlinkClick r:id="rId3"/>
              </a:rPr>
              <a:t>http://www.gcapcoolcast.com/wp-content/uploads/2012/10/Example-Guidelines.pdf</a:t>
            </a:r>
            <a:r>
              <a:rPr lang="en-US" sz="1050" kern="1200" dirty="0" smtClean="0">
                <a:solidFill>
                  <a:schemeClr val="tx1"/>
                </a:solidFill>
                <a:effectLst/>
                <a:latin typeface="+mn-lt"/>
                <a:ea typeface="+mn-ea"/>
                <a:cs typeface="+mn-cs"/>
              </a:rPr>
              <a:t> </a:t>
            </a:r>
          </a:p>
          <a:p>
            <a:endParaRPr lang="en-US" sz="1000" baseline="0" dirty="0" smtClean="0"/>
          </a:p>
          <a:p>
            <a:pPr marL="0" marR="0" indent="0" algn="l" defTabSz="457200" rtl="0" eaLnBrk="1" fontAlgn="auto" latinLnBrk="0" hangingPunct="1">
              <a:spcBef>
                <a:spcPts val="0"/>
              </a:spcBef>
              <a:spcAft>
                <a:spcPts val="0"/>
              </a:spcAft>
              <a:buClrTx/>
              <a:buSzTx/>
              <a:buFontTx/>
              <a:buNone/>
              <a:tabLst/>
              <a:defRPr/>
            </a:pPr>
            <a:r>
              <a:rPr lang="en-US" sz="1000" dirty="0" smtClean="0">
                <a:effectLst/>
                <a:ea typeface="Calibri"/>
                <a:cs typeface="Times New Roman"/>
              </a:rPr>
              <a:t>Image retrieved from Microsoft Clip</a:t>
            </a:r>
            <a:r>
              <a:rPr lang="en-US" sz="1000" baseline="0" dirty="0" smtClean="0">
                <a:effectLst/>
                <a:ea typeface="Calibri"/>
                <a:cs typeface="Times New Roman"/>
              </a:rPr>
              <a:t> Art. </a:t>
            </a:r>
            <a:endParaRPr lang="en-US" sz="10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13</a:t>
            </a:fld>
            <a:endParaRPr lang="en-US" dirty="0"/>
          </a:p>
        </p:txBody>
      </p:sp>
    </p:spTree>
    <p:extLst>
      <p:ext uri="{BB962C8B-B14F-4D97-AF65-F5344CB8AC3E}">
        <p14:creationId xmlns:p14="http://schemas.microsoft.com/office/powerpoint/2010/main" val="2639856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spcBef>
                <a:spcPts val="0"/>
              </a:spcBef>
              <a:buClrTx/>
              <a:buSzTx/>
              <a:buFontTx/>
              <a:buNone/>
              <a:tabLst/>
              <a:defRPr/>
            </a:pPr>
            <a:r>
              <a:rPr lang="en-US" sz="1000" dirty="0" smtClean="0">
                <a:effectLst/>
                <a:ea typeface="Calibri"/>
                <a:cs typeface="Times New Roman"/>
              </a:rPr>
              <a:t>The intent of a PHA is to</a:t>
            </a:r>
            <a:r>
              <a:rPr lang="en-US" sz="1000" baseline="0" dirty="0" smtClean="0">
                <a:effectLst/>
                <a:ea typeface="Calibri"/>
                <a:cs typeface="Times New Roman"/>
              </a:rPr>
              <a:t> analyze causes and consequences related to the release of HHCs. You need to analyze the equipment, instrumentation, human actions, and other factors which may affect the process. It also attempts to determine failure points, methods of operations, and other factors leading to incidents. </a:t>
            </a:r>
          </a:p>
          <a:p>
            <a:pPr marL="0" marR="0" indent="0" algn="l" defTabSz="457200" rtl="0" eaLnBrk="1" fontAlgn="auto" latinLnBrk="0" hangingPunct="1">
              <a:spcBef>
                <a:spcPts val="0"/>
              </a:spcBef>
              <a:buClrTx/>
              <a:buSzTx/>
              <a:buFontTx/>
              <a:buNone/>
              <a:tabLst/>
              <a:defRPr/>
            </a:pPr>
            <a:endParaRPr lang="en-US" sz="1000" baseline="0" dirty="0" smtClean="0">
              <a:effectLst/>
              <a:ea typeface="Calibri"/>
              <a:cs typeface="Times New Roman"/>
            </a:endParaRPr>
          </a:p>
          <a:p>
            <a:pPr marL="0" marR="0" indent="0" algn="l" defTabSz="457200" rtl="0" eaLnBrk="1" fontAlgn="auto" latinLnBrk="0" hangingPunct="1">
              <a:spcBef>
                <a:spcPts val="0"/>
              </a:spcBef>
              <a:buClrTx/>
              <a:buSzTx/>
              <a:buFontTx/>
              <a:buNone/>
              <a:tabLst/>
              <a:defRPr/>
            </a:pPr>
            <a:r>
              <a:rPr lang="en-US" sz="1000" baseline="0" dirty="0" smtClean="0">
                <a:effectLst/>
                <a:ea typeface="Calibri"/>
                <a:cs typeface="Times New Roman"/>
              </a:rPr>
              <a:t>A PHA team is essential in conducting a PHA. A PHA team should consist of an engineer, the process operator, and other managers, supervisors, and employees knowledgeable of the process, OSHA PSM requirements, and hazard analysis method used to complete the PHA. </a:t>
            </a:r>
            <a:endParaRPr lang="en-US" sz="1000" dirty="0" smtClean="0">
              <a:effectLst/>
              <a:ea typeface="Calibri"/>
              <a:cs typeface="Times New Roman"/>
            </a:endParaRPr>
          </a:p>
          <a:p>
            <a:pPr marL="0" marR="0" indent="0" algn="l" defTabSz="457200" rtl="0" eaLnBrk="1" fontAlgn="auto" latinLnBrk="0" hangingPunct="1">
              <a:spcBef>
                <a:spcPts val="0"/>
              </a:spcBef>
              <a:buClrTx/>
              <a:buSzTx/>
              <a:buFontTx/>
              <a:buNone/>
              <a:tabLst/>
              <a:defRPr/>
            </a:pPr>
            <a:endParaRPr lang="en-US" sz="1000" dirty="0" smtClean="0">
              <a:effectLst/>
              <a:ea typeface="Calibri"/>
              <a:cs typeface="Times New Roman"/>
            </a:endParaRPr>
          </a:p>
          <a:p>
            <a:pPr marL="0" marR="0" indent="0" algn="l" defTabSz="457200" rtl="0" eaLnBrk="1" fontAlgn="auto" latinLnBrk="0" hangingPunct="1">
              <a:spcBef>
                <a:spcPts val="0"/>
              </a:spcBef>
              <a:buClrTx/>
              <a:buSzTx/>
              <a:buFontTx/>
              <a:buNone/>
              <a:tabLst/>
              <a:defRPr/>
            </a:pPr>
            <a:r>
              <a:rPr lang="en-US" sz="1000" dirty="0" smtClean="0">
                <a:effectLst/>
                <a:ea typeface="Calibri"/>
                <a:cs typeface="Times New Roman"/>
              </a:rPr>
              <a:t>Examples of hazard</a:t>
            </a:r>
            <a:r>
              <a:rPr lang="en-US" sz="1000" baseline="0" dirty="0" smtClean="0">
                <a:effectLst/>
                <a:ea typeface="Calibri"/>
                <a:cs typeface="Times New Roman"/>
              </a:rPr>
              <a:t> analysis methodologies include: what-if analysis, hazard and operability study, failure mode and effect analysis, and fault-tree analysis. </a:t>
            </a:r>
          </a:p>
          <a:p>
            <a:pPr marL="0" marR="0" indent="0" algn="l" defTabSz="457200" rtl="0" eaLnBrk="1" fontAlgn="auto" latinLnBrk="0" hangingPunct="1">
              <a:spcBef>
                <a:spcPts val="0"/>
              </a:spcBef>
              <a:buClrTx/>
              <a:buSzTx/>
              <a:buFontTx/>
              <a:buNone/>
              <a:tabLst/>
              <a:defRPr/>
            </a:pPr>
            <a:endParaRPr lang="en-US" sz="1000" baseline="0" dirty="0" smtClean="0">
              <a:effectLst/>
              <a:ea typeface="Calibri"/>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effectLst/>
                <a:ea typeface="Calibri"/>
                <a:cs typeface="Times New Roman"/>
              </a:rPr>
              <a:t>When determining which PHAs to complete first, consider: extent of the process hazards, number of potentially affected personnel, age of the process, and process operating history. Always perform PHAs of those processes</a:t>
            </a:r>
            <a:r>
              <a:rPr lang="en-US" sz="1000" baseline="0" dirty="0" smtClean="0">
                <a:effectLst/>
                <a:ea typeface="Calibri"/>
                <a:cs typeface="Times New Roman"/>
              </a:rPr>
              <a:t> assessed to be higher risk, first.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baseline="0" dirty="0" smtClean="0">
              <a:effectLst/>
              <a:ea typeface="Calibri"/>
              <a:cs typeface="Times New Roman"/>
            </a:endParaRPr>
          </a:p>
          <a:p>
            <a:pPr marL="0" marR="0" indent="0" algn="l" defTabSz="457200" rtl="0" eaLnBrk="1" fontAlgn="auto" latinLnBrk="0" hangingPunct="1">
              <a:spcBef>
                <a:spcPts val="0"/>
              </a:spcBef>
              <a:buClrTx/>
              <a:buSzTx/>
              <a:buFontTx/>
              <a:buNone/>
              <a:tabLst/>
              <a:defRPr/>
            </a:pPr>
            <a:r>
              <a:rPr lang="en-US" sz="1000" dirty="0" smtClean="0">
                <a:effectLst/>
                <a:ea typeface="Calibri"/>
                <a:cs typeface="Times New Roman"/>
              </a:rPr>
              <a:t>For additional PSI information and guidance, view OSHA publication 3132 at: </a:t>
            </a:r>
            <a:r>
              <a:rPr lang="en-US" sz="1000" u="sng" dirty="0" smtClean="0">
                <a:solidFill>
                  <a:srgbClr val="008080"/>
                </a:solidFill>
                <a:effectLst/>
                <a:ea typeface="Calibri"/>
                <a:cs typeface="Times New Roman"/>
                <a:hlinkClick r:id="rId3"/>
              </a:rPr>
              <a:t>https://www.osha.gov/Publications/osha3132.pdf</a:t>
            </a:r>
            <a:r>
              <a:rPr lang="en-US" sz="1000" u="sng" dirty="0" smtClean="0">
                <a:solidFill>
                  <a:srgbClr val="008080"/>
                </a:solidFill>
                <a:effectLst/>
                <a:ea typeface="Calibri"/>
                <a:cs typeface="Times New Roman"/>
              </a:rPr>
              <a:t> </a:t>
            </a:r>
          </a:p>
          <a:p>
            <a:pPr marL="0" marR="0" indent="0" algn="l" defTabSz="457200" rtl="0" eaLnBrk="1" fontAlgn="auto" latinLnBrk="0" hangingPunct="1">
              <a:spcBef>
                <a:spcPts val="0"/>
              </a:spcBef>
              <a:buClrTx/>
              <a:buSzTx/>
              <a:buFontTx/>
              <a:buNone/>
              <a:tabLst/>
              <a:defRPr/>
            </a:pPr>
            <a:endParaRPr lang="en-US" sz="1000" u="sng" dirty="0" smtClean="0">
              <a:solidFill>
                <a:srgbClr val="008080"/>
              </a:solidFill>
              <a:effectLst/>
              <a:ea typeface="Calibri"/>
              <a:cs typeface="Times New Roman"/>
            </a:endParaRPr>
          </a:p>
          <a:p>
            <a:r>
              <a:rPr lang="en-US" sz="1000" u="none" dirty="0" smtClean="0">
                <a:solidFill>
                  <a:schemeClr val="tx1"/>
                </a:solidFill>
                <a:effectLst/>
                <a:ea typeface="Calibri"/>
                <a:cs typeface="Times New Roman"/>
              </a:rPr>
              <a:t>The image shows possible members</a:t>
            </a:r>
            <a:r>
              <a:rPr lang="en-US" sz="1000" u="none" baseline="0" dirty="0" smtClean="0">
                <a:solidFill>
                  <a:schemeClr val="tx1"/>
                </a:solidFill>
                <a:effectLst/>
                <a:ea typeface="Calibri"/>
                <a:cs typeface="Times New Roman"/>
              </a:rPr>
              <a:t> of a PHA team. </a:t>
            </a:r>
            <a:r>
              <a:rPr lang="en-US" sz="1000" u="none" dirty="0" smtClean="0">
                <a:solidFill>
                  <a:schemeClr val="tx1"/>
                </a:solidFill>
                <a:effectLst/>
                <a:ea typeface="Calibri"/>
                <a:cs typeface="Times New Roman"/>
              </a:rPr>
              <a:t>Image</a:t>
            </a:r>
            <a:r>
              <a:rPr lang="en-US" sz="1000" u="none" baseline="0" dirty="0" smtClean="0">
                <a:solidFill>
                  <a:schemeClr val="tx1"/>
                </a:solidFill>
                <a:effectLst/>
                <a:ea typeface="Calibri"/>
                <a:cs typeface="Times New Roman"/>
              </a:rPr>
              <a:t> retrieved from Bing Images </a:t>
            </a:r>
            <a:r>
              <a:rPr lang="en-US" sz="1000" baseline="0" dirty="0" smtClean="0">
                <a:effectLst/>
                <a:cs typeface="Times New Roman"/>
              </a:rPr>
              <a:t>(free to share and use license) at: </a:t>
            </a:r>
            <a:r>
              <a:rPr lang="en-US" sz="1000" u="sng" kern="1200" dirty="0" smtClean="0">
                <a:solidFill>
                  <a:schemeClr val="tx1"/>
                </a:solidFill>
                <a:effectLst/>
                <a:hlinkClick r:id="rId4"/>
              </a:rPr>
              <a:t>http://farm4.staticflickr.com/3804/8758083284_2498b953fb_z.jpg</a:t>
            </a:r>
            <a:endParaRPr lang="en-US" sz="10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14</a:t>
            </a:fld>
            <a:endParaRPr lang="en-US" dirty="0"/>
          </a:p>
        </p:txBody>
      </p:sp>
    </p:spTree>
    <p:extLst>
      <p:ext uri="{BB962C8B-B14F-4D97-AF65-F5344CB8AC3E}">
        <p14:creationId xmlns:p14="http://schemas.microsoft.com/office/powerpoint/2010/main" val="4093258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en-US" sz="1000" dirty="0" smtClean="0">
                <a:effectLst/>
                <a:ea typeface="Calibri"/>
                <a:cs typeface="Calibri"/>
              </a:rPr>
              <a:t>When performing</a:t>
            </a:r>
            <a:r>
              <a:rPr lang="en-US" sz="1000" baseline="0" dirty="0" smtClean="0">
                <a:effectLst/>
                <a:ea typeface="Calibri"/>
                <a:cs typeface="Calibri"/>
              </a:rPr>
              <a:t> a PHA, d</a:t>
            </a:r>
            <a:r>
              <a:rPr lang="en-US" sz="1000" dirty="0" smtClean="0">
                <a:effectLst/>
                <a:ea typeface="Calibri"/>
                <a:cs typeface="Calibri"/>
              </a:rPr>
              <a:t>ocument: process hazards, previous process-related incidents and near-misses, hazard controls currently</a:t>
            </a:r>
            <a:r>
              <a:rPr lang="en-US" sz="1000" baseline="0" dirty="0" smtClean="0">
                <a:effectLst/>
                <a:ea typeface="Calibri"/>
                <a:cs typeface="Calibri"/>
              </a:rPr>
              <a:t> in-place</a:t>
            </a:r>
            <a:r>
              <a:rPr lang="en-US" sz="1000" dirty="0" smtClean="0">
                <a:effectLst/>
                <a:ea typeface="Calibri"/>
                <a:cs typeface="Calibri"/>
              </a:rPr>
              <a:t>, risk of hazard control failure</a:t>
            </a:r>
            <a:r>
              <a:rPr lang="en-US" sz="1000" baseline="0" dirty="0" smtClean="0">
                <a:effectLst/>
                <a:ea typeface="Calibri"/>
                <a:cs typeface="Calibri"/>
              </a:rPr>
              <a:t> and consequences</a:t>
            </a:r>
            <a:r>
              <a:rPr lang="en-US" sz="1000" dirty="0" smtClean="0">
                <a:effectLst/>
                <a:ea typeface="Calibri"/>
                <a:cs typeface="Calibri"/>
              </a:rPr>
              <a:t>, facility siting, and potential human factors.</a:t>
            </a:r>
            <a:r>
              <a:rPr lang="en-US" sz="1000" baseline="0" dirty="0" smtClean="0">
                <a:effectLst/>
                <a:ea typeface="Calibri"/>
                <a:cs typeface="Calibri"/>
              </a:rPr>
              <a:t> </a:t>
            </a:r>
            <a:r>
              <a:rPr lang="en-US" sz="1000" dirty="0" smtClean="0">
                <a:effectLst/>
                <a:ea typeface="Calibri"/>
                <a:cs typeface="Times New Roman"/>
              </a:rPr>
              <a:t>Conduct a PHA on all processes covered by the OSHA PSM standard. </a:t>
            </a:r>
          </a:p>
          <a:p>
            <a:pPr marL="0" marR="0">
              <a:spcBef>
                <a:spcPts val="0"/>
              </a:spcBef>
            </a:pPr>
            <a:endParaRPr lang="en-US" sz="1000" dirty="0" smtClean="0">
              <a:effectLst/>
              <a:ea typeface="Calibri"/>
              <a:cs typeface="Times New Roman"/>
            </a:endParaRPr>
          </a:p>
          <a:p>
            <a:pPr marL="0" marR="0">
              <a:spcBef>
                <a:spcPts val="0"/>
              </a:spcBef>
            </a:pPr>
            <a:r>
              <a:rPr lang="en-US" sz="1000" dirty="0" smtClean="0">
                <a:effectLst/>
                <a:ea typeface="Calibri"/>
                <a:cs typeface="Times New Roman"/>
              </a:rPr>
              <a:t>Once the PHA is complete, communicate</a:t>
            </a:r>
            <a:r>
              <a:rPr lang="en-US" sz="1000" baseline="0" dirty="0" smtClean="0">
                <a:effectLst/>
                <a:ea typeface="Calibri"/>
                <a:cs typeface="Times New Roman"/>
              </a:rPr>
              <a:t> any identified hazards to affected personnel and initiate your corrective action process to abate any hazards. Document any corrective action steps taken, even if they were rejected or failed, to show the effort you put forth to mitigate the hazard. </a:t>
            </a:r>
          </a:p>
          <a:p>
            <a:pPr marL="0" marR="0">
              <a:spcBef>
                <a:spcPts val="0"/>
              </a:spcBef>
            </a:pPr>
            <a:endParaRPr lang="en-US" sz="1000" baseline="0" dirty="0" smtClean="0">
              <a:effectLst/>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aseline="0" dirty="0" smtClean="0">
                <a:effectLst/>
                <a:cs typeface="Times New Roman"/>
              </a:rPr>
              <a:t>The image shows a group of employees conducting a PHA. Image retrieved from Yahoo Images (free to share and use license) at: </a:t>
            </a:r>
            <a:r>
              <a:rPr lang="en-US" sz="1000" u="sng" kern="1200" dirty="0" smtClean="0">
                <a:solidFill>
                  <a:schemeClr val="tx1"/>
                </a:solidFill>
                <a:effectLst/>
                <a:hlinkClick r:id="rId3"/>
              </a:rPr>
              <a:t>http://assets.inhabitat.com/wp-content/blogs.dir/1/files/2012/12/Nuclear-inspection-team-537x402.jpg</a:t>
            </a:r>
            <a:r>
              <a:rPr lang="en-US" sz="1000" kern="1200" dirty="0" smtClean="0">
                <a:solidFill>
                  <a:schemeClr val="tx1"/>
                </a:solidFill>
                <a:effectLst/>
              </a:rPr>
              <a:t> </a:t>
            </a:r>
          </a:p>
          <a:p>
            <a:pPr marL="0" marR="0">
              <a:spcBef>
                <a:spcPts val="0"/>
              </a:spcBef>
            </a:pPr>
            <a:endParaRPr lang="en-US" sz="1000" dirty="0" smtClean="0"/>
          </a:p>
        </p:txBody>
      </p:sp>
      <p:sp>
        <p:nvSpPr>
          <p:cNvPr id="4" name="Slide Number Placeholder 3"/>
          <p:cNvSpPr>
            <a:spLocks noGrp="1"/>
          </p:cNvSpPr>
          <p:nvPr>
            <p:ph type="sldNum" sz="quarter" idx="10"/>
          </p:nvPr>
        </p:nvSpPr>
        <p:spPr/>
        <p:txBody>
          <a:bodyPr/>
          <a:lstStyle/>
          <a:p>
            <a:fld id="{EEDEC144-5708-524F-8182-C7FC24335BD2}" type="slidenum">
              <a:rPr lang="en-US" smtClean="0"/>
              <a:t>15</a:t>
            </a:fld>
            <a:endParaRPr lang="en-US" dirty="0"/>
          </a:p>
        </p:txBody>
      </p:sp>
    </p:spTree>
    <p:extLst>
      <p:ext uri="{BB962C8B-B14F-4D97-AF65-F5344CB8AC3E}">
        <p14:creationId xmlns:p14="http://schemas.microsoft.com/office/powerpoint/2010/main" val="2994987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spcBef>
                <a:spcPts val="0"/>
              </a:spcBef>
              <a:buClrTx/>
              <a:buSzTx/>
              <a:buFontTx/>
              <a:buNone/>
              <a:tabLst/>
              <a:defRPr/>
            </a:pPr>
            <a:r>
              <a:rPr lang="en-US" sz="1000" dirty="0" smtClean="0"/>
              <a:t>Write</a:t>
            </a:r>
            <a:r>
              <a:rPr lang="en-US" sz="1000" baseline="0" dirty="0" smtClean="0"/>
              <a:t> your PSM procedures based on the completed PHA. OSHA’s PSM standard requires five types of procedures: operating, safety, emergency, maintenance, and MOC. </a:t>
            </a:r>
          </a:p>
          <a:p>
            <a:pPr marL="0" marR="0" indent="0" algn="l" defTabSz="457200" rtl="0" eaLnBrk="1" fontAlgn="auto" latinLnBrk="0" hangingPunct="1">
              <a:spcBef>
                <a:spcPts val="0"/>
              </a:spcBef>
              <a:buClrTx/>
              <a:buSzTx/>
              <a:buFontTx/>
              <a:buNone/>
              <a:tabLst/>
              <a:defRPr/>
            </a:pPr>
            <a:endParaRPr lang="en-US" sz="1000" baseline="0" dirty="0" smtClean="0"/>
          </a:p>
          <a:p>
            <a:pPr marL="0" marR="0" indent="0" algn="l" defTabSz="457200" rtl="0" eaLnBrk="1" fontAlgn="auto" latinLnBrk="0" hangingPunct="1">
              <a:spcBef>
                <a:spcPts val="0"/>
              </a:spcBef>
              <a:buClrTx/>
              <a:buSzTx/>
              <a:buFontTx/>
              <a:buNone/>
              <a:tabLst/>
              <a:defRPr/>
            </a:pPr>
            <a:r>
              <a:rPr lang="en-US" sz="1000" dirty="0" smtClean="0"/>
              <a:t>You can incorporate the written procedures into one document for simplicity.</a:t>
            </a:r>
            <a:r>
              <a:rPr lang="en-US" sz="1000" baseline="0" dirty="0" smtClean="0"/>
              <a:t> Know that safety considerations may be built into other procedures. </a:t>
            </a:r>
          </a:p>
          <a:p>
            <a:pPr marL="0" marR="0" indent="0" algn="l" defTabSz="457200" rtl="0" eaLnBrk="1" fontAlgn="auto" latinLnBrk="0" hangingPunct="1">
              <a:spcBef>
                <a:spcPts val="0"/>
              </a:spcBef>
              <a:buClrTx/>
              <a:buSzTx/>
              <a:buFontTx/>
              <a:buNone/>
              <a:tabLst/>
              <a:defRPr/>
            </a:pPr>
            <a:endParaRPr lang="en-US" sz="1000" baseline="0" dirty="0" smtClean="0"/>
          </a:p>
          <a:p>
            <a:pPr marL="0" marR="0" indent="0" algn="l" defTabSz="457200" rtl="0" eaLnBrk="1" fontAlgn="auto" latinLnBrk="0" hangingPunct="1">
              <a:spcBef>
                <a:spcPts val="0"/>
              </a:spcBef>
              <a:buClrTx/>
              <a:buSzTx/>
              <a:buFontTx/>
              <a:buNone/>
              <a:tabLst/>
              <a:defRPr/>
            </a:pPr>
            <a:r>
              <a:rPr lang="en-US" sz="1000" baseline="0" dirty="0" smtClean="0"/>
              <a:t>When developing procedures for your PSM processes, ALWAYS include managers, supervisors, and employees in procedure development and review. In addition, keep copies of all procedures in readily available locations for employee use and reference.</a:t>
            </a:r>
          </a:p>
        </p:txBody>
      </p:sp>
      <p:sp>
        <p:nvSpPr>
          <p:cNvPr id="4" name="Slide Number Placeholder 3"/>
          <p:cNvSpPr>
            <a:spLocks noGrp="1"/>
          </p:cNvSpPr>
          <p:nvPr>
            <p:ph type="sldNum" sz="quarter" idx="10"/>
          </p:nvPr>
        </p:nvSpPr>
        <p:spPr/>
        <p:txBody>
          <a:bodyPr/>
          <a:lstStyle/>
          <a:p>
            <a:fld id="{EEDEC144-5708-524F-8182-C7FC24335BD2}" type="slidenum">
              <a:rPr lang="en-US" smtClean="0"/>
              <a:t>16</a:t>
            </a:fld>
            <a:endParaRPr lang="en-US" dirty="0"/>
          </a:p>
        </p:txBody>
      </p:sp>
    </p:spTree>
    <p:extLst>
      <p:ext uri="{BB962C8B-B14F-4D97-AF65-F5344CB8AC3E}">
        <p14:creationId xmlns:p14="http://schemas.microsoft.com/office/powerpoint/2010/main" val="239676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en-US" sz="1000" dirty="0" smtClean="0">
                <a:effectLst/>
                <a:ea typeface="Calibri"/>
                <a:cs typeface="Times New Roman"/>
              </a:rPr>
              <a:t>S&amp;H</a:t>
            </a:r>
            <a:r>
              <a:rPr lang="en-US" sz="1000" baseline="0" dirty="0" smtClean="0">
                <a:effectLst/>
                <a:ea typeface="Calibri"/>
                <a:cs typeface="Times New Roman"/>
              </a:rPr>
              <a:t> = safety and health</a:t>
            </a:r>
          </a:p>
          <a:p>
            <a:pPr marL="0" marR="0">
              <a:spcBef>
                <a:spcPts val="0"/>
              </a:spcBef>
            </a:pPr>
            <a:endParaRPr lang="en-US" sz="1000" baseline="0" dirty="0" smtClean="0">
              <a:effectLst/>
              <a:ea typeface="Calibri"/>
              <a:cs typeface="Times New Roman"/>
            </a:endParaRPr>
          </a:p>
          <a:p>
            <a:pPr marL="0" marR="0">
              <a:spcBef>
                <a:spcPts val="0"/>
              </a:spcBef>
            </a:pPr>
            <a:r>
              <a:rPr lang="en-US" sz="1000" dirty="0" smtClean="0">
                <a:effectLst/>
                <a:ea typeface="Calibri"/>
                <a:cs typeface="Times New Roman"/>
              </a:rPr>
              <a:t>Review hazards and risks by looking at previous risk assessments and hazard evaluations. Look at completed S&amp;H documents (e.g., SDSs for HHCs, self-inspection checklists, trends, hazard analyses, technical guides) to identify information to include in your written safety procedures. Do</a:t>
            </a:r>
            <a:r>
              <a:rPr lang="en-US" sz="1000" baseline="0" dirty="0" smtClean="0">
                <a:effectLst/>
                <a:ea typeface="Calibri"/>
                <a:cs typeface="Times New Roman"/>
              </a:rPr>
              <a:t> not</a:t>
            </a:r>
            <a:r>
              <a:rPr lang="en-US" sz="1000" dirty="0" smtClean="0">
                <a:effectLst/>
                <a:ea typeface="Calibri"/>
                <a:cs typeface="Times New Roman"/>
              </a:rPr>
              <a:t> forget to include hazard control use and required</a:t>
            </a:r>
            <a:r>
              <a:rPr lang="en-US" sz="1000" baseline="0" dirty="0" smtClean="0">
                <a:effectLst/>
                <a:ea typeface="Calibri"/>
                <a:cs typeface="Times New Roman"/>
              </a:rPr>
              <a:t> </a:t>
            </a:r>
            <a:r>
              <a:rPr lang="en-US" sz="1000" dirty="0" smtClean="0">
                <a:effectLst/>
                <a:ea typeface="Calibri"/>
                <a:cs typeface="Times New Roman"/>
              </a:rPr>
              <a:t>personal protective equipment. </a:t>
            </a:r>
          </a:p>
          <a:p>
            <a:pPr marL="0" marR="0">
              <a:spcBef>
                <a:spcPts val="0"/>
              </a:spcBef>
            </a:pPr>
            <a:endParaRPr lang="en-US" sz="1000" dirty="0" smtClean="0">
              <a:effectLst/>
              <a:ea typeface="Calibri"/>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aseline="0" dirty="0" smtClean="0">
                <a:effectLst/>
                <a:ea typeface="Calibri"/>
                <a:cs typeface="Times New Roman"/>
              </a:rPr>
              <a:t>Safe work practices must also be developed, some in accordance with other OSHA regulations. Safe work practices can include: confined space entry; control of hazardous energy (lockout/tagout); opening process equipment or piping; and control over entrance into a facility by maintenance, contractor, laboratory, or other support personnel.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baseline="0" dirty="0" smtClean="0">
              <a:effectLst/>
              <a:ea typeface="Calibri"/>
              <a:cs typeface="Times New Roman"/>
            </a:endParaRPr>
          </a:p>
          <a:p>
            <a:pPr marL="0" marR="0">
              <a:spcBef>
                <a:spcPts val="0"/>
              </a:spcBef>
            </a:pPr>
            <a:r>
              <a:rPr lang="en-US" sz="1000" dirty="0" smtClean="0">
                <a:effectLst/>
                <a:ea typeface="Calibri"/>
                <a:cs typeface="Times New Roman"/>
              </a:rPr>
              <a:t>Once you finalize your written safety procedures, conduct</a:t>
            </a:r>
            <a:r>
              <a:rPr lang="en-US" sz="1000" baseline="0" dirty="0" smtClean="0">
                <a:effectLst/>
                <a:ea typeface="Calibri"/>
                <a:cs typeface="Times New Roman"/>
              </a:rPr>
              <a:t> a dry-run of the procedures to test their accuracy and ensure hazard controls work effectively.</a:t>
            </a:r>
          </a:p>
          <a:p>
            <a:pPr marL="0" marR="0">
              <a:spcBef>
                <a:spcPts val="0"/>
              </a:spcBef>
            </a:pPr>
            <a:endParaRPr lang="en-US" sz="1000" u="sng" kern="1200" dirty="0" smtClean="0">
              <a:solidFill>
                <a:schemeClr val="tx1"/>
              </a:solidFill>
              <a:effectLst/>
              <a:hlinkClick r:id="rId3"/>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The image shows an</a:t>
            </a:r>
            <a:r>
              <a:rPr lang="en-US" sz="1000" baseline="0" dirty="0" smtClean="0"/>
              <a:t> example of a safe</a:t>
            </a:r>
            <a:r>
              <a:rPr lang="en-US" sz="1000" dirty="0" smtClean="0"/>
              <a:t> work practice (</a:t>
            </a:r>
            <a:r>
              <a:rPr lang="en-US" sz="1000" baseline="0" dirty="0" smtClean="0"/>
              <a:t>lockout/tagout) performed on an electrical shutoff switch. </a:t>
            </a:r>
            <a:r>
              <a:rPr lang="en-US" sz="1000" kern="1200" dirty="0" smtClean="0">
                <a:solidFill>
                  <a:schemeClr val="tx1"/>
                </a:solidFill>
                <a:effectLst/>
              </a:rPr>
              <a:t>Image retrieved from Bing Images (free to use and share license) at:</a:t>
            </a:r>
            <a:r>
              <a:rPr lang="en-US" sz="1000" kern="1200" baseline="0" dirty="0" smtClean="0">
                <a:solidFill>
                  <a:schemeClr val="tx1"/>
                </a:solidFill>
                <a:effectLst/>
              </a:rPr>
              <a:t> </a:t>
            </a:r>
            <a:r>
              <a:rPr lang="en-US" sz="1000" u="sng" dirty="0" smtClean="0">
                <a:solidFill>
                  <a:srgbClr val="0000FF"/>
                </a:solidFill>
                <a:effectLst/>
                <a:ea typeface="Calibri"/>
                <a:cs typeface="Times New Roman"/>
                <a:hlinkClick r:id="rId4"/>
              </a:rPr>
              <a:t>http://machinerysafety101.com/wp-content/uploads/2010/11/iStock_000000451877XSmall.jpg</a:t>
            </a:r>
            <a:endParaRPr lang="en-US" sz="1000" dirty="0" smtClean="0">
              <a:effectLst/>
              <a:ea typeface="Calibri"/>
              <a:cs typeface="Times New Roman"/>
            </a:endParaRPr>
          </a:p>
          <a:p>
            <a:pPr marL="0" marR="0" indent="0" algn="l" defTabSz="457200" rtl="0" eaLnBrk="1" fontAlgn="auto" latinLnBrk="0" hangingPunct="1">
              <a:spcBef>
                <a:spcPts val="0"/>
              </a:spcBef>
              <a:buClrTx/>
              <a:buSzTx/>
              <a:buFontTx/>
              <a:buNone/>
              <a:tabLst/>
              <a:defRPr/>
            </a:pPr>
            <a:endParaRPr lang="en-US" sz="1000" dirty="0" smtClean="0"/>
          </a:p>
        </p:txBody>
      </p:sp>
      <p:sp>
        <p:nvSpPr>
          <p:cNvPr id="4" name="Slide Number Placeholder 3"/>
          <p:cNvSpPr>
            <a:spLocks noGrp="1"/>
          </p:cNvSpPr>
          <p:nvPr>
            <p:ph type="sldNum" sz="quarter" idx="10"/>
          </p:nvPr>
        </p:nvSpPr>
        <p:spPr/>
        <p:txBody>
          <a:bodyPr/>
          <a:lstStyle/>
          <a:p>
            <a:fld id="{EEDEC144-5708-524F-8182-C7FC24335BD2}" type="slidenum">
              <a:rPr lang="en-US" smtClean="0"/>
              <a:t>17</a:t>
            </a:fld>
            <a:endParaRPr lang="en-US" dirty="0"/>
          </a:p>
        </p:txBody>
      </p:sp>
    </p:spTree>
    <p:extLst>
      <p:ext uri="{BB962C8B-B14F-4D97-AF65-F5344CB8AC3E}">
        <p14:creationId xmlns:p14="http://schemas.microsoft.com/office/powerpoint/2010/main" val="2424661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9"/>
            <a:ext cx="5608320" cy="4414177"/>
          </a:xfrm>
        </p:spPr>
        <p:txBody>
          <a:bodyPr/>
          <a:lstStyle/>
          <a:p>
            <a:pPr marL="0" marR="0" indent="0" algn="l" defTabSz="457200" rtl="0" eaLnBrk="1" fontAlgn="auto" latinLnBrk="0" hangingPunct="1">
              <a:buClrTx/>
              <a:buSzTx/>
              <a:buFontTx/>
              <a:buNone/>
              <a:tabLst/>
              <a:defRPr/>
            </a:pPr>
            <a:r>
              <a:rPr lang="en-US" sz="1000" dirty="0" smtClean="0"/>
              <a:t>Steps for each operating phase include: initial startup; normal operations; temporary operations; emergency shutdown, including the conditions under which emergency shutdown is required, and the assignment of shutdown responsibility to qualified operators; emergency operations; normal shutdown; and, startup following a turnaround or after an emergency shutdown.</a:t>
            </a:r>
          </a:p>
          <a:p>
            <a:pPr marL="0" marR="0" indent="0" algn="l" defTabSz="457200" rtl="0" eaLnBrk="1" fontAlgn="auto" latinLnBrk="0" hangingPunct="1">
              <a:buClrTx/>
              <a:buSzTx/>
              <a:buFontTx/>
              <a:buNone/>
              <a:tabLst/>
              <a:defRPr/>
            </a:pPr>
            <a:endParaRPr lang="en-US" sz="1000" dirty="0" smtClean="0"/>
          </a:p>
          <a:p>
            <a:pPr marL="0" marR="0" indent="0" algn="l" defTabSz="457200" rtl="0" eaLnBrk="1" fontAlgn="auto" latinLnBrk="0" hangingPunct="1">
              <a:buClrTx/>
              <a:buSzTx/>
              <a:buFontTx/>
              <a:buNone/>
              <a:tabLst/>
              <a:defRPr/>
            </a:pPr>
            <a:r>
              <a:rPr lang="en-US" sz="1000" dirty="0" smtClean="0"/>
              <a:t>Operating limits</a:t>
            </a:r>
            <a:r>
              <a:rPr lang="en-US" sz="1000" baseline="0" dirty="0" smtClean="0"/>
              <a:t> include:</a:t>
            </a:r>
            <a:r>
              <a:rPr lang="en-US" sz="1000" dirty="0" smtClean="0"/>
              <a:t> t</a:t>
            </a:r>
            <a:r>
              <a:rPr lang="en-US" sz="1000" baseline="0" dirty="0" smtClean="0"/>
              <a:t>he consequences of deviating from an operating limit, as well as the steps required to correct or avoid a deviation from an operating limit.</a:t>
            </a:r>
          </a:p>
          <a:p>
            <a:pPr marL="0" marR="0" indent="0" algn="l" defTabSz="457200" rtl="0" eaLnBrk="1" fontAlgn="auto" latinLnBrk="0" hangingPunct="1">
              <a:buClrTx/>
              <a:buSzTx/>
              <a:buFontTx/>
              <a:buNone/>
              <a:tabLst/>
              <a:defRPr/>
            </a:pPr>
            <a:endParaRPr lang="en-US" sz="1000" baseline="0" dirty="0" smtClean="0"/>
          </a:p>
          <a:p>
            <a:pPr marL="0" marR="0" indent="0" algn="l" defTabSz="457200" rtl="0" eaLnBrk="1" fontAlgn="auto" latinLnBrk="0" hangingPunct="1">
              <a:buClrTx/>
              <a:buSzTx/>
              <a:buFontTx/>
              <a:buNone/>
              <a:tabLst/>
              <a:defRPr/>
            </a:pPr>
            <a:r>
              <a:rPr lang="en-US" sz="1000" baseline="0" dirty="0" smtClean="0"/>
              <a:t>S&amp;H considerations include: properties of, and hazards presented by process chemicals; precautions necessary to prevent exposure (including engineering controls, administrative controls, and personal protective equipment); control measures to be taken if physical contact or airborne exposure occurs; quality control for raw materials and control of hazardous chemical inventory levels; and, any special or unique hazards.</a:t>
            </a:r>
          </a:p>
          <a:p>
            <a:pPr marL="0" marR="0" indent="0" algn="l" defTabSz="457200" rtl="0" eaLnBrk="1" fontAlgn="auto" latinLnBrk="0" hangingPunct="1">
              <a:buClrTx/>
              <a:buSzTx/>
              <a:buFontTx/>
              <a:buNone/>
              <a:tabLst/>
              <a:defRPr/>
            </a:pPr>
            <a:endParaRPr lang="en-US" sz="1000" baseline="0" dirty="0" smtClean="0"/>
          </a:p>
          <a:p>
            <a:r>
              <a:rPr lang="en-US" sz="1000" kern="1200" dirty="0" smtClean="0">
                <a:solidFill>
                  <a:schemeClr val="tx1"/>
                </a:solidFill>
                <a:effectLst/>
              </a:rPr>
              <a:t>Seek suggestions regarding potential hazards, worst-case scenarios, process operations, and proper emergency responses from employees and others involved in the development process. Consider assigning monitors in each work area to oversee safety and PSM implementation. Ensure monitors have the proper training and are familiar with the process operations included in the PSM procedures. Include provisions for contractors in the written operating procedures. </a:t>
            </a:r>
          </a:p>
          <a:p>
            <a:endParaRPr lang="en-US" sz="1000" baseline="0" dirty="0" smtClean="0"/>
          </a:p>
          <a:p>
            <a:pPr marL="0" marR="0" indent="0" algn="l" defTabSz="457200" rtl="0" eaLnBrk="1" fontAlgn="auto" latinLnBrk="0" hangingPunct="1">
              <a:buClrTx/>
              <a:buSzTx/>
              <a:buFontTx/>
              <a:buNone/>
              <a:tabLst/>
              <a:defRPr/>
            </a:pPr>
            <a:r>
              <a:rPr lang="en-US" sz="1000" baseline="0" dirty="0" smtClean="0"/>
              <a:t>When a change is made, it is expected that operating procedures are immediately revised to reflect the change(s). Then, annually, certify the accuracy and currency of all operating procedures. Document this certification. </a:t>
            </a:r>
          </a:p>
          <a:p>
            <a:pPr marL="0" marR="0" indent="0" algn="l" defTabSz="457200" rtl="0" eaLnBrk="1" fontAlgn="auto" latinLnBrk="0" hangingPunct="1">
              <a:buClrTx/>
              <a:buSzTx/>
              <a:buFontTx/>
              <a:buNone/>
              <a:tabLst/>
              <a:defRPr/>
            </a:pPr>
            <a:endParaRPr lang="en-US" sz="1000" baseline="0" dirty="0" smtClean="0"/>
          </a:p>
          <a:p>
            <a:pPr marL="0" marR="0" indent="0" algn="l" defTabSz="457200" rtl="0" eaLnBrk="1" fontAlgn="auto" latinLnBrk="0" hangingPunct="1">
              <a:buClrTx/>
              <a:buSzTx/>
              <a:buFontTx/>
              <a:buNone/>
              <a:tabLst/>
              <a:defRPr/>
            </a:pPr>
            <a:r>
              <a:rPr lang="en-US" sz="1000" baseline="0" dirty="0" smtClean="0"/>
              <a:t>For guidance on creating operating procedures, visit: </a:t>
            </a:r>
            <a:r>
              <a:rPr lang="en-US" sz="1000" u="sng" kern="1200" dirty="0" smtClean="0">
                <a:solidFill>
                  <a:schemeClr val="tx1"/>
                </a:solidFill>
                <a:effectLst/>
                <a:hlinkClick r:id="rId3"/>
              </a:rPr>
              <a:t>http://www.rmpcorp.com/wp-content/uploads/2014/02/GCPS_2013_TipsforEffecitveOperatingProcedures.pdf</a:t>
            </a:r>
            <a:endParaRPr lang="en-US" sz="1000" dirty="0"/>
          </a:p>
        </p:txBody>
      </p:sp>
      <p:sp>
        <p:nvSpPr>
          <p:cNvPr id="4" name="Slide Number Placeholder 3"/>
          <p:cNvSpPr>
            <a:spLocks noGrp="1"/>
          </p:cNvSpPr>
          <p:nvPr>
            <p:ph type="sldNum" sz="quarter" idx="10"/>
          </p:nvPr>
        </p:nvSpPr>
        <p:spPr/>
        <p:txBody>
          <a:bodyPr/>
          <a:lstStyle/>
          <a:p>
            <a:fld id="{EEDEC144-5708-524F-8182-C7FC24335BD2}" type="slidenum">
              <a:rPr lang="en-US" smtClean="0"/>
              <a:t>18</a:t>
            </a:fld>
            <a:endParaRPr lang="en-US" dirty="0"/>
          </a:p>
        </p:txBody>
      </p:sp>
    </p:spTree>
    <p:extLst>
      <p:ext uri="{BB962C8B-B14F-4D97-AF65-F5344CB8AC3E}">
        <p14:creationId xmlns:p14="http://schemas.microsoft.com/office/powerpoint/2010/main" val="2648129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en-US" sz="1000" dirty="0" smtClean="0">
                <a:effectLst/>
                <a:ea typeface="Calibri"/>
                <a:cs typeface="Times New Roman"/>
              </a:rPr>
              <a:t>Refer to your written preventive/predictive maintenance program to review testing and inspection requirements. Refer to the original equipment manufacturer information or technical guides for</a:t>
            </a:r>
            <a:r>
              <a:rPr lang="en-US" sz="1000" baseline="0" dirty="0" smtClean="0">
                <a:effectLst/>
                <a:ea typeface="Calibri"/>
                <a:cs typeface="Times New Roman"/>
              </a:rPr>
              <a:t> </a:t>
            </a:r>
            <a:r>
              <a:rPr lang="en-US" sz="1000" dirty="0" smtClean="0">
                <a:effectLst/>
                <a:ea typeface="Calibri"/>
                <a:cs typeface="Times New Roman"/>
              </a:rPr>
              <a:t>more information on specific</a:t>
            </a:r>
            <a:r>
              <a:rPr lang="en-US" sz="1000" baseline="0" dirty="0" smtClean="0">
                <a:effectLst/>
                <a:ea typeface="Calibri"/>
                <a:cs typeface="Times New Roman"/>
              </a:rPr>
              <a:t> pieces of equipment</a:t>
            </a:r>
            <a:r>
              <a:rPr lang="en-US" sz="1000" dirty="0" smtClean="0">
                <a:effectLst/>
                <a:ea typeface="Calibri"/>
                <a:cs typeface="Times New Roman"/>
              </a:rPr>
              <a:t>. You can also look at engineering designs, plans, drawing, and manufacturer specifications to identify fail-safe points. </a:t>
            </a:r>
          </a:p>
          <a:p>
            <a:pPr marL="0" marR="0">
              <a:spcBef>
                <a:spcPts val="0"/>
              </a:spcBef>
            </a:pPr>
            <a:endParaRPr lang="en-US" sz="1000" dirty="0" smtClean="0">
              <a:effectLst/>
              <a:ea typeface="Calibri"/>
              <a:cs typeface="Times New Roman"/>
            </a:endParaRPr>
          </a:p>
          <a:p>
            <a:pPr marL="0" marR="0">
              <a:spcBef>
                <a:spcPts val="0"/>
              </a:spcBef>
            </a:pPr>
            <a:r>
              <a:rPr lang="en-US" sz="1000" dirty="0" smtClean="0">
                <a:effectLst/>
                <a:ea typeface="Calibri"/>
                <a:cs typeface="Times New Roman"/>
              </a:rPr>
              <a:t>Develop procedures for pressure vessels and storage tanks, piping systems, relief systems, vent systems and devices, emergency shutdown systems, controls, and pumps – basically any system in a PSM process. Always include maintenance personnel</a:t>
            </a:r>
            <a:r>
              <a:rPr lang="en-US" sz="1000" baseline="0" dirty="0" smtClean="0">
                <a:effectLst/>
                <a:ea typeface="Calibri"/>
                <a:cs typeface="Times New Roman"/>
              </a:rPr>
              <a:t> in the development and review of procedures.</a:t>
            </a:r>
            <a:endParaRPr lang="en-US" sz="1000" dirty="0" smtClean="0">
              <a:effectLst/>
              <a:ea typeface="Calibri"/>
              <a:cs typeface="Times New Roman"/>
            </a:endParaRPr>
          </a:p>
          <a:p>
            <a:pPr marL="0" marR="0">
              <a:spcBef>
                <a:spcPts val="0"/>
              </a:spcBef>
            </a:pPr>
            <a:endParaRPr lang="en-US" sz="1000" dirty="0" smtClean="0">
              <a:effectLst/>
              <a:ea typeface="Calibri"/>
              <a:cs typeface="Times New Roman"/>
            </a:endParaRPr>
          </a:p>
          <a:p>
            <a:pPr marL="0" marR="0">
              <a:spcBef>
                <a:spcPts val="0"/>
              </a:spcBef>
            </a:pPr>
            <a:r>
              <a:rPr lang="en-US" sz="1000" dirty="0" smtClean="0">
                <a:effectLst/>
                <a:ea typeface="Calibri"/>
                <a:cs typeface="Times New Roman"/>
              </a:rPr>
              <a:t>Assure</a:t>
            </a:r>
            <a:r>
              <a:rPr lang="en-US" sz="1000" baseline="0" dirty="0" smtClean="0">
                <a:effectLst/>
                <a:ea typeface="Calibri"/>
                <a:cs typeface="Times New Roman"/>
              </a:rPr>
              <a:t> all spare parts and materials used for maintenance activities are suitable and acceptable for their uses. Consider including a process for assuring the appropriate use and accountability of spare parts and maintenance materials.</a:t>
            </a:r>
            <a:endParaRPr lang="en-US" sz="1000" dirty="0" smtClean="0">
              <a:effectLst/>
              <a:ea typeface="Calibri"/>
              <a:cs typeface="Times New Roman"/>
            </a:endParaRPr>
          </a:p>
          <a:p>
            <a:pPr marL="0" marR="0">
              <a:spcBef>
                <a:spcPts val="0"/>
              </a:spcBef>
            </a:pPr>
            <a:endParaRPr lang="en-US" sz="1000" dirty="0" smtClean="0">
              <a:effectLst/>
              <a:ea typeface="Calibri"/>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effectLst/>
                <a:ea typeface="Calibri"/>
                <a:cs typeface="Times New Roman"/>
              </a:rPr>
              <a:t>The image shows employees reviewing maintenance procedures. Image retrieved from Bing Images (free to use and share license) at: </a:t>
            </a:r>
            <a:r>
              <a:rPr lang="en-US" sz="1000" u="sng" dirty="0" smtClean="0">
                <a:solidFill>
                  <a:srgbClr val="0000FF"/>
                </a:solidFill>
                <a:effectLst/>
                <a:ea typeface="Calibri"/>
                <a:cs typeface="Times New Roman"/>
                <a:hlinkClick r:id="rId3"/>
              </a:rPr>
              <a:t>https://upload.wikimedia.org/wikipedia/commons/thumb/4/49/131210-N-CE241-025_Cesar_Gomez_explains_damage_control_generator_maintenance_procedures.jpg/511px-131210-N-CE241-025_Cesar_Gomez_explains_damage_control_generator_maintenance_procedures.jpg</a:t>
            </a:r>
            <a:endParaRPr lang="en-US" sz="1000" dirty="0" smtClean="0">
              <a:effectLst/>
              <a:ea typeface="Calibri"/>
              <a:cs typeface="Times New Roman"/>
            </a:endParaRPr>
          </a:p>
          <a:p>
            <a:pPr marL="0" marR="0">
              <a:spcBef>
                <a:spcPts val="0"/>
              </a:spcBef>
            </a:pPr>
            <a:endParaRPr lang="en-US" sz="1000" dirty="0" smtClean="0">
              <a:effectLst/>
              <a:ea typeface="Calibri"/>
              <a:cs typeface="Times New Roman"/>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19</a:t>
            </a:fld>
            <a:endParaRPr lang="en-US" dirty="0"/>
          </a:p>
        </p:txBody>
      </p:sp>
    </p:spTree>
    <p:extLst>
      <p:ext uri="{BB962C8B-B14F-4D97-AF65-F5344CB8AC3E}">
        <p14:creationId xmlns:p14="http://schemas.microsoft.com/office/powerpoint/2010/main" val="2712808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sz="1000" kern="1200" dirty="0" smtClean="0">
                <a:solidFill>
                  <a:schemeClr val="tx1"/>
                </a:solidFill>
                <a:effectLst/>
              </a:rPr>
              <a:t>This presentation is beneficial to safety professionals, VPP representatives, maintenance personnel, and others with PSM responsibilities, to include supervisors in PSM areas. </a:t>
            </a:r>
            <a:endParaRPr lang="en-US" sz="1000" dirty="0"/>
          </a:p>
        </p:txBody>
      </p:sp>
      <p:sp>
        <p:nvSpPr>
          <p:cNvPr id="4" name="Slide Number Placeholder 3"/>
          <p:cNvSpPr>
            <a:spLocks noGrp="1"/>
          </p:cNvSpPr>
          <p:nvPr>
            <p:ph type="sldNum" sz="quarter" idx="10"/>
          </p:nvPr>
        </p:nvSpPr>
        <p:spPr/>
        <p:txBody>
          <a:bodyPr/>
          <a:lstStyle/>
          <a:p>
            <a:fld id="{EEDEC144-5708-524F-8182-C7FC24335BD2}" type="slidenum">
              <a:rPr lang="en-US" smtClean="0"/>
              <a:t>2</a:t>
            </a:fld>
            <a:endParaRPr lang="en-US" dirty="0"/>
          </a:p>
        </p:txBody>
      </p:sp>
    </p:spTree>
    <p:extLst>
      <p:ext uri="{BB962C8B-B14F-4D97-AF65-F5344CB8AC3E}">
        <p14:creationId xmlns:p14="http://schemas.microsoft.com/office/powerpoint/2010/main" val="3922631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spcBef>
                <a:spcPts val="0"/>
              </a:spcBef>
              <a:buClrTx/>
              <a:buSzTx/>
              <a:buFontTx/>
              <a:buNone/>
              <a:tabLst/>
              <a:defRPr/>
            </a:pPr>
            <a:r>
              <a:rPr lang="en-US" sz="1000" dirty="0" smtClean="0">
                <a:effectLst/>
                <a:ea typeface="Calibri"/>
                <a:cs typeface="Times New Roman"/>
              </a:rPr>
              <a:t>Your emergency action plan should already include other required components under</a:t>
            </a:r>
            <a:r>
              <a:rPr lang="en-US" sz="1000" baseline="0" dirty="0" smtClean="0">
                <a:effectLst/>
                <a:ea typeface="Calibri"/>
                <a:cs typeface="Times New Roman"/>
              </a:rPr>
              <a:t> 29 CFR 1910.38, Emergency Action Plans. </a:t>
            </a:r>
          </a:p>
          <a:p>
            <a:pPr marL="0" marR="0" indent="0" algn="l" defTabSz="457200" rtl="0" eaLnBrk="1" fontAlgn="auto" latinLnBrk="0" hangingPunct="1">
              <a:spcBef>
                <a:spcPts val="0"/>
              </a:spcBef>
              <a:buClrTx/>
              <a:buSzTx/>
              <a:buFontTx/>
              <a:buNone/>
              <a:tabLst/>
              <a:defRPr/>
            </a:pPr>
            <a:endParaRPr lang="en-US" sz="1000" baseline="0" dirty="0" smtClean="0">
              <a:effectLst/>
              <a:ea typeface="Calibri"/>
              <a:cs typeface="Times New Roman"/>
            </a:endParaRPr>
          </a:p>
          <a:p>
            <a:pPr marL="0" marR="0" indent="0" algn="l" defTabSz="457200" rtl="0" eaLnBrk="1" fontAlgn="auto" latinLnBrk="0" hangingPunct="1">
              <a:spcBef>
                <a:spcPts val="0"/>
              </a:spcBef>
              <a:buClrTx/>
              <a:buSzTx/>
              <a:buFontTx/>
              <a:buNone/>
              <a:tabLst/>
              <a:defRPr/>
            </a:pPr>
            <a:r>
              <a:rPr lang="en-US" sz="1000" baseline="0" dirty="0" smtClean="0">
                <a:effectLst/>
                <a:ea typeface="Calibri"/>
                <a:cs typeface="Times New Roman"/>
              </a:rPr>
              <a:t>Revise your current plan to incorporate emergency situations involving PSM processes and HHCs. Do not only include large or catastrophic releases of HHC, but small releases, as well.</a:t>
            </a:r>
          </a:p>
          <a:p>
            <a:pPr marL="0" marR="0" indent="0" algn="l" defTabSz="457200" rtl="0" eaLnBrk="1" fontAlgn="auto" latinLnBrk="0" hangingPunct="1">
              <a:spcBef>
                <a:spcPts val="0"/>
              </a:spcBef>
              <a:buClrTx/>
              <a:buSzTx/>
              <a:buFontTx/>
              <a:buNone/>
              <a:tabLst/>
              <a:defRPr/>
            </a:pPr>
            <a:endParaRPr lang="en-US" sz="1000" u="sng" kern="1200" baseline="0" dirty="0" smtClean="0">
              <a:solidFill>
                <a:schemeClr val="tx1"/>
              </a:solidFill>
              <a:effectLst/>
              <a:cs typeface="Times New Roman"/>
              <a:hlinkClick r:id="rId3"/>
            </a:endParaRPr>
          </a:p>
          <a:p>
            <a:pPr marL="0" marR="0" indent="0" algn="l" defTabSz="457200" rtl="0" eaLnBrk="1" fontAlgn="auto" latinLnBrk="0" hangingPunct="1">
              <a:spcBef>
                <a:spcPts val="0"/>
              </a:spcBef>
              <a:buClrTx/>
              <a:buSzTx/>
              <a:buFontTx/>
              <a:buNone/>
              <a:tabLst/>
              <a:defRPr/>
            </a:pPr>
            <a:r>
              <a:rPr lang="en-US" sz="1000" kern="1200" dirty="0" smtClean="0">
                <a:solidFill>
                  <a:schemeClr val="tx1"/>
                </a:solidFill>
                <a:effectLst/>
              </a:rPr>
              <a:t>OSHA outlines emergency action plan requirements. View OSHA 29 CFR 1910.38(a) for additional information: </a:t>
            </a:r>
            <a:r>
              <a:rPr lang="en-US" sz="1000" u="sng" kern="1200" dirty="0" smtClean="0">
                <a:solidFill>
                  <a:schemeClr val="tx1"/>
                </a:solidFill>
                <a:effectLst/>
                <a:hlinkClick r:id="rId4"/>
              </a:rPr>
              <a:t>https://www.osha.gov/pls/oshaweb/owadisp.show_document?p_table=STANDARDS&amp;p_id=9726</a:t>
            </a:r>
            <a:endParaRPr lang="en-US" sz="1000" u="sng" kern="1200" dirty="0" smtClean="0">
              <a:solidFill>
                <a:schemeClr val="tx1"/>
              </a:solidFill>
              <a:effectLst/>
              <a:hlinkClick r:id="rId3"/>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20</a:t>
            </a:fld>
            <a:endParaRPr lang="en-US" dirty="0"/>
          </a:p>
        </p:txBody>
      </p:sp>
    </p:spTree>
    <p:extLst>
      <p:ext uri="{BB962C8B-B14F-4D97-AF65-F5344CB8AC3E}">
        <p14:creationId xmlns:p14="http://schemas.microsoft.com/office/powerpoint/2010/main" val="1033124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en-US" sz="1000" dirty="0" smtClean="0">
                <a:solidFill>
                  <a:srgbClr val="000000"/>
                </a:solidFill>
                <a:effectLst/>
                <a:ea typeface="Calibri"/>
                <a:cs typeface="Tahoma"/>
              </a:rPr>
              <a:t>SME = subject matter expert</a:t>
            </a:r>
          </a:p>
          <a:p>
            <a:pPr marL="0" marR="0">
              <a:spcBef>
                <a:spcPts val="0"/>
              </a:spcBef>
            </a:pPr>
            <a:endParaRPr lang="en-US" sz="1000" dirty="0" smtClean="0">
              <a:solidFill>
                <a:srgbClr val="000000"/>
              </a:solidFill>
              <a:effectLst/>
              <a:ea typeface="Calibri"/>
              <a:cs typeface="Tahoma"/>
            </a:endParaRPr>
          </a:p>
          <a:p>
            <a:pPr marL="0" marR="0">
              <a:spcBef>
                <a:spcPts val="0"/>
              </a:spcBef>
            </a:pPr>
            <a:r>
              <a:rPr lang="en-US" sz="1000" dirty="0" smtClean="0">
                <a:solidFill>
                  <a:srgbClr val="000000"/>
                </a:solidFill>
                <a:effectLst/>
                <a:ea typeface="Calibri"/>
                <a:cs typeface="Tahoma"/>
              </a:rPr>
              <a:t>You</a:t>
            </a:r>
            <a:r>
              <a:rPr lang="en-US" sz="1000" baseline="0" dirty="0" smtClean="0">
                <a:solidFill>
                  <a:srgbClr val="000000"/>
                </a:solidFill>
                <a:effectLst/>
                <a:ea typeface="Calibri"/>
                <a:cs typeface="Tahoma"/>
              </a:rPr>
              <a:t> do not need to execute your MOC procedures for replacements in-kind. </a:t>
            </a:r>
          </a:p>
          <a:p>
            <a:pPr marL="0" marR="0">
              <a:spcBef>
                <a:spcPts val="0"/>
              </a:spcBef>
            </a:pPr>
            <a:endParaRPr lang="en-US" sz="1000" baseline="0" dirty="0" smtClean="0">
              <a:solidFill>
                <a:srgbClr val="000000"/>
              </a:solidFill>
              <a:effectLst/>
              <a:ea typeface="Calibri"/>
              <a:cs typeface="Tahoma"/>
            </a:endParaRPr>
          </a:p>
          <a:p>
            <a:pPr marL="0" marR="0">
              <a:spcBef>
                <a:spcPts val="0"/>
              </a:spcBef>
            </a:pPr>
            <a:r>
              <a:rPr lang="en-US" sz="1000" b="1" baseline="0" dirty="0" smtClean="0">
                <a:solidFill>
                  <a:srgbClr val="000000"/>
                </a:solidFill>
                <a:effectLst/>
                <a:ea typeface="Calibri"/>
                <a:cs typeface="Tahoma"/>
              </a:rPr>
              <a:t>Replacement in-kind: </a:t>
            </a:r>
            <a:r>
              <a:rPr lang="en-US" sz="1000" b="0" baseline="0" dirty="0" smtClean="0">
                <a:solidFill>
                  <a:srgbClr val="000000"/>
                </a:solidFill>
                <a:effectLst/>
                <a:ea typeface="Calibri"/>
                <a:cs typeface="Tahoma"/>
              </a:rPr>
              <a:t>A</a:t>
            </a:r>
            <a:r>
              <a:rPr lang="en-US" sz="1000" baseline="0" dirty="0" smtClean="0">
                <a:solidFill>
                  <a:srgbClr val="000000"/>
                </a:solidFill>
                <a:effectLst/>
                <a:ea typeface="Calibri"/>
                <a:cs typeface="Tahoma"/>
              </a:rPr>
              <a:t>n item (e.g., equipment, chemical, procedure) meeting the design specification of the item it is replacing. The replacement can be an identical replacement (e.g., same equipment make and model) or any other alternative item specifically provided for in the design specification. An alternative, though, cannot in any way adversely affect the use of the item, associated items, or hazards.</a:t>
            </a:r>
            <a:endParaRPr lang="en-US" sz="1000" dirty="0" smtClean="0">
              <a:solidFill>
                <a:srgbClr val="000000"/>
              </a:solidFill>
              <a:effectLst/>
              <a:ea typeface="Calibri"/>
              <a:cs typeface="Tahoma"/>
            </a:endParaRPr>
          </a:p>
          <a:p>
            <a:pPr marL="0" marR="0">
              <a:spcBef>
                <a:spcPts val="0"/>
              </a:spcBef>
            </a:pPr>
            <a:endParaRPr lang="en-US" sz="1000" dirty="0" smtClean="0">
              <a:solidFill>
                <a:srgbClr val="000000"/>
              </a:solidFill>
              <a:effectLst/>
              <a:ea typeface="Calibri"/>
              <a:cs typeface="Tahoma"/>
            </a:endParaRPr>
          </a:p>
          <a:p>
            <a:pPr marL="0" marR="0">
              <a:spcBef>
                <a:spcPts val="0"/>
              </a:spcBef>
            </a:pPr>
            <a:r>
              <a:rPr lang="en-US" sz="1000" dirty="0" smtClean="0">
                <a:solidFill>
                  <a:srgbClr val="000000"/>
                </a:solidFill>
                <a:effectLst/>
                <a:ea typeface="Calibri"/>
                <a:cs typeface="Tahoma"/>
              </a:rPr>
              <a:t>Your SME team should include: engineers, S&amp;H staff, PSM SMEs, emergency response staff, process operators, and maintenance personnel. Utilize these personnel</a:t>
            </a:r>
            <a:r>
              <a:rPr lang="en-US" sz="1000" baseline="0" dirty="0" smtClean="0">
                <a:solidFill>
                  <a:srgbClr val="000000"/>
                </a:solidFill>
                <a:effectLst/>
                <a:ea typeface="Calibri"/>
                <a:cs typeface="Tahoma"/>
              </a:rPr>
              <a:t> for developing and executing MOC procedures. </a:t>
            </a:r>
            <a:endParaRPr lang="en-US" sz="1000" dirty="0" smtClean="0">
              <a:effectLst/>
              <a:ea typeface="Calibri"/>
              <a:cs typeface="Times New Roman"/>
            </a:endParaRPr>
          </a:p>
          <a:p>
            <a:pPr marL="0" marR="0" indent="0" algn="l" defTabSz="457200" rtl="0" eaLnBrk="1" fontAlgn="auto" latinLnBrk="0" hangingPunct="1">
              <a:spcBef>
                <a:spcPts val="0"/>
              </a:spcBef>
              <a:buClrTx/>
              <a:buSzTx/>
              <a:buFontTx/>
              <a:buNone/>
              <a:tabLst/>
              <a:defRPr/>
            </a:pPr>
            <a:endParaRPr lang="en-US" sz="1000" dirty="0" smtClean="0">
              <a:effectLst/>
              <a:ea typeface="Calibri"/>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The image shows a snapshot</a:t>
            </a:r>
            <a:r>
              <a:rPr lang="en-US" sz="1000" kern="1200" baseline="0" dirty="0" smtClean="0">
                <a:solidFill>
                  <a:schemeClr val="tx1"/>
                </a:solidFill>
                <a:effectLst/>
              </a:rPr>
              <a:t> of a MOC form to help document workplace changes related to PSM activities. </a:t>
            </a:r>
            <a:r>
              <a:rPr lang="en-US" sz="1000" kern="1200" dirty="0" smtClean="0">
                <a:solidFill>
                  <a:schemeClr val="tx1"/>
                </a:solidFill>
                <a:effectLst/>
              </a:rPr>
              <a:t>Image retrieved from Petsec Energy at: </a:t>
            </a:r>
            <a:r>
              <a:rPr lang="en-US" sz="1000" u="sng" kern="1200" dirty="0" smtClean="0">
                <a:solidFill>
                  <a:schemeClr val="tx1"/>
                </a:solidFill>
                <a:effectLst/>
                <a:hlinkClick r:id="rId3"/>
              </a:rPr>
              <a:t>http://www.petsec.com.au/wp-content/uploads/2014/12/04.0-MOC.pdf</a:t>
            </a:r>
            <a:endParaRPr lang="en-US" sz="1000" kern="1200" dirty="0" smtClean="0">
              <a:solidFill>
                <a:schemeClr val="tx1"/>
              </a:solidFill>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21</a:t>
            </a:fld>
            <a:endParaRPr lang="en-US" dirty="0"/>
          </a:p>
        </p:txBody>
      </p:sp>
    </p:spTree>
    <p:extLst>
      <p:ext uri="{BB962C8B-B14F-4D97-AF65-F5344CB8AC3E}">
        <p14:creationId xmlns:p14="http://schemas.microsoft.com/office/powerpoint/2010/main" val="668335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en-US" sz="1000" dirty="0" smtClean="0">
                <a:solidFill>
                  <a:srgbClr val="000000"/>
                </a:solidFill>
                <a:effectLst/>
                <a:ea typeface="Calibri"/>
                <a:cs typeface="Tahoma"/>
              </a:rPr>
              <a:t>Write procedures to manage chemicals</a:t>
            </a:r>
            <a:r>
              <a:rPr lang="en-US" sz="1000" baseline="0" dirty="0" smtClean="0">
                <a:solidFill>
                  <a:srgbClr val="000000"/>
                </a:solidFill>
                <a:effectLst/>
                <a:ea typeface="Calibri"/>
                <a:cs typeface="Tahoma"/>
              </a:rPr>
              <a:t> to: process chemicals, technology, equipment, procedures, and facilities affected by PSM processes. </a:t>
            </a:r>
            <a:endParaRPr lang="en-US" sz="1000" dirty="0" smtClean="0">
              <a:effectLst/>
              <a:ea typeface="Calibri"/>
              <a:cs typeface="Times New Roman"/>
            </a:endParaRPr>
          </a:p>
          <a:p>
            <a:pPr marL="0" marR="0" indent="0" algn="l" defTabSz="457200" rtl="0" eaLnBrk="1" fontAlgn="auto" latinLnBrk="0" hangingPunct="1">
              <a:spcBef>
                <a:spcPts val="0"/>
              </a:spcBef>
              <a:buClrTx/>
              <a:buSzTx/>
              <a:buFontTx/>
              <a:buNone/>
              <a:tabLst/>
              <a:defRPr/>
            </a:pPr>
            <a:endParaRPr lang="en-US" sz="1000" dirty="0" smtClean="0">
              <a:effectLst/>
              <a:ea typeface="Calibri"/>
              <a:cs typeface="Times New Roman"/>
            </a:endParaRPr>
          </a:p>
          <a:p>
            <a:pPr marL="0" marR="0" indent="0" algn="l" defTabSz="457200" rtl="0" eaLnBrk="1" fontAlgn="auto" latinLnBrk="0" hangingPunct="1">
              <a:spcBef>
                <a:spcPts val="0"/>
              </a:spcBef>
              <a:buClrTx/>
              <a:buSzTx/>
              <a:buFontTx/>
              <a:buNone/>
              <a:tabLst/>
              <a:defRPr/>
            </a:pPr>
            <a:r>
              <a:rPr lang="en-US" sz="1000" dirty="0" smtClean="0">
                <a:effectLst/>
                <a:ea typeface="Calibri"/>
                <a:cs typeface="Times New Roman"/>
              </a:rPr>
              <a:t>MOC procedures</a:t>
            </a:r>
            <a:r>
              <a:rPr lang="en-US" sz="1000" baseline="0" dirty="0" smtClean="0">
                <a:effectLst/>
                <a:ea typeface="Calibri"/>
                <a:cs typeface="Times New Roman"/>
              </a:rPr>
              <a:t> must address: t</a:t>
            </a:r>
            <a:r>
              <a:rPr lang="en-US" sz="1000" dirty="0" smtClean="0">
                <a:effectLst/>
                <a:ea typeface="Calibri"/>
                <a:cs typeface="Times New Roman"/>
              </a:rPr>
              <a:t>he technical basis for the proposed change; impact of change on S&amp;H; modifications to operating procedures;</a:t>
            </a:r>
            <a:r>
              <a:rPr lang="en-US" sz="1000" baseline="0" dirty="0" smtClean="0">
                <a:effectLst/>
                <a:ea typeface="Calibri"/>
                <a:cs typeface="Times New Roman"/>
              </a:rPr>
              <a:t> n</a:t>
            </a:r>
            <a:r>
              <a:rPr lang="en-US" sz="1000" dirty="0" smtClean="0">
                <a:effectLst/>
                <a:ea typeface="Calibri"/>
                <a:cs typeface="Times New Roman"/>
              </a:rPr>
              <a:t>ecessary time period for the change; and, authorization requirements for the proposed change.</a:t>
            </a:r>
          </a:p>
          <a:p>
            <a:pPr marL="0" marR="0">
              <a:spcBef>
                <a:spcPts val="0"/>
              </a:spcBef>
            </a:pPr>
            <a:endParaRPr lang="en-US" sz="1000" dirty="0" smtClean="0">
              <a:effectLst/>
              <a:ea typeface="Calibri"/>
              <a:cs typeface="Times New Roman"/>
            </a:endParaRPr>
          </a:p>
          <a:p>
            <a:pPr marL="0" marR="0">
              <a:spcBef>
                <a:spcPts val="0"/>
              </a:spcBef>
            </a:pPr>
            <a:r>
              <a:rPr lang="en-US" sz="1000" dirty="0" smtClean="0">
                <a:effectLst/>
                <a:ea typeface="Calibri"/>
                <a:cs typeface="Times New Roman"/>
              </a:rPr>
              <a:t>Once you develop a MOC procedure, ensure all personnel involved with the process are aware of the steps to initiate a change. Communicate changes and provide</a:t>
            </a:r>
            <a:r>
              <a:rPr lang="en-US" sz="1000" baseline="0" dirty="0" smtClean="0">
                <a:effectLst/>
                <a:ea typeface="Calibri"/>
                <a:cs typeface="Times New Roman"/>
              </a:rPr>
              <a:t> training </a:t>
            </a:r>
            <a:r>
              <a:rPr lang="en-US" sz="1000" dirty="0" smtClean="0">
                <a:effectLst/>
                <a:ea typeface="Calibri"/>
                <a:cs typeface="Times New Roman"/>
              </a:rPr>
              <a:t>to all employees, maintenance personnel, and contract employees operating a process </a:t>
            </a:r>
            <a:r>
              <a:rPr lang="en-US" sz="1000" u="sng" dirty="0" smtClean="0">
                <a:effectLst/>
                <a:ea typeface="Calibri"/>
                <a:cs typeface="Times New Roman"/>
              </a:rPr>
              <a:t>prior</a:t>
            </a:r>
            <a:r>
              <a:rPr lang="en-US" sz="1000" u="sng" baseline="0" dirty="0" smtClean="0">
                <a:effectLst/>
                <a:ea typeface="Calibri"/>
                <a:cs typeface="Times New Roman"/>
              </a:rPr>
              <a:t> to</a:t>
            </a:r>
            <a:r>
              <a:rPr lang="en-US" sz="1000" u="none" baseline="0" dirty="0" smtClean="0">
                <a:effectLst/>
                <a:ea typeface="Calibri"/>
                <a:cs typeface="Times New Roman"/>
              </a:rPr>
              <a:t> </a:t>
            </a:r>
            <a:r>
              <a:rPr lang="en-US" sz="1000" baseline="0" dirty="0" smtClean="0">
                <a:effectLst/>
                <a:ea typeface="Calibri"/>
                <a:cs typeface="Times New Roman"/>
              </a:rPr>
              <a:t>starting the process up again</a:t>
            </a:r>
            <a:r>
              <a:rPr lang="en-US" sz="1000" dirty="0" smtClean="0">
                <a:effectLst/>
                <a:ea typeface="Calibri"/>
                <a:cs typeface="Times New Roman"/>
              </a:rPr>
              <a:t>. Immediately</a:t>
            </a:r>
            <a:r>
              <a:rPr lang="en-US" sz="1000" baseline="0" dirty="0" smtClean="0">
                <a:effectLst/>
                <a:ea typeface="Calibri"/>
                <a:cs typeface="Times New Roman"/>
              </a:rPr>
              <a:t> revise PSM procedures when changes occur.</a:t>
            </a:r>
          </a:p>
          <a:p>
            <a:pPr marL="0" marR="0">
              <a:spcBef>
                <a:spcPts val="0"/>
              </a:spcBef>
            </a:pPr>
            <a:endParaRPr lang="en-US" sz="1000" baseline="0" dirty="0" smtClean="0">
              <a:effectLst/>
              <a:ea typeface="Calibri"/>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aseline="0" dirty="0" smtClean="0">
                <a:effectLst/>
                <a:ea typeface="Calibri"/>
                <a:cs typeface="Times New Roman"/>
              </a:rPr>
              <a:t>View an example of a MOC procedure at: </a:t>
            </a:r>
            <a:r>
              <a:rPr lang="en-US" sz="1000" u="sng" kern="1200" dirty="0" smtClean="0">
                <a:solidFill>
                  <a:schemeClr val="tx1"/>
                </a:solidFill>
                <a:effectLst/>
                <a:hlinkClick r:id="rId3"/>
              </a:rPr>
              <a:t>http://www.petsec.com.au/wp-content/uploads/2014/12/04.0-MOC.pdf</a:t>
            </a:r>
            <a:r>
              <a:rPr lang="en-US" sz="1000" kern="1200" dirty="0" smtClean="0">
                <a:solidFill>
                  <a:schemeClr val="tx1"/>
                </a:solidFill>
                <a:effectLst/>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Image retrieved from Bing Images (free to share and use</a:t>
            </a:r>
            <a:r>
              <a:rPr lang="en-US" sz="1000" kern="1200" baseline="0" dirty="0" smtClean="0">
                <a:solidFill>
                  <a:schemeClr val="tx1"/>
                </a:solidFill>
                <a:effectLst/>
              </a:rPr>
              <a:t> license) at: </a:t>
            </a:r>
            <a:r>
              <a:rPr lang="en-US" sz="1000" u="sng" kern="1200" dirty="0" smtClean="0">
                <a:solidFill>
                  <a:schemeClr val="tx1"/>
                </a:solidFill>
                <a:effectLst/>
                <a:hlinkClick r:id="rId4"/>
              </a:rPr>
              <a:t>http://3.bp.blogspot.com/_7E-V2lucIao/TO7JKYZl6BI/AAAAAAAAAUQ/ywAWcfC4WUg/s1600/change-management1.jpg</a:t>
            </a:r>
            <a:endParaRPr lang="en-US" sz="10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22</a:t>
            </a:fld>
            <a:endParaRPr lang="en-US" dirty="0"/>
          </a:p>
        </p:txBody>
      </p:sp>
    </p:spTree>
    <p:extLst>
      <p:ext uri="{BB962C8B-B14F-4D97-AF65-F5344CB8AC3E}">
        <p14:creationId xmlns:p14="http://schemas.microsoft.com/office/powerpoint/2010/main" val="1075383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en-US" sz="1000" dirty="0" smtClean="0">
                <a:effectLst/>
                <a:ea typeface="Calibri"/>
                <a:cs typeface="Times New Roman"/>
              </a:rPr>
              <a:t>Deliver initia</a:t>
            </a:r>
            <a:r>
              <a:rPr lang="en-US" sz="1000" baseline="0" dirty="0" smtClean="0">
                <a:effectLst/>
                <a:ea typeface="Calibri"/>
                <a:cs typeface="Times New Roman"/>
              </a:rPr>
              <a:t>l training to all employees before working on a PSM process. If you discover a process already falls under PSM, develop your PSM program and procedures and train employees as soon as possible.</a:t>
            </a:r>
            <a:r>
              <a:rPr lang="en-US" sz="1000" dirty="0" smtClean="0">
                <a:effectLst/>
                <a:ea typeface="Calibri"/>
                <a:cs typeface="Times New Roman"/>
              </a:rPr>
              <a:t> </a:t>
            </a:r>
            <a:r>
              <a:rPr lang="en-US" sz="1000" baseline="0" dirty="0" smtClean="0">
                <a:effectLst/>
                <a:ea typeface="Calibri"/>
                <a:cs typeface="Times New Roman"/>
              </a:rPr>
              <a:t>In your initial training, include: an o</a:t>
            </a:r>
            <a:r>
              <a:rPr lang="en-US" sz="1000" dirty="0" smtClean="0">
                <a:effectLst/>
                <a:ea typeface="Calibri"/>
                <a:cs typeface="Times New Roman"/>
              </a:rPr>
              <a:t>verview of the PSM process(es), written PSM procedures</a:t>
            </a:r>
            <a:r>
              <a:rPr lang="en-US" sz="1000" baseline="0" dirty="0" smtClean="0">
                <a:effectLst/>
                <a:ea typeface="Calibri"/>
                <a:cs typeface="Times New Roman"/>
              </a:rPr>
              <a:t> (i.e., safety, operating, MOC, emergency, maintenance), s</a:t>
            </a:r>
            <a:r>
              <a:rPr lang="en-US" sz="1000" dirty="0" smtClean="0">
                <a:effectLst/>
                <a:ea typeface="Calibri"/>
                <a:cs typeface="Times New Roman"/>
              </a:rPr>
              <a:t>pecific S&amp;H hazards,</a:t>
            </a:r>
            <a:r>
              <a:rPr lang="en-US" sz="1000" baseline="0" dirty="0" smtClean="0">
                <a:effectLst/>
                <a:ea typeface="Calibri"/>
                <a:cs typeface="Times New Roman"/>
              </a:rPr>
              <a:t> e</a:t>
            </a:r>
            <a:r>
              <a:rPr lang="en-US" sz="1000" dirty="0" smtClean="0">
                <a:effectLst/>
                <a:ea typeface="Calibri"/>
                <a:cs typeface="Times New Roman"/>
              </a:rPr>
              <a:t>mergency operations (including shutdown), and safe work practices.</a:t>
            </a:r>
          </a:p>
          <a:p>
            <a:pPr marL="0" marR="0">
              <a:spcBef>
                <a:spcPts val="0"/>
              </a:spcBef>
            </a:pPr>
            <a:endParaRPr lang="en-US" sz="1000" dirty="0" smtClean="0">
              <a:effectLst/>
              <a:ea typeface="Calibri"/>
              <a:cs typeface="Times New Roman"/>
            </a:endParaRPr>
          </a:p>
          <a:p>
            <a:pPr marL="0" marR="0">
              <a:spcBef>
                <a:spcPts val="0"/>
              </a:spcBef>
            </a:pPr>
            <a:r>
              <a:rPr lang="en-US" sz="1000" dirty="0" smtClean="0">
                <a:effectLst/>
                <a:ea typeface="Calibri"/>
                <a:cs typeface="Times New Roman"/>
              </a:rPr>
              <a:t>Don’t forget</a:t>
            </a:r>
            <a:r>
              <a:rPr lang="en-US" sz="1000" baseline="0" dirty="0" smtClean="0">
                <a:effectLst/>
                <a:ea typeface="Calibri"/>
                <a:cs typeface="Times New Roman"/>
              </a:rPr>
              <a:t> to train your maintenance personnel, emergency responders, and any other employee affected by the PSM process (including all involved in maintaining the on-going integrity of process equipment). </a:t>
            </a:r>
          </a:p>
          <a:p>
            <a:pPr marL="0" marR="0">
              <a:spcBef>
                <a:spcPts val="0"/>
              </a:spcBef>
            </a:pPr>
            <a:endParaRPr lang="en-US" sz="1000" baseline="0" dirty="0" smtClean="0">
              <a:effectLst/>
              <a:ea typeface="Calibri"/>
              <a:cs typeface="Times New Roman"/>
            </a:endParaRPr>
          </a:p>
          <a:p>
            <a:pPr marL="0" marR="0">
              <a:spcBef>
                <a:spcPts val="0"/>
              </a:spcBef>
            </a:pPr>
            <a:r>
              <a:rPr lang="en-US" sz="1000" baseline="0" dirty="0" smtClean="0">
                <a:effectLst/>
                <a:ea typeface="Calibri"/>
                <a:cs typeface="Times New Roman"/>
              </a:rPr>
              <a:t>You may need to use a combination of classroom and hands-on training to help your employees understand their roles, responsibilities, and other components of the training. </a:t>
            </a:r>
          </a:p>
          <a:p>
            <a:pPr marL="0" marR="0">
              <a:spcBef>
                <a:spcPts val="0"/>
              </a:spcBef>
            </a:pPr>
            <a:endParaRPr lang="en-US" sz="1000" baseline="0" dirty="0" smtClean="0">
              <a:effectLst/>
              <a:ea typeface="Calibri"/>
              <a:cs typeface="Times New Roman"/>
            </a:endParaRPr>
          </a:p>
          <a:p>
            <a:r>
              <a:rPr lang="en-US" sz="1000" dirty="0"/>
              <a:t>The image shows employees receiving hands-on preparation during PSM training. </a:t>
            </a:r>
            <a:r>
              <a:rPr lang="en-US" sz="1000" dirty="0" smtClean="0">
                <a:effectLst/>
                <a:ea typeface="Calibri"/>
                <a:cs typeface="Times New Roman"/>
              </a:rPr>
              <a:t>Image retrieved from Yahoo Images (free to use and share license) at:</a:t>
            </a:r>
            <a:r>
              <a:rPr lang="en-US" sz="1000" baseline="0" dirty="0" smtClean="0">
                <a:effectLst/>
                <a:ea typeface="Calibri"/>
                <a:cs typeface="Times New Roman"/>
              </a:rPr>
              <a:t> </a:t>
            </a:r>
            <a:r>
              <a:rPr lang="en-US" sz="1000" u="sng" kern="1200" dirty="0" smtClean="0">
                <a:solidFill>
                  <a:schemeClr val="tx1"/>
                </a:solidFill>
                <a:effectLst/>
                <a:hlinkClick r:id="rId3"/>
              </a:rPr>
              <a:t>https://upload.wikimedia.org/wikipedia/commons/0/0b/FEMA_-_16933_-_Photograph_by_Win_Henderson_taken_on_10-09-2005_in_Louisiana.jpg</a:t>
            </a:r>
            <a:r>
              <a:rPr lang="en-US" sz="1000" kern="1200" dirty="0" smtClean="0">
                <a:solidFill>
                  <a:schemeClr val="tx1"/>
                </a:solidFill>
                <a:effectLst/>
              </a:rPr>
              <a:t> </a:t>
            </a:r>
          </a:p>
          <a:p>
            <a:endParaRPr lang="en-US" sz="10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23</a:t>
            </a:fld>
            <a:endParaRPr lang="en-US" dirty="0"/>
          </a:p>
        </p:txBody>
      </p:sp>
    </p:spTree>
    <p:extLst>
      <p:ext uri="{BB962C8B-B14F-4D97-AF65-F5344CB8AC3E}">
        <p14:creationId xmlns:p14="http://schemas.microsoft.com/office/powerpoint/2010/main" val="451952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en-US" sz="1000" baseline="0" dirty="0" smtClean="0">
                <a:effectLst/>
                <a:ea typeface="Calibri"/>
                <a:cs typeface="Times New Roman"/>
              </a:rPr>
              <a:t>As a part of your MOC procedures, train all affected personnel as soon as a process change is made, and prior to the startup of the process after the change. Process changes may include: revisions to PSM plans and procedures, technology, equipment, or facilities, as mentioned in your MOC procedure. </a:t>
            </a:r>
          </a:p>
          <a:p>
            <a:pPr marL="0" marR="0">
              <a:spcBef>
                <a:spcPts val="0"/>
              </a:spcBef>
            </a:pPr>
            <a:endParaRPr lang="en-US" sz="1000" baseline="0" dirty="0" smtClean="0">
              <a:effectLst/>
              <a:ea typeface="Calibri"/>
              <a:cs typeface="Times New Roman"/>
            </a:endParaRPr>
          </a:p>
          <a:p>
            <a:r>
              <a:rPr lang="en-US" sz="1000" kern="1200" dirty="0" smtClean="0">
                <a:solidFill>
                  <a:schemeClr val="tx1"/>
                </a:solidFill>
                <a:effectLst/>
              </a:rPr>
              <a:t>Training records must include: employee name, date of training, the means used to verify the employee understood the training. </a:t>
            </a:r>
          </a:p>
          <a:p>
            <a:endParaRPr lang="en-US" sz="10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Evaluate</a:t>
            </a:r>
            <a:r>
              <a:rPr lang="en-US" sz="1000" kern="1200" baseline="0" dirty="0" smtClean="0">
                <a:solidFill>
                  <a:schemeClr val="tx1"/>
                </a:solidFill>
                <a:effectLst/>
              </a:rPr>
              <a:t> the effectiveness of provided training through: </a:t>
            </a:r>
            <a:r>
              <a:rPr lang="en-US" sz="1000" kern="1200" dirty="0" smtClean="0">
                <a:solidFill>
                  <a:schemeClr val="tx1"/>
                </a:solidFill>
                <a:effectLst/>
              </a:rPr>
              <a:t>written tests, quizzes, fill in the blank question/answer sheets, and supervisor</a:t>
            </a:r>
            <a:r>
              <a:rPr lang="en-US" sz="1000" kern="1200" baseline="0" dirty="0" smtClean="0">
                <a:solidFill>
                  <a:schemeClr val="tx1"/>
                </a:solidFill>
                <a:effectLst/>
              </a:rPr>
              <a:t> observations</a:t>
            </a:r>
            <a:r>
              <a:rPr lang="en-US" sz="1000" kern="1200" dirty="0" smtClean="0">
                <a:solidFill>
                  <a:schemeClr val="tx1"/>
                </a:solidFill>
                <a:effectLst/>
              </a:rPr>
              <a:t>.</a:t>
            </a:r>
          </a:p>
          <a:p>
            <a:endParaRPr lang="en-US" sz="1000" kern="1200" dirty="0" smtClean="0">
              <a:solidFill>
                <a:schemeClr val="tx1"/>
              </a:solidFill>
              <a:effectLst/>
            </a:endParaRPr>
          </a:p>
          <a:p>
            <a:r>
              <a:rPr lang="en-US" sz="1000" dirty="0"/>
              <a:t>The image shows a group of maintenance personnel receiving training on a boiler, a part of a PSM process. </a:t>
            </a:r>
            <a:r>
              <a:rPr lang="en-US" sz="1000" dirty="0" smtClean="0">
                <a:effectLst/>
                <a:ea typeface="Calibri"/>
                <a:cs typeface="Times New Roman"/>
              </a:rPr>
              <a:t>Image retrieved from Bing Images (free to use and share license) at:</a:t>
            </a:r>
            <a:r>
              <a:rPr lang="en-US" sz="1000" baseline="0" dirty="0" smtClean="0">
                <a:effectLst/>
                <a:ea typeface="Calibri"/>
                <a:cs typeface="Times New Roman"/>
              </a:rPr>
              <a:t> </a:t>
            </a:r>
            <a:r>
              <a:rPr lang="en-US" sz="1000" u="sng" kern="1200" dirty="0" smtClean="0">
                <a:solidFill>
                  <a:schemeClr val="tx1"/>
                </a:solidFill>
                <a:effectLst/>
                <a:hlinkClick r:id="rId3"/>
              </a:rPr>
              <a:t>http://www.boilerlicense.com/wp-content/gallery/home/20150408_131022.jpg</a:t>
            </a:r>
            <a:r>
              <a:rPr lang="en-US" sz="1000" kern="1200" dirty="0" smtClean="0">
                <a:solidFill>
                  <a:schemeClr val="tx1"/>
                </a:solidFill>
                <a:effectLst/>
              </a:rPr>
              <a:t> </a:t>
            </a:r>
          </a:p>
          <a:p>
            <a:endParaRPr lang="en-US" sz="1000" kern="1200" dirty="0" smtClean="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24</a:t>
            </a:fld>
            <a:endParaRPr lang="en-US" dirty="0"/>
          </a:p>
        </p:txBody>
      </p:sp>
    </p:spTree>
    <p:extLst>
      <p:ext uri="{BB962C8B-B14F-4D97-AF65-F5344CB8AC3E}">
        <p14:creationId xmlns:p14="http://schemas.microsoft.com/office/powerpoint/2010/main" val="1043235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en-US" sz="1000" dirty="0" smtClean="0">
                <a:effectLst/>
                <a:ea typeface="Calibri"/>
                <a:cs typeface="Times New Roman"/>
              </a:rPr>
              <a:t>PSM requirements only</a:t>
            </a:r>
            <a:r>
              <a:rPr lang="en-US" sz="1000" baseline="0" dirty="0" smtClean="0">
                <a:effectLst/>
                <a:ea typeface="Calibri"/>
                <a:cs typeface="Times New Roman"/>
              </a:rPr>
              <a:t> apply to contractor employees performing maintenance or repair, turnaround, major renovation, or specialty work on or adjacent to a PSM covered process. They do not apply to your general service contractors which do not influence process safety (e.g., janitorial work, food and drink services, laundry, delivery or other supply services).</a:t>
            </a:r>
            <a:endParaRPr lang="en-US" sz="1000" dirty="0" smtClean="0">
              <a:effectLst/>
              <a:ea typeface="Calibri"/>
              <a:cs typeface="Times New Roman"/>
            </a:endParaRPr>
          </a:p>
          <a:p>
            <a:pPr marL="0" marR="0">
              <a:spcBef>
                <a:spcPts val="0"/>
              </a:spcBef>
            </a:pPr>
            <a:endParaRPr lang="en-US" sz="1000" dirty="0" smtClean="0">
              <a:effectLst/>
              <a:ea typeface="Calibri"/>
              <a:cs typeface="Times New Roman"/>
            </a:endParaRPr>
          </a:p>
          <a:p>
            <a:pPr marL="0" marR="0">
              <a:spcBef>
                <a:spcPts val="0"/>
              </a:spcBef>
            </a:pPr>
            <a:r>
              <a:rPr lang="en-US" sz="1000" dirty="0" smtClean="0">
                <a:effectLst/>
                <a:ea typeface="Calibri"/>
                <a:cs typeface="Times New Roman"/>
              </a:rPr>
              <a:t>Communicate your hazard reporting process to all contractors. Evaluate</a:t>
            </a:r>
            <a:r>
              <a:rPr lang="en-US" sz="1000" baseline="0" dirty="0" smtClean="0">
                <a:effectLst/>
                <a:ea typeface="Calibri"/>
                <a:cs typeface="Times New Roman"/>
              </a:rPr>
              <a:t> contractor performance by conducting</a:t>
            </a:r>
            <a:r>
              <a:rPr lang="en-US" sz="1000" dirty="0" smtClean="0">
                <a:effectLst/>
                <a:ea typeface="Calibri"/>
                <a:cs typeface="Times New Roman"/>
              </a:rPr>
              <a:t> periodic walkthroughs to look for hazards and compliance with your established procedures.</a:t>
            </a:r>
          </a:p>
          <a:p>
            <a:pPr marL="0" marR="0">
              <a:spcBef>
                <a:spcPts val="0"/>
              </a:spcBef>
            </a:pPr>
            <a:endParaRPr lang="en-US" sz="1000" dirty="0" smtClean="0">
              <a:effectLst/>
              <a:ea typeface="Calibri"/>
              <a:cs typeface="Times New Roman"/>
            </a:endParaRPr>
          </a:p>
          <a:p>
            <a:pPr marL="0" marR="0">
              <a:spcBef>
                <a:spcPts val="0"/>
              </a:spcBef>
            </a:pPr>
            <a:r>
              <a:rPr lang="en-US" sz="1000" dirty="0" smtClean="0">
                <a:effectLst/>
                <a:ea typeface="Calibri"/>
                <a:cs typeface="Times New Roman"/>
              </a:rPr>
              <a:t>As with</a:t>
            </a:r>
            <a:r>
              <a:rPr lang="en-US" sz="1000" baseline="0" dirty="0" smtClean="0">
                <a:effectLst/>
                <a:ea typeface="Calibri"/>
                <a:cs typeface="Times New Roman"/>
              </a:rPr>
              <a:t> most effective contractor oversight programs, maintain a contractor injury and illness log. Keep a separate log than your log recording your on-site employee injuries and illnesses.</a:t>
            </a:r>
          </a:p>
          <a:p>
            <a:pPr marL="0" marR="0">
              <a:spcBef>
                <a:spcPts val="0"/>
              </a:spcBef>
            </a:pPr>
            <a:endParaRPr lang="en-US" sz="1000" baseline="0" dirty="0" smtClean="0">
              <a:effectLst/>
              <a:ea typeface="Calibri"/>
              <a:cs typeface="Times New Roman"/>
            </a:endParaRPr>
          </a:p>
          <a:p>
            <a:pPr marL="0" marR="0">
              <a:spcBef>
                <a:spcPts val="0"/>
              </a:spcBef>
            </a:pPr>
            <a:r>
              <a:rPr lang="en-US" sz="1000" baseline="0" dirty="0" smtClean="0">
                <a:effectLst/>
                <a:ea typeface="Calibri"/>
                <a:cs typeface="Times New Roman"/>
              </a:rPr>
              <a:t>Also know that contractors must also meet responsibilities listed in 29 CFR 1910.119(h)(3). Contractors are responsible for providing their own training on safe work practices and PSM awareness in order to safely complete their jobs. This can be dependent upon the contractor language, though, further specifying if this training is provided by the contractor or by your organization. </a:t>
            </a:r>
          </a:p>
          <a:p>
            <a:pPr marL="0" marR="0">
              <a:spcBef>
                <a:spcPts val="0"/>
              </a:spcBef>
            </a:pPr>
            <a:endParaRPr lang="en-US" sz="1000" baseline="0" dirty="0" smtClean="0">
              <a:effectLst/>
              <a:ea typeface="Calibri"/>
              <a:cs typeface="Times New Roman"/>
            </a:endParaRPr>
          </a:p>
          <a:p>
            <a:pPr marL="0" marR="0">
              <a:spcBef>
                <a:spcPts val="0"/>
              </a:spcBef>
            </a:pPr>
            <a:r>
              <a:rPr lang="en-US" sz="1000" baseline="0" dirty="0" smtClean="0">
                <a:effectLst/>
                <a:ea typeface="Calibri"/>
                <a:cs typeface="Times New Roman"/>
              </a:rPr>
              <a:t>To review contractor responsibilities, visit the PSM standard at: </a:t>
            </a:r>
            <a:r>
              <a:rPr lang="en-US" sz="1000" u="sng" dirty="0" smtClean="0">
                <a:solidFill>
                  <a:srgbClr val="000000"/>
                </a:solidFill>
                <a:effectLst/>
                <a:ea typeface="Calibri"/>
                <a:cs typeface="Tahoma"/>
                <a:hlinkClick r:id="rId3"/>
              </a:rPr>
              <a:t>https://www.osha.gov/pls/oshaweb/owadisp.show_document?p_table=STANDARDS&amp;p_id=9760</a:t>
            </a:r>
            <a:endParaRPr lang="en-US" sz="1000" dirty="0" smtClean="0">
              <a:effectLst/>
              <a:ea typeface="Calibri"/>
              <a:cs typeface="Times New Roman"/>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25</a:t>
            </a:fld>
            <a:endParaRPr lang="en-US" dirty="0"/>
          </a:p>
        </p:txBody>
      </p:sp>
    </p:spTree>
    <p:extLst>
      <p:ext uri="{BB962C8B-B14F-4D97-AF65-F5344CB8AC3E}">
        <p14:creationId xmlns:p14="http://schemas.microsoft.com/office/powerpoint/2010/main" val="2655706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en-US" sz="1000" dirty="0" smtClean="0">
                <a:effectLst/>
                <a:ea typeface="Calibri"/>
                <a:cs typeface="Times New Roman"/>
              </a:rPr>
              <a:t>The purpose of a pre-startup safety review is to communicate PSI to employees for new or</a:t>
            </a:r>
            <a:r>
              <a:rPr lang="en-US" sz="1000" baseline="0" dirty="0" smtClean="0">
                <a:effectLst/>
                <a:ea typeface="Calibri"/>
                <a:cs typeface="Times New Roman"/>
              </a:rPr>
              <a:t> modified</a:t>
            </a:r>
            <a:r>
              <a:rPr lang="en-US" sz="1000" dirty="0" smtClean="0">
                <a:effectLst/>
                <a:ea typeface="Calibri"/>
                <a:cs typeface="Times New Roman"/>
              </a:rPr>
              <a:t> facilities and processes where HHCs are used.</a:t>
            </a:r>
          </a:p>
          <a:p>
            <a:pPr marL="0" marR="0">
              <a:spcBef>
                <a:spcPts val="0"/>
              </a:spcBef>
            </a:pPr>
            <a:endParaRPr lang="en-US" sz="1000" dirty="0" smtClean="0">
              <a:effectLst/>
              <a:ea typeface="Calibri"/>
              <a:cs typeface="Times New Roman"/>
            </a:endParaRPr>
          </a:p>
          <a:p>
            <a:pPr marL="0" marR="0">
              <a:spcBef>
                <a:spcPts val="0"/>
              </a:spcBef>
            </a:pPr>
            <a:r>
              <a:rPr lang="en-US" sz="1000" dirty="0" smtClean="0">
                <a:effectLst/>
                <a:ea typeface="Calibri"/>
                <a:cs typeface="Times New Roman"/>
              </a:rPr>
              <a:t>Initiate safety</a:t>
            </a:r>
            <a:r>
              <a:rPr lang="en-US" sz="1000" baseline="0" dirty="0" smtClean="0">
                <a:effectLst/>
                <a:ea typeface="Calibri"/>
                <a:cs typeface="Times New Roman"/>
              </a:rPr>
              <a:t> reviews for: a new HHC to be used in a process, new facilities, and when there are significant process modifications resulting in a change to PSI. </a:t>
            </a:r>
            <a:endParaRPr lang="en-US" sz="1000" dirty="0" smtClean="0">
              <a:effectLst/>
              <a:ea typeface="Calibri"/>
              <a:cs typeface="Times New Roman"/>
            </a:endParaRPr>
          </a:p>
          <a:p>
            <a:pPr marL="0" marR="0">
              <a:spcBef>
                <a:spcPts val="0"/>
              </a:spcBef>
            </a:pPr>
            <a:endParaRPr lang="en-US" sz="1000" dirty="0" smtClean="0">
              <a:effectLst/>
              <a:ea typeface="Calibri"/>
              <a:cs typeface="Times New Roman"/>
            </a:endParaRPr>
          </a:p>
          <a:p>
            <a:pPr marL="0" marR="0">
              <a:spcBef>
                <a:spcPts val="0"/>
              </a:spcBef>
            </a:pPr>
            <a:r>
              <a:rPr lang="en-US" sz="1000" dirty="0" smtClean="0">
                <a:effectLst/>
                <a:ea typeface="Calibri"/>
                <a:cs typeface="Times New Roman"/>
              </a:rPr>
              <a:t>Prior</a:t>
            </a:r>
            <a:r>
              <a:rPr lang="en-US" sz="1000" baseline="0" dirty="0" smtClean="0">
                <a:effectLst/>
                <a:ea typeface="Calibri"/>
                <a:cs typeface="Times New Roman"/>
              </a:rPr>
              <a:t> to beginning the process again after a significant change, review the PSM process, the process changes, new or changed PSI, and all PSM procedures with employees.</a:t>
            </a:r>
          </a:p>
          <a:p>
            <a:pPr marL="0" marR="0">
              <a:spcBef>
                <a:spcPts val="0"/>
              </a:spcBef>
            </a:pPr>
            <a:endParaRPr lang="en-US" sz="1000" baseline="0" dirty="0" smtClean="0">
              <a:effectLst/>
              <a:ea typeface="Calibri"/>
              <a:cs typeface="Times New Roman"/>
            </a:endParaRPr>
          </a:p>
          <a:p>
            <a:pPr marL="0" marR="0">
              <a:spcBef>
                <a:spcPts val="0"/>
              </a:spcBef>
            </a:pPr>
            <a:r>
              <a:rPr lang="en-US" sz="1000" b="1" baseline="0" dirty="0" smtClean="0">
                <a:effectLst/>
                <a:ea typeface="Calibri"/>
                <a:cs typeface="Times New Roman"/>
              </a:rPr>
              <a:t>Significant change: </a:t>
            </a:r>
            <a:r>
              <a:rPr lang="en-US" sz="1000" dirty="0" smtClean="0">
                <a:ea typeface="Calibri"/>
                <a:cs typeface="Times New Roman"/>
              </a:rPr>
              <a:t>Modifications </a:t>
            </a:r>
            <a:r>
              <a:rPr lang="en-US" sz="1000" baseline="0" dirty="0" smtClean="0">
                <a:effectLst/>
                <a:ea typeface="Calibri"/>
                <a:cs typeface="Times New Roman"/>
              </a:rPr>
              <a:t>to the PSM equipment, processes, procedures, technology, or procedures that cause an</a:t>
            </a:r>
            <a:r>
              <a:rPr lang="en-US" sz="1000" dirty="0" smtClean="0">
                <a:effectLst/>
                <a:ea typeface="Calibri"/>
                <a:cs typeface="Times New Roman"/>
              </a:rPr>
              <a:t> adjustment </a:t>
            </a:r>
            <a:r>
              <a:rPr lang="en-US" sz="1000" baseline="0" dirty="0" smtClean="0">
                <a:effectLst/>
                <a:ea typeface="Calibri"/>
                <a:cs typeface="Times New Roman"/>
              </a:rPr>
              <a:t>in the existing PSI.</a:t>
            </a:r>
          </a:p>
          <a:p>
            <a:pPr marL="0" marR="0">
              <a:spcBef>
                <a:spcPts val="0"/>
              </a:spcBef>
            </a:pPr>
            <a:endParaRPr lang="en-US" sz="1000" baseline="0" dirty="0" smtClean="0">
              <a:effectLst/>
              <a:ea typeface="Calibri"/>
              <a:cs typeface="Times New Roman"/>
            </a:endParaRPr>
          </a:p>
          <a:p>
            <a:pPr marL="0" marR="0">
              <a:spcBef>
                <a:spcPts val="0"/>
              </a:spcBef>
            </a:pPr>
            <a:r>
              <a:rPr lang="en-US" sz="1000" baseline="0" dirty="0" smtClean="0">
                <a:effectLst/>
                <a:ea typeface="Calibri"/>
                <a:cs typeface="Times New Roman"/>
              </a:rPr>
              <a:t>The image shows a manager reviewing PSM procedures with employees to ensure they are correct. Image retrieved from Bing Images (Creative Commons).</a:t>
            </a:r>
            <a:endParaRPr lang="en-US" sz="1000" dirty="0" smtClean="0">
              <a:effectLst/>
              <a:ea typeface="Calibri"/>
              <a:cs typeface="Times New Roman"/>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26</a:t>
            </a:fld>
            <a:endParaRPr lang="en-US" dirty="0"/>
          </a:p>
        </p:txBody>
      </p:sp>
    </p:spTree>
    <p:extLst>
      <p:ext uri="{BB962C8B-B14F-4D97-AF65-F5344CB8AC3E}">
        <p14:creationId xmlns:p14="http://schemas.microsoft.com/office/powerpoint/2010/main" val="156501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en-US" sz="1000" dirty="0" smtClean="0">
                <a:effectLst/>
                <a:ea typeface="Calibri"/>
                <a:cs typeface="Times New Roman"/>
              </a:rPr>
              <a:t>Follow Service- or Agency-specific guidelines to investigate PSM-related incidents. Consider drafting a supplement to list the circumstances or occurrences requiring formal PSM incident investigation. Make sure the 48 hour initiation timeframe is met to comply with the</a:t>
            </a:r>
            <a:r>
              <a:rPr lang="en-US" sz="1000" baseline="0" dirty="0" smtClean="0">
                <a:effectLst/>
                <a:ea typeface="Calibri"/>
                <a:cs typeface="Times New Roman"/>
              </a:rPr>
              <a:t> PSM standard.</a:t>
            </a:r>
          </a:p>
          <a:p>
            <a:pPr marL="0" marR="0">
              <a:spcBef>
                <a:spcPts val="0"/>
              </a:spcBef>
            </a:pPr>
            <a:endParaRPr lang="en-US" sz="1000" baseline="0" dirty="0" smtClean="0">
              <a:effectLst/>
              <a:ea typeface="Calibri"/>
              <a:cs typeface="Times New Roman"/>
            </a:endParaRPr>
          </a:p>
          <a:p>
            <a:pPr marL="0" marR="0" indent="0" algn="l" defTabSz="457200" rtl="0" eaLnBrk="1" fontAlgn="auto" latinLnBrk="0" hangingPunct="1">
              <a:spcBef>
                <a:spcPts val="0"/>
              </a:spcBef>
              <a:buClrTx/>
              <a:buSzTx/>
              <a:buFontTx/>
              <a:buNone/>
              <a:tabLst/>
              <a:defRPr/>
            </a:pPr>
            <a:r>
              <a:rPr lang="en-US" sz="1000" dirty="0" smtClean="0">
                <a:effectLst/>
                <a:ea typeface="Calibri"/>
                <a:cs typeface="Times New Roman"/>
              </a:rPr>
              <a:t>Establish an investigation team composed of at least one person knowledgeable of the PSM process, and one contractor</a:t>
            </a:r>
            <a:r>
              <a:rPr lang="en-US" sz="1000" baseline="0" dirty="0" smtClean="0">
                <a:effectLst/>
                <a:ea typeface="Calibri"/>
                <a:cs typeface="Times New Roman"/>
              </a:rPr>
              <a:t> if it occurred in a contractor work area</a:t>
            </a:r>
            <a:r>
              <a:rPr lang="en-US" sz="1000" dirty="0" smtClean="0">
                <a:effectLst/>
                <a:ea typeface="Calibri"/>
                <a:cs typeface="Times New Roman"/>
              </a:rPr>
              <a:t>. </a:t>
            </a:r>
          </a:p>
          <a:p>
            <a:pPr marL="0" marR="0">
              <a:spcBef>
                <a:spcPts val="0"/>
              </a:spcBef>
            </a:pPr>
            <a:endParaRPr lang="en-US" sz="1000" dirty="0" smtClean="0">
              <a:effectLst/>
              <a:ea typeface="Calibri"/>
              <a:cs typeface="Times New Roman"/>
            </a:endParaRPr>
          </a:p>
          <a:p>
            <a:pPr marL="0" marR="0">
              <a:spcBef>
                <a:spcPts val="0"/>
              </a:spcBef>
            </a:pPr>
            <a:r>
              <a:rPr lang="en-US" sz="1000" dirty="0" smtClean="0">
                <a:effectLst/>
                <a:ea typeface="Calibri"/>
                <a:cs typeface="Times New Roman"/>
              </a:rPr>
              <a:t>Document the following information at a minimum: date of the incident, date investigation began, description of the incident, factors contributing to the incident, and recommendations resulting from the investigation. </a:t>
            </a:r>
          </a:p>
          <a:p>
            <a:pPr marL="0" marR="0">
              <a:spcBef>
                <a:spcPts val="0"/>
              </a:spcBef>
            </a:pPr>
            <a:endParaRPr lang="en-US" sz="1000" dirty="0" smtClean="0">
              <a:effectLst/>
              <a:ea typeface="Calibri"/>
              <a:cs typeface="Times New Roman"/>
            </a:endParaRPr>
          </a:p>
          <a:p>
            <a:pPr>
              <a:defRPr/>
            </a:pPr>
            <a:r>
              <a:rPr lang="en-US" sz="1000" dirty="0">
                <a:ea typeface="Calibri"/>
                <a:cs typeface="Times New Roman"/>
              </a:rPr>
              <a:t>The image shows an investigation team conducting an incident investigation for a released HHC</a:t>
            </a:r>
            <a:r>
              <a:rPr lang="en-US" sz="1000" dirty="0" smtClean="0">
                <a:ea typeface="Calibri"/>
                <a:cs typeface="Times New Roman"/>
              </a:rPr>
              <a:t>. </a:t>
            </a:r>
            <a:r>
              <a:rPr lang="en-US" sz="1000" dirty="0" smtClean="0">
                <a:effectLst/>
                <a:ea typeface="Calibri"/>
                <a:cs typeface="Times New Roman"/>
              </a:rPr>
              <a:t>Image retrieved from Bing Images (free to use and share license</a:t>
            </a:r>
            <a:r>
              <a:rPr lang="en-US" sz="1000" baseline="0" dirty="0" smtClean="0">
                <a:effectLst/>
                <a:ea typeface="Calibri"/>
                <a:cs typeface="Times New Roman"/>
              </a:rPr>
              <a:t>) </a:t>
            </a:r>
            <a:r>
              <a:rPr lang="en-US" sz="1000" dirty="0" smtClean="0">
                <a:effectLst/>
                <a:ea typeface="Calibri"/>
                <a:cs typeface="Times New Roman"/>
              </a:rPr>
              <a:t>at: </a:t>
            </a:r>
            <a:r>
              <a:rPr lang="en-US" sz="1050" u="sng" kern="1200" dirty="0" smtClean="0">
                <a:solidFill>
                  <a:schemeClr val="tx1"/>
                </a:solidFill>
                <a:effectLst/>
                <a:latin typeface="+mn-lt"/>
                <a:ea typeface="+mn-ea"/>
                <a:cs typeface="+mn-cs"/>
                <a:hlinkClick r:id="rId3"/>
              </a:rPr>
              <a:t>http://1.bp.blogspot.com/-yLjUeFB-dJo/TtryAYk968I/AAAAAAAAABU/Pr3xTlq8ba8/w1200-h630-p-k-nu/1322800650_7zuM6M.jpg</a:t>
            </a:r>
            <a:endParaRPr lang="en-US" sz="105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27</a:t>
            </a:fld>
            <a:endParaRPr lang="en-US" dirty="0"/>
          </a:p>
        </p:txBody>
      </p:sp>
    </p:spTree>
    <p:extLst>
      <p:ext uri="{BB962C8B-B14F-4D97-AF65-F5344CB8AC3E}">
        <p14:creationId xmlns:p14="http://schemas.microsoft.com/office/powerpoint/2010/main" val="2631544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effectLst/>
                <a:ea typeface="Calibri"/>
                <a:cs typeface="Times New Roman"/>
              </a:rPr>
              <a:t>The OSHA PSM</a:t>
            </a:r>
            <a:r>
              <a:rPr lang="en-US" sz="1000" baseline="0" dirty="0" smtClean="0">
                <a:effectLst/>
                <a:ea typeface="Calibri"/>
                <a:cs typeface="Times New Roman"/>
              </a:rPr>
              <a:t> standard has several periodic review requirements. Refer to your Service/Agency or local guidance regarding PSM, as your requirements locally may be more stringent than OSHA’s. PSM is considered to be a safe work practice, or hazard control program, and the DoD requires all hazard controls programs and hazard analyses be reviewed annually, as per DoDI 6055.01. Review all other guidance to determine the best review period at your organization. Consider developing a committee to handle PSM process and document reviews. </a:t>
            </a:r>
          </a:p>
          <a:p>
            <a:pPr marL="0" marR="0">
              <a:spcBef>
                <a:spcPts val="0"/>
              </a:spcBef>
            </a:pPr>
            <a:endParaRPr lang="en-US" sz="1000" baseline="0" dirty="0" smtClean="0">
              <a:effectLst/>
              <a:ea typeface="Calibri"/>
              <a:cs typeface="Times New Roman"/>
            </a:endParaRPr>
          </a:p>
          <a:p>
            <a:pPr marL="0" marR="0">
              <a:spcBef>
                <a:spcPts val="0"/>
              </a:spcBef>
            </a:pPr>
            <a:r>
              <a:rPr lang="en-US" sz="1000" dirty="0" smtClean="0">
                <a:effectLst/>
                <a:ea typeface="Calibri"/>
                <a:cs typeface="Times New Roman"/>
              </a:rPr>
              <a:t>OSHA requires a re-evaluation of PHAs at least every five years. Make sure the hazard analysis is consistent with the current process</a:t>
            </a:r>
            <a:r>
              <a:rPr lang="en-US" sz="1000" baseline="0" dirty="0" smtClean="0">
                <a:effectLst/>
                <a:ea typeface="Calibri"/>
                <a:cs typeface="Times New Roman"/>
              </a:rPr>
              <a:t> and PSI. Review all plans and procedures every three years for accuracy and effectiveness. Also, conduct a compliance audit every three years. You must also retain your previous two compliance audits. During these audits, make sure you have effective processes and procedures in place and followed by employees. </a:t>
            </a:r>
          </a:p>
          <a:p>
            <a:pPr marL="0" marR="0">
              <a:spcBef>
                <a:spcPts val="0"/>
              </a:spcBef>
            </a:pPr>
            <a:endParaRPr lang="en-US" sz="1000" baseline="0" dirty="0" smtClean="0">
              <a:effectLst/>
              <a:ea typeface="Calibri"/>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aseline="0" dirty="0" smtClean="0">
                <a:effectLst/>
                <a:ea typeface="Calibri"/>
                <a:cs typeface="Times New Roman"/>
              </a:rPr>
              <a:t>View a checklist from Georgia Tech Research Institute to help you conduct your compliance audits: </a:t>
            </a:r>
            <a:r>
              <a:rPr lang="en-US" sz="1000" u="sng" kern="1200" dirty="0" smtClean="0">
                <a:solidFill>
                  <a:schemeClr val="tx1"/>
                </a:solidFill>
                <a:effectLst/>
                <a:hlinkClick r:id="rId3"/>
              </a:rPr>
              <a:t>http://oshainfo.gatech.edu/psm-compliance/psm-checklist.pdf</a:t>
            </a:r>
            <a:endParaRPr lang="en-US" sz="1000" u="sng" kern="1200" dirty="0" smtClean="0">
              <a:solidFill>
                <a:schemeClr val="tx1"/>
              </a:solidFill>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dirty="0" smtClean="0">
              <a:effectLst/>
              <a:ea typeface="Calibri"/>
              <a:cs typeface="Times New Roman"/>
            </a:endParaRPr>
          </a:p>
          <a:p>
            <a:pPr marL="0" marR="0">
              <a:spcBef>
                <a:spcPts val="0"/>
              </a:spcBef>
            </a:pPr>
            <a:r>
              <a:rPr lang="en-US" sz="1000" dirty="0" smtClean="0">
                <a:effectLst/>
                <a:ea typeface="Calibri"/>
                <a:cs typeface="Times New Roman"/>
              </a:rPr>
              <a:t>Exercise your hazard tracking system to document all identified findings and associated resolutions for each. Document all resolutions for the life of the process – OSHA may be interested in this information.</a:t>
            </a:r>
          </a:p>
          <a:p>
            <a:pPr marL="0" marR="0">
              <a:spcBef>
                <a:spcPts val="0"/>
              </a:spcBef>
            </a:pPr>
            <a:endParaRPr lang="en-US" sz="1000" dirty="0" smtClean="0">
              <a:effectLst/>
              <a:ea typeface="Calibri"/>
              <a:cs typeface="Times New Roman"/>
            </a:endParaRPr>
          </a:p>
          <a:p>
            <a:pPr marL="0" marR="0">
              <a:spcBef>
                <a:spcPts val="0"/>
              </a:spcBef>
            </a:pPr>
            <a:r>
              <a:rPr lang="en-US" sz="1000" dirty="0" smtClean="0">
                <a:effectLst/>
                <a:ea typeface="Calibri"/>
                <a:cs typeface="Times New Roman"/>
              </a:rPr>
              <a:t>When</a:t>
            </a:r>
            <a:r>
              <a:rPr lang="en-US" sz="1000" baseline="0" dirty="0" smtClean="0">
                <a:effectLst/>
                <a:ea typeface="Calibri"/>
                <a:cs typeface="Times New Roman"/>
              </a:rPr>
              <a:t> you made all the changes, train all employees on these changes prior to process startup.</a:t>
            </a:r>
          </a:p>
        </p:txBody>
      </p:sp>
      <p:sp>
        <p:nvSpPr>
          <p:cNvPr id="4" name="Slide Number Placeholder 3"/>
          <p:cNvSpPr>
            <a:spLocks noGrp="1"/>
          </p:cNvSpPr>
          <p:nvPr>
            <p:ph type="sldNum" sz="quarter" idx="10"/>
          </p:nvPr>
        </p:nvSpPr>
        <p:spPr/>
        <p:txBody>
          <a:bodyPr/>
          <a:lstStyle/>
          <a:p>
            <a:fld id="{EEDEC144-5708-524F-8182-C7FC24335BD2}" type="slidenum">
              <a:rPr lang="en-US" smtClean="0"/>
              <a:t>28</a:t>
            </a:fld>
            <a:endParaRPr lang="en-US" dirty="0"/>
          </a:p>
        </p:txBody>
      </p:sp>
    </p:spTree>
    <p:extLst>
      <p:ext uri="{BB962C8B-B14F-4D97-AF65-F5344CB8AC3E}">
        <p14:creationId xmlns:p14="http://schemas.microsoft.com/office/powerpoint/2010/main" val="18989458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en-US" sz="1000" dirty="0" smtClean="0">
                <a:effectLst/>
                <a:ea typeface="Calibri"/>
                <a:cs typeface="Times New Roman"/>
              </a:rPr>
              <a:t>OSHA VPP has supplements</a:t>
            </a:r>
            <a:r>
              <a:rPr lang="en-US" sz="1000" baseline="0" dirty="0" smtClean="0">
                <a:effectLst/>
                <a:ea typeface="Calibri"/>
                <a:cs typeface="Times New Roman"/>
              </a:rPr>
              <a:t> A, B, and C for organizations pursing VPP falling under OSHA’s PSM standard. </a:t>
            </a:r>
            <a:endParaRPr lang="en-US" sz="1000" dirty="0" smtClean="0">
              <a:effectLst/>
              <a:ea typeface="Calibri"/>
              <a:cs typeface="Times New Roman"/>
            </a:endParaRPr>
          </a:p>
          <a:p>
            <a:pPr marL="0" marR="0">
              <a:spcBef>
                <a:spcPts val="0"/>
              </a:spcBef>
            </a:pPr>
            <a:endParaRPr lang="en-US" sz="1000" dirty="0" smtClean="0">
              <a:effectLst/>
              <a:ea typeface="Calibri"/>
              <a:cs typeface="Times New Roman"/>
            </a:endParaRPr>
          </a:p>
          <a:p>
            <a:pPr marL="0" marR="0">
              <a:spcBef>
                <a:spcPts val="0"/>
              </a:spcBef>
            </a:pPr>
            <a:r>
              <a:rPr lang="en-US" sz="1000" dirty="0" smtClean="0">
                <a:effectLst/>
                <a:ea typeface="Calibri"/>
                <a:cs typeface="Times New Roman"/>
              </a:rPr>
              <a:t>When applying to become a</a:t>
            </a:r>
            <a:r>
              <a:rPr lang="en-US" sz="1000" baseline="0" dirty="0" smtClean="0">
                <a:effectLst/>
                <a:ea typeface="Calibri"/>
                <a:cs typeface="Times New Roman"/>
              </a:rPr>
              <a:t> recognized OSHA VPP site, submit Supplement A with your application. Supplement A is a series of detailed PSM questions about your PSM program. OSHA reviews these questions to obtain a basic understanding of your PSM program, processes, and procedures. </a:t>
            </a:r>
          </a:p>
          <a:p>
            <a:pPr marL="0" marR="0">
              <a:spcBef>
                <a:spcPts val="0"/>
              </a:spcBef>
            </a:pPr>
            <a:endParaRPr lang="en-US" sz="1000" baseline="0" dirty="0" smtClean="0">
              <a:effectLst/>
              <a:ea typeface="Calibri"/>
              <a:cs typeface="Times New Roman"/>
            </a:endParaRPr>
          </a:p>
          <a:p>
            <a:pPr marL="0" marR="0">
              <a:spcBef>
                <a:spcPts val="0"/>
              </a:spcBef>
            </a:pPr>
            <a:r>
              <a:rPr lang="en-US" sz="1000" baseline="0" dirty="0" smtClean="0">
                <a:effectLst/>
                <a:ea typeface="Calibri"/>
                <a:cs typeface="Times New Roman"/>
              </a:rPr>
              <a:t>PSM Supplement B is a series of questions compiled annually by OSHA using selected questions from OSHA's Dynamic Inspection Priority Lists. These questions change from year to year. OSHA provides these questions for you to submit with your annual self-evaluation each year. If you are not a Star site, you can just keep a copy of your completed supplement with your annual self-evaluation – this helps with your continuous improvement efforts. </a:t>
            </a:r>
          </a:p>
          <a:p>
            <a:pPr marL="0" marR="0">
              <a:spcBef>
                <a:spcPts val="0"/>
              </a:spcBef>
            </a:pPr>
            <a:endParaRPr lang="en-US" sz="1000" baseline="0" dirty="0" smtClean="0">
              <a:effectLst/>
              <a:ea typeface="Calibri"/>
              <a:cs typeface="Times New Roman"/>
            </a:endParaRPr>
          </a:p>
          <a:p>
            <a:pPr marL="0" marR="0">
              <a:spcBef>
                <a:spcPts val="0"/>
              </a:spcBef>
            </a:pPr>
            <a:r>
              <a:rPr lang="en-US" sz="1000" baseline="0" dirty="0" smtClean="0">
                <a:effectLst/>
                <a:ea typeface="Calibri"/>
                <a:cs typeface="Times New Roman"/>
              </a:rPr>
              <a:t>PSM Supplement C is a third, and final series of questions selected by the VPP on-site team members from OSHA's dormant PSM Inspection Priority Lists. These questions are selected just prior to the on-site evaluation and presented to you during the assessment. Each application site covered by the PSM standard receives a different set of questions.</a:t>
            </a:r>
          </a:p>
          <a:p>
            <a:pPr marL="0" marR="0">
              <a:spcBef>
                <a:spcPts val="0"/>
              </a:spcBef>
            </a:pPr>
            <a:endParaRPr lang="en-US" sz="1000" baseline="0" dirty="0" smtClean="0">
              <a:effectLst/>
              <a:ea typeface="Calibri"/>
              <a:cs typeface="Times New Roman"/>
            </a:endParaRPr>
          </a:p>
          <a:p>
            <a:pPr marL="0" marR="0">
              <a:spcBef>
                <a:spcPts val="0"/>
              </a:spcBef>
            </a:pPr>
            <a:r>
              <a:rPr lang="en-US" sz="1000" dirty="0" smtClean="0">
                <a:effectLst/>
                <a:ea typeface="Calibri"/>
                <a:cs typeface="Times New Roman"/>
              </a:rPr>
              <a:t>View the PSM Application, Supplement A at: </a:t>
            </a:r>
            <a:r>
              <a:rPr lang="en-US" sz="1000" u="sng" dirty="0" smtClean="0">
                <a:solidFill>
                  <a:srgbClr val="0000FF"/>
                </a:solidFill>
                <a:effectLst/>
                <a:ea typeface="Calibri"/>
                <a:cs typeface="Times New Roman"/>
                <a:hlinkClick r:id="rId3"/>
              </a:rPr>
              <a:t>https://www.osha.gov/dcsp/vpp/psmfinal2014.html</a:t>
            </a:r>
            <a:endParaRPr lang="en-US" sz="1000" u="sng" dirty="0" smtClean="0">
              <a:solidFill>
                <a:srgbClr val="0000FF"/>
              </a:solidFill>
              <a:effectLst/>
              <a:ea typeface="Calibri"/>
              <a:cs typeface="Times New Roman"/>
            </a:endParaRPr>
          </a:p>
          <a:p>
            <a:pPr marL="0" marR="0">
              <a:spcBef>
                <a:spcPts val="0"/>
              </a:spcBef>
            </a:pPr>
            <a:endParaRPr lang="en-US" sz="1000" dirty="0" smtClean="0">
              <a:effectLst/>
              <a:ea typeface="Calibri"/>
              <a:cs typeface="Times New Roman"/>
            </a:endParaRPr>
          </a:p>
          <a:p>
            <a:pPr marL="0" marR="0">
              <a:spcBef>
                <a:spcPts val="0"/>
              </a:spcBef>
            </a:pPr>
            <a:r>
              <a:rPr lang="en-US" sz="1000" dirty="0" smtClean="0">
                <a:effectLst/>
                <a:ea typeface="Calibri"/>
                <a:cs typeface="Times New Roman"/>
              </a:rPr>
              <a:t>For more details on PSM Supplements B and C of the OSHA application, visit: </a:t>
            </a:r>
            <a:r>
              <a:rPr lang="en-US" sz="1000" u="sng" dirty="0" smtClean="0">
                <a:solidFill>
                  <a:srgbClr val="0000FF"/>
                </a:solidFill>
                <a:effectLst/>
                <a:ea typeface="Calibri"/>
                <a:cs typeface="Times New Roman"/>
                <a:hlinkClick r:id="rId4"/>
              </a:rPr>
              <a:t>https://www.osha.gov/dcsp/vpp/application_sitebased.html</a:t>
            </a:r>
            <a:endParaRPr lang="en-US" sz="1000" dirty="0" smtClean="0">
              <a:effectLst/>
              <a:ea typeface="Calibri"/>
              <a:cs typeface="Times New Roman"/>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29</a:t>
            </a:fld>
            <a:endParaRPr lang="en-US" dirty="0"/>
          </a:p>
        </p:txBody>
      </p:sp>
    </p:spTree>
    <p:extLst>
      <p:ext uri="{BB962C8B-B14F-4D97-AF65-F5344CB8AC3E}">
        <p14:creationId xmlns:p14="http://schemas.microsoft.com/office/powerpoint/2010/main" val="2043145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sz="1000" kern="1200" dirty="0" smtClean="0">
                <a:solidFill>
                  <a:schemeClr val="tx1"/>
                </a:solidFill>
                <a:effectLst/>
              </a:rPr>
              <a:t>HPC = Hazard Prevention and Control</a:t>
            </a:r>
          </a:p>
          <a:p>
            <a:pPr>
              <a:spcBef>
                <a:spcPts val="0"/>
              </a:spcBef>
              <a:spcAft>
                <a:spcPts val="0"/>
              </a:spcAft>
            </a:pPr>
            <a:r>
              <a:rPr lang="en-US" sz="1000" kern="1200" dirty="0" smtClean="0">
                <a:solidFill>
                  <a:schemeClr val="tx1"/>
                </a:solidFill>
                <a:effectLst/>
              </a:rPr>
              <a:t>HHC = highly </a:t>
            </a:r>
            <a:r>
              <a:rPr lang="en-US" sz="1000" dirty="0"/>
              <a:t>h</a:t>
            </a:r>
            <a:r>
              <a:rPr lang="en-US" sz="1000" kern="1200" dirty="0" smtClean="0">
                <a:solidFill>
                  <a:schemeClr val="tx1"/>
                </a:solidFill>
                <a:effectLst/>
              </a:rPr>
              <a:t>azardous </a:t>
            </a:r>
            <a:r>
              <a:rPr lang="en-US" sz="1000" dirty="0"/>
              <a:t>c</a:t>
            </a:r>
            <a:r>
              <a:rPr lang="en-US" sz="1000" kern="1200" dirty="0" smtClean="0">
                <a:solidFill>
                  <a:schemeClr val="tx1"/>
                </a:solidFill>
                <a:effectLst/>
              </a:rPr>
              <a:t>hemical</a:t>
            </a:r>
          </a:p>
          <a:p>
            <a:pPr>
              <a:spcBef>
                <a:spcPts val="0"/>
              </a:spcBef>
              <a:spcAft>
                <a:spcPts val="0"/>
              </a:spcAft>
            </a:pPr>
            <a:endParaRPr lang="en-US" sz="1000" kern="1200" dirty="0" smtClean="0">
              <a:solidFill>
                <a:schemeClr val="tx1"/>
              </a:solidFill>
              <a:effectLst/>
            </a:endParaRPr>
          </a:p>
          <a:p>
            <a:pPr>
              <a:spcBef>
                <a:spcPts val="0"/>
              </a:spcBef>
              <a:spcAft>
                <a:spcPts val="0"/>
              </a:spcAft>
            </a:pPr>
            <a:r>
              <a:rPr lang="en-US" sz="1000" b="1" kern="1200" dirty="0" smtClean="0">
                <a:solidFill>
                  <a:schemeClr val="tx1"/>
                </a:solidFill>
                <a:effectLst/>
              </a:rPr>
              <a:t>Process: </a:t>
            </a:r>
            <a:r>
              <a:rPr lang="en-US" sz="1000" kern="1200" dirty="0" smtClean="0">
                <a:solidFill>
                  <a:schemeClr val="tx1"/>
                </a:solidFill>
                <a:effectLst/>
              </a:rPr>
              <a:t>An activity involving a highly hazardous chemical, including: use, storage, manufacturing, handling, or the on-site movement of such chemicals, or combination of these activities.</a:t>
            </a:r>
          </a:p>
          <a:p>
            <a:pPr>
              <a:spcBef>
                <a:spcPts val="0"/>
              </a:spcBef>
              <a:spcAft>
                <a:spcPts val="0"/>
              </a:spcAft>
            </a:pPr>
            <a:endParaRPr lang="en-US" sz="1000" kern="1200" dirty="0" smtClean="0">
              <a:solidFill>
                <a:schemeClr val="tx1"/>
              </a:solidFill>
              <a:effectLst/>
            </a:endParaRPr>
          </a:p>
          <a:p>
            <a:pPr>
              <a:spcBef>
                <a:spcPts val="0"/>
              </a:spcBef>
              <a:spcAft>
                <a:spcPts val="0"/>
              </a:spcAft>
            </a:pPr>
            <a:r>
              <a:rPr lang="en-US" sz="1000" b="1" kern="1200" dirty="0" smtClean="0">
                <a:solidFill>
                  <a:schemeClr val="tx1"/>
                </a:solidFill>
                <a:effectLst/>
              </a:rPr>
              <a:t>PSM: </a:t>
            </a:r>
            <a:r>
              <a:rPr lang="en-US" sz="1000" kern="1200" dirty="0" smtClean="0">
                <a:solidFill>
                  <a:schemeClr val="tx1"/>
                </a:solidFill>
                <a:effectLst/>
              </a:rPr>
              <a:t>Steps taken to prevent the release of any substance defined as a “HHC” by OSHA.</a:t>
            </a:r>
          </a:p>
          <a:p>
            <a:pPr>
              <a:spcBef>
                <a:spcPts val="0"/>
              </a:spcBef>
              <a:spcAft>
                <a:spcPts val="0"/>
              </a:spcAft>
            </a:pPr>
            <a:endParaRPr lang="en-US" sz="1000" kern="1200" dirty="0" smtClean="0">
              <a:solidFill>
                <a:schemeClr val="tx1"/>
              </a:solidFill>
              <a:effectLst/>
            </a:endParaRPr>
          </a:p>
          <a:p>
            <a:pPr marL="0" marR="0" indent="0" algn="l" defTabSz="457200" rtl="0" eaLnBrk="1" fontAlgn="auto" latinLnBrk="0" hangingPunct="1">
              <a:spcBef>
                <a:spcPts val="0"/>
              </a:spcBef>
              <a:spcAft>
                <a:spcPts val="0"/>
              </a:spcAft>
              <a:buClrTx/>
              <a:buSzTx/>
              <a:buFontTx/>
              <a:buNone/>
              <a:tabLst/>
              <a:defRPr/>
            </a:pPr>
            <a:r>
              <a:rPr lang="en-US" sz="1000" b="1" kern="1200" dirty="0" smtClean="0">
                <a:solidFill>
                  <a:schemeClr val="tx1"/>
                </a:solidFill>
                <a:effectLst/>
              </a:rPr>
              <a:t>HHC: </a:t>
            </a:r>
            <a:r>
              <a:rPr lang="en-US" sz="1000" kern="1200" dirty="0" smtClean="0">
                <a:solidFill>
                  <a:schemeClr val="tx1"/>
                </a:solidFill>
                <a:effectLst/>
              </a:rPr>
              <a:t>A substance possessing toxic, reactive, flammable, or explosive properties and specified by paragraph (a)(1) of 29 CFR 1910.119.</a:t>
            </a:r>
          </a:p>
          <a:p>
            <a:pPr>
              <a:spcBef>
                <a:spcPts val="0"/>
              </a:spcBef>
              <a:spcAft>
                <a:spcPts val="0"/>
              </a:spcAft>
            </a:pPr>
            <a:endParaRPr lang="en-US" sz="1000" kern="1200" dirty="0" smtClean="0">
              <a:solidFill>
                <a:schemeClr val="tx1"/>
              </a:solidFill>
              <a:effectLst/>
            </a:endParaRPr>
          </a:p>
          <a:p>
            <a:r>
              <a:rPr lang="en-US" sz="1000" kern="1200" dirty="0" smtClean="0">
                <a:solidFill>
                  <a:schemeClr val="tx1"/>
                </a:solidFill>
                <a:effectLst/>
              </a:rPr>
              <a:t>View 29 CFR 1910.119, Process safety management of highly hazardous chemicals</a:t>
            </a:r>
            <a:r>
              <a:rPr lang="en-US" sz="1000" kern="1200" baseline="0" dirty="0" smtClean="0">
                <a:solidFill>
                  <a:schemeClr val="tx1"/>
                </a:solidFill>
                <a:effectLst/>
              </a:rPr>
              <a:t> at</a:t>
            </a:r>
            <a:r>
              <a:rPr lang="en-US" sz="1000" kern="1200" dirty="0" smtClean="0">
                <a:solidFill>
                  <a:schemeClr val="tx1"/>
                </a:solidFill>
                <a:effectLst/>
              </a:rPr>
              <a:t>: </a:t>
            </a:r>
            <a:r>
              <a:rPr lang="en-US" sz="1000" u="sng" kern="1200" dirty="0" smtClean="0">
                <a:solidFill>
                  <a:schemeClr val="tx1"/>
                </a:solidFill>
                <a:effectLst/>
                <a:hlinkClick r:id="rId3"/>
              </a:rPr>
              <a:t>https://www.osha.gov/pls/oshaweb/owadisp.show_document?p_table=STANDARDS&amp;p_id=9760</a:t>
            </a:r>
            <a:endParaRPr lang="en-US" sz="1000" kern="1200" dirty="0" smtClean="0">
              <a:solidFill>
                <a:schemeClr val="tx1"/>
              </a:solidFill>
              <a:effectLst/>
            </a:endParaRPr>
          </a:p>
          <a:p>
            <a:pPr>
              <a:spcBef>
                <a:spcPts val="0"/>
              </a:spcBef>
              <a:spcAft>
                <a:spcPts val="0"/>
              </a:spcAft>
            </a:pPr>
            <a:endParaRPr lang="en-US" sz="1000" kern="1200" dirty="0" smtClean="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rPr>
              <a:t>The image shows on-site storage of fertilizer with high amount of anhydrous ammonia, a HHC. Image retrieved from Yahoo Images (free to share and use license) at: </a:t>
            </a:r>
            <a:r>
              <a:rPr lang="en-US" sz="1000" u="sng" kern="1200" dirty="0" smtClean="0">
                <a:solidFill>
                  <a:schemeClr val="tx1"/>
                </a:solidFill>
                <a:effectLst/>
                <a:hlinkClick r:id="rId4"/>
              </a:rPr>
              <a:t>https://upload.wikimedia.org/wikipedia/commons/a/aa/Anhydrous_ammonia_fertilizer.jpg</a:t>
            </a:r>
            <a:r>
              <a:rPr lang="en-US" sz="1000" kern="1200" dirty="0" smtClean="0">
                <a:solidFill>
                  <a:schemeClr val="tx1"/>
                </a:solidFill>
                <a:effectLst/>
              </a:rPr>
              <a:t> </a:t>
            </a:r>
          </a:p>
        </p:txBody>
      </p:sp>
      <p:sp>
        <p:nvSpPr>
          <p:cNvPr id="4" name="Slide Number Placeholder 3"/>
          <p:cNvSpPr>
            <a:spLocks noGrp="1"/>
          </p:cNvSpPr>
          <p:nvPr>
            <p:ph type="sldNum" sz="quarter" idx="10"/>
          </p:nvPr>
        </p:nvSpPr>
        <p:spPr/>
        <p:txBody>
          <a:bodyPr/>
          <a:lstStyle/>
          <a:p>
            <a:fld id="{EEDEC144-5708-524F-8182-C7FC24335BD2}" type="slidenum">
              <a:rPr lang="en-US" smtClean="0"/>
              <a:t>3</a:t>
            </a:fld>
            <a:endParaRPr lang="en-US" dirty="0"/>
          </a:p>
        </p:txBody>
      </p:sp>
    </p:spTree>
    <p:extLst>
      <p:ext uri="{BB962C8B-B14F-4D97-AF65-F5344CB8AC3E}">
        <p14:creationId xmlns:p14="http://schemas.microsoft.com/office/powerpoint/2010/main" val="3382219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This presentation summarizes the basic requirements</a:t>
            </a:r>
            <a:r>
              <a:rPr lang="en-US" sz="1000" baseline="0" dirty="0" smtClean="0"/>
              <a:t> to meet OSHA’s 29 CFR 1910.119, Process safety management requirements. The presentation is not an all-encompassing summary of every regulatory requirement within 29 CFR 1910.119. </a:t>
            </a:r>
          </a:p>
          <a:p>
            <a:endParaRPr lang="en-US" sz="1000" baseline="0" dirty="0" smtClean="0"/>
          </a:p>
          <a:p>
            <a:r>
              <a:rPr lang="en-US" sz="1000" baseline="0" dirty="0" smtClean="0"/>
              <a:t>Please refer to the regulation when establishing a PSM program to ensure all regulatory requirements are met.</a:t>
            </a:r>
            <a:endParaRPr lang="en-US" sz="1000" dirty="0"/>
          </a:p>
        </p:txBody>
      </p:sp>
      <p:sp>
        <p:nvSpPr>
          <p:cNvPr id="4" name="Slide Number Placeholder 3"/>
          <p:cNvSpPr>
            <a:spLocks noGrp="1"/>
          </p:cNvSpPr>
          <p:nvPr>
            <p:ph type="sldNum" sz="quarter" idx="10"/>
          </p:nvPr>
        </p:nvSpPr>
        <p:spPr/>
        <p:txBody>
          <a:bodyPr/>
          <a:lstStyle/>
          <a:p>
            <a:fld id="{EEDEC144-5708-524F-8182-C7FC24335BD2}" type="slidenum">
              <a:rPr lang="en-US" smtClean="0"/>
              <a:t>30</a:t>
            </a:fld>
            <a:endParaRPr lang="en-US" dirty="0"/>
          </a:p>
        </p:txBody>
      </p:sp>
    </p:spTree>
    <p:extLst>
      <p:ext uri="{BB962C8B-B14F-4D97-AF65-F5344CB8AC3E}">
        <p14:creationId xmlns:p14="http://schemas.microsoft.com/office/powerpoint/2010/main" val="2039128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spcBef>
                <a:spcPts val="0"/>
              </a:spcBef>
              <a:spcAft>
                <a:spcPts val="0"/>
              </a:spcAft>
              <a:buClrTx/>
              <a:buSzTx/>
              <a:buFontTx/>
              <a:buNone/>
              <a:tabLst/>
              <a:defRPr/>
            </a:pPr>
            <a:r>
              <a:rPr lang="en-US" sz="1000" kern="1200" dirty="0">
                <a:solidFill>
                  <a:schemeClr val="tx1"/>
                </a:solidFill>
                <a:effectLst/>
              </a:rPr>
              <a:t>PSI</a:t>
            </a:r>
            <a:r>
              <a:rPr lang="en-US" sz="1000" kern="1200" baseline="0" dirty="0">
                <a:solidFill>
                  <a:schemeClr val="tx1"/>
                </a:solidFill>
                <a:effectLst/>
              </a:rPr>
              <a:t> = process safety information</a:t>
            </a:r>
          </a:p>
          <a:p>
            <a:pPr marL="0" marR="0" indent="0" algn="l" defTabSz="457200" rtl="0" eaLnBrk="1" fontAlgn="auto" latinLnBrk="0" hangingPunct="1">
              <a:spcBef>
                <a:spcPts val="0"/>
              </a:spcBef>
              <a:spcAft>
                <a:spcPts val="0"/>
              </a:spcAft>
              <a:buClrTx/>
              <a:buSzTx/>
              <a:buFontTx/>
              <a:buNone/>
              <a:tabLst/>
              <a:defRPr/>
            </a:pPr>
            <a:r>
              <a:rPr lang="en-US" sz="1000" kern="1200" baseline="0" dirty="0">
                <a:solidFill>
                  <a:schemeClr val="tx1"/>
                </a:solidFill>
                <a:effectLst/>
              </a:rPr>
              <a:t>PHA = process hazard analysis</a:t>
            </a:r>
          </a:p>
          <a:p>
            <a:pPr marL="0" marR="0" indent="0" algn="l" defTabSz="457200" rtl="0" eaLnBrk="1" fontAlgn="auto" latinLnBrk="0" hangingPunct="1">
              <a:spcBef>
                <a:spcPts val="0"/>
              </a:spcBef>
              <a:spcAft>
                <a:spcPts val="0"/>
              </a:spcAft>
              <a:buClrTx/>
              <a:buSzTx/>
              <a:buFontTx/>
              <a:buNone/>
              <a:tabLst/>
              <a:defRPr/>
            </a:pPr>
            <a:endParaRPr lang="en-US" sz="1000" kern="1200" baseline="0" dirty="0">
              <a:solidFill>
                <a:schemeClr val="tx1"/>
              </a:solidFill>
              <a:effectLst/>
            </a:endParaRPr>
          </a:p>
          <a:p>
            <a:pPr>
              <a:defRPr/>
            </a:pPr>
            <a:r>
              <a:rPr lang="en-US" sz="1000" dirty="0"/>
              <a:t>Make sure you provide completed examples of forms and documents to your assessment team. Don’t just show them blank forms! They want to see the documents you filled out to thoroughly assess the processes within your safety management system (SMS</a:t>
            </a:r>
            <a:r>
              <a:rPr lang="en-US" sz="1000" dirty="0" smtClean="0"/>
              <a:t>). </a:t>
            </a:r>
            <a:endParaRPr lang="en-US" sz="1000" dirty="0"/>
          </a:p>
          <a:p>
            <a:pPr>
              <a:defRPr/>
            </a:pPr>
            <a:endParaRPr lang="en-US" sz="1000" dirty="0"/>
          </a:p>
          <a:p>
            <a:pPr marL="0" marR="0" indent="0" algn="l" defTabSz="457200" rtl="0" eaLnBrk="1" fontAlgn="auto" latinLnBrk="0" hangingPunct="1">
              <a:spcBef>
                <a:spcPts val="0"/>
              </a:spcBef>
              <a:spcAft>
                <a:spcPts val="0"/>
              </a:spcAft>
              <a:buClrTx/>
              <a:buSzTx/>
              <a:buFontTx/>
              <a:buNone/>
              <a:tabLst/>
              <a:defRPr/>
            </a:pPr>
            <a:r>
              <a:rPr lang="en-US" sz="1000" kern="1200" dirty="0">
                <a:solidFill>
                  <a:schemeClr val="tx1"/>
                </a:solidFill>
                <a:effectLst/>
              </a:rPr>
              <a:t>Examples of PSI include: chemical toxicity, permissible exposure limits (PELs), physical data, reactivity data, corrosive data, thermal and chemical stability data for mixing, and block flow diagrams.</a:t>
            </a:r>
          </a:p>
          <a:p>
            <a:pPr marL="0" marR="0" indent="0" algn="l" defTabSz="457200" rtl="0" eaLnBrk="1" fontAlgn="auto" latinLnBrk="0" hangingPunct="1">
              <a:spcBef>
                <a:spcPts val="0"/>
              </a:spcBef>
              <a:spcAft>
                <a:spcPts val="0"/>
              </a:spcAft>
              <a:buClrTx/>
              <a:buSzTx/>
              <a:buFontTx/>
              <a:buNone/>
              <a:tabLst/>
              <a:defRPr/>
            </a:pPr>
            <a:endParaRPr lang="en-US" sz="1000" kern="1200" dirty="0">
              <a:solidFill>
                <a:schemeClr val="tx1"/>
              </a:solidFill>
              <a:effectLst/>
            </a:endParaRPr>
          </a:p>
          <a:p>
            <a:pPr marL="0" marR="0" indent="0" algn="l" defTabSz="457200" rtl="0" eaLnBrk="1" fontAlgn="auto" latinLnBrk="0" hangingPunct="1">
              <a:spcBef>
                <a:spcPts val="0"/>
              </a:spcBef>
              <a:spcAft>
                <a:spcPts val="0"/>
              </a:spcAft>
              <a:buClrTx/>
              <a:buSzTx/>
              <a:buFontTx/>
              <a:buNone/>
              <a:tabLst/>
              <a:defRPr/>
            </a:pPr>
            <a:r>
              <a:rPr lang="en-US" sz="1000" b="1" kern="1200" dirty="0">
                <a:solidFill>
                  <a:schemeClr val="tx1"/>
                </a:solidFill>
                <a:effectLst/>
              </a:rPr>
              <a:t>PHA: </a:t>
            </a:r>
            <a:r>
              <a:rPr lang="en-US" sz="1000" kern="1200" dirty="0">
                <a:solidFill>
                  <a:schemeClr val="tx1"/>
                </a:solidFill>
                <a:effectLst/>
              </a:rPr>
              <a:t>Organized and systematic effort to identify and analyze the significance of potential hazards associated with the processing or handling of HHCs.</a:t>
            </a:r>
          </a:p>
          <a:p>
            <a:endParaRPr lang="en-US" sz="1000" kern="1200" dirty="0">
              <a:solidFill>
                <a:schemeClr val="tx1"/>
              </a:solidFill>
              <a:effectLst/>
            </a:endParaRPr>
          </a:p>
          <a:p>
            <a:r>
              <a:rPr lang="en-US" sz="1000" kern="1200" dirty="0">
                <a:solidFill>
                  <a:schemeClr val="tx1"/>
                </a:solidFill>
                <a:effectLst/>
              </a:rPr>
              <a:t>Written PSM procedures include: operating, maintenance, safety, and emergency procedures.</a:t>
            </a:r>
          </a:p>
          <a:p>
            <a:endParaRPr lang="en-US" sz="1000" kern="1200" dirty="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b="1" dirty="0"/>
              <a:t>Employee participation plan: </a:t>
            </a:r>
            <a:r>
              <a:rPr lang="en-US" sz="1000" dirty="0"/>
              <a:t>A</a:t>
            </a:r>
            <a:r>
              <a:rPr lang="en-US" sz="1000" baseline="0" dirty="0"/>
              <a:t> w</a:t>
            </a:r>
            <a:r>
              <a:rPr lang="en-US" sz="1000" dirty="0"/>
              <a:t>ritten plan of action regarding the implementation of employee involvement required by</a:t>
            </a:r>
            <a:r>
              <a:rPr lang="en-US" sz="1000" baseline="0" dirty="0"/>
              <a:t> the PSM standard.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a:effectLst/>
              <a:ea typeface="Calibri"/>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effectLst/>
                <a:ea typeface="Calibri"/>
                <a:cs typeface="Times New Roman"/>
              </a:rPr>
              <a:t>Update emergency plans and procedures for all scenarios (e.g., tornado, fire, spills).</a:t>
            </a:r>
          </a:p>
          <a:p>
            <a:endParaRPr lang="en-US" sz="1000" kern="1200" dirty="0">
              <a:solidFill>
                <a:schemeClr val="tx1"/>
              </a:solidFill>
              <a:effectLst/>
            </a:endParaRPr>
          </a:p>
          <a:p>
            <a:pPr marL="0" marR="0">
              <a:spcBef>
                <a:spcPts val="0"/>
              </a:spcBef>
            </a:pPr>
            <a:r>
              <a:rPr lang="en-US" sz="1000" dirty="0">
                <a:effectLst/>
                <a:ea typeface="Calibri"/>
                <a:cs typeface="Times New Roman"/>
              </a:rPr>
              <a:t>Image retrieved from Microsoft Clip Art. </a:t>
            </a:r>
          </a:p>
        </p:txBody>
      </p:sp>
      <p:sp>
        <p:nvSpPr>
          <p:cNvPr id="4" name="Slide Number Placeholder 3"/>
          <p:cNvSpPr>
            <a:spLocks noGrp="1"/>
          </p:cNvSpPr>
          <p:nvPr>
            <p:ph type="sldNum" sz="quarter" idx="10"/>
          </p:nvPr>
        </p:nvSpPr>
        <p:spPr/>
        <p:txBody>
          <a:bodyPr/>
          <a:lstStyle/>
          <a:p>
            <a:fld id="{EEDEC144-5708-524F-8182-C7FC24335BD2}" type="slidenum">
              <a:rPr lang="en-US" smtClean="0"/>
              <a:t>4</a:t>
            </a:fld>
            <a:endParaRPr lang="en-US" dirty="0"/>
          </a:p>
        </p:txBody>
      </p:sp>
    </p:spTree>
    <p:extLst>
      <p:ext uri="{BB962C8B-B14F-4D97-AF65-F5344CB8AC3E}">
        <p14:creationId xmlns:p14="http://schemas.microsoft.com/office/powerpoint/2010/main" val="3170332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effectLst/>
                <a:ea typeface="Calibri"/>
                <a:cs typeface="Times New Roman"/>
              </a:rPr>
              <a:t>MOC = management</a:t>
            </a:r>
            <a:r>
              <a:rPr lang="en-US" sz="1000" baseline="0" dirty="0">
                <a:effectLst/>
                <a:ea typeface="Calibri"/>
                <a:cs typeface="Times New Roman"/>
              </a:rPr>
              <a:t> of change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baseline="0" dirty="0">
              <a:effectLst/>
              <a:ea typeface="Calibri"/>
              <a:cs typeface="Times New Roman"/>
            </a:endParaRPr>
          </a:p>
          <a:p>
            <a:pPr>
              <a:defRPr/>
            </a:pPr>
            <a:r>
              <a:rPr lang="en-US" sz="1000" dirty="0"/>
              <a:t>Make sure you provide completed examples of forms and documents to your assessment team. Don’t just show them blank forms! They want to see the documents you filled out to thoroughly assess the processes within your SMS</a:t>
            </a:r>
            <a:r>
              <a:rPr lang="en-US" sz="1000" dirty="0" smtClean="0"/>
              <a:t>. </a:t>
            </a:r>
            <a:endParaRPr lang="en-US" sz="1000" dirty="0"/>
          </a:p>
          <a:p>
            <a:endParaRPr lang="en-US" sz="1000" dirty="0"/>
          </a:p>
          <a:p>
            <a:pPr marL="0" marR="0">
              <a:spcBef>
                <a:spcPts val="0"/>
              </a:spcBef>
            </a:pPr>
            <a:r>
              <a:rPr lang="en-US" sz="1000" kern="1200" dirty="0">
                <a:solidFill>
                  <a:schemeClr val="tx1"/>
                </a:solidFill>
                <a:effectLst/>
              </a:rPr>
              <a:t>OSHA</a:t>
            </a:r>
            <a:r>
              <a:rPr lang="en-US" sz="1000" kern="1200" baseline="0" dirty="0">
                <a:solidFill>
                  <a:schemeClr val="tx1"/>
                </a:solidFill>
                <a:effectLst/>
              </a:rPr>
              <a:t> considers process diagrams as PSI; however, it is a good idea to have these on-hand when assessors, engineers, or process operators have detailed questions related to your PSM program and procedures</a:t>
            </a:r>
            <a:r>
              <a:rPr lang="en-US" sz="1000" kern="1200" baseline="0" dirty="0" smtClean="0">
                <a:solidFill>
                  <a:schemeClr val="tx1"/>
                </a:solidFill>
                <a:effectLst/>
              </a:rPr>
              <a:t>. </a:t>
            </a:r>
            <a:endParaRPr lang="en-US" sz="1000" kern="1200" baseline="0" dirty="0">
              <a:solidFill>
                <a:schemeClr val="tx1"/>
              </a:solidFill>
              <a:effectLst/>
            </a:endParaRPr>
          </a:p>
          <a:p>
            <a:pPr marL="0" marR="0">
              <a:spcBef>
                <a:spcPts val="0"/>
              </a:spcBef>
            </a:pPr>
            <a:endParaRPr lang="en-US" sz="1000" kern="1200" dirty="0">
              <a:solidFill>
                <a:schemeClr val="tx1"/>
              </a:solidFill>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rPr>
              <a:t>MOC</a:t>
            </a:r>
            <a:r>
              <a:rPr lang="en-US" sz="1000" kern="1200" baseline="0" dirty="0">
                <a:solidFill>
                  <a:schemeClr val="tx1"/>
                </a:solidFill>
                <a:effectLst/>
              </a:rPr>
              <a:t> </a:t>
            </a:r>
            <a:r>
              <a:rPr lang="en-US" sz="1000" kern="1200" dirty="0">
                <a:solidFill>
                  <a:schemeClr val="tx1"/>
                </a:solidFill>
                <a:effectLst/>
              </a:rPr>
              <a:t>procedures are developed</a:t>
            </a:r>
            <a:r>
              <a:rPr lang="en-US" sz="1000" kern="1200" baseline="0" dirty="0">
                <a:solidFill>
                  <a:schemeClr val="tx1"/>
                </a:solidFill>
                <a:effectLst/>
              </a:rPr>
              <a:t> to provide guidance to</a:t>
            </a:r>
            <a:r>
              <a:rPr lang="en-US" sz="1000" dirty="0">
                <a:effectLst/>
                <a:ea typeface="Calibri"/>
                <a:cs typeface="Times New Roman"/>
              </a:rPr>
              <a:t> follow whenever you need to make a change in the process (i.e. install new equipment or change the flow of the process due to maintenance).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a:effectLst/>
              <a:ea typeface="Calibri"/>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smtClean="0">
                <a:effectLst/>
                <a:ea typeface="Calibri"/>
                <a:cs typeface="Times New Roman"/>
              </a:rPr>
              <a:t>The</a:t>
            </a:r>
            <a:r>
              <a:rPr lang="en-US" sz="1000" baseline="0" dirty="0" smtClean="0">
                <a:effectLst/>
                <a:ea typeface="Calibri"/>
                <a:cs typeface="Times New Roman"/>
              </a:rPr>
              <a:t> image shows an example of a process flow diagram; common types of diagrams used to help understand the process better also include block flow and piping and instrumentation. </a:t>
            </a:r>
            <a:r>
              <a:rPr lang="en-US" sz="1000" dirty="0" smtClean="0">
                <a:effectLst/>
                <a:ea typeface="Calibri"/>
                <a:cs typeface="Times New Roman"/>
              </a:rPr>
              <a:t>Image </a:t>
            </a:r>
            <a:r>
              <a:rPr lang="en-US" sz="1000" dirty="0">
                <a:effectLst/>
                <a:ea typeface="Calibri"/>
                <a:cs typeface="Times New Roman"/>
              </a:rPr>
              <a:t>retrieved</a:t>
            </a:r>
            <a:r>
              <a:rPr lang="en-US" sz="1000" baseline="0" dirty="0">
                <a:effectLst/>
                <a:ea typeface="Calibri"/>
                <a:cs typeface="Times New Roman"/>
              </a:rPr>
              <a:t> from OSHA at: </a:t>
            </a:r>
            <a:r>
              <a:rPr lang="en-US" sz="1000" u="sng" kern="1200" dirty="0">
                <a:solidFill>
                  <a:schemeClr val="tx1"/>
                </a:solidFill>
                <a:effectLst/>
                <a:hlinkClick r:id="rId3"/>
              </a:rPr>
              <a:t>https://www.osha.gov/Publications/osha3133.html</a:t>
            </a:r>
            <a:r>
              <a:rPr lang="en-US" sz="1000" kern="1200" dirty="0">
                <a:solidFill>
                  <a:schemeClr val="tx1"/>
                </a:solidFill>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a:effectLst/>
              <a:ea typeface="Calibri"/>
              <a:cs typeface="Times New Roman"/>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5</a:t>
            </a:fld>
            <a:endParaRPr lang="en-US" dirty="0"/>
          </a:p>
        </p:txBody>
      </p:sp>
    </p:spTree>
    <p:extLst>
      <p:ext uri="{BB962C8B-B14F-4D97-AF65-F5344CB8AC3E}">
        <p14:creationId xmlns:p14="http://schemas.microsoft.com/office/powerpoint/2010/main" val="3589835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00" dirty="0"/>
              <a:t>Make sure you provide completed examples of forms and documents to your assessment team. Don’t just show them blank forms! They want to see the documents you filled out to thoroughly assess the processes within your SMS</a:t>
            </a:r>
            <a:r>
              <a:rPr lang="en-US" sz="1000" dirty="0" smtClean="0"/>
              <a:t>. </a:t>
            </a:r>
            <a:endParaRPr lang="en-US" sz="1000" dirty="0"/>
          </a:p>
          <a:p>
            <a:pPr>
              <a:defRPr/>
            </a:pPr>
            <a:endParaRPr lang="en-US" sz="1000" dirty="0">
              <a:ea typeface="Calibri"/>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a:effectLst/>
                <a:ea typeface="Calibri"/>
                <a:cs typeface="Times New Roman"/>
              </a:rPr>
              <a:t>Welding, torch, or spark producing operations require hot work permits.</a:t>
            </a:r>
          </a:p>
          <a:p>
            <a:pPr marL="0" marR="0">
              <a:spcBef>
                <a:spcPts val="0"/>
              </a:spcBef>
            </a:pPr>
            <a:endParaRPr lang="en-US" sz="1000" dirty="0">
              <a:effectLst/>
              <a:ea typeface="Calibri"/>
              <a:cs typeface="Times New Roman"/>
            </a:endParaRPr>
          </a:p>
          <a:p>
            <a:pPr marL="0" marR="0">
              <a:spcBef>
                <a:spcPts val="0"/>
              </a:spcBef>
            </a:pPr>
            <a:r>
              <a:rPr lang="en-US" sz="1000" dirty="0">
                <a:effectLst/>
                <a:ea typeface="Calibri"/>
                <a:cs typeface="Times New Roman"/>
              </a:rPr>
              <a:t>View the PSM Application, Supplement A at: </a:t>
            </a:r>
            <a:r>
              <a:rPr lang="en-US" sz="1000" u="sng" dirty="0">
                <a:solidFill>
                  <a:srgbClr val="0000FF"/>
                </a:solidFill>
                <a:effectLst/>
                <a:ea typeface="Calibri"/>
                <a:cs typeface="Times New Roman"/>
                <a:hlinkClick r:id="rId3"/>
              </a:rPr>
              <a:t>https://www.osha.gov/dcsp/vpp/psmfinal2014.html</a:t>
            </a:r>
            <a:endParaRPr lang="en-US" sz="1000" u="sng" dirty="0">
              <a:solidFill>
                <a:srgbClr val="0000FF"/>
              </a:solidFill>
              <a:effectLst/>
              <a:ea typeface="Calibri"/>
              <a:cs typeface="Times New Roman"/>
            </a:endParaRPr>
          </a:p>
          <a:p>
            <a:pPr marL="0" marR="0">
              <a:spcBef>
                <a:spcPts val="0"/>
              </a:spcBef>
            </a:pPr>
            <a:endParaRPr lang="en-US" sz="1000" dirty="0">
              <a:effectLst/>
              <a:ea typeface="Calibri"/>
              <a:cs typeface="Times New Roman"/>
            </a:endParaRPr>
          </a:p>
          <a:p>
            <a:pPr marL="0" marR="0">
              <a:spcBef>
                <a:spcPts val="0"/>
              </a:spcBef>
            </a:pPr>
            <a:r>
              <a:rPr lang="en-US" sz="1000" dirty="0">
                <a:effectLst/>
                <a:ea typeface="Calibri"/>
                <a:cs typeface="Times New Roman"/>
              </a:rPr>
              <a:t>For more details on PSM Supplements B and C of the OSHA application, visit: </a:t>
            </a:r>
            <a:r>
              <a:rPr lang="en-US" sz="1000" u="sng" dirty="0">
                <a:solidFill>
                  <a:srgbClr val="0000FF"/>
                </a:solidFill>
                <a:effectLst/>
                <a:ea typeface="Calibri"/>
                <a:cs typeface="Times New Roman"/>
                <a:hlinkClick r:id="rId4"/>
              </a:rPr>
              <a:t>https://www.osha.gov/dcsp/vpp/application_sitebased.html</a:t>
            </a:r>
            <a:endParaRPr lang="en-US" sz="1000" u="sng" dirty="0">
              <a:solidFill>
                <a:srgbClr val="0000FF"/>
              </a:solidFill>
              <a:effectLst/>
              <a:ea typeface="Calibri"/>
              <a:cs typeface="Times New Roman"/>
            </a:endParaRPr>
          </a:p>
          <a:p>
            <a:pPr marL="0" marR="0">
              <a:spcBef>
                <a:spcPts val="0"/>
              </a:spcBef>
            </a:pPr>
            <a:endParaRPr lang="en-US" sz="1000" u="sng" dirty="0">
              <a:solidFill>
                <a:srgbClr val="0000FF"/>
              </a:solidFill>
              <a:effectLst/>
              <a:ea typeface="Calibri"/>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The image shows a hot work permit, which is sometimes necessary for PSM processes.</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Image </a:t>
            </a:r>
            <a:r>
              <a:rPr lang="en-US" sz="1000" kern="1200" dirty="0">
                <a:solidFill>
                  <a:schemeClr val="tx1"/>
                </a:solidFill>
                <a:effectLst/>
                <a:latin typeface="+mn-lt"/>
                <a:ea typeface="+mn-ea"/>
                <a:cs typeface="+mn-cs"/>
              </a:rPr>
              <a:t>retrieved from Bing Images (free to share and use license) at: </a:t>
            </a:r>
            <a:r>
              <a:rPr lang="en-US" sz="1000" u="sng" kern="1200" dirty="0">
                <a:solidFill>
                  <a:schemeClr val="tx1"/>
                </a:solidFill>
                <a:effectLst/>
                <a:latin typeface="+mn-lt"/>
                <a:ea typeface="+mn-ea"/>
                <a:cs typeface="+mn-cs"/>
                <a:hlinkClick r:id="rId5"/>
              </a:rPr>
              <a:t>http://</a:t>
            </a:r>
            <a:r>
              <a:rPr lang="en-US" sz="1000" u="sng" kern="1200" dirty="0" smtClean="0">
                <a:solidFill>
                  <a:schemeClr val="tx1"/>
                </a:solidFill>
                <a:effectLst/>
                <a:latin typeface="+mn-lt"/>
                <a:ea typeface="+mn-ea"/>
                <a:cs typeface="+mn-cs"/>
                <a:hlinkClick r:id="rId5"/>
              </a:rPr>
              <a:t>farm5.staticflickr.com/4098/4782291296_4b8d89b309_z.jpg</a:t>
            </a:r>
            <a:endParaRPr lang="en-US" sz="800" dirty="0">
              <a:effectLst/>
              <a:ea typeface="Calibri"/>
              <a:cs typeface="Times New Roman"/>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6</a:t>
            </a:fld>
            <a:endParaRPr lang="en-US" dirty="0"/>
          </a:p>
        </p:txBody>
      </p:sp>
    </p:spTree>
    <p:extLst>
      <p:ext uri="{BB962C8B-B14F-4D97-AF65-F5344CB8AC3E}">
        <p14:creationId xmlns:p14="http://schemas.microsoft.com/office/powerpoint/2010/main" val="225821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sz="1000" kern="1200" dirty="0" smtClean="0">
                <a:solidFill>
                  <a:schemeClr val="tx1"/>
                </a:solidFill>
                <a:effectLst/>
                <a:latin typeface="+mn-lt"/>
                <a:ea typeface="+mn-ea"/>
                <a:cs typeface="+mn-cs"/>
              </a:rPr>
              <a:t>Leaders </a:t>
            </a:r>
            <a:r>
              <a:rPr lang="en-US" sz="1000" kern="1200" dirty="0">
                <a:solidFill>
                  <a:schemeClr val="tx1"/>
                </a:solidFill>
                <a:effectLst/>
                <a:latin typeface="+mn-lt"/>
                <a:ea typeface="+mn-ea"/>
                <a:cs typeface="+mn-cs"/>
              </a:rPr>
              <a:t>and managers should be aware of HHC used on-site and the hazards associated with a release.</a:t>
            </a:r>
            <a:r>
              <a:rPr lang="en-US" sz="1000" kern="1200" baseline="0" dirty="0">
                <a:solidFill>
                  <a:schemeClr val="tx1"/>
                </a:solidFill>
                <a:effectLst/>
                <a:latin typeface="+mn-lt"/>
                <a:ea typeface="+mn-ea"/>
                <a:cs typeface="+mn-cs"/>
              </a:rPr>
              <a:t> They should also </a:t>
            </a:r>
            <a:r>
              <a:rPr lang="en-US" sz="1000" kern="1200" dirty="0">
                <a:solidFill>
                  <a:schemeClr val="tx1"/>
                </a:solidFill>
                <a:effectLst/>
                <a:latin typeface="+mn-lt"/>
                <a:ea typeface="+mn-ea"/>
                <a:cs typeface="+mn-cs"/>
              </a:rPr>
              <a:t>be knowledgeable on PSM-related</a:t>
            </a:r>
            <a:r>
              <a:rPr lang="en-US" sz="1000"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procedures and their responsibilities in the event of a HHC release.</a:t>
            </a:r>
          </a:p>
          <a:p>
            <a:pPr>
              <a:spcBef>
                <a:spcPts val="0"/>
              </a:spcBef>
              <a:spcAft>
                <a:spcPts val="0"/>
              </a:spcAft>
            </a:pPr>
            <a:endParaRPr lang="en-US" sz="1000" kern="1200" dirty="0">
              <a:solidFill>
                <a:schemeClr val="tx1"/>
              </a:solidFill>
              <a:effectLst/>
              <a:latin typeface="+mn-lt"/>
              <a:ea typeface="+mn-ea"/>
              <a:cs typeface="+mn-cs"/>
            </a:endParaRPr>
          </a:p>
          <a:p>
            <a:pPr>
              <a:spcBef>
                <a:spcPts val="0"/>
              </a:spcBef>
              <a:spcAft>
                <a:spcPts val="0"/>
              </a:spcAft>
            </a:pPr>
            <a:r>
              <a:rPr lang="en-US" sz="1000" kern="1200" dirty="0">
                <a:solidFill>
                  <a:schemeClr val="tx1"/>
                </a:solidFill>
                <a:effectLst/>
                <a:latin typeface="+mn-lt"/>
                <a:ea typeface="+mn-ea"/>
                <a:cs typeface="+mn-cs"/>
              </a:rPr>
              <a:t>Image retrieved from Microsoft Clip Art. </a:t>
            </a:r>
          </a:p>
        </p:txBody>
      </p:sp>
      <p:sp>
        <p:nvSpPr>
          <p:cNvPr id="4" name="Slide Number Placeholder 3"/>
          <p:cNvSpPr>
            <a:spLocks noGrp="1"/>
          </p:cNvSpPr>
          <p:nvPr>
            <p:ph type="sldNum" sz="quarter" idx="10"/>
          </p:nvPr>
        </p:nvSpPr>
        <p:spPr/>
        <p:txBody>
          <a:bodyPr/>
          <a:lstStyle/>
          <a:p>
            <a:fld id="{EEDEC144-5708-524F-8182-C7FC24335BD2}" type="slidenum">
              <a:rPr lang="en-US" smtClean="0"/>
              <a:t>7</a:t>
            </a:fld>
            <a:endParaRPr lang="en-US" dirty="0"/>
          </a:p>
        </p:txBody>
      </p:sp>
    </p:spTree>
    <p:extLst>
      <p:ext uri="{BB962C8B-B14F-4D97-AF65-F5344CB8AC3E}">
        <p14:creationId xmlns:p14="http://schemas.microsoft.com/office/powerpoint/2010/main" val="3810096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en-US" sz="1000" dirty="0" smtClean="0">
                <a:effectLst/>
                <a:ea typeface="Calibri"/>
                <a:cs typeface="Times New Roman"/>
              </a:rPr>
              <a:t>Examples of key personnel include: PSM engineers, system operators, maintenance personnel, S&amp;H staff, and industrial hygienists.</a:t>
            </a:r>
          </a:p>
          <a:p>
            <a:pPr marL="0" marR="0">
              <a:spcBef>
                <a:spcPts val="0"/>
              </a:spcBef>
            </a:pPr>
            <a:endParaRPr lang="en-US" sz="1000" dirty="0" smtClean="0">
              <a:effectLst/>
              <a:ea typeface="Calibri"/>
              <a:cs typeface="Times New Roman"/>
            </a:endParaRPr>
          </a:p>
          <a:p>
            <a:r>
              <a:rPr lang="en-US" sz="1000" dirty="0">
                <a:ea typeface="Calibri"/>
                <a:cs typeface="Times New Roman"/>
              </a:rPr>
              <a:t>The image shows key personnel providing PSM-related training to affected worksite employees</a:t>
            </a:r>
            <a:r>
              <a:rPr lang="en-US" sz="1000" dirty="0" smtClean="0">
                <a:ea typeface="Calibri"/>
                <a:cs typeface="Times New Roman"/>
              </a:rPr>
              <a:t>. </a:t>
            </a:r>
            <a:r>
              <a:rPr lang="en-US" sz="1000" dirty="0" smtClean="0">
                <a:effectLst/>
                <a:ea typeface="Calibri"/>
                <a:cs typeface="Times New Roman"/>
              </a:rPr>
              <a:t>Image retrieved from Bing Images (free to use and share license) at: </a:t>
            </a:r>
            <a:r>
              <a:rPr lang="en-US" sz="1000" u="sng" dirty="0" smtClean="0">
                <a:solidFill>
                  <a:srgbClr val="0000FF"/>
                </a:solidFill>
                <a:effectLst/>
                <a:ea typeface="Calibri"/>
                <a:cs typeface="Times New Roman"/>
                <a:hlinkClick r:id="rId3"/>
              </a:rPr>
              <a:t>https://c1.staticflickr.com/5/4035/4579940996_cc71920108_z.jpg</a:t>
            </a:r>
            <a:r>
              <a:rPr lang="en-US" sz="1000" dirty="0" smtClean="0">
                <a:effectLst/>
                <a:ea typeface="Calibri"/>
                <a:cs typeface="Times New Roman"/>
              </a:rPr>
              <a:t> </a:t>
            </a:r>
          </a:p>
          <a:p>
            <a:pPr marL="0" marR="0">
              <a:spcBef>
                <a:spcPts val="0"/>
              </a:spcBef>
            </a:pPr>
            <a:endParaRPr lang="en-US" sz="1000" dirty="0" smtClean="0">
              <a:effectLst/>
              <a:ea typeface="Calibri"/>
              <a:cs typeface="Times New Roman"/>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8</a:t>
            </a:fld>
            <a:endParaRPr lang="en-US" dirty="0"/>
          </a:p>
        </p:txBody>
      </p:sp>
    </p:spTree>
    <p:extLst>
      <p:ext uri="{BB962C8B-B14F-4D97-AF65-F5344CB8AC3E}">
        <p14:creationId xmlns:p14="http://schemas.microsoft.com/office/powerpoint/2010/main" val="2300486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en-US" sz="1000" dirty="0" smtClean="0">
                <a:effectLst/>
                <a:ea typeface="Calibri"/>
                <a:cs typeface="Times New Roman"/>
              </a:rPr>
              <a:t>Not only should employees understand the hazard associated</a:t>
            </a:r>
            <a:r>
              <a:rPr lang="en-US" sz="1000" baseline="0" dirty="0" smtClean="0">
                <a:effectLst/>
                <a:ea typeface="Calibri"/>
                <a:cs typeface="Times New Roman"/>
              </a:rPr>
              <a:t> with HHCs used in PSM processes, but they should also be aware of the signs and symptoms of exposure to the HHCs.</a:t>
            </a:r>
            <a:endParaRPr lang="en-US" sz="1000" dirty="0" smtClean="0">
              <a:effectLst/>
              <a:ea typeface="Calibri"/>
              <a:cs typeface="Times New Roman"/>
            </a:endParaRPr>
          </a:p>
          <a:p>
            <a:pPr marL="0" marR="0">
              <a:spcBef>
                <a:spcPts val="0"/>
              </a:spcBef>
            </a:pPr>
            <a:endParaRPr lang="en-US" sz="1000" dirty="0" smtClean="0">
              <a:effectLst/>
              <a:ea typeface="Calibri"/>
              <a:cs typeface="Times New Roman"/>
            </a:endParaRPr>
          </a:p>
          <a:p>
            <a:pPr marL="0" marR="0">
              <a:spcBef>
                <a:spcPts val="0"/>
              </a:spcBef>
            </a:pPr>
            <a:r>
              <a:rPr lang="en-US" sz="1000" dirty="0" smtClean="0">
                <a:effectLst/>
                <a:ea typeface="Calibri"/>
                <a:cs typeface="Times New Roman"/>
              </a:rPr>
              <a:t>Employees should have a good understanding</a:t>
            </a:r>
            <a:r>
              <a:rPr lang="en-US" sz="1000" baseline="0" dirty="0" smtClean="0">
                <a:effectLst/>
                <a:ea typeface="Calibri"/>
                <a:cs typeface="Times New Roman"/>
              </a:rPr>
              <a:t> of any procedures, including emergency response, related to PSM processes and operations. </a:t>
            </a:r>
            <a:r>
              <a:rPr lang="en-US" sz="1000" dirty="0" smtClean="0">
                <a:effectLst/>
                <a:ea typeface="Calibri"/>
                <a:cs typeface="Times New Roman"/>
              </a:rPr>
              <a:t>Ensure employees know the location of any other PSM-related documents.</a:t>
            </a:r>
          </a:p>
          <a:p>
            <a:pPr marL="0" marR="0">
              <a:spcBef>
                <a:spcPts val="0"/>
              </a:spcBef>
            </a:pPr>
            <a:endParaRPr lang="en-US" sz="1000" dirty="0" smtClean="0">
              <a:effectLst/>
              <a:ea typeface="Calibri"/>
              <a:cs typeface="Times New Roman"/>
            </a:endParaRPr>
          </a:p>
          <a:p>
            <a:pPr marL="0" marR="0">
              <a:spcBef>
                <a:spcPts val="0"/>
              </a:spcBef>
            </a:pPr>
            <a:r>
              <a:rPr lang="en-US" sz="1000" dirty="0" smtClean="0">
                <a:effectLst/>
                <a:ea typeface="Calibri"/>
                <a:cs typeface="Times New Roman"/>
              </a:rPr>
              <a:t>PSM requires</a:t>
            </a:r>
            <a:r>
              <a:rPr lang="en-US" sz="1000" baseline="0" dirty="0" smtClean="0">
                <a:effectLst/>
                <a:ea typeface="Calibri"/>
                <a:cs typeface="Times New Roman"/>
              </a:rPr>
              <a:t> the implementation and documentation of an employee participation plan. Ensure employees participate in the implementation and operation of PSM processes and can reference their participation plan(s).</a:t>
            </a:r>
            <a:endParaRPr lang="en-US" sz="1000" dirty="0" smtClean="0">
              <a:effectLst/>
              <a:ea typeface="Calibri"/>
              <a:cs typeface="Times New Roman"/>
            </a:endParaRPr>
          </a:p>
          <a:p>
            <a:pPr marL="0" marR="0">
              <a:spcBef>
                <a:spcPts val="0"/>
              </a:spcBef>
            </a:pPr>
            <a:endParaRPr lang="en-US" sz="1000" dirty="0" smtClean="0">
              <a:effectLst/>
              <a:ea typeface="Calibri"/>
              <a:cs typeface="Times New Roman"/>
            </a:endParaRPr>
          </a:p>
          <a:p>
            <a:pPr lvl="0"/>
            <a:r>
              <a:rPr lang="en-US" sz="1000" kern="1200" dirty="0" smtClean="0">
                <a:solidFill>
                  <a:schemeClr val="tx1"/>
                </a:solidFill>
                <a:effectLst/>
              </a:rPr>
              <a:t>The</a:t>
            </a:r>
            <a:r>
              <a:rPr lang="en-US" sz="1000" kern="1200" baseline="0" dirty="0" smtClean="0">
                <a:solidFill>
                  <a:schemeClr val="tx1"/>
                </a:solidFill>
                <a:effectLst/>
              </a:rPr>
              <a:t> image shows an employee using OSHA-compliant waste management system in a laboratory setting. </a:t>
            </a:r>
            <a:r>
              <a:rPr lang="en-US" sz="1000" kern="1200" dirty="0" smtClean="0">
                <a:solidFill>
                  <a:schemeClr val="tx1"/>
                </a:solidFill>
                <a:effectLst/>
              </a:rPr>
              <a:t>Image retrieved from Bing Images (free to share and use license) at: </a:t>
            </a:r>
            <a:r>
              <a:rPr lang="en-US" sz="1000" kern="1200" dirty="0" smtClean="0">
                <a:solidFill>
                  <a:schemeClr val="tx1"/>
                </a:solidFill>
                <a:effectLst/>
                <a:hlinkClick r:id="rId3"/>
              </a:rPr>
              <a:t>https://upload.wikimedia.org/wikipedia/commons/d/d6/ECO_Funnel%2C_OSHA_and_EPA_Compliant_Waste_Management_System_in_Laboratory_Use.jpg</a:t>
            </a:r>
            <a:r>
              <a:rPr lang="en-US" sz="1000" kern="1200" dirty="0" smtClean="0">
                <a:solidFill>
                  <a:schemeClr val="tx1"/>
                </a:solidFill>
                <a:effectLst/>
              </a:rPr>
              <a:t>.</a:t>
            </a:r>
            <a:endParaRPr lang="en-US" sz="1000" kern="1200" dirty="0">
              <a:solidFill>
                <a:schemeClr val="tx1"/>
              </a:solidFill>
              <a:effectLst/>
            </a:endParaRPr>
          </a:p>
        </p:txBody>
      </p:sp>
      <p:sp>
        <p:nvSpPr>
          <p:cNvPr id="4" name="Slide Number Placeholder 3"/>
          <p:cNvSpPr>
            <a:spLocks noGrp="1"/>
          </p:cNvSpPr>
          <p:nvPr>
            <p:ph type="sldNum" sz="quarter" idx="10"/>
          </p:nvPr>
        </p:nvSpPr>
        <p:spPr/>
        <p:txBody>
          <a:bodyPr/>
          <a:lstStyle/>
          <a:p>
            <a:fld id="{EEDEC144-5708-524F-8182-C7FC24335BD2}" type="slidenum">
              <a:rPr lang="en-US" smtClean="0"/>
              <a:t>9</a:t>
            </a:fld>
            <a:endParaRPr lang="en-US" dirty="0"/>
          </a:p>
        </p:txBody>
      </p:sp>
    </p:spTree>
    <p:extLst>
      <p:ext uri="{BB962C8B-B14F-4D97-AF65-F5344CB8AC3E}">
        <p14:creationId xmlns:p14="http://schemas.microsoft.com/office/powerpoint/2010/main" val="56490267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g"/><Relationship Id="rId11" Type="http://schemas.openxmlformats.org/officeDocument/2006/relationships/image" Target="../media/image10.png"/><Relationship Id="rId5" Type="http://schemas.openxmlformats.org/officeDocument/2006/relationships/image" Target="../media/image6.jpg"/><Relationship Id="rId10" Type="http://schemas.microsoft.com/office/2007/relationships/hdphoto" Target="../media/hdphoto1.wdp"/><Relationship Id="rId4" Type="http://schemas.openxmlformats.org/officeDocument/2006/relationships/image" Target="../media/image5.jpg"/><Relationship Id="rId9"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3" name="Picture 5" descr="\\ad.ctcgsc.org\DFS\jst-projects\PubProjects\Projects\hullmw\2014\SMCX\logo\slide_bckgrn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 y="1"/>
            <a:ext cx="12216384" cy="526831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12192" y="5335348"/>
            <a:ext cx="12216384" cy="1466506"/>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457201" y="2057400"/>
            <a:ext cx="11274552" cy="1371600"/>
          </a:xfrm>
          <a:noFill/>
          <a:effectLst/>
        </p:spPr>
        <p:txBody>
          <a:bodyPr anchor="ctr" anchorCtr="0">
            <a:noAutofit/>
          </a:bodyPr>
          <a:lstStyle>
            <a:lvl1pPr algn="ctr">
              <a:defRPr sz="4000">
                <a:solidFill>
                  <a:schemeClr val="tx1"/>
                </a:solidFill>
                <a:effectLst/>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hasCustomPrompt="1"/>
          </p:nvPr>
        </p:nvSpPr>
        <p:spPr>
          <a:xfrm>
            <a:off x="457199" y="3566160"/>
            <a:ext cx="11274552" cy="548640"/>
          </a:xfrm>
          <a:noFill/>
          <a:effectLst/>
        </p:spPr>
        <p:txBody>
          <a:bodyPr anchor="ctr" anchorCtr="0">
            <a:normAutofit/>
          </a:bodyPr>
          <a:lstStyle>
            <a:lvl1pPr marL="0" indent="0" algn="ctr">
              <a:buNone/>
              <a:defRPr sz="2000" baseline="0">
                <a:solidFill>
                  <a:schemeClr val="tx1"/>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Insert Subtitle</a:t>
            </a:r>
            <a:endParaRPr lang="en-US" dirty="0"/>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86753" y="561236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4171" y="561813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5" name="Picture 2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85462" y="5610775"/>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2880" y="5621942"/>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7" name="Picture 2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9336" y="5609233"/>
            <a:ext cx="1317498" cy="912114"/>
          </a:xfrm>
          <a:prstGeom prst="rect">
            <a:avLst/>
          </a:prstGeom>
          <a:ln w="12700">
            <a:solidFill>
              <a:schemeClr val="tx1"/>
            </a:solidFill>
          </a:ln>
          <a:effectLst>
            <a:outerShdw blurRad="50800" dist="38100" dir="2700000" algn="tl" rotWithShape="0">
              <a:srgbClr val="000000">
                <a:alpha val="43000"/>
              </a:srgbClr>
            </a:outerShdw>
          </a:effectLst>
        </p:spPr>
      </p:pic>
      <p:pic>
        <p:nvPicPr>
          <p:cNvPr id="28" name="Picture 2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88044" y="5610442"/>
            <a:ext cx="1317498" cy="912114"/>
          </a:xfrm>
          <a:prstGeom prst="rect">
            <a:avLst/>
          </a:prstGeom>
          <a:ln w="12700">
            <a:solidFill>
              <a:schemeClr val="tx1"/>
            </a:solidFill>
          </a:ln>
          <a:effectLst>
            <a:outerShdw blurRad="50800" dist="38100" dir="2700000" algn="tl" rotWithShape="0">
              <a:srgbClr val="000000">
                <a:alpha val="43000"/>
              </a:srgbClr>
            </a:outerShdw>
          </a:effectLst>
        </p:spPr>
      </p:pic>
      <p:sp>
        <p:nvSpPr>
          <p:cNvPr id="50" name="Rectangle 49"/>
          <p:cNvSpPr/>
          <p:nvPr userDrawn="1"/>
        </p:nvSpPr>
        <p:spPr>
          <a:xfrm>
            <a:off x="2493816" y="6015182"/>
            <a:ext cx="153693" cy="4064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Arial" panose="020B0604020202020204" pitchFamily="34" charset="0"/>
              <a:cs typeface="Arial" panose="020B0604020202020204" pitchFamily="34" charset="0"/>
            </a:endParaRPr>
          </a:p>
        </p:txBody>
      </p:sp>
      <p:pic>
        <p:nvPicPr>
          <p:cNvPr id="21" name="Picture 20"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18288"/>
            <a:ext cx="12216384" cy="287039"/>
          </a:xfrm>
          <a:prstGeom prst="rect">
            <a:avLst/>
          </a:prstGeom>
        </p:spPr>
      </p:pic>
      <p:pic>
        <p:nvPicPr>
          <p:cNvPr id="29" name="Picture 28"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5257801"/>
            <a:ext cx="12216384" cy="221392"/>
          </a:xfrm>
          <a:prstGeom prst="rect">
            <a:avLst/>
          </a:prstGeom>
        </p:spPr>
      </p:pic>
      <p:pic>
        <p:nvPicPr>
          <p:cNvPr id="30" name="Picture 29" descr="metal_effect.jpg"/>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657524"/>
            <a:ext cx="12216384" cy="221392"/>
          </a:xfrm>
          <a:prstGeom prst="rect">
            <a:avLst/>
          </a:prstGeom>
        </p:spPr>
      </p:pic>
      <p:pic>
        <p:nvPicPr>
          <p:cNvPr id="5" name="Picture 4" descr="SMCX_Logo.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498080" y="385770"/>
            <a:ext cx="4572000" cy="1593562"/>
          </a:xfrm>
          <a:prstGeom prst="rect">
            <a:avLst/>
          </a:prstGeom>
        </p:spPr>
      </p:pic>
      <p:sp>
        <p:nvSpPr>
          <p:cNvPr id="4" name="TextBox 3"/>
          <p:cNvSpPr txBox="1"/>
          <p:nvPr userDrawn="1"/>
        </p:nvSpPr>
        <p:spPr>
          <a:xfrm>
            <a:off x="457199" y="4572000"/>
            <a:ext cx="11274552" cy="830997"/>
          </a:xfrm>
          <a:prstGeom prst="rect">
            <a:avLst/>
          </a:prstGeom>
          <a:noFill/>
        </p:spPr>
        <p:txBody>
          <a:bodyPr wrap="square" rtlCol="0">
            <a:spAutoFit/>
          </a:bodyPr>
          <a:lstStyle/>
          <a:p>
            <a:r>
              <a:rPr lang="en-US" sz="800" dirty="0" smtClean="0">
                <a:solidFill>
                  <a:schemeClr val="bg1">
                    <a:lumMod val="50000"/>
                  </a:schemeClr>
                </a:solidFill>
              </a:rPr>
              <a:t>DISTRIBUTION STATEMENT D: Distribution authorized to the DoD and U.S. DoD contractors only:</a:t>
            </a:r>
            <a:r>
              <a:rPr lang="en-US" sz="800" baseline="0" dirty="0" smtClean="0">
                <a:solidFill>
                  <a:schemeClr val="bg1">
                    <a:lumMod val="50000"/>
                  </a:schemeClr>
                </a:solidFill>
              </a:rPr>
              <a:t> February 28, 2021</a:t>
            </a:r>
            <a:r>
              <a:rPr lang="en-US" sz="800" dirty="0" smtClean="0">
                <a:solidFill>
                  <a:schemeClr val="bg1">
                    <a:lumMod val="50000"/>
                  </a:schemeClr>
                </a:solidFill>
              </a:rPr>
              <a:t>. Other requests shall be referred to: Director, Operational Safety, OUSD(P&amp;R), 4000 Defense Pentagon, 2E580, Washington, DC 20301.</a:t>
            </a:r>
          </a:p>
          <a:p>
            <a:endParaRPr lang="en-US" sz="800" dirty="0" smtClean="0">
              <a:solidFill>
                <a:schemeClr val="bg1">
                  <a:lumMod val="50000"/>
                </a:schemeClr>
              </a:solidFill>
            </a:endParaRPr>
          </a:p>
          <a:p>
            <a:r>
              <a:rPr lang="en-US" sz="800" dirty="0" smtClean="0">
                <a:solidFill>
                  <a:schemeClr val="bg1">
                    <a:lumMod val="50000"/>
                  </a:schemeClr>
                </a:solidFill>
              </a:rPr>
              <a:t>WARNING: This document contains technical data whose export is restricted by the Arms Export Control Act (Title 22, U.S.C., sec. 2751, et seq.) or the Export Administration Act of 1979, as amended, Title 50, U.S.C., App. 2401 et seq. Violation of these export laws are subject to severe criminal penalties. Disseminate in accordance with the provisions of DoD Directive 5230.25.</a:t>
            </a:r>
          </a:p>
          <a:p>
            <a:endParaRPr lang="en-US" sz="800" dirty="0">
              <a:solidFill>
                <a:schemeClr val="bg1">
                  <a:lumMod val="50000"/>
                </a:schemeClr>
              </a:solidFill>
            </a:endParaRPr>
          </a:p>
        </p:txBody>
      </p:sp>
    </p:spTree>
    <p:extLst>
      <p:ext uri="{BB962C8B-B14F-4D97-AF65-F5344CB8AC3E}">
        <p14:creationId xmlns:p14="http://schemas.microsoft.com/office/powerpoint/2010/main" val="28120852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90404161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7123" y="841829"/>
            <a:ext cx="2244876" cy="5284334"/>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599" y="841829"/>
            <a:ext cx="9066591" cy="5284334"/>
          </a:xfrm>
        </p:spPr>
        <p:txBody>
          <a:bodyPr vert="eaVert"/>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21631999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effectLst/>
              </a:defRPr>
            </a:lvl1pPr>
          </a:lstStyle>
          <a:p>
            <a:r>
              <a:rPr lang="en-US" dirty="0" smtClean="0"/>
              <a:t>Insert Title</a:t>
            </a:r>
            <a:endParaRPr lang="en-US" dirty="0"/>
          </a:p>
        </p:txBody>
      </p:sp>
      <p:sp>
        <p:nvSpPr>
          <p:cNvPr id="3" name="Content Placeholder 2"/>
          <p:cNvSpPr>
            <a:spLocks noGrp="1"/>
          </p:cNvSpPr>
          <p:nvPr>
            <p:ph idx="1"/>
          </p:nvPr>
        </p:nvSpPr>
        <p:spPr/>
        <p:txBody>
          <a:bodyPr>
            <a:normAutofit/>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spTree>
    <p:extLst>
      <p:ext uri="{BB962C8B-B14F-4D97-AF65-F5344CB8AC3E}">
        <p14:creationId xmlns:p14="http://schemas.microsoft.com/office/powerpoint/2010/main" val="10250594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33389494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
        <p:nvSpPr>
          <p:cNvPr id="6" name="Content Placeholder 2"/>
          <p:cNvSpPr>
            <a:spLocks noGrp="1"/>
          </p:cNvSpPr>
          <p:nvPr>
            <p:ph sz="half" idx="1"/>
          </p:nvPr>
        </p:nvSpPr>
        <p:spPr>
          <a:xfrm>
            <a:off x="2258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3"/>
          </p:nvPr>
        </p:nvSpPr>
        <p:spPr>
          <a:xfrm>
            <a:off x="6220280" y="952501"/>
            <a:ext cx="5751587" cy="5148263"/>
          </a:xfrm>
        </p:spPr>
        <p:txBody>
          <a:bodyPr/>
          <a:lstStyle>
            <a:lvl1pPr>
              <a:spcAft>
                <a:spcPts val="600"/>
              </a:spcAft>
              <a:defRPr sz="2800"/>
            </a:lvl1pPr>
            <a:lvl2pPr>
              <a:spcAft>
                <a:spcPts val="600"/>
              </a:spcAft>
              <a:defRPr sz="24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21116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990838"/>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1741715"/>
            <a:ext cx="5386917"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990838"/>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1741715"/>
            <a:ext cx="5389033" cy="4384449"/>
          </a:xfrm>
        </p:spPr>
        <p:txBody>
          <a:bodyPr/>
          <a:lstStyle>
            <a:lvl1pPr>
              <a:spcAft>
                <a:spcPts val="600"/>
              </a:spcAft>
              <a:defRPr sz="2400"/>
            </a:lvl1pPr>
            <a:lvl2pPr>
              <a:spcAft>
                <a:spcPts val="600"/>
              </a:spcAft>
              <a:defRPr sz="2000"/>
            </a:lvl2pPr>
            <a:lvl3pPr>
              <a:spcAft>
                <a:spcPts val="600"/>
              </a:spcAft>
              <a:defRPr sz="1800"/>
            </a:lvl3pPr>
            <a:lvl4pPr>
              <a:spcAft>
                <a:spcPts val="600"/>
              </a:spcAft>
              <a:defRPr sz="1600"/>
            </a:lvl4pPr>
            <a:lvl5pPr>
              <a:spcAft>
                <a:spcPts val="6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8331685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6338171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2447502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8191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819151"/>
            <a:ext cx="6815667" cy="5307013"/>
          </a:xfrm>
        </p:spPr>
        <p:txBody>
          <a:bodyPr/>
          <a:lstStyle>
            <a:lvl1pPr>
              <a:spcAft>
                <a:spcPts val="600"/>
              </a:spcAft>
              <a:defRPr sz="3200"/>
            </a:lvl1pPr>
            <a:lvl2pPr>
              <a:spcAft>
                <a:spcPts val="600"/>
              </a:spcAft>
              <a:defRPr sz="2800"/>
            </a:lvl2pPr>
            <a:lvl3pPr>
              <a:spcAft>
                <a:spcPts val="600"/>
              </a:spcAft>
              <a:defRPr sz="2400"/>
            </a:lvl3pPr>
            <a:lvl4pPr>
              <a:spcAft>
                <a:spcPts val="600"/>
              </a:spcAft>
              <a:defRPr sz="2000"/>
            </a:lvl4pPr>
            <a:lvl5pPr>
              <a:spcAft>
                <a:spcPts val="600"/>
              </a:spcAft>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9601" y="1981201"/>
            <a:ext cx="4011084"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1337525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389717" y="866775"/>
            <a:ext cx="7315200" cy="3860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C6B01B9-2AD7-FF46-ADAD-E0B0ABE832D6}" type="slidenum">
              <a:rPr lang="en-US" smtClean="0"/>
              <a:t>‹#›</a:t>
            </a:fld>
            <a:endParaRPr lang="en-US" dirty="0"/>
          </a:p>
        </p:txBody>
      </p:sp>
    </p:spTree>
    <p:extLst>
      <p:ext uri="{BB962C8B-B14F-4D97-AF65-F5344CB8AC3E}">
        <p14:creationId xmlns:p14="http://schemas.microsoft.com/office/powerpoint/2010/main" val="40991711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Rectangle 10"/>
          <p:cNvSpPr/>
          <p:nvPr userDrawn="1"/>
        </p:nvSpPr>
        <p:spPr>
          <a:xfrm>
            <a:off x="0" y="6198836"/>
            <a:ext cx="12192000" cy="659165"/>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2" y="1"/>
            <a:ext cx="12191999" cy="805004"/>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42813" y="130049"/>
            <a:ext cx="11822736" cy="570726"/>
          </a:xfrm>
          <a:prstGeom prst="rect">
            <a:avLst/>
          </a:prstGeom>
        </p:spPr>
        <p:txBody>
          <a:bodyPr vert="horz" lIns="91440" tIns="45720" rIns="91440" bIns="45720" rtlCol="0" anchor="ctr">
            <a:normAutofit/>
          </a:bodyPr>
          <a:lstStyle/>
          <a:p>
            <a:r>
              <a:rPr lang="en-US" dirty="0" smtClean="0"/>
              <a:t>Insert Title Here</a:t>
            </a:r>
            <a:endParaRPr lang="en-US" dirty="0"/>
          </a:p>
        </p:txBody>
      </p:sp>
      <p:sp>
        <p:nvSpPr>
          <p:cNvPr id="3" name="Text Placeholder 2"/>
          <p:cNvSpPr>
            <a:spLocks noGrp="1"/>
          </p:cNvSpPr>
          <p:nvPr>
            <p:ph type="body" idx="1"/>
          </p:nvPr>
        </p:nvSpPr>
        <p:spPr>
          <a:xfrm>
            <a:off x="230719" y="955040"/>
            <a:ext cx="11731752"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0160" y="6310171"/>
            <a:ext cx="9144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fld id="{EC6B01B9-2AD7-FF46-ADAD-E0B0ABE832D6}" type="slidenum">
              <a:rPr lang="en-US" smtClean="0"/>
              <a:pPr/>
              <a:t>‹#›</a:t>
            </a:fld>
            <a:endParaRPr lang="en-US" dirty="0"/>
          </a:p>
        </p:txBody>
      </p:sp>
      <p:pic>
        <p:nvPicPr>
          <p:cNvPr id="18" name="Picture 17"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6128097"/>
            <a:ext cx="12216384" cy="85571"/>
          </a:xfrm>
          <a:prstGeom prst="rect">
            <a:avLst/>
          </a:prstGeom>
        </p:spPr>
      </p:pic>
      <p:pic>
        <p:nvPicPr>
          <p:cNvPr id="19" name="Picture 18"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22985" y="6783744"/>
            <a:ext cx="12216384" cy="90271"/>
          </a:xfrm>
          <a:prstGeom prst="rect">
            <a:avLst/>
          </a:prstGeom>
        </p:spPr>
      </p:pic>
      <p:pic>
        <p:nvPicPr>
          <p:cNvPr id="4" name="Picture 3" descr="Logo_Powerpoint_NoText.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309900" y="6213667"/>
            <a:ext cx="1652571" cy="562286"/>
          </a:xfrm>
          <a:prstGeom prst="rect">
            <a:avLst/>
          </a:prstGeom>
        </p:spPr>
      </p:pic>
      <p:pic>
        <p:nvPicPr>
          <p:cNvPr id="15" name="Picture 14"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9144"/>
            <a:ext cx="12216384" cy="86172"/>
          </a:xfrm>
          <a:prstGeom prst="rect">
            <a:avLst/>
          </a:prstGeom>
        </p:spPr>
      </p:pic>
      <p:pic>
        <p:nvPicPr>
          <p:cNvPr id="17" name="Picture 16" descr="metal_effect.jpg"/>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t="-2" b="96002"/>
          <a:stretch/>
        </p:blipFill>
        <p:spPr>
          <a:xfrm>
            <a:off x="-12192" y="762000"/>
            <a:ext cx="12216384" cy="86172"/>
          </a:xfrm>
          <a:prstGeom prst="rect">
            <a:avLst/>
          </a:prstGeom>
        </p:spPr>
      </p:pic>
    </p:spTree>
    <p:extLst>
      <p:ext uri="{BB962C8B-B14F-4D97-AF65-F5344CB8AC3E}">
        <p14:creationId xmlns:p14="http://schemas.microsoft.com/office/powerpoint/2010/main" val="138014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457200" rtl="0" eaLnBrk="1" latinLnBrk="0" hangingPunct="1">
        <a:spcBef>
          <a:spcPct val="0"/>
        </a:spcBef>
        <a:buNone/>
        <a:defRPr sz="2900" b="1" i="0" kern="1200" baseline="0">
          <a:solidFill>
            <a:schemeClr val="tx1"/>
          </a:solidFill>
          <a:effectLst/>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ts val="600"/>
        </a:spcBef>
        <a:buClr>
          <a:schemeClr val="tx1"/>
        </a:buClr>
        <a:buFont typeface="Arial"/>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600"/>
        </a:spcBef>
        <a:buClr>
          <a:schemeClr val="tx1"/>
        </a:buClr>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600"/>
        </a:spcBef>
        <a:buClr>
          <a:schemeClr val="tx1"/>
        </a:buClr>
        <a:buFont typeface="Arial"/>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600"/>
        </a:spcBef>
        <a:buClr>
          <a:schemeClr val="tx1"/>
        </a:buClr>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Process Safety Management</a:t>
            </a:r>
            <a:endParaRPr lang="en-US" dirty="0"/>
          </a:p>
        </p:txBody>
      </p:sp>
      <p:sp>
        <p:nvSpPr>
          <p:cNvPr id="4" name="Subtitle 2"/>
          <p:cNvSpPr txBox="1">
            <a:spLocks/>
          </p:cNvSpPr>
          <p:nvPr/>
        </p:nvSpPr>
        <p:spPr>
          <a:xfrm>
            <a:off x="1840360" y="4173046"/>
            <a:ext cx="8458185" cy="382381"/>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chemeClr val="tx1"/>
              </a:buClr>
              <a:buFont typeface="Arial"/>
              <a:buNone/>
              <a:defRPr sz="2200" kern="1200" baseline="0">
                <a:solidFill>
                  <a:schemeClr val="bg1">
                    <a:lumMod val="85000"/>
                  </a:schemeClr>
                </a:solidFill>
                <a:latin typeface="Swiss 721 BT"/>
                <a:ea typeface="+mn-ea"/>
                <a:cs typeface="Swiss 721 BT"/>
              </a:defRPr>
            </a:lvl1pPr>
            <a:lvl2pPr marL="457200" indent="0" algn="ctr" defTabSz="457200" rtl="0" eaLnBrk="1" latinLnBrk="0" hangingPunct="1">
              <a:spcBef>
                <a:spcPct val="20000"/>
              </a:spcBef>
              <a:buClr>
                <a:schemeClr val="tx1"/>
              </a:buClr>
              <a:buFont typeface="Arial"/>
              <a:buNone/>
              <a:defRPr sz="2000" kern="1200">
                <a:solidFill>
                  <a:schemeClr val="tx1">
                    <a:tint val="75000"/>
                  </a:schemeClr>
                </a:solidFill>
                <a:latin typeface="Swiss 721 BT"/>
                <a:ea typeface="+mn-ea"/>
                <a:cs typeface="Swiss 721 BT"/>
              </a:defRPr>
            </a:lvl2pPr>
            <a:lvl3pPr marL="9144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3pPr>
            <a:lvl4pPr marL="1371600" indent="0" algn="ctr" defTabSz="457200" rtl="0" eaLnBrk="1" latinLnBrk="0" hangingPunct="1">
              <a:spcBef>
                <a:spcPct val="20000"/>
              </a:spcBef>
              <a:buClr>
                <a:schemeClr val="tx1"/>
              </a:buClr>
              <a:buFont typeface="Arial"/>
              <a:buNone/>
              <a:defRPr sz="1800" kern="1200">
                <a:solidFill>
                  <a:schemeClr val="tx1">
                    <a:tint val="75000"/>
                  </a:schemeClr>
                </a:solidFill>
                <a:latin typeface="Swiss 721 BT"/>
                <a:ea typeface="+mn-ea"/>
                <a:cs typeface="Swiss 721 BT"/>
              </a:defRPr>
            </a:lvl4pPr>
            <a:lvl5pPr marL="1828800" indent="0" algn="ctr" defTabSz="457200" rtl="0" eaLnBrk="1" latinLnBrk="0" hangingPunct="1">
              <a:spcBef>
                <a:spcPct val="20000"/>
              </a:spcBef>
              <a:buClr>
                <a:schemeClr val="tx1"/>
              </a:buClr>
              <a:buFont typeface="Arial"/>
              <a:buNone/>
              <a:defRPr sz="1600" kern="1200">
                <a:solidFill>
                  <a:schemeClr val="tx1">
                    <a:tint val="75000"/>
                  </a:schemeClr>
                </a:solidFill>
                <a:latin typeface="Swiss 721 BT"/>
                <a:ea typeface="+mn-ea"/>
                <a:cs typeface="Swiss 721 B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600" dirty="0" smtClean="0">
                <a:solidFill>
                  <a:schemeClr val="tx1">
                    <a:lumMod val="85000"/>
                    <a:lumOff val="15000"/>
                  </a:schemeClr>
                </a:solidFill>
              </a:rPr>
              <a:t>February 2021</a:t>
            </a:r>
            <a:endParaRPr lang="en-US" sz="1600" dirty="0">
              <a:solidFill>
                <a:schemeClr val="tx1">
                  <a:lumMod val="85000"/>
                  <a:lumOff val="15000"/>
                </a:schemeClr>
              </a:solidFill>
            </a:endParaRPr>
          </a:p>
        </p:txBody>
      </p:sp>
    </p:spTree>
    <p:extLst>
      <p:ext uri="{BB962C8B-B14F-4D97-AF65-F5344CB8AC3E}">
        <p14:creationId xmlns:p14="http://schemas.microsoft.com/office/powerpoint/2010/main" val="1039292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42813" y="873457"/>
            <a:ext cx="11749162" cy="5199798"/>
          </a:xfrm>
          <a:prstGeom prst="roundRect">
            <a:avLst>
              <a:gd name="adj" fmla="val 5978"/>
            </a:avLst>
          </a:prstGeom>
        </p:spPr>
        <p:style>
          <a:lnRef idx="1">
            <a:schemeClr val="dk1"/>
          </a:lnRef>
          <a:fillRef idx="2">
            <a:schemeClr val="dk1"/>
          </a:fillRef>
          <a:effectRef idx="1">
            <a:schemeClr val="dk1"/>
          </a:effectRef>
          <a:fontRef idx="minor">
            <a:schemeClr val="dk1"/>
          </a:fontRef>
        </p:style>
        <p:txBody>
          <a:bodyPr rtlCol="0" anchor="ctr"/>
          <a:lstStyle/>
          <a:p>
            <a:pPr marL="685800" indent="-465138">
              <a:spcBef>
                <a:spcPts val="600"/>
              </a:spcBef>
              <a:spcAft>
                <a:spcPts val="600"/>
              </a:spcAft>
              <a:buFont typeface="Wingdings" panose="05000000000000000000" pitchFamily="2" charset="2"/>
              <a:buChar char="q"/>
            </a:pPr>
            <a:r>
              <a:rPr lang="en-US" sz="2300" dirty="0"/>
              <a:t>Assess the chemicals used at the worksite</a:t>
            </a:r>
          </a:p>
          <a:p>
            <a:pPr marL="685800" indent="-465138">
              <a:spcBef>
                <a:spcPts val="600"/>
              </a:spcBef>
              <a:spcAft>
                <a:spcPts val="600"/>
              </a:spcAft>
              <a:buFont typeface="Wingdings" panose="05000000000000000000" pitchFamily="2" charset="2"/>
              <a:buChar char="q"/>
            </a:pPr>
            <a:r>
              <a:rPr lang="en-US" sz="2300" dirty="0"/>
              <a:t>Create an employee participation plan</a:t>
            </a:r>
          </a:p>
          <a:p>
            <a:pPr marL="685800" indent="-465138">
              <a:spcBef>
                <a:spcPts val="600"/>
              </a:spcBef>
              <a:spcAft>
                <a:spcPts val="600"/>
              </a:spcAft>
              <a:buFont typeface="Wingdings" panose="05000000000000000000" pitchFamily="2" charset="2"/>
              <a:buChar char="q"/>
            </a:pPr>
            <a:r>
              <a:rPr lang="en-US" sz="2300" dirty="0"/>
              <a:t>Conduct PHAs</a:t>
            </a:r>
          </a:p>
          <a:p>
            <a:pPr marL="685800" indent="-465138">
              <a:spcBef>
                <a:spcPts val="600"/>
              </a:spcBef>
              <a:spcAft>
                <a:spcPts val="600"/>
              </a:spcAft>
              <a:buFont typeface="Wingdings" panose="05000000000000000000" pitchFamily="2" charset="2"/>
              <a:buChar char="q"/>
            </a:pPr>
            <a:r>
              <a:rPr lang="en-US" sz="2300" dirty="0"/>
              <a:t>Develop written PSM procedures</a:t>
            </a:r>
          </a:p>
          <a:p>
            <a:pPr marL="685800" indent="-465138">
              <a:spcBef>
                <a:spcPts val="600"/>
              </a:spcBef>
              <a:spcAft>
                <a:spcPts val="600"/>
              </a:spcAft>
              <a:buFont typeface="Wingdings" panose="05000000000000000000" pitchFamily="2" charset="2"/>
              <a:buChar char="q"/>
            </a:pPr>
            <a:r>
              <a:rPr lang="en-US" sz="2300" dirty="0"/>
              <a:t>Train employees</a:t>
            </a:r>
          </a:p>
          <a:p>
            <a:pPr marL="685800" indent="-465138">
              <a:spcBef>
                <a:spcPts val="600"/>
              </a:spcBef>
              <a:spcAft>
                <a:spcPts val="600"/>
              </a:spcAft>
              <a:buFont typeface="Wingdings" panose="05000000000000000000" pitchFamily="2" charset="2"/>
              <a:buChar char="q"/>
            </a:pPr>
            <a:r>
              <a:rPr lang="en-US" sz="2300" dirty="0"/>
              <a:t>Employ contractor oversight</a:t>
            </a:r>
          </a:p>
          <a:p>
            <a:pPr marL="685800" indent="-465138">
              <a:spcBef>
                <a:spcPts val="600"/>
              </a:spcBef>
              <a:spcAft>
                <a:spcPts val="600"/>
              </a:spcAft>
              <a:buFont typeface="Wingdings" panose="05000000000000000000" pitchFamily="2" charset="2"/>
              <a:buChar char="q"/>
            </a:pPr>
            <a:r>
              <a:rPr lang="en-US" sz="2300" dirty="0"/>
              <a:t>Hold pre-startup safety reviews</a:t>
            </a:r>
          </a:p>
          <a:p>
            <a:pPr marL="685800" indent="-465138">
              <a:spcBef>
                <a:spcPts val="600"/>
              </a:spcBef>
              <a:spcAft>
                <a:spcPts val="600"/>
              </a:spcAft>
              <a:buFont typeface="Wingdings" panose="05000000000000000000" pitchFamily="2" charset="2"/>
              <a:buChar char="q"/>
            </a:pPr>
            <a:r>
              <a:rPr lang="en-US" sz="2300" dirty="0"/>
              <a:t>Investigate PSM-related incidents</a:t>
            </a:r>
          </a:p>
          <a:p>
            <a:pPr marL="685800" indent="-465138">
              <a:spcBef>
                <a:spcPts val="600"/>
              </a:spcBef>
              <a:spcAft>
                <a:spcPts val="600"/>
              </a:spcAft>
              <a:buFont typeface="Wingdings" panose="05000000000000000000" pitchFamily="2" charset="2"/>
              <a:buChar char="q"/>
            </a:pPr>
            <a:r>
              <a:rPr lang="en-US" sz="2300" dirty="0"/>
              <a:t>Review, audit, and update PSM procedures</a:t>
            </a:r>
          </a:p>
          <a:p>
            <a:pPr marL="685800" indent="-465138">
              <a:spcBef>
                <a:spcPts val="600"/>
              </a:spcBef>
              <a:spcAft>
                <a:spcPts val="600"/>
              </a:spcAft>
              <a:buFont typeface="Wingdings" panose="05000000000000000000" pitchFamily="2" charset="2"/>
              <a:buChar char="q"/>
            </a:pPr>
            <a:r>
              <a:rPr lang="en-US" sz="2300" dirty="0"/>
              <a:t>Complete OSHA VPP supplements</a:t>
            </a:r>
          </a:p>
        </p:txBody>
      </p:sp>
      <p:sp>
        <p:nvSpPr>
          <p:cNvPr id="2" name="Title 1"/>
          <p:cNvSpPr>
            <a:spLocks noGrp="1"/>
          </p:cNvSpPr>
          <p:nvPr>
            <p:ph type="title"/>
          </p:nvPr>
        </p:nvSpPr>
        <p:spPr/>
        <p:txBody>
          <a:bodyPr>
            <a:noAutofit/>
          </a:bodyPr>
          <a:lstStyle/>
          <a:p>
            <a:pPr lvl="0"/>
            <a:r>
              <a:rPr lang="en-US" dirty="0"/>
              <a:t>Action </a:t>
            </a:r>
            <a:r>
              <a:rPr lang="en-US" dirty="0" smtClean="0"/>
              <a:t>Checklist</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10</a:t>
            </a:fld>
            <a:endParaRPr lang="en-US" dirty="0"/>
          </a:p>
        </p:txBody>
      </p:sp>
      <p:pic>
        <p:nvPicPr>
          <p:cNvPr id="4099" name="Picture 3"/>
          <p:cNvPicPr>
            <a:picLocks noChangeAspect="1" noChangeArrowheads="1"/>
          </p:cNvPicPr>
          <p:nvPr/>
        </p:nvPicPr>
        <p:blipFill rotWithShape="1">
          <a:blip r:embed="rId3">
            <a:clrChange>
              <a:clrFrom>
                <a:srgbClr val="D8D8D8"/>
              </a:clrFrom>
              <a:clrTo>
                <a:srgbClr val="D8D8D8">
                  <a:alpha val="0"/>
                </a:srgbClr>
              </a:clrTo>
            </a:clrChange>
            <a:extLst>
              <a:ext uri="{28A0092B-C50C-407E-A947-70E740481C1C}">
                <a14:useLocalDpi xmlns:a14="http://schemas.microsoft.com/office/drawing/2010/main" val="0"/>
              </a:ext>
            </a:extLst>
          </a:blip>
          <a:srcRect l="9778" r="9670"/>
          <a:stretch/>
        </p:blipFill>
        <p:spPr bwMode="auto">
          <a:xfrm>
            <a:off x="6865909" y="1614312"/>
            <a:ext cx="5029455" cy="3719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720088"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Microsoft Clip Art</a:t>
            </a:r>
          </a:p>
        </p:txBody>
      </p:sp>
    </p:spTree>
    <p:extLst>
      <p:ext uri="{BB962C8B-B14F-4D97-AF65-F5344CB8AC3E}">
        <p14:creationId xmlns:p14="http://schemas.microsoft.com/office/powerpoint/2010/main" val="2285678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Worksite Assessment</a:t>
            </a:r>
            <a:endParaRPr lang="en-US" dirty="0"/>
          </a:p>
        </p:txBody>
      </p:sp>
      <p:sp>
        <p:nvSpPr>
          <p:cNvPr id="3" name="Content Placeholder 2"/>
          <p:cNvSpPr>
            <a:spLocks noGrp="1"/>
          </p:cNvSpPr>
          <p:nvPr>
            <p:ph idx="1"/>
          </p:nvPr>
        </p:nvSpPr>
        <p:spPr>
          <a:xfrm>
            <a:off x="230719" y="955040"/>
            <a:ext cx="11731752" cy="5029200"/>
          </a:xfrm>
        </p:spPr>
        <p:txBody>
          <a:bodyPr>
            <a:noAutofit/>
          </a:bodyPr>
          <a:lstStyle/>
          <a:p>
            <a:r>
              <a:rPr lang="en-US" dirty="0" smtClean="0"/>
              <a:t>Involve managers, supervisors, and employees</a:t>
            </a:r>
            <a:endParaRPr lang="en-US" dirty="0"/>
          </a:p>
          <a:p>
            <a:r>
              <a:rPr lang="en-US" dirty="0"/>
              <a:t>Conduct a walkthrough </a:t>
            </a:r>
            <a:r>
              <a:rPr lang="en-US" dirty="0" smtClean="0"/>
              <a:t>to look </a:t>
            </a:r>
            <a:r>
              <a:rPr lang="en-US" dirty="0" smtClean="0"/>
              <a:t>at worksite </a:t>
            </a:r>
            <a:r>
              <a:rPr lang="en-US" dirty="0" smtClean="0"/>
              <a:t>processes</a:t>
            </a:r>
            <a:endParaRPr lang="en-US" dirty="0"/>
          </a:p>
          <a:p>
            <a:r>
              <a:rPr lang="en-US" dirty="0" smtClean="0"/>
              <a:t>List </a:t>
            </a:r>
            <a:r>
              <a:rPr lang="en-US" dirty="0"/>
              <a:t>processes </a:t>
            </a:r>
            <a:r>
              <a:rPr lang="en-US" dirty="0" smtClean="0"/>
              <a:t>using, storing,</a:t>
            </a:r>
            <a:br>
              <a:rPr lang="en-US" dirty="0" smtClean="0"/>
            </a:br>
            <a:r>
              <a:rPr lang="en-US" dirty="0" smtClean="0"/>
              <a:t>manufacturing, handling, </a:t>
            </a:r>
            <a:r>
              <a:rPr lang="en-US" dirty="0" smtClean="0"/>
              <a:t>or</a:t>
            </a:r>
            <a:br>
              <a:rPr lang="en-US" dirty="0" smtClean="0"/>
            </a:br>
            <a:r>
              <a:rPr lang="en-US" dirty="0" smtClean="0"/>
              <a:t>moving large </a:t>
            </a:r>
            <a:r>
              <a:rPr lang="en-US" dirty="0" smtClean="0"/>
              <a:t>quantities </a:t>
            </a:r>
            <a:r>
              <a:rPr lang="en-US" dirty="0" smtClean="0"/>
              <a:t>of</a:t>
            </a:r>
            <a:br>
              <a:rPr lang="en-US" dirty="0" smtClean="0"/>
            </a:br>
            <a:r>
              <a:rPr lang="en-US" dirty="0" smtClean="0"/>
              <a:t>chemicals</a:t>
            </a:r>
            <a:endParaRPr lang="en-US" dirty="0"/>
          </a:p>
          <a:p>
            <a:r>
              <a:rPr lang="en-US" dirty="0" smtClean="0"/>
              <a:t>Review chemical-related</a:t>
            </a:r>
            <a:br>
              <a:rPr lang="en-US" dirty="0" smtClean="0"/>
            </a:br>
            <a:r>
              <a:rPr lang="en-US" dirty="0" smtClean="0"/>
              <a:t>documentation</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11</a:t>
            </a:fld>
            <a:endParaRPr lang="en-US" dirty="0"/>
          </a:p>
        </p:txBody>
      </p:sp>
      <p:sp>
        <p:nvSpPr>
          <p:cNvPr id="6" name="Rectangle 5"/>
          <p:cNvSpPr/>
          <p:nvPr/>
        </p:nvSpPr>
        <p:spPr>
          <a:xfrm>
            <a:off x="3720088"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
        <p:nvSpPr>
          <p:cNvPr id="5" name="AutoShape 2" descr="http://farm8.staticflickr.com/7107/7741187290_846dabac01_z.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5" descr="http://farm9.staticflickr.com/8307/7880870312_ed079689b1_z.jp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040" y="2375182"/>
            <a:ext cx="5404993" cy="3609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6664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Worksite Assessment</a:t>
            </a:r>
            <a:endParaRPr lang="en-US" dirty="0"/>
          </a:p>
        </p:txBody>
      </p:sp>
      <p:sp>
        <p:nvSpPr>
          <p:cNvPr id="3" name="Content Placeholder 2"/>
          <p:cNvSpPr>
            <a:spLocks noGrp="1"/>
          </p:cNvSpPr>
          <p:nvPr>
            <p:ph idx="1"/>
          </p:nvPr>
        </p:nvSpPr>
        <p:spPr>
          <a:xfrm>
            <a:off x="230719" y="955040"/>
            <a:ext cx="11731752" cy="5029200"/>
          </a:xfrm>
        </p:spPr>
        <p:txBody>
          <a:bodyPr>
            <a:noAutofit/>
          </a:bodyPr>
          <a:lstStyle/>
          <a:p>
            <a:r>
              <a:rPr lang="en-US" dirty="0" smtClean="0"/>
              <a:t>Determine if any chemicals/ingredients are </a:t>
            </a:r>
            <a:br>
              <a:rPr lang="en-US" dirty="0" smtClean="0"/>
            </a:br>
            <a:r>
              <a:rPr lang="en-US" dirty="0" smtClean="0"/>
              <a:t>included on OSHA’s </a:t>
            </a:r>
            <a:r>
              <a:rPr lang="en-US" dirty="0"/>
              <a:t>PSM HHC </a:t>
            </a:r>
            <a:r>
              <a:rPr lang="en-US" dirty="0" smtClean="0"/>
              <a:t>list</a:t>
            </a:r>
          </a:p>
          <a:p>
            <a:r>
              <a:rPr lang="en-US" dirty="0" smtClean="0"/>
              <a:t>If so, determine the </a:t>
            </a:r>
            <a:r>
              <a:rPr lang="en-US" dirty="0"/>
              <a:t>quantity </a:t>
            </a:r>
            <a:r>
              <a:rPr lang="en-US" dirty="0" smtClean="0"/>
              <a:t>of your HHC(s)</a:t>
            </a:r>
          </a:p>
          <a:p>
            <a:r>
              <a:rPr lang="en-US" dirty="0" smtClean="0"/>
              <a:t>Compare your HHC </a:t>
            </a:r>
            <a:r>
              <a:rPr lang="en-US" dirty="0" smtClean="0"/>
              <a:t>quantity against</a:t>
            </a:r>
            <a:br>
              <a:rPr lang="en-US" dirty="0" smtClean="0"/>
            </a:br>
            <a:r>
              <a:rPr lang="en-US" dirty="0" smtClean="0"/>
              <a:t>OSHA’s </a:t>
            </a:r>
            <a:r>
              <a:rPr lang="en-US" dirty="0" smtClean="0"/>
              <a:t>listed TQs</a:t>
            </a:r>
          </a:p>
        </p:txBody>
      </p:sp>
      <p:sp>
        <p:nvSpPr>
          <p:cNvPr id="4" name="Slide Number Placeholder 3"/>
          <p:cNvSpPr>
            <a:spLocks noGrp="1"/>
          </p:cNvSpPr>
          <p:nvPr>
            <p:ph type="sldNum" sz="quarter" idx="4"/>
          </p:nvPr>
        </p:nvSpPr>
        <p:spPr/>
        <p:txBody>
          <a:bodyPr/>
          <a:lstStyle/>
          <a:p>
            <a:fld id="{EC6B01B9-2AD7-FF46-ADAD-E0B0ABE832D6}" type="slidenum">
              <a:rPr lang="en-US" smtClean="0"/>
              <a:pPr/>
              <a:t>12</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2917" y="3703898"/>
            <a:ext cx="7666167" cy="2280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720088" y="6365784"/>
            <a:ext cx="4751827" cy="250011"/>
          </a:xfrm>
          <a:prstGeom prst="rect">
            <a:avLst/>
          </a:prstGeom>
        </p:spPr>
        <p:txBody>
          <a:bodyPr wrap="square">
            <a:spAutoFit/>
          </a:bodyPr>
          <a:lstStyle/>
          <a:p>
            <a:pPr algn="ctr"/>
            <a:r>
              <a:rPr lang="en-US" sz="1000" dirty="0">
                <a:solidFill>
                  <a:schemeClr val="bg1">
                    <a:lumMod val="50000"/>
                  </a:schemeClr>
                </a:solidFill>
              </a:rPr>
              <a:t>Image retrieved from OSHA</a:t>
            </a:r>
          </a:p>
        </p:txBody>
      </p:sp>
      <p:sp>
        <p:nvSpPr>
          <p:cNvPr id="5" name="TextBox 4"/>
          <p:cNvSpPr txBox="1"/>
          <p:nvPr/>
        </p:nvSpPr>
        <p:spPr>
          <a:xfrm>
            <a:off x="8046720" y="1097280"/>
            <a:ext cx="3593001" cy="224676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800" b="1" dirty="0"/>
              <a:t>Comply with OSHA’s PSM standard if your quantities meet or exceed a listed TQ</a:t>
            </a:r>
          </a:p>
        </p:txBody>
      </p:sp>
    </p:spTree>
    <p:extLst>
      <p:ext uri="{BB962C8B-B14F-4D97-AF65-F5344CB8AC3E}">
        <p14:creationId xmlns:p14="http://schemas.microsoft.com/office/powerpoint/2010/main" val="126176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Employee Participation Plan</a:t>
            </a:r>
            <a:endParaRPr lang="en-US" dirty="0"/>
          </a:p>
        </p:txBody>
      </p:sp>
      <p:sp>
        <p:nvSpPr>
          <p:cNvPr id="3" name="Content Placeholder 2"/>
          <p:cNvSpPr>
            <a:spLocks noGrp="1"/>
          </p:cNvSpPr>
          <p:nvPr>
            <p:ph idx="1"/>
          </p:nvPr>
        </p:nvSpPr>
        <p:spPr>
          <a:xfrm>
            <a:off x="230719" y="955040"/>
            <a:ext cx="11731752" cy="5029200"/>
          </a:xfrm>
        </p:spPr>
        <p:txBody>
          <a:bodyPr/>
          <a:lstStyle/>
          <a:p>
            <a:r>
              <a:rPr lang="en-US" dirty="0"/>
              <a:t>Develop a </a:t>
            </a:r>
            <a:r>
              <a:rPr lang="en-US" dirty="0" smtClean="0"/>
              <a:t>written employee participation plan:</a:t>
            </a:r>
            <a:endParaRPr lang="en-US" dirty="0"/>
          </a:p>
          <a:p>
            <a:pPr lvl="1"/>
            <a:r>
              <a:rPr lang="en-US" dirty="0" smtClean="0"/>
              <a:t>Collect and compile PSI</a:t>
            </a:r>
          </a:p>
          <a:p>
            <a:pPr lvl="1"/>
            <a:r>
              <a:rPr lang="en-US" dirty="0" smtClean="0"/>
              <a:t>Complete and review PHAs</a:t>
            </a:r>
          </a:p>
          <a:p>
            <a:pPr lvl="1"/>
            <a:r>
              <a:rPr lang="en-US" dirty="0" smtClean="0"/>
              <a:t>Develop PSM procedures</a:t>
            </a:r>
          </a:p>
          <a:p>
            <a:pPr lvl="1"/>
            <a:r>
              <a:rPr lang="en-US" dirty="0"/>
              <a:t>Conduct pre-startup safety </a:t>
            </a:r>
            <a:r>
              <a:rPr lang="en-US" dirty="0" smtClean="0"/>
              <a:t>reviews</a:t>
            </a:r>
            <a:endParaRPr lang="en-US" dirty="0"/>
          </a:p>
          <a:p>
            <a:pPr lvl="1"/>
            <a:r>
              <a:rPr lang="en-US" dirty="0" smtClean="0"/>
              <a:t>Execute MOC procedures</a:t>
            </a:r>
          </a:p>
          <a:p>
            <a:pPr lvl="1"/>
            <a:r>
              <a:rPr lang="en-US" dirty="0" smtClean="0"/>
              <a:t>Assist with incident investigations</a:t>
            </a:r>
            <a:br>
              <a:rPr lang="en-US" dirty="0" smtClean="0"/>
            </a:br>
            <a:endParaRPr lang="en-US" dirty="0" smtClean="0"/>
          </a:p>
        </p:txBody>
      </p:sp>
      <p:sp>
        <p:nvSpPr>
          <p:cNvPr id="4" name="Slide Number Placeholder 3"/>
          <p:cNvSpPr>
            <a:spLocks noGrp="1"/>
          </p:cNvSpPr>
          <p:nvPr>
            <p:ph type="sldNum" sz="quarter" idx="4"/>
          </p:nvPr>
        </p:nvSpPr>
        <p:spPr/>
        <p:txBody>
          <a:bodyPr/>
          <a:lstStyle/>
          <a:p>
            <a:fld id="{EC6B01B9-2AD7-FF46-ADAD-E0B0ABE832D6}" type="slidenum">
              <a:rPr lang="en-US" smtClean="0"/>
              <a:pPr/>
              <a:t>13</a:t>
            </a:fld>
            <a:endParaRPr lang="en-US" dirty="0"/>
          </a:p>
        </p:txBody>
      </p:sp>
      <p:sp>
        <p:nvSpPr>
          <p:cNvPr id="6" name="Rectangle 5"/>
          <p:cNvSpPr/>
          <p:nvPr/>
        </p:nvSpPr>
        <p:spPr>
          <a:xfrm>
            <a:off x="3720088" y="6373362"/>
            <a:ext cx="4751827" cy="250011"/>
          </a:xfrm>
          <a:prstGeom prst="rect">
            <a:avLst/>
          </a:prstGeom>
        </p:spPr>
        <p:txBody>
          <a:bodyPr wrap="square">
            <a:spAutoFit/>
          </a:bodyPr>
          <a:lstStyle/>
          <a:p>
            <a:pPr algn="ctr"/>
            <a:r>
              <a:rPr lang="en-US" sz="1000" dirty="0">
                <a:solidFill>
                  <a:schemeClr val="bg1">
                    <a:lumMod val="50000"/>
                  </a:schemeClr>
                </a:solidFill>
              </a:rPr>
              <a:t>Image retrieved from Microsoft Clip Art</a:t>
            </a:r>
          </a:p>
        </p:txBody>
      </p:sp>
      <p:pic>
        <p:nvPicPr>
          <p:cNvPr id="9219" name="Picture 3"/>
          <p:cNvPicPr>
            <a:picLocks noChangeAspect="1" noChangeArrowheads="1"/>
          </p:cNvPicPr>
          <p:nvPr/>
        </p:nvPicPr>
        <p:blipFill>
          <a:blip r:embed="rId3">
            <a:clrChange>
              <a:clrFrom>
                <a:srgbClr val="D8D8D8"/>
              </a:clrFrom>
              <a:clrTo>
                <a:srgbClr val="D8D8D8">
                  <a:alpha val="0"/>
                </a:srgbClr>
              </a:clrTo>
            </a:clrChange>
            <a:extLst>
              <a:ext uri="{28A0092B-C50C-407E-A947-70E740481C1C}">
                <a14:useLocalDpi xmlns:a14="http://schemas.microsoft.com/office/drawing/2010/main" val="0"/>
              </a:ext>
            </a:extLst>
          </a:blip>
          <a:srcRect/>
          <a:stretch>
            <a:fillRect/>
          </a:stretch>
        </p:blipFill>
        <p:spPr bwMode="auto">
          <a:xfrm>
            <a:off x="6271021" y="1854126"/>
            <a:ext cx="5691450" cy="3833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2497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Hazard Analysis</a:t>
            </a:r>
            <a:endParaRPr lang="en-US" dirty="0"/>
          </a:p>
        </p:txBody>
      </p:sp>
      <p:sp>
        <p:nvSpPr>
          <p:cNvPr id="4" name="Slide Number Placeholder 3"/>
          <p:cNvSpPr>
            <a:spLocks noGrp="1"/>
          </p:cNvSpPr>
          <p:nvPr>
            <p:ph type="sldNum" sz="quarter" idx="12"/>
          </p:nvPr>
        </p:nvSpPr>
        <p:spPr/>
        <p:txBody>
          <a:bodyPr/>
          <a:lstStyle/>
          <a:p>
            <a:fld id="{EC6B01B9-2AD7-FF46-ADAD-E0B0ABE832D6}" type="slidenum">
              <a:rPr lang="en-US" smtClean="0"/>
              <a:pPr/>
              <a:t>14</a:t>
            </a:fld>
            <a:endParaRPr lang="en-US" dirty="0"/>
          </a:p>
        </p:txBody>
      </p:sp>
      <p:sp>
        <p:nvSpPr>
          <p:cNvPr id="3" name="Content Placeholder 2"/>
          <p:cNvSpPr>
            <a:spLocks noGrp="1"/>
          </p:cNvSpPr>
          <p:nvPr>
            <p:ph sz="half" idx="1"/>
          </p:nvPr>
        </p:nvSpPr>
        <p:spPr/>
        <p:txBody>
          <a:bodyPr/>
          <a:lstStyle/>
          <a:p>
            <a:r>
              <a:rPr lang="en-US" dirty="0" smtClean="0"/>
              <a:t>Create a diverse PHA team</a:t>
            </a:r>
          </a:p>
          <a:p>
            <a:r>
              <a:rPr lang="en-US" dirty="0" smtClean="0"/>
              <a:t>Select the hazard analysis methodology to use</a:t>
            </a:r>
          </a:p>
          <a:p>
            <a:r>
              <a:rPr lang="en-US" dirty="0" smtClean="0"/>
              <a:t>Prioritize processes for PHA</a:t>
            </a:r>
            <a:br>
              <a:rPr lang="en-US" dirty="0" smtClean="0"/>
            </a:br>
            <a:r>
              <a:rPr lang="en-US" dirty="0" smtClean="0"/>
              <a:t>by their level of risk</a:t>
            </a:r>
          </a:p>
          <a:p>
            <a:r>
              <a:rPr lang="en-US" dirty="0" smtClean="0"/>
              <a:t>Gather PSI</a:t>
            </a:r>
            <a:endParaRPr lang="en-US" dirty="0"/>
          </a:p>
        </p:txBody>
      </p:sp>
      <p:sp>
        <p:nvSpPr>
          <p:cNvPr id="8" name="Rectangle 7"/>
          <p:cNvSpPr/>
          <p:nvPr/>
        </p:nvSpPr>
        <p:spPr>
          <a:xfrm>
            <a:off x="3720088" y="6380429"/>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136"/>
          <a:stretch/>
        </p:blipFill>
        <p:spPr bwMode="auto">
          <a:xfrm>
            <a:off x="5977467" y="1466498"/>
            <a:ext cx="5908687" cy="4120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6617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Process Hazard Analysis</a:t>
            </a:r>
            <a:endParaRPr lang="en-US" dirty="0"/>
          </a:p>
        </p:txBody>
      </p:sp>
      <p:sp>
        <p:nvSpPr>
          <p:cNvPr id="3" name="Content Placeholder 2"/>
          <p:cNvSpPr>
            <a:spLocks noGrp="1"/>
          </p:cNvSpPr>
          <p:nvPr>
            <p:ph idx="1"/>
          </p:nvPr>
        </p:nvSpPr>
        <p:spPr>
          <a:xfrm>
            <a:off x="230719" y="955040"/>
            <a:ext cx="11731752" cy="5029200"/>
          </a:xfrm>
        </p:spPr>
        <p:txBody>
          <a:bodyPr>
            <a:normAutofit/>
          </a:bodyPr>
          <a:lstStyle/>
          <a:p>
            <a:r>
              <a:rPr lang="en-US" dirty="0" smtClean="0"/>
              <a:t>Review </a:t>
            </a:r>
            <a:r>
              <a:rPr lang="en-US" dirty="0"/>
              <a:t>initial worksite </a:t>
            </a:r>
            <a:r>
              <a:rPr lang="en-US" dirty="0" smtClean="0"/>
              <a:t>assessment</a:t>
            </a:r>
            <a:br>
              <a:rPr lang="en-US" dirty="0" smtClean="0"/>
            </a:br>
            <a:r>
              <a:rPr lang="en-US" dirty="0" smtClean="0"/>
              <a:t>results</a:t>
            </a:r>
            <a:endParaRPr lang="en-US" dirty="0"/>
          </a:p>
          <a:p>
            <a:r>
              <a:rPr lang="en-US" dirty="0" smtClean="0"/>
              <a:t>Identify and evaluate </a:t>
            </a:r>
            <a:r>
              <a:rPr lang="en-US" dirty="0" smtClean="0"/>
              <a:t>process</a:t>
            </a:r>
            <a:br>
              <a:rPr lang="en-US" dirty="0" smtClean="0"/>
            </a:br>
            <a:r>
              <a:rPr lang="en-US" dirty="0" smtClean="0"/>
              <a:t>hazards</a:t>
            </a:r>
            <a:endParaRPr lang="en-US" dirty="0" smtClean="0"/>
          </a:p>
          <a:p>
            <a:r>
              <a:rPr lang="en-US" dirty="0" smtClean="0"/>
              <a:t>Document the outcome</a:t>
            </a:r>
          </a:p>
          <a:p>
            <a:r>
              <a:rPr lang="en-US" dirty="0" smtClean="0"/>
              <a:t>Communicate hazards to affected</a:t>
            </a:r>
            <a:br>
              <a:rPr lang="en-US" dirty="0" smtClean="0"/>
            </a:br>
            <a:r>
              <a:rPr lang="en-US" dirty="0" smtClean="0"/>
              <a:t>personnel</a:t>
            </a:r>
          </a:p>
          <a:p>
            <a:r>
              <a:rPr lang="en-US" dirty="0" smtClean="0"/>
              <a:t>Correct identified hazards</a:t>
            </a:r>
          </a:p>
        </p:txBody>
      </p:sp>
      <p:sp>
        <p:nvSpPr>
          <p:cNvPr id="4" name="Slide Number Placeholder 3"/>
          <p:cNvSpPr>
            <a:spLocks noGrp="1"/>
          </p:cNvSpPr>
          <p:nvPr>
            <p:ph type="sldNum" sz="quarter" idx="4"/>
          </p:nvPr>
        </p:nvSpPr>
        <p:spPr/>
        <p:txBody>
          <a:bodyPr/>
          <a:lstStyle/>
          <a:p>
            <a:fld id="{EC6B01B9-2AD7-FF46-ADAD-E0B0ABE832D6}" type="slidenum">
              <a:rPr lang="en-US" smtClean="0"/>
              <a:pPr/>
              <a:t>15</a:t>
            </a:fld>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120" y="1312933"/>
            <a:ext cx="5050941" cy="431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720088"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Yahoo Images</a:t>
            </a:r>
          </a:p>
        </p:txBody>
      </p:sp>
    </p:spTree>
    <p:extLst>
      <p:ext uri="{BB962C8B-B14F-4D97-AF65-F5344CB8AC3E}">
        <p14:creationId xmlns:p14="http://schemas.microsoft.com/office/powerpoint/2010/main" val="3209977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Written PSM Procedures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16</a:t>
            </a:fld>
            <a:endParaRPr lang="en-US" dirty="0"/>
          </a:p>
        </p:txBody>
      </p:sp>
      <p:sp>
        <p:nvSpPr>
          <p:cNvPr id="40" name="Oval 39"/>
          <p:cNvSpPr/>
          <p:nvPr/>
        </p:nvSpPr>
        <p:spPr>
          <a:xfrm>
            <a:off x="3078480" y="2015490"/>
            <a:ext cx="6035040" cy="3017520"/>
          </a:xfrm>
          <a:prstGeom prst="ellipse">
            <a:avLst/>
          </a:prstGeom>
          <a:solidFill>
            <a:srgbClr val="78889B"/>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smtClean="0"/>
              <a:t>PSM</a:t>
            </a:r>
            <a:br>
              <a:rPr lang="en-US" sz="4000" b="1" dirty="0" smtClean="0"/>
            </a:br>
            <a:r>
              <a:rPr lang="en-US" sz="4400" b="1" dirty="0" smtClean="0"/>
              <a:t>Procedures</a:t>
            </a:r>
            <a:endParaRPr lang="en-US" sz="4000" b="1" dirty="0"/>
          </a:p>
        </p:txBody>
      </p:sp>
      <p:sp>
        <p:nvSpPr>
          <p:cNvPr id="35" name="Oval 34"/>
          <p:cNvSpPr/>
          <p:nvPr/>
        </p:nvSpPr>
        <p:spPr>
          <a:xfrm>
            <a:off x="4607788" y="989101"/>
            <a:ext cx="3017520" cy="1508760"/>
          </a:xfrm>
          <a:prstGeom prst="ellipse">
            <a:avLst/>
          </a:prstGeom>
          <a:solidFill>
            <a:srgbClr val="D9D9D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solidFill>
                  <a:schemeClr val="tx1"/>
                </a:solidFill>
              </a:rPr>
              <a:t>Safety</a:t>
            </a:r>
            <a:endParaRPr lang="en-US" sz="3000" dirty="0">
              <a:solidFill>
                <a:schemeClr val="tx1"/>
              </a:solidFill>
            </a:endParaRPr>
          </a:p>
        </p:txBody>
      </p:sp>
      <p:sp>
        <p:nvSpPr>
          <p:cNvPr id="36" name="Oval 35"/>
          <p:cNvSpPr/>
          <p:nvPr/>
        </p:nvSpPr>
        <p:spPr>
          <a:xfrm>
            <a:off x="7421980" y="2353651"/>
            <a:ext cx="3017520" cy="1508760"/>
          </a:xfrm>
          <a:prstGeom prst="ellipse">
            <a:avLst/>
          </a:prstGeom>
          <a:solidFill>
            <a:srgbClr val="D9D9D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solidFill>
                  <a:schemeClr val="tx1"/>
                </a:solidFill>
              </a:rPr>
              <a:t>Operating</a:t>
            </a:r>
            <a:endParaRPr lang="en-US" sz="3000" dirty="0">
              <a:solidFill>
                <a:schemeClr val="tx1"/>
              </a:solidFill>
            </a:endParaRPr>
          </a:p>
        </p:txBody>
      </p:sp>
      <p:sp>
        <p:nvSpPr>
          <p:cNvPr id="37" name="Oval 36"/>
          <p:cNvSpPr/>
          <p:nvPr/>
        </p:nvSpPr>
        <p:spPr>
          <a:xfrm>
            <a:off x="6505088" y="4351316"/>
            <a:ext cx="3017520" cy="1508760"/>
          </a:xfrm>
          <a:prstGeom prst="ellipse">
            <a:avLst/>
          </a:prstGeom>
          <a:solidFill>
            <a:srgbClr val="D9D9D9"/>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000" spc="-50" dirty="0" smtClean="0">
                <a:solidFill>
                  <a:schemeClr val="tx1"/>
                </a:solidFill>
              </a:rPr>
              <a:t>Maintenance</a:t>
            </a:r>
            <a:endParaRPr lang="en-US" sz="3000" spc="-50" dirty="0">
              <a:solidFill>
                <a:schemeClr val="tx1"/>
              </a:solidFill>
            </a:endParaRPr>
          </a:p>
        </p:txBody>
      </p:sp>
      <p:sp>
        <p:nvSpPr>
          <p:cNvPr id="38" name="Oval 37"/>
          <p:cNvSpPr/>
          <p:nvPr/>
        </p:nvSpPr>
        <p:spPr>
          <a:xfrm>
            <a:off x="2671107" y="4350283"/>
            <a:ext cx="3017520" cy="1508760"/>
          </a:xfrm>
          <a:prstGeom prst="ellipse">
            <a:avLst/>
          </a:prstGeom>
          <a:solidFill>
            <a:srgbClr val="D9D9D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solidFill>
                  <a:schemeClr val="tx1"/>
                </a:solidFill>
              </a:rPr>
              <a:t>Emergency</a:t>
            </a:r>
            <a:endParaRPr lang="en-US" sz="3000" dirty="0">
              <a:solidFill>
                <a:schemeClr val="tx1"/>
              </a:solidFill>
            </a:endParaRPr>
          </a:p>
        </p:txBody>
      </p:sp>
      <p:sp>
        <p:nvSpPr>
          <p:cNvPr id="39" name="Oval 38"/>
          <p:cNvSpPr/>
          <p:nvPr/>
        </p:nvSpPr>
        <p:spPr>
          <a:xfrm>
            <a:off x="1764290" y="2348799"/>
            <a:ext cx="3017520" cy="1508760"/>
          </a:xfrm>
          <a:prstGeom prst="ellipse">
            <a:avLst/>
          </a:prstGeom>
          <a:solidFill>
            <a:srgbClr val="D9D9D9"/>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solidFill>
                  <a:schemeClr val="tx1"/>
                </a:solidFill>
              </a:rPr>
              <a:t>MOC</a:t>
            </a:r>
            <a:endParaRPr lang="en-US" sz="3000" dirty="0">
              <a:solidFill>
                <a:schemeClr val="tx1"/>
              </a:solidFill>
            </a:endParaRPr>
          </a:p>
        </p:txBody>
      </p:sp>
    </p:spTree>
    <p:extLst>
      <p:ext uri="{BB962C8B-B14F-4D97-AF65-F5344CB8AC3E}">
        <p14:creationId xmlns:p14="http://schemas.microsoft.com/office/powerpoint/2010/main" val="2810709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Safety Procedures</a:t>
            </a:r>
            <a:endParaRPr lang="en-US" dirty="0"/>
          </a:p>
        </p:txBody>
      </p:sp>
      <p:sp>
        <p:nvSpPr>
          <p:cNvPr id="5" name="Content Placeholder 4"/>
          <p:cNvSpPr>
            <a:spLocks noGrp="1"/>
          </p:cNvSpPr>
          <p:nvPr>
            <p:ph idx="1"/>
          </p:nvPr>
        </p:nvSpPr>
        <p:spPr/>
        <p:txBody>
          <a:bodyPr>
            <a:normAutofit/>
          </a:bodyPr>
          <a:lstStyle/>
          <a:p>
            <a:r>
              <a:rPr lang="en-US" dirty="0"/>
              <a:t>Review identified hazards and risks</a:t>
            </a:r>
          </a:p>
          <a:p>
            <a:r>
              <a:rPr lang="en-US" dirty="0"/>
              <a:t>Review and/or write S&amp;H procedures</a:t>
            </a:r>
          </a:p>
          <a:p>
            <a:r>
              <a:rPr lang="en-US" dirty="0"/>
              <a:t>Incorporate S&amp;H controls and </a:t>
            </a:r>
            <a:r>
              <a:rPr lang="en-US" dirty="0" smtClean="0"/>
              <a:t>safe</a:t>
            </a:r>
            <a:br>
              <a:rPr lang="en-US" dirty="0" smtClean="0"/>
            </a:br>
            <a:r>
              <a:rPr lang="en-US" dirty="0" smtClean="0"/>
              <a:t>work </a:t>
            </a:r>
            <a:r>
              <a:rPr lang="en-US" dirty="0"/>
              <a:t>practices into each procedure</a:t>
            </a:r>
          </a:p>
          <a:p>
            <a:r>
              <a:rPr lang="en-US" dirty="0"/>
              <a:t>Exercise established safety </a:t>
            </a:r>
            <a:r>
              <a:rPr lang="en-US" dirty="0" smtClean="0"/>
              <a:t>procedures</a:t>
            </a:r>
            <a:br>
              <a:rPr lang="en-US" dirty="0" smtClean="0"/>
            </a:br>
            <a:r>
              <a:rPr lang="en-US" dirty="0" smtClean="0"/>
              <a:t>for accuracy, </a:t>
            </a:r>
            <a:r>
              <a:rPr lang="en-US" dirty="0"/>
              <a:t>revise as needed</a:t>
            </a:r>
          </a:p>
        </p:txBody>
      </p:sp>
      <p:sp>
        <p:nvSpPr>
          <p:cNvPr id="4" name="Slide Number Placeholder 3"/>
          <p:cNvSpPr>
            <a:spLocks noGrp="1"/>
          </p:cNvSpPr>
          <p:nvPr>
            <p:ph type="sldNum" sz="quarter" idx="4"/>
          </p:nvPr>
        </p:nvSpPr>
        <p:spPr/>
        <p:txBody>
          <a:bodyPr/>
          <a:lstStyle/>
          <a:p>
            <a:fld id="{EC6B01B9-2AD7-FF46-ADAD-E0B0ABE832D6}" type="slidenum">
              <a:rPr lang="en-US" smtClean="0"/>
              <a:pPr/>
              <a:t>17</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960" y="1366715"/>
            <a:ext cx="3736053" cy="4194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720088"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19859786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Operating Procedures</a:t>
            </a:r>
            <a:endParaRPr lang="en-US" dirty="0"/>
          </a:p>
        </p:txBody>
      </p:sp>
      <p:sp>
        <p:nvSpPr>
          <p:cNvPr id="5" name="Content Placeholder 4"/>
          <p:cNvSpPr>
            <a:spLocks noGrp="1"/>
          </p:cNvSpPr>
          <p:nvPr>
            <p:ph idx="1"/>
          </p:nvPr>
        </p:nvSpPr>
        <p:spPr>
          <a:xfrm>
            <a:off x="230720" y="955040"/>
            <a:ext cx="6710408" cy="5029200"/>
          </a:xfrm>
        </p:spPr>
        <p:txBody>
          <a:bodyPr>
            <a:normAutofit/>
          </a:bodyPr>
          <a:lstStyle/>
          <a:p>
            <a:r>
              <a:rPr lang="en-US" dirty="0"/>
              <a:t>Review the process, HHCs</a:t>
            </a:r>
            <a:r>
              <a:rPr lang="en-US" dirty="0" smtClean="0"/>
              <a:t>,</a:t>
            </a:r>
            <a:br>
              <a:rPr lang="en-US" dirty="0" smtClean="0"/>
            </a:br>
            <a:r>
              <a:rPr lang="en-US" dirty="0" smtClean="0"/>
              <a:t>technology</a:t>
            </a:r>
            <a:r>
              <a:rPr lang="en-US" dirty="0"/>
              <a:t>, equipment, </a:t>
            </a:r>
            <a:r>
              <a:rPr lang="en-US" dirty="0" smtClean="0"/>
              <a:t>operating</a:t>
            </a:r>
            <a:br>
              <a:rPr lang="en-US" dirty="0" smtClean="0"/>
            </a:br>
            <a:r>
              <a:rPr lang="en-US" dirty="0" smtClean="0"/>
              <a:t>manuals</a:t>
            </a:r>
            <a:r>
              <a:rPr lang="en-US" dirty="0" smtClean="0"/>
              <a:t>, and </a:t>
            </a:r>
            <a:r>
              <a:rPr lang="en-US" dirty="0"/>
              <a:t>control measures</a:t>
            </a:r>
          </a:p>
          <a:p>
            <a:r>
              <a:rPr lang="en-US" dirty="0" smtClean="0"/>
              <a:t>Write operating procedures consistent </a:t>
            </a:r>
            <a:br>
              <a:rPr lang="en-US" dirty="0" smtClean="0"/>
            </a:br>
            <a:r>
              <a:rPr lang="en-US" dirty="0" smtClean="0"/>
              <a:t>with PSI</a:t>
            </a:r>
          </a:p>
          <a:p>
            <a:r>
              <a:rPr lang="en-US" dirty="0" smtClean="0"/>
              <a:t>Revise operating procedures when changes occur</a:t>
            </a:r>
          </a:p>
          <a:p>
            <a:r>
              <a:rPr lang="en-US" dirty="0" smtClean="0"/>
              <a:t>Certify the accuracy of </a:t>
            </a:r>
            <a:r>
              <a:rPr lang="en-US" dirty="0" smtClean="0"/>
              <a:t>procedures</a:t>
            </a:r>
            <a:br>
              <a:rPr lang="en-US" dirty="0" smtClean="0"/>
            </a:br>
            <a:r>
              <a:rPr lang="en-US" dirty="0" smtClean="0"/>
              <a:t>annually</a:t>
            </a:r>
            <a:endParaRPr lang="en-US" dirty="0" smtClean="0"/>
          </a:p>
        </p:txBody>
      </p:sp>
      <p:sp>
        <p:nvSpPr>
          <p:cNvPr id="4" name="Slide Number Placeholder 3"/>
          <p:cNvSpPr>
            <a:spLocks noGrp="1"/>
          </p:cNvSpPr>
          <p:nvPr>
            <p:ph type="sldNum" sz="quarter" idx="4"/>
          </p:nvPr>
        </p:nvSpPr>
        <p:spPr/>
        <p:txBody>
          <a:bodyPr/>
          <a:lstStyle/>
          <a:p>
            <a:fld id="{EC6B01B9-2AD7-FF46-ADAD-E0B0ABE832D6}" type="slidenum">
              <a:rPr lang="en-US" smtClean="0"/>
              <a:pPr/>
              <a:t>18</a:t>
            </a:fld>
            <a:endParaRPr lang="en-US" dirty="0"/>
          </a:p>
        </p:txBody>
      </p:sp>
      <p:sp>
        <p:nvSpPr>
          <p:cNvPr id="3" name="TextBox 2"/>
          <p:cNvSpPr txBox="1"/>
          <p:nvPr/>
        </p:nvSpPr>
        <p:spPr>
          <a:xfrm>
            <a:off x="7132320" y="1392148"/>
            <a:ext cx="4636424" cy="378565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spcBef>
                <a:spcPts val="600"/>
              </a:spcBef>
              <a:spcAft>
                <a:spcPts val="600"/>
              </a:spcAft>
            </a:pPr>
            <a:r>
              <a:rPr lang="en-US" sz="3200" b="1" u="sng" dirty="0" smtClean="0"/>
              <a:t>Operating </a:t>
            </a:r>
            <a:r>
              <a:rPr lang="en-US" sz="3200" b="1" u="sng" dirty="0"/>
              <a:t>procedures </a:t>
            </a:r>
          </a:p>
          <a:p>
            <a:pPr marL="571500" lvl="1" indent="-461963">
              <a:spcBef>
                <a:spcPts val="600"/>
              </a:spcBef>
              <a:spcAft>
                <a:spcPts val="600"/>
              </a:spcAft>
              <a:buFont typeface="Wingdings" panose="05000000000000000000" pitchFamily="2" charset="2"/>
              <a:buChar char="ü"/>
            </a:pPr>
            <a:r>
              <a:rPr lang="en-US" sz="2800" b="1" dirty="0"/>
              <a:t>Steps for each operating phase</a:t>
            </a:r>
          </a:p>
          <a:p>
            <a:pPr marL="571500" lvl="1" indent="-461963">
              <a:spcBef>
                <a:spcPts val="600"/>
              </a:spcBef>
              <a:spcAft>
                <a:spcPts val="600"/>
              </a:spcAft>
              <a:buFont typeface="Wingdings" panose="05000000000000000000" pitchFamily="2" charset="2"/>
              <a:buChar char="ü"/>
            </a:pPr>
            <a:r>
              <a:rPr lang="en-US" sz="2800" b="1" dirty="0"/>
              <a:t>Operating limits</a:t>
            </a:r>
          </a:p>
          <a:p>
            <a:pPr marL="571500" lvl="1" indent="-461963">
              <a:spcBef>
                <a:spcPts val="600"/>
              </a:spcBef>
              <a:spcAft>
                <a:spcPts val="600"/>
              </a:spcAft>
              <a:buFont typeface="Wingdings" panose="05000000000000000000" pitchFamily="2" charset="2"/>
              <a:buChar char="ü"/>
            </a:pPr>
            <a:r>
              <a:rPr lang="en-US" sz="2800" b="1" dirty="0"/>
              <a:t>S&amp;H considerations</a:t>
            </a:r>
          </a:p>
          <a:p>
            <a:pPr marL="571500" lvl="1" indent="-461963">
              <a:spcBef>
                <a:spcPts val="600"/>
              </a:spcBef>
              <a:spcAft>
                <a:spcPts val="600"/>
              </a:spcAft>
              <a:buFont typeface="Wingdings" panose="05000000000000000000" pitchFamily="2" charset="2"/>
              <a:buChar char="ü"/>
            </a:pPr>
            <a:r>
              <a:rPr lang="en-US" sz="2800" b="1" dirty="0"/>
              <a:t>Safety systems and their </a:t>
            </a:r>
            <a:r>
              <a:rPr lang="en-US" sz="2800" b="1" dirty="0" smtClean="0"/>
              <a:t>functions</a:t>
            </a:r>
            <a:endParaRPr lang="en-US" sz="2800" b="1" dirty="0"/>
          </a:p>
        </p:txBody>
      </p:sp>
    </p:spTree>
    <p:extLst>
      <p:ext uri="{BB962C8B-B14F-4D97-AF65-F5344CB8AC3E}">
        <p14:creationId xmlns:p14="http://schemas.microsoft.com/office/powerpoint/2010/main" val="2793749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Maintenance Procedures</a:t>
            </a:r>
            <a:endParaRPr lang="en-US" dirty="0"/>
          </a:p>
        </p:txBody>
      </p:sp>
      <p:sp>
        <p:nvSpPr>
          <p:cNvPr id="5" name="Content Placeholder 4"/>
          <p:cNvSpPr>
            <a:spLocks noGrp="1"/>
          </p:cNvSpPr>
          <p:nvPr>
            <p:ph sz="half" idx="1"/>
          </p:nvPr>
        </p:nvSpPr>
        <p:spPr>
          <a:xfrm>
            <a:off x="225879" y="952501"/>
            <a:ext cx="8015009" cy="5148263"/>
          </a:xfrm>
        </p:spPr>
        <p:txBody>
          <a:bodyPr>
            <a:normAutofit/>
          </a:bodyPr>
          <a:lstStyle/>
          <a:p>
            <a:r>
              <a:rPr lang="en-US" dirty="0"/>
              <a:t>Involve maintenance personnel</a:t>
            </a:r>
          </a:p>
          <a:p>
            <a:r>
              <a:rPr lang="en-US" dirty="0" smtClean="0"/>
              <a:t>Review equipment maintenance </a:t>
            </a:r>
            <a:r>
              <a:rPr lang="en-US" dirty="0"/>
              <a:t>documents </a:t>
            </a:r>
            <a:r>
              <a:rPr lang="en-US" dirty="0" smtClean="0"/>
              <a:t>and operating manuals</a:t>
            </a:r>
          </a:p>
          <a:p>
            <a:r>
              <a:rPr lang="en-US" dirty="0" smtClean="0"/>
              <a:t>Review and/or write maintenance procedures</a:t>
            </a:r>
          </a:p>
          <a:p>
            <a:r>
              <a:rPr lang="en-US" dirty="0" smtClean="0"/>
              <a:t>Exercise </a:t>
            </a:r>
            <a:r>
              <a:rPr lang="en-US" dirty="0"/>
              <a:t>established </a:t>
            </a:r>
            <a:r>
              <a:rPr lang="en-US" dirty="0" smtClean="0"/>
              <a:t>maintenance procedures </a:t>
            </a:r>
            <a:r>
              <a:rPr lang="en-US" dirty="0"/>
              <a:t>for accuracy, revise as </a:t>
            </a:r>
            <a:r>
              <a:rPr lang="en-US" dirty="0" smtClean="0"/>
              <a:t>needed</a:t>
            </a:r>
            <a:endParaRPr lang="en-US" dirty="0"/>
          </a:p>
        </p:txBody>
      </p:sp>
      <p:sp>
        <p:nvSpPr>
          <p:cNvPr id="4" name="Slide Number Placeholder 3"/>
          <p:cNvSpPr>
            <a:spLocks noGrp="1"/>
          </p:cNvSpPr>
          <p:nvPr>
            <p:ph type="sldNum" sz="quarter" idx="4294967295"/>
          </p:nvPr>
        </p:nvSpPr>
        <p:spPr>
          <a:xfrm>
            <a:off x="0" y="6310313"/>
            <a:ext cx="914400" cy="365125"/>
          </a:xfrm>
        </p:spPr>
        <p:txBody>
          <a:bodyPr/>
          <a:lstStyle/>
          <a:p>
            <a:fld id="{EC6B01B9-2AD7-FF46-ADAD-E0B0ABE832D6}" type="slidenum">
              <a:rPr lang="en-US" smtClean="0"/>
              <a:pPr/>
              <a:t>19</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1915" y="967738"/>
            <a:ext cx="3271993" cy="4921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720088"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756795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During this </a:t>
            </a:r>
            <a:r>
              <a:rPr lang="en-US" dirty="0"/>
              <a:t>presentation, you will learn to</a:t>
            </a:r>
            <a:r>
              <a:rPr lang="en-US" dirty="0" smtClean="0"/>
              <a:t>:</a:t>
            </a:r>
            <a:endParaRPr lang="en-US" dirty="0"/>
          </a:p>
          <a:p>
            <a:pPr lvl="1"/>
            <a:r>
              <a:rPr lang="en-US" dirty="0" smtClean="0"/>
              <a:t>Summarize </a:t>
            </a:r>
            <a:r>
              <a:rPr lang="en-US" dirty="0"/>
              <a:t>the background and importance of PSM</a:t>
            </a:r>
          </a:p>
          <a:p>
            <a:pPr lvl="1"/>
            <a:r>
              <a:rPr lang="en-US" dirty="0" smtClean="0"/>
              <a:t>List </a:t>
            </a:r>
            <a:r>
              <a:rPr lang="en-US" dirty="0"/>
              <a:t>PSM-related documentation</a:t>
            </a:r>
          </a:p>
          <a:p>
            <a:pPr lvl="1"/>
            <a:r>
              <a:rPr lang="en-US" dirty="0" smtClean="0"/>
              <a:t>Describe </a:t>
            </a:r>
            <a:r>
              <a:rPr lang="en-US" dirty="0"/>
              <a:t>the knowledge leadership/management, key personnel, and the workforce should have regarding PSM</a:t>
            </a:r>
          </a:p>
          <a:p>
            <a:pPr lvl="1"/>
            <a:r>
              <a:rPr lang="en-US" dirty="0" smtClean="0"/>
              <a:t>Identify </a:t>
            </a:r>
            <a:r>
              <a:rPr lang="en-US" dirty="0"/>
              <a:t>PSM actions to implement and sustain OSHA </a:t>
            </a:r>
            <a:r>
              <a:rPr lang="en-US" dirty="0" smtClean="0"/>
              <a:t>VPP</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a:t>
            </a:fld>
            <a:endParaRPr lang="en-US" dirty="0"/>
          </a:p>
        </p:txBody>
      </p:sp>
    </p:spTree>
    <p:extLst>
      <p:ext uri="{BB962C8B-B14F-4D97-AF65-F5344CB8AC3E}">
        <p14:creationId xmlns:p14="http://schemas.microsoft.com/office/powerpoint/2010/main" val="14088349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Emergency Procedures</a:t>
            </a:r>
            <a:endParaRPr lang="en-US" dirty="0"/>
          </a:p>
        </p:txBody>
      </p:sp>
      <p:sp>
        <p:nvSpPr>
          <p:cNvPr id="5" name="Content Placeholder 4"/>
          <p:cNvSpPr>
            <a:spLocks noGrp="1"/>
          </p:cNvSpPr>
          <p:nvPr>
            <p:ph idx="1"/>
          </p:nvPr>
        </p:nvSpPr>
        <p:spPr>
          <a:xfrm>
            <a:off x="230720" y="955040"/>
            <a:ext cx="5438560" cy="5029200"/>
          </a:xfrm>
        </p:spPr>
        <p:txBody>
          <a:bodyPr>
            <a:normAutofit/>
          </a:bodyPr>
          <a:lstStyle/>
          <a:p>
            <a:r>
              <a:rPr lang="en-US" dirty="0" smtClean="0"/>
              <a:t>Review </a:t>
            </a:r>
            <a:r>
              <a:rPr lang="en-US" dirty="0"/>
              <a:t>your </a:t>
            </a:r>
            <a:r>
              <a:rPr lang="en-US" dirty="0" smtClean="0"/>
              <a:t>current emergency </a:t>
            </a:r>
            <a:r>
              <a:rPr lang="en-US" dirty="0"/>
              <a:t>action plan</a:t>
            </a:r>
          </a:p>
          <a:p>
            <a:r>
              <a:rPr lang="en-US" dirty="0" smtClean="0"/>
              <a:t>Add a PSM emergency supplement to the plan</a:t>
            </a:r>
            <a:endParaRPr lang="en-US" dirty="0"/>
          </a:p>
          <a:p>
            <a:r>
              <a:rPr lang="en-US" dirty="0" smtClean="0"/>
              <a:t>Exercise PSM emergencies</a:t>
            </a:r>
          </a:p>
          <a:p>
            <a:r>
              <a:rPr lang="en-US" dirty="0" smtClean="0"/>
              <a:t>Critique the execution of emergency procedures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20</a:t>
            </a:fld>
            <a:endParaRPr lang="en-US" dirty="0"/>
          </a:p>
        </p:txBody>
      </p:sp>
      <p:sp>
        <p:nvSpPr>
          <p:cNvPr id="7" name="TextBox 6"/>
          <p:cNvSpPr txBox="1"/>
          <p:nvPr/>
        </p:nvSpPr>
        <p:spPr>
          <a:xfrm>
            <a:off x="5669280" y="1162860"/>
            <a:ext cx="5891646" cy="437042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spcBef>
                <a:spcPts val="600"/>
              </a:spcBef>
              <a:spcAft>
                <a:spcPts val="600"/>
              </a:spcAft>
            </a:pPr>
            <a:r>
              <a:rPr lang="en-US" sz="3200" b="1" u="sng" dirty="0" smtClean="0"/>
              <a:t>PSM </a:t>
            </a:r>
            <a:r>
              <a:rPr lang="en-US" sz="3200" b="1" u="sng" dirty="0"/>
              <a:t>emergency supplement</a:t>
            </a:r>
          </a:p>
          <a:p>
            <a:pPr marL="571500" lvl="1" indent="-461963">
              <a:spcBef>
                <a:spcPts val="600"/>
              </a:spcBef>
              <a:spcAft>
                <a:spcPts val="600"/>
              </a:spcAft>
              <a:buFont typeface="Wingdings" panose="05000000000000000000" pitchFamily="2" charset="2"/>
              <a:buChar char="ü"/>
            </a:pPr>
            <a:r>
              <a:rPr lang="en-US" sz="2800" dirty="0"/>
              <a:t>Steps for each operating phase</a:t>
            </a:r>
          </a:p>
          <a:p>
            <a:pPr marL="571500" lvl="1" indent="-461963">
              <a:spcBef>
                <a:spcPts val="600"/>
              </a:spcBef>
              <a:spcAft>
                <a:spcPts val="600"/>
              </a:spcAft>
              <a:buFont typeface="Wingdings" panose="05000000000000000000" pitchFamily="2" charset="2"/>
              <a:buChar char="ü"/>
            </a:pPr>
            <a:r>
              <a:rPr lang="en-US" sz="2800" dirty="0"/>
              <a:t>Steps for handling </a:t>
            </a:r>
            <a:r>
              <a:rPr lang="en-US" sz="2800" dirty="0" smtClean="0"/>
              <a:t>both catastrophic </a:t>
            </a:r>
            <a:r>
              <a:rPr lang="en-US" sz="2800" dirty="0"/>
              <a:t>and small </a:t>
            </a:r>
            <a:r>
              <a:rPr lang="en-US" sz="2800" dirty="0" smtClean="0"/>
              <a:t>HHC </a:t>
            </a:r>
            <a:r>
              <a:rPr lang="en-US" sz="2800" dirty="0"/>
              <a:t>releases</a:t>
            </a:r>
          </a:p>
          <a:p>
            <a:pPr marL="571500" lvl="1" indent="-461963">
              <a:spcBef>
                <a:spcPts val="600"/>
              </a:spcBef>
              <a:spcAft>
                <a:spcPts val="600"/>
              </a:spcAft>
              <a:buFont typeface="Wingdings" panose="05000000000000000000" pitchFamily="2" charset="2"/>
              <a:buChar char="ü"/>
            </a:pPr>
            <a:r>
              <a:rPr lang="en-US" sz="2800" dirty="0"/>
              <a:t>Emergency response</a:t>
            </a:r>
          </a:p>
          <a:p>
            <a:pPr marL="571500" lvl="1" indent="-461963">
              <a:spcBef>
                <a:spcPts val="600"/>
              </a:spcBef>
              <a:spcAft>
                <a:spcPts val="600"/>
              </a:spcAft>
              <a:buFont typeface="Wingdings" panose="05000000000000000000" pitchFamily="2" charset="2"/>
              <a:buChar char="ü"/>
            </a:pPr>
            <a:r>
              <a:rPr lang="en-US" sz="2800" dirty="0"/>
              <a:t>Alarm systems</a:t>
            </a:r>
          </a:p>
          <a:p>
            <a:pPr marL="571500" lvl="1" indent="-461963">
              <a:spcBef>
                <a:spcPts val="600"/>
              </a:spcBef>
              <a:spcAft>
                <a:spcPts val="600"/>
              </a:spcAft>
              <a:buFont typeface="Wingdings" panose="05000000000000000000" pitchFamily="2" charset="2"/>
              <a:buChar char="ü"/>
            </a:pPr>
            <a:r>
              <a:rPr lang="en-US" sz="2800" dirty="0"/>
              <a:t>Training </a:t>
            </a:r>
            <a:r>
              <a:rPr lang="en-US" sz="2800" dirty="0" smtClean="0"/>
              <a:t>requirements</a:t>
            </a:r>
            <a:endParaRPr lang="en-US" sz="2800" dirty="0"/>
          </a:p>
        </p:txBody>
      </p:sp>
    </p:spTree>
    <p:extLst>
      <p:ext uri="{BB962C8B-B14F-4D97-AF65-F5344CB8AC3E}">
        <p14:creationId xmlns:p14="http://schemas.microsoft.com/office/powerpoint/2010/main" val="4014618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of Change Procedures</a:t>
            </a:r>
            <a:endParaRPr lang="en-US" dirty="0"/>
          </a:p>
        </p:txBody>
      </p:sp>
      <p:sp>
        <p:nvSpPr>
          <p:cNvPr id="5" name="Content Placeholder 4"/>
          <p:cNvSpPr>
            <a:spLocks noGrp="1"/>
          </p:cNvSpPr>
          <p:nvPr>
            <p:ph idx="1"/>
          </p:nvPr>
        </p:nvSpPr>
        <p:spPr/>
        <p:txBody>
          <a:bodyPr/>
          <a:lstStyle/>
          <a:p>
            <a:r>
              <a:rPr lang="en-US" dirty="0" smtClean="0"/>
              <a:t>Build a sequence of MOC approval authority</a:t>
            </a:r>
          </a:p>
          <a:p>
            <a:r>
              <a:rPr lang="en-US" dirty="0" smtClean="0"/>
              <a:t>Establish a SME team</a:t>
            </a:r>
          </a:p>
          <a:p>
            <a:r>
              <a:rPr lang="en-US" dirty="0" smtClean="0"/>
              <a:t>Create a form for documenting changes</a:t>
            </a:r>
            <a:endParaRPr lang="en-US" dirty="0" smtClean="0"/>
          </a:p>
        </p:txBody>
      </p:sp>
      <p:sp>
        <p:nvSpPr>
          <p:cNvPr id="4" name="Slide Number Placeholder 3"/>
          <p:cNvSpPr>
            <a:spLocks noGrp="1"/>
          </p:cNvSpPr>
          <p:nvPr>
            <p:ph type="sldNum" sz="quarter" idx="4"/>
          </p:nvPr>
        </p:nvSpPr>
        <p:spPr/>
        <p:txBody>
          <a:bodyPr/>
          <a:lstStyle/>
          <a:p>
            <a:fld id="{EC6B01B9-2AD7-FF46-ADAD-E0B0ABE832D6}" type="slidenum">
              <a:rPr lang="en-US" smtClean="0"/>
              <a:pPr/>
              <a:t>21</a:t>
            </a:fld>
            <a:endParaRPr lang="en-US" dirty="0"/>
          </a:p>
        </p:txBody>
      </p:sp>
      <p:sp>
        <p:nvSpPr>
          <p:cNvPr id="7" name="Rectangle 6"/>
          <p:cNvSpPr/>
          <p:nvPr/>
        </p:nvSpPr>
        <p:spPr>
          <a:xfrm>
            <a:off x="3720088"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Petsec Energy</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670" y="2774372"/>
            <a:ext cx="7380660" cy="3209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8472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of Change Procedures</a:t>
            </a:r>
            <a:endParaRPr lang="en-US" dirty="0"/>
          </a:p>
        </p:txBody>
      </p:sp>
      <p:sp>
        <p:nvSpPr>
          <p:cNvPr id="5" name="Content Placeholder 4"/>
          <p:cNvSpPr>
            <a:spLocks noGrp="1"/>
          </p:cNvSpPr>
          <p:nvPr>
            <p:ph idx="1"/>
          </p:nvPr>
        </p:nvSpPr>
        <p:spPr>
          <a:xfrm>
            <a:off x="230719" y="955040"/>
            <a:ext cx="11731752" cy="5029200"/>
          </a:xfrm>
        </p:spPr>
        <p:txBody>
          <a:bodyPr/>
          <a:lstStyle/>
          <a:p>
            <a:r>
              <a:rPr lang="en-US" dirty="0" smtClean="0"/>
              <a:t>Write procedures to manage process changes</a:t>
            </a:r>
          </a:p>
          <a:p>
            <a:r>
              <a:rPr lang="en-US" dirty="0" smtClean="0"/>
              <a:t>Execute MOC procedure and address:</a:t>
            </a:r>
          </a:p>
          <a:p>
            <a:pPr lvl="1"/>
            <a:r>
              <a:rPr lang="en-US" dirty="0" smtClean="0"/>
              <a:t>Technical basis for the change</a:t>
            </a:r>
          </a:p>
          <a:p>
            <a:pPr lvl="1"/>
            <a:r>
              <a:rPr lang="en-US" dirty="0" smtClean="0"/>
              <a:t>S&amp;H impacts of the change</a:t>
            </a:r>
          </a:p>
          <a:p>
            <a:pPr lvl="1"/>
            <a:r>
              <a:rPr lang="en-US" dirty="0" smtClean="0"/>
              <a:t>Modifications to existing procedures</a:t>
            </a:r>
          </a:p>
          <a:p>
            <a:pPr lvl="1"/>
            <a:r>
              <a:rPr lang="en-US" dirty="0" smtClean="0"/>
              <a:t>Timeframe for implementing the change</a:t>
            </a:r>
          </a:p>
          <a:p>
            <a:pPr lvl="1"/>
            <a:r>
              <a:rPr lang="en-US" dirty="0" smtClean="0"/>
              <a:t>Responsible person(s) to approve process</a:t>
            </a:r>
            <a:br>
              <a:rPr lang="en-US" dirty="0" smtClean="0"/>
            </a:br>
            <a:r>
              <a:rPr lang="en-US" dirty="0" smtClean="0"/>
              <a:t>changes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22</a:t>
            </a:fld>
            <a:endParaRPr lang="en-US" dirty="0"/>
          </a:p>
        </p:txBody>
      </p:sp>
      <p:sp>
        <p:nvSpPr>
          <p:cNvPr id="7" name="Rectangle 6"/>
          <p:cNvSpPr/>
          <p:nvPr/>
        </p:nvSpPr>
        <p:spPr>
          <a:xfrm>
            <a:off x="3759188"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080" y="1693142"/>
            <a:ext cx="4015162" cy="4291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334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PSM Training</a:t>
            </a:r>
            <a:endParaRPr lang="en-US" dirty="0"/>
          </a:p>
        </p:txBody>
      </p:sp>
      <p:sp>
        <p:nvSpPr>
          <p:cNvPr id="5" name="Content Placeholder 4"/>
          <p:cNvSpPr>
            <a:spLocks noGrp="1"/>
          </p:cNvSpPr>
          <p:nvPr>
            <p:ph idx="1"/>
          </p:nvPr>
        </p:nvSpPr>
        <p:spPr>
          <a:xfrm>
            <a:off x="230719" y="955040"/>
            <a:ext cx="6632524" cy="5029200"/>
          </a:xfrm>
        </p:spPr>
        <p:txBody>
          <a:bodyPr/>
          <a:lstStyle/>
          <a:p>
            <a:r>
              <a:rPr lang="en-US" dirty="0" smtClean="0"/>
              <a:t>Deliver initial training</a:t>
            </a:r>
          </a:p>
          <a:p>
            <a:pPr lvl="1"/>
            <a:r>
              <a:rPr lang="en-US" dirty="0" smtClean="0"/>
              <a:t>Include employees assigned to a PSM process</a:t>
            </a:r>
          </a:p>
          <a:p>
            <a:pPr lvl="1"/>
            <a:r>
              <a:rPr lang="en-US" dirty="0" smtClean="0"/>
              <a:t>Include those affected by PSM operating procedures</a:t>
            </a:r>
          </a:p>
          <a:p>
            <a:pPr lvl="1"/>
            <a:r>
              <a:rPr lang="en-US" dirty="0" smtClean="0"/>
              <a:t>Do not forget about maintenance personnel and emergency responders</a:t>
            </a:r>
          </a:p>
          <a:p>
            <a:pPr lvl="1"/>
            <a:r>
              <a:rPr lang="en-US" dirty="0" smtClean="0"/>
              <a:t>Cover the process overview, PSM procedures, S&amp;H hazards, emergency operations, and safe work practices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23</a:t>
            </a:fld>
            <a:endParaRPr lang="en-US" dirty="0"/>
          </a:p>
        </p:txBody>
      </p:sp>
      <p:sp>
        <p:nvSpPr>
          <p:cNvPr id="7" name="Rectangle 6"/>
          <p:cNvSpPr/>
          <p:nvPr/>
        </p:nvSpPr>
        <p:spPr>
          <a:xfrm>
            <a:off x="3763723"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Yahoo Images</a:t>
            </a:r>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1143"/>
          <a:stretch/>
        </p:blipFill>
        <p:spPr bwMode="auto">
          <a:xfrm>
            <a:off x="6863243" y="1632647"/>
            <a:ext cx="5099228" cy="36739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54207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PSM Training</a:t>
            </a:r>
            <a:endParaRPr lang="en-US" dirty="0"/>
          </a:p>
        </p:txBody>
      </p:sp>
      <p:sp>
        <p:nvSpPr>
          <p:cNvPr id="5" name="Content Placeholder 4"/>
          <p:cNvSpPr>
            <a:spLocks noGrp="1"/>
          </p:cNvSpPr>
          <p:nvPr>
            <p:ph idx="1"/>
          </p:nvPr>
        </p:nvSpPr>
        <p:spPr>
          <a:xfrm>
            <a:off x="230719" y="955040"/>
            <a:ext cx="6810161" cy="5029200"/>
          </a:xfrm>
        </p:spPr>
        <p:txBody>
          <a:bodyPr>
            <a:normAutofit/>
          </a:bodyPr>
          <a:lstStyle/>
          <a:p>
            <a:r>
              <a:rPr lang="en-US" dirty="0" smtClean="0"/>
              <a:t>Deliver refresher training every 3 years</a:t>
            </a:r>
          </a:p>
          <a:p>
            <a:r>
              <a:rPr lang="en-US" dirty="0" smtClean="0"/>
              <a:t>Retrain all affected personnel:</a:t>
            </a:r>
          </a:p>
          <a:p>
            <a:pPr lvl="1"/>
            <a:r>
              <a:rPr lang="en-US" u="sng" dirty="0" smtClean="0"/>
              <a:t>After process changes</a:t>
            </a:r>
            <a:endParaRPr lang="en-US" dirty="0" smtClean="0"/>
          </a:p>
          <a:p>
            <a:pPr lvl="1"/>
            <a:r>
              <a:rPr lang="en-US" u="sng" dirty="0" smtClean="0"/>
              <a:t>Prior </a:t>
            </a:r>
            <a:r>
              <a:rPr lang="en-US" u="sng" dirty="0"/>
              <a:t>to</a:t>
            </a:r>
            <a:r>
              <a:rPr lang="en-US" dirty="0"/>
              <a:t> </a:t>
            </a:r>
            <a:r>
              <a:rPr lang="en-US" dirty="0" smtClean="0"/>
              <a:t>the startup </a:t>
            </a:r>
            <a:r>
              <a:rPr lang="en-US" dirty="0"/>
              <a:t>of </a:t>
            </a:r>
            <a:r>
              <a:rPr lang="en-US" dirty="0" smtClean="0"/>
              <a:t>a process after a</a:t>
            </a:r>
            <a:br>
              <a:rPr lang="en-US" dirty="0" smtClean="0"/>
            </a:br>
            <a:r>
              <a:rPr lang="en-US" dirty="0" smtClean="0"/>
              <a:t>change</a:t>
            </a:r>
          </a:p>
          <a:p>
            <a:r>
              <a:rPr lang="en-US" dirty="0" smtClean="0"/>
              <a:t>Document the completion of all </a:t>
            </a:r>
            <a:r>
              <a:rPr lang="en-US" dirty="0" smtClean="0"/>
              <a:t>PSM</a:t>
            </a:r>
            <a:br>
              <a:rPr lang="en-US" dirty="0" smtClean="0"/>
            </a:br>
            <a:r>
              <a:rPr lang="en-US" dirty="0" smtClean="0"/>
              <a:t>training</a:t>
            </a:r>
            <a:endParaRPr lang="en-US" dirty="0" smtClean="0"/>
          </a:p>
          <a:p>
            <a:r>
              <a:rPr lang="en-US" dirty="0" smtClean="0"/>
              <a:t>Evaluate the effectiveness of </a:t>
            </a:r>
            <a:br>
              <a:rPr lang="en-US" dirty="0" smtClean="0"/>
            </a:br>
            <a:r>
              <a:rPr lang="en-US" dirty="0" smtClean="0"/>
              <a:t>provided training</a:t>
            </a:r>
            <a:endParaRPr lang="en-US" sz="2600"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24</a:t>
            </a:fld>
            <a:endParaRPr lang="en-US" dirty="0"/>
          </a:p>
        </p:txBody>
      </p:sp>
      <p:sp>
        <p:nvSpPr>
          <p:cNvPr id="7" name="Rectangle 6"/>
          <p:cNvSpPr/>
          <p:nvPr/>
        </p:nvSpPr>
        <p:spPr>
          <a:xfrm>
            <a:off x="3759186"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0880" y="1609344"/>
            <a:ext cx="4781714" cy="4235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6444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Contractor Oversight</a:t>
            </a:r>
            <a:endParaRPr lang="en-US" dirty="0"/>
          </a:p>
        </p:txBody>
      </p:sp>
      <p:sp>
        <p:nvSpPr>
          <p:cNvPr id="5" name="Content Placeholder 4"/>
          <p:cNvSpPr>
            <a:spLocks noGrp="1"/>
          </p:cNvSpPr>
          <p:nvPr>
            <p:ph idx="1"/>
          </p:nvPr>
        </p:nvSpPr>
        <p:spPr/>
        <p:txBody>
          <a:bodyPr/>
          <a:lstStyle/>
          <a:p>
            <a:r>
              <a:rPr lang="en-US" dirty="0" smtClean="0"/>
              <a:t>Establish a process to evaluate contractor S&amp;H performance</a:t>
            </a:r>
          </a:p>
          <a:p>
            <a:r>
              <a:rPr lang="en-US" dirty="0" smtClean="0"/>
              <a:t>Ensure contractors have received proper training from their employer</a:t>
            </a:r>
          </a:p>
          <a:p>
            <a:r>
              <a:rPr lang="en-US" dirty="0" smtClean="0"/>
              <a:t>Evaluate on-site contractor performance</a:t>
            </a:r>
          </a:p>
          <a:p>
            <a:r>
              <a:rPr lang="en-US" dirty="0" smtClean="0"/>
              <a:t>Maintain a separate contractor injury and illness log</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25</a:t>
            </a:fld>
            <a:endParaRPr lang="en-US" dirty="0"/>
          </a:p>
        </p:txBody>
      </p:sp>
      <p:sp>
        <p:nvSpPr>
          <p:cNvPr id="6" name="TextBox 5"/>
          <p:cNvSpPr txBox="1"/>
          <p:nvPr/>
        </p:nvSpPr>
        <p:spPr>
          <a:xfrm>
            <a:off x="2043530" y="4262557"/>
            <a:ext cx="4185330" cy="1200329"/>
          </a:xfrm>
          <a:prstGeom prst="rect">
            <a:avLst/>
          </a:prstGeom>
        </p:spPr>
        <p:style>
          <a:lnRef idx="1">
            <a:schemeClr val="dk1"/>
          </a:lnRef>
          <a:fillRef idx="2">
            <a:schemeClr val="dk1"/>
          </a:fillRef>
          <a:effectRef idx="1">
            <a:schemeClr val="dk1"/>
          </a:effectRef>
          <a:fontRef idx="minor">
            <a:schemeClr val="dk1"/>
          </a:fontRef>
        </p:style>
        <p:txBody>
          <a:bodyPr wrap="square" tIns="91440" bIns="91440" rtlCol="0">
            <a:spAutoFit/>
          </a:bodyPr>
          <a:lstStyle/>
          <a:p>
            <a:pPr marL="342900" indent="-342900">
              <a:spcBef>
                <a:spcPts val="600"/>
              </a:spcBef>
              <a:spcAft>
                <a:spcPts val="600"/>
              </a:spcAft>
              <a:buFont typeface="Wingdings" panose="05000000000000000000" pitchFamily="2" charset="2"/>
              <a:buChar char="ü"/>
            </a:pPr>
            <a:r>
              <a:rPr lang="en-US" sz="2800" dirty="0" smtClean="0"/>
              <a:t>Potential </a:t>
            </a:r>
            <a:r>
              <a:rPr lang="en-US" sz="2800" dirty="0"/>
              <a:t>hazards</a:t>
            </a:r>
          </a:p>
          <a:p>
            <a:pPr marL="342900" indent="-342900">
              <a:spcBef>
                <a:spcPts val="600"/>
              </a:spcBef>
              <a:spcAft>
                <a:spcPts val="600"/>
              </a:spcAft>
              <a:buFont typeface="Wingdings" panose="05000000000000000000" pitchFamily="2" charset="2"/>
              <a:buChar char="ü"/>
            </a:pPr>
            <a:r>
              <a:rPr lang="en-US" sz="2800" dirty="0"/>
              <a:t>Emergency </a:t>
            </a:r>
            <a:r>
              <a:rPr lang="en-US" sz="2800" dirty="0" smtClean="0"/>
              <a:t>action plan</a:t>
            </a:r>
            <a:endParaRPr lang="en-US" sz="900" dirty="0"/>
          </a:p>
        </p:txBody>
      </p:sp>
      <p:sp>
        <p:nvSpPr>
          <p:cNvPr id="8" name="TextBox 7"/>
          <p:cNvSpPr txBox="1"/>
          <p:nvPr/>
        </p:nvSpPr>
        <p:spPr>
          <a:xfrm>
            <a:off x="6228861" y="4263214"/>
            <a:ext cx="4055316" cy="1200329"/>
          </a:xfrm>
          <a:prstGeom prst="rect">
            <a:avLst/>
          </a:prstGeom>
        </p:spPr>
        <p:style>
          <a:lnRef idx="1">
            <a:schemeClr val="dk1"/>
          </a:lnRef>
          <a:fillRef idx="2">
            <a:schemeClr val="dk1"/>
          </a:fillRef>
          <a:effectRef idx="1">
            <a:schemeClr val="dk1"/>
          </a:effectRef>
          <a:fontRef idx="minor">
            <a:schemeClr val="dk1"/>
          </a:fontRef>
        </p:style>
        <p:txBody>
          <a:bodyPr wrap="square" tIns="91440" bIns="91440" rtlCol="0">
            <a:spAutoFit/>
          </a:bodyPr>
          <a:lstStyle/>
          <a:p>
            <a:pPr marL="342900" indent="-342900">
              <a:spcBef>
                <a:spcPts val="600"/>
              </a:spcBef>
              <a:spcAft>
                <a:spcPts val="600"/>
              </a:spcAft>
              <a:buFont typeface="Wingdings" panose="05000000000000000000" pitchFamily="2" charset="2"/>
              <a:buChar char="ü"/>
            </a:pPr>
            <a:r>
              <a:rPr lang="en-US" sz="2800" dirty="0" smtClean="0"/>
              <a:t>Hazard </a:t>
            </a:r>
            <a:r>
              <a:rPr lang="en-US" sz="2800" dirty="0"/>
              <a:t>controls</a:t>
            </a:r>
          </a:p>
          <a:p>
            <a:pPr marL="342900" indent="-342900">
              <a:spcBef>
                <a:spcPts val="600"/>
              </a:spcBef>
              <a:spcAft>
                <a:spcPts val="600"/>
              </a:spcAft>
              <a:buFont typeface="Wingdings" panose="05000000000000000000" pitchFamily="2" charset="2"/>
              <a:buChar char="ü"/>
            </a:pPr>
            <a:r>
              <a:rPr lang="en-US" sz="2800" dirty="0"/>
              <a:t>Safe work </a:t>
            </a:r>
            <a:r>
              <a:rPr lang="en-US" sz="2800" dirty="0" smtClean="0"/>
              <a:t>practices</a:t>
            </a:r>
            <a:endParaRPr lang="en-US" sz="900" dirty="0"/>
          </a:p>
        </p:txBody>
      </p:sp>
      <p:sp>
        <p:nvSpPr>
          <p:cNvPr id="7" name="TextBox 6"/>
          <p:cNvSpPr txBox="1"/>
          <p:nvPr/>
        </p:nvSpPr>
        <p:spPr>
          <a:xfrm>
            <a:off x="2043530" y="3636372"/>
            <a:ext cx="8240647" cy="615553"/>
          </a:xfrm>
          <a:prstGeom prst="rect">
            <a:avLst/>
          </a:prstGeom>
        </p:spPr>
        <p:style>
          <a:lnRef idx="1">
            <a:schemeClr val="dk1"/>
          </a:lnRef>
          <a:fillRef idx="2">
            <a:schemeClr val="dk1"/>
          </a:fillRef>
          <a:effectRef idx="1">
            <a:schemeClr val="dk1"/>
          </a:effectRef>
          <a:fontRef idx="minor">
            <a:schemeClr val="dk1"/>
          </a:fontRef>
        </p:style>
        <p:txBody>
          <a:bodyPr wrap="square" lIns="182880" tIns="91440" rIns="182880" bIns="91440" rtlCol="0">
            <a:spAutoFit/>
          </a:bodyPr>
          <a:lstStyle/>
          <a:p>
            <a:pPr algn="ctr"/>
            <a:r>
              <a:rPr lang="en-US" sz="2800" b="1" dirty="0"/>
              <a:t>Inform contract employees of:</a:t>
            </a:r>
          </a:p>
        </p:txBody>
      </p:sp>
    </p:spTree>
    <p:extLst>
      <p:ext uri="{BB962C8B-B14F-4D97-AF65-F5344CB8AC3E}">
        <p14:creationId xmlns:p14="http://schemas.microsoft.com/office/powerpoint/2010/main" val="3187855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Pre-Startup Safety Reviews</a:t>
            </a:r>
            <a:endParaRPr lang="en-US" dirty="0"/>
          </a:p>
        </p:txBody>
      </p:sp>
      <p:sp>
        <p:nvSpPr>
          <p:cNvPr id="5" name="Content Placeholder 4"/>
          <p:cNvSpPr>
            <a:spLocks noGrp="1"/>
          </p:cNvSpPr>
          <p:nvPr>
            <p:ph idx="1"/>
          </p:nvPr>
        </p:nvSpPr>
        <p:spPr>
          <a:xfrm>
            <a:off x="230719" y="955040"/>
            <a:ext cx="7423148" cy="5029200"/>
          </a:xfrm>
        </p:spPr>
        <p:txBody>
          <a:bodyPr>
            <a:normAutofit/>
          </a:bodyPr>
          <a:lstStyle/>
          <a:p>
            <a:r>
              <a:rPr lang="en-US" dirty="0" smtClean="0"/>
              <a:t>Initiate a safety review and confirm:</a:t>
            </a:r>
          </a:p>
          <a:p>
            <a:pPr lvl="1"/>
            <a:r>
              <a:rPr lang="en-US" dirty="0" smtClean="0"/>
              <a:t>Design </a:t>
            </a:r>
            <a:r>
              <a:rPr lang="en-US" dirty="0"/>
              <a:t>specifications of construction and </a:t>
            </a:r>
            <a:r>
              <a:rPr lang="en-US" dirty="0" smtClean="0"/>
              <a:t>equipment</a:t>
            </a:r>
          </a:p>
          <a:p>
            <a:pPr lvl="1"/>
            <a:r>
              <a:rPr lang="en-US" dirty="0" smtClean="0"/>
              <a:t>Accuracy </a:t>
            </a:r>
            <a:r>
              <a:rPr lang="en-US" dirty="0"/>
              <a:t>and effectiveness of PSM </a:t>
            </a:r>
            <a:r>
              <a:rPr lang="en-US" dirty="0" smtClean="0"/>
              <a:t>procedures</a:t>
            </a:r>
          </a:p>
          <a:p>
            <a:pPr lvl="1"/>
            <a:r>
              <a:rPr lang="en-US" dirty="0" smtClean="0"/>
              <a:t>Completeness </a:t>
            </a:r>
            <a:r>
              <a:rPr lang="en-US" dirty="0"/>
              <a:t>of PHAs (for new facilities</a:t>
            </a:r>
            <a:r>
              <a:rPr lang="en-US" dirty="0" smtClean="0"/>
              <a:t>)</a:t>
            </a:r>
          </a:p>
          <a:p>
            <a:pPr lvl="1"/>
            <a:r>
              <a:rPr lang="en-US" dirty="0" smtClean="0"/>
              <a:t>Execution </a:t>
            </a:r>
            <a:r>
              <a:rPr lang="en-US" dirty="0"/>
              <a:t>of MOC </a:t>
            </a:r>
            <a:r>
              <a:rPr lang="en-US" dirty="0" smtClean="0"/>
              <a:t>requirements </a:t>
            </a:r>
            <a:br>
              <a:rPr lang="en-US" dirty="0" smtClean="0"/>
            </a:br>
            <a:r>
              <a:rPr lang="en-US" dirty="0" smtClean="0"/>
              <a:t>(</a:t>
            </a:r>
            <a:r>
              <a:rPr lang="en-US" dirty="0"/>
              <a:t>for modified facilities</a:t>
            </a:r>
            <a:r>
              <a:rPr lang="en-US" dirty="0" smtClean="0"/>
              <a:t>)</a:t>
            </a:r>
          </a:p>
          <a:p>
            <a:pPr lvl="1"/>
            <a:r>
              <a:rPr lang="en-US" dirty="0" smtClean="0"/>
              <a:t>Status </a:t>
            </a:r>
            <a:r>
              <a:rPr lang="en-US" dirty="0"/>
              <a:t>of identified </a:t>
            </a:r>
            <a:r>
              <a:rPr lang="en-US" dirty="0" smtClean="0"/>
              <a:t>recommendations</a:t>
            </a:r>
          </a:p>
          <a:p>
            <a:pPr lvl="1"/>
            <a:r>
              <a:rPr lang="en-US" dirty="0" smtClean="0"/>
              <a:t>Completed </a:t>
            </a:r>
            <a:r>
              <a:rPr lang="en-US" dirty="0"/>
              <a:t>and documented employee </a:t>
            </a:r>
            <a:r>
              <a:rPr lang="en-US" dirty="0" smtClean="0"/>
              <a:t>training</a:t>
            </a:r>
            <a:endParaRPr lang="en-US" dirty="0"/>
          </a:p>
          <a:p>
            <a:r>
              <a:rPr lang="en-US" dirty="0" smtClean="0"/>
              <a:t>Review PSM procedures with employees</a:t>
            </a:r>
          </a:p>
        </p:txBody>
      </p:sp>
      <p:sp>
        <p:nvSpPr>
          <p:cNvPr id="4" name="Slide Number Placeholder 3"/>
          <p:cNvSpPr>
            <a:spLocks noGrp="1"/>
          </p:cNvSpPr>
          <p:nvPr>
            <p:ph type="sldNum" sz="quarter" idx="4"/>
          </p:nvPr>
        </p:nvSpPr>
        <p:spPr/>
        <p:txBody>
          <a:bodyPr/>
          <a:lstStyle/>
          <a:p>
            <a:fld id="{EC6B01B9-2AD7-FF46-ADAD-E0B0ABE832D6}" type="slidenum">
              <a:rPr lang="en-US" smtClean="0"/>
              <a:pPr/>
              <a:t>26</a:t>
            </a:fld>
            <a:endParaRPr lang="en-US" dirty="0"/>
          </a:p>
        </p:txBody>
      </p:sp>
      <p:pic>
        <p:nvPicPr>
          <p:cNvPr id="6" name="Picture 5"/>
          <p:cNvPicPr>
            <a:picLocks noChangeAspect="1"/>
          </p:cNvPicPr>
          <p:nvPr/>
        </p:nvPicPr>
        <p:blipFill>
          <a:blip r:embed="rId3"/>
          <a:stretch>
            <a:fillRect/>
          </a:stretch>
        </p:blipFill>
        <p:spPr>
          <a:xfrm>
            <a:off x="7861945" y="1586794"/>
            <a:ext cx="4100526" cy="3617383"/>
          </a:xfrm>
          <a:prstGeom prst="rect">
            <a:avLst/>
          </a:prstGeom>
        </p:spPr>
      </p:pic>
      <p:sp>
        <p:nvSpPr>
          <p:cNvPr id="7" name="Rectangle 6"/>
          <p:cNvSpPr/>
          <p:nvPr/>
        </p:nvSpPr>
        <p:spPr>
          <a:xfrm>
            <a:off x="3759186"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39321656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PSM Incident Investigations</a:t>
            </a:r>
            <a:endParaRPr lang="en-US" dirty="0"/>
          </a:p>
        </p:txBody>
      </p:sp>
      <p:sp>
        <p:nvSpPr>
          <p:cNvPr id="5" name="Content Placeholder 4"/>
          <p:cNvSpPr>
            <a:spLocks noGrp="1"/>
          </p:cNvSpPr>
          <p:nvPr>
            <p:ph idx="1"/>
          </p:nvPr>
        </p:nvSpPr>
        <p:spPr/>
        <p:txBody>
          <a:bodyPr>
            <a:normAutofit/>
          </a:bodyPr>
          <a:lstStyle/>
          <a:p>
            <a:r>
              <a:rPr lang="en-US" dirty="0" smtClean="0"/>
              <a:t>Follow established incident investigation procedures</a:t>
            </a:r>
            <a:endParaRPr lang="en-US" dirty="0"/>
          </a:p>
          <a:p>
            <a:r>
              <a:rPr lang="en-US" dirty="0" smtClean="0"/>
              <a:t>Investigate incidents that did, or could have resulted in, catastrophic release of HHCs</a:t>
            </a:r>
          </a:p>
          <a:p>
            <a:r>
              <a:rPr lang="en-US" dirty="0" smtClean="0"/>
              <a:t>Initiate </a:t>
            </a:r>
            <a:r>
              <a:rPr lang="en-US" dirty="0"/>
              <a:t>the investigation </a:t>
            </a:r>
            <a:r>
              <a:rPr lang="en-US" dirty="0" smtClean="0"/>
              <a:t>within </a:t>
            </a:r>
            <a:r>
              <a:rPr lang="en-US" dirty="0"/>
              <a:t>48 </a:t>
            </a:r>
            <a:r>
              <a:rPr lang="en-US" dirty="0" smtClean="0"/>
              <a:t>hours</a:t>
            </a:r>
          </a:p>
          <a:p>
            <a:r>
              <a:rPr lang="en-US" dirty="0" smtClean="0"/>
              <a:t>Document </a:t>
            </a:r>
            <a:r>
              <a:rPr lang="en-US" dirty="0"/>
              <a:t>the details of </a:t>
            </a:r>
            <a:r>
              <a:rPr lang="en-US" dirty="0" smtClean="0"/>
              <a:t>the investigation</a:t>
            </a:r>
            <a:endParaRPr lang="en-US" dirty="0"/>
          </a:p>
          <a:p>
            <a:r>
              <a:rPr lang="en-US" dirty="0" smtClean="0"/>
              <a:t>Share investigation results</a:t>
            </a:r>
          </a:p>
          <a:p>
            <a:r>
              <a:rPr lang="en-US" dirty="0" smtClean="0"/>
              <a:t>Maintain </a:t>
            </a:r>
            <a:r>
              <a:rPr lang="en-US" dirty="0"/>
              <a:t>investigation </a:t>
            </a:r>
            <a:r>
              <a:rPr lang="en-US" dirty="0" smtClean="0"/>
              <a:t>reports for at</a:t>
            </a:r>
            <a:br>
              <a:rPr lang="en-US" dirty="0" smtClean="0"/>
            </a:br>
            <a:r>
              <a:rPr lang="en-US" dirty="0" smtClean="0"/>
              <a:t>least 5 </a:t>
            </a:r>
            <a:r>
              <a:rPr lang="en-US" dirty="0"/>
              <a:t>years</a:t>
            </a:r>
          </a:p>
        </p:txBody>
      </p:sp>
      <p:sp>
        <p:nvSpPr>
          <p:cNvPr id="4" name="Slide Number Placeholder 3"/>
          <p:cNvSpPr>
            <a:spLocks noGrp="1"/>
          </p:cNvSpPr>
          <p:nvPr>
            <p:ph type="sldNum" sz="quarter" idx="4"/>
          </p:nvPr>
        </p:nvSpPr>
        <p:spPr/>
        <p:txBody>
          <a:bodyPr/>
          <a:lstStyle/>
          <a:p>
            <a:fld id="{EC6B01B9-2AD7-FF46-ADAD-E0B0ABE832D6}" type="slidenum">
              <a:rPr lang="en-US" smtClean="0"/>
              <a:pPr/>
              <a:t>27</a:t>
            </a:fld>
            <a:endParaRPr lang="en-US" dirty="0"/>
          </a:p>
        </p:txBody>
      </p:sp>
      <p:sp>
        <p:nvSpPr>
          <p:cNvPr id="7" name="Rectangle 6"/>
          <p:cNvSpPr/>
          <p:nvPr/>
        </p:nvSpPr>
        <p:spPr>
          <a:xfrm>
            <a:off x="3759186"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6640" y="2468880"/>
            <a:ext cx="4483557" cy="3254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69052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Reviews, Audits, and Updates</a:t>
            </a:r>
            <a:endParaRPr lang="en-US" dirty="0"/>
          </a:p>
        </p:txBody>
      </p:sp>
      <p:sp>
        <p:nvSpPr>
          <p:cNvPr id="5" name="Content Placeholder 4"/>
          <p:cNvSpPr>
            <a:spLocks noGrp="1"/>
          </p:cNvSpPr>
          <p:nvPr>
            <p:ph idx="1"/>
          </p:nvPr>
        </p:nvSpPr>
        <p:spPr/>
        <p:txBody>
          <a:bodyPr>
            <a:normAutofit/>
          </a:bodyPr>
          <a:lstStyle/>
          <a:p>
            <a:r>
              <a:rPr lang="en-US" dirty="0" smtClean="0"/>
              <a:t>Consider developing a PSM committee</a:t>
            </a:r>
          </a:p>
          <a:p>
            <a:r>
              <a:rPr lang="en-US" dirty="0" smtClean="0"/>
              <a:t>Conduct </a:t>
            </a:r>
            <a:r>
              <a:rPr lang="en-US" dirty="0"/>
              <a:t>continual testing and inspections of process-related </a:t>
            </a:r>
            <a:r>
              <a:rPr lang="en-US" dirty="0" smtClean="0"/>
              <a:t>equipment</a:t>
            </a:r>
            <a:endParaRPr lang="en-US" dirty="0"/>
          </a:p>
          <a:p>
            <a:r>
              <a:rPr lang="en-US" dirty="0" smtClean="0"/>
              <a:t>Retrain </a:t>
            </a:r>
            <a:r>
              <a:rPr lang="en-US" dirty="0"/>
              <a:t>the workforce when changes are made</a:t>
            </a:r>
          </a:p>
        </p:txBody>
      </p:sp>
      <p:sp>
        <p:nvSpPr>
          <p:cNvPr id="4" name="Slide Number Placeholder 3"/>
          <p:cNvSpPr>
            <a:spLocks noGrp="1"/>
          </p:cNvSpPr>
          <p:nvPr>
            <p:ph type="sldNum" sz="quarter" idx="4"/>
          </p:nvPr>
        </p:nvSpPr>
        <p:spPr/>
        <p:txBody>
          <a:bodyPr/>
          <a:lstStyle/>
          <a:p>
            <a:fld id="{EC6B01B9-2AD7-FF46-ADAD-E0B0ABE832D6}" type="slidenum">
              <a:rPr lang="en-US" smtClean="0"/>
              <a:pPr/>
              <a:t>28</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40571957"/>
              </p:ext>
            </p:extLst>
          </p:nvPr>
        </p:nvGraphicFramePr>
        <p:xfrm>
          <a:off x="966502" y="3469640"/>
          <a:ext cx="10258997" cy="2130909"/>
        </p:xfrm>
        <a:graphic>
          <a:graphicData uri="http://schemas.openxmlformats.org/drawingml/2006/table">
            <a:tbl>
              <a:tblPr bandRow="1">
                <a:tableStyleId>{073A0DAA-6AF3-43AB-8588-CEC1D06C72B9}</a:tableStyleId>
              </a:tblPr>
              <a:tblGrid>
                <a:gridCol w="7583805">
                  <a:extLst>
                    <a:ext uri="{9D8B030D-6E8A-4147-A177-3AD203B41FA5}">
                      <a16:colId xmlns:a16="http://schemas.microsoft.com/office/drawing/2014/main" val="20000"/>
                    </a:ext>
                  </a:extLst>
                </a:gridCol>
                <a:gridCol w="2675192">
                  <a:extLst>
                    <a:ext uri="{9D8B030D-6E8A-4147-A177-3AD203B41FA5}">
                      <a16:colId xmlns:a16="http://schemas.microsoft.com/office/drawing/2014/main" val="20001"/>
                    </a:ext>
                  </a:extLst>
                </a:gridCol>
              </a:tblGrid>
              <a:tr h="710303">
                <a:tc>
                  <a:txBody>
                    <a:bodyPr/>
                    <a:lstStyle/>
                    <a:p>
                      <a:pPr marL="114300" indent="0"/>
                      <a:r>
                        <a:rPr lang="en-US" sz="3200" dirty="0" smtClean="0"/>
                        <a:t>Review/update all PHAs</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Every 5 years</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10303">
                <a:tc>
                  <a:txBody>
                    <a:bodyPr/>
                    <a:lstStyle/>
                    <a:p>
                      <a:pPr marL="114300" indent="0"/>
                      <a:r>
                        <a:rPr lang="en-US" sz="3200" baseline="0" dirty="0" smtClean="0"/>
                        <a:t>Audit the compliance of PSM processes</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Every</a:t>
                      </a:r>
                      <a:r>
                        <a:rPr lang="en-US" sz="3200" baseline="0" dirty="0" smtClean="0"/>
                        <a:t> 3 years</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10303">
                <a:tc>
                  <a:txBody>
                    <a:bodyPr/>
                    <a:lstStyle/>
                    <a:p>
                      <a:pPr marL="114300" indent="0"/>
                      <a:r>
                        <a:rPr lang="en-US" sz="3200" dirty="0" smtClean="0"/>
                        <a:t>Review written PSM procedures</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smtClean="0"/>
                        <a:t>Every</a:t>
                      </a:r>
                      <a:r>
                        <a:rPr lang="en-US" sz="3200" baseline="0" dirty="0" smtClean="0"/>
                        <a:t> 3 years</a:t>
                      </a:r>
                      <a:endParaRPr lang="en-US"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54512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OSHA VPP PSM Supplements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29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50379241"/>
              </p:ext>
            </p:extLst>
          </p:nvPr>
        </p:nvGraphicFramePr>
        <p:xfrm>
          <a:off x="240160" y="930123"/>
          <a:ext cx="11825388" cy="5084064"/>
        </p:xfrm>
        <a:graphic>
          <a:graphicData uri="http://schemas.openxmlformats.org/drawingml/2006/table">
            <a:tbl>
              <a:tblPr firstRow="1" bandRow="1">
                <a:tableStyleId>{073A0DAA-6AF3-43AB-8588-CEC1D06C72B9}</a:tableStyleId>
              </a:tblPr>
              <a:tblGrid>
                <a:gridCol w="3941796">
                  <a:extLst>
                    <a:ext uri="{9D8B030D-6E8A-4147-A177-3AD203B41FA5}">
                      <a16:colId xmlns:a16="http://schemas.microsoft.com/office/drawing/2014/main" val="20000"/>
                    </a:ext>
                  </a:extLst>
                </a:gridCol>
                <a:gridCol w="3941796">
                  <a:extLst>
                    <a:ext uri="{9D8B030D-6E8A-4147-A177-3AD203B41FA5}">
                      <a16:colId xmlns:a16="http://schemas.microsoft.com/office/drawing/2014/main" val="20001"/>
                    </a:ext>
                  </a:extLst>
                </a:gridCol>
                <a:gridCol w="3941796">
                  <a:extLst>
                    <a:ext uri="{9D8B030D-6E8A-4147-A177-3AD203B41FA5}">
                      <a16:colId xmlns:a16="http://schemas.microsoft.com/office/drawing/2014/main" val="20002"/>
                    </a:ext>
                  </a:extLst>
                </a:gridCol>
              </a:tblGrid>
              <a:tr h="477127">
                <a:tc>
                  <a:txBody>
                    <a:bodyPr/>
                    <a:lstStyle/>
                    <a:p>
                      <a:pPr algn="ctr"/>
                      <a:r>
                        <a:rPr lang="en-US" sz="2400" dirty="0" smtClean="0"/>
                        <a:t>Supplement A</a:t>
                      </a:r>
                      <a:endParaRPr lang="en-US" sz="2400" dirty="0"/>
                    </a:p>
                  </a:txBody>
                  <a:tcPr>
                    <a:lnL w="12700" cap="flat" cmpd="sng" algn="ctr">
                      <a:noFill/>
                      <a:prstDash val="solid"/>
                      <a:round/>
                      <a:headEnd type="none" w="med" len="med"/>
                      <a:tailEnd type="none" w="med" len="med"/>
                    </a:lnL>
                    <a:solidFill>
                      <a:schemeClr val="tx2">
                        <a:lumMod val="75000"/>
                      </a:schemeClr>
                    </a:solidFill>
                  </a:tcPr>
                </a:tc>
                <a:tc>
                  <a:txBody>
                    <a:bodyPr/>
                    <a:lstStyle/>
                    <a:p>
                      <a:pPr algn="ctr"/>
                      <a:r>
                        <a:rPr lang="en-US" sz="2400" dirty="0" smtClean="0"/>
                        <a:t>Supplement B</a:t>
                      </a:r>
                      <a:endParaRPr lang="en-US" sz="2400" dirty="0"/>
                    </a:p>
                  </a:txBody>
                  <a:tcPr>
                    <a:solidFill>
                      <a:schemeClr val="tx2">
                        <a:lumMod val="75000"/>
                      </a:schemeClr>
                    </a:solidFill>
                  </a:tcPr>
                </a:tc>
                <a:tc>
                  <a:txBody>
                    <a:bodyPr/>
                    <a:lstStyle/>
                    <a:p>
                      <a:pPr algn="ctr"/>
                      <a:r>
                        <a:rPr lang="en-US" sz="2400" dirty="0" smtClean="0"/>
                        <a:t>Supplement C</a:t>
                      </a:r>
                      <a:endParaRPr lang="en-US" sz="2400" dirty="0"/>
                    </a:p>
                  </a:txBody>
                  <a:tcPr>
                    <a:lnR w="12700" cap="flat" cmpd="sng" algn="ctr">
                      <a:noFill/>
                      <a:prstDash val="solid"/>
                      <a:round/>
                      <a:headEnd type="none" w="med" len="med"/>
                      <a:tailEnd type="none" w="med" len="med"/>
                    </a:lnR>
                    <a:solidFill>
                      <a:schemeClr val="tx2">
                        <a:lumMod val="75000"/>
                      </a:schemeClr>
                    </a:solidFill>
                  </a:tcPr>
                </a:tc>
                <a:extLst>
                  <a:ext uri="{0D108BD9-81ED-4DB2-BD59-A6C34878D82A}">
                    <a16:rowId xmlns:a16="http://schemas.microsoft.com/office/drawing/2014/main" val="10000"/>
                  </a:ext>
                </a:extLst>
              </a:tr>
              <a:tr h="645567">
                <a:tc>
                  <a:txBody>
                    <a:bodyPr/>
                    <a:lstStyle/>
                    <a:p>
                      <a:pPr algn="ctr"/>
                      <a:r>
                        <a:rPr lang="en-US" sz="1800" dirty="0" smtClean="0">
                          <a:solidFill>
                            <a:schemeClr val="bg1"/>
                          </a:solidFill>
                        </a:rPr>
                        <a:t>PSM</a:t>
                      </a:r>
                      <a:r>
                        <a:rPr lang="en-US" sz="1800" baseline="0" dirty="0" smtClean="0">
                          <a:solidFill>
                            <a:schemeClr val="bg1"/>
                          </a:solidFill>
                        </a:rPr>
                        <a:t> Application</a:t>
                      </a:r>
                      <a:endParaRPr lang="en-US" sz="1800" dirty="0">
                        <a:solidFill>
                          <a:schemeClr val="bg1"/>
                        </a:solidFill>
                      </a:endParaRPr>
                    </a:p>
                  </a:txBody>
                  <a:tcPr anchor="ctr">
                    <a:lnL w="12700" cap="flat" cmpd="sng" algn="ctr">
                      <a:noFill/>
                      <a:prstDash val="solid"/>
                      <a:round/>
                      <a:headEnd type="none" w="med" len="med"/>
                      <a:tailEnd type="none" w="med" len="med"/>
                    </a:lnL>
                    <a:solidFill>
                      <a:schemeClr val="tx2">
                        <a:lumMod val="75000"/>
                      </a:schemeClr>
                    </a:solidFill>
                  </a:tcPr>
                </a:tc>
                <a:tc>
                  <a:txBody>
                    <a:bodyPr/>
                    <a:lstStyle/>
                    <a:p>
                      <a:pPr algn="ctr"/>
                      <a:r>
                        <a:rPr lang="en-US" sz="1800" dirty="0" smtClean="0">
                          <a:solidFill>
                            <a:schemeClr val="bg1"/>
                          </a:solidFill>
                        </a:rPr>
                        <a:t>PSM Annual Questionnaire</a:t>
                      </a:r>
                      <a:endParaRPr lang="en-US" sz="1800" dirty="0">
                        <a:solidFill>
                          <a:schemeClr val="bg1"/>
                        </a:solidFill>
                      </a:endParaRPr>
                    </a:p>
                  </a:txBody>
                  <a:tcPr anchor="ctr">
                    <a:solidFill>
                      <a:schemeClr val="tx2">
                        <a:lumMod val="75000"/>
                      </a:schemeClr>
                    </a:solidFill>
                  </a:tcPr>
                </a:tc>
                <a:tc>
                  <a:txBody>
                    <a:bodyPr/>
                    <a:lstStyle/>
                    <a:p>
                      <a:pPr algn="ctr"/>
                      <a:r>
                        <a:rPr lang="en-US" sz="1800" dirty="0" smtClean="0">
                          <a:solidFill>
                            <a:schemeClr val="bg1"/>
                          </a:solidFill>
                        </a:rPr>
                        <a:t>PSM On-Site Evaluation</a:t>
                      </a:r>
                      <a:r>
                        <a:rPr lang="en-US" sz="1800" baseline="0" dirty="0" smtClean="0">
                          <a:solidFill>
                            <a:schemeClr val="bg1"/>
                          </a:solidFill>
                        </a:rPr>
                        <a:t> Questionnaire</a:t>
                      </a:r>
                      <a:endParaRPr lang="en-US" sz="1800" dirty="0">
                        <a:solidFill>
                          <a:schemeClr val="bg1"/>
                        </a:solidFill>
                      </a:endParaRPr>
                    </a:p>
                  </a:txBody>
                  <a:tcPr>
                    <a:lnR w="12700" cap="flat" cmpd="sng" algn="ctr">
                      <a:noFill/>
                      <a:prstDash val="solid"/>
                      <a:round/>
                      <a:headEnd type="none" w="med" len="med"/>
                      <a:tailEnd type="none" w="med" len="med"/>
                    </a:lnR>
                    <a:solidFill>
                      <a:schemeClr val="tx2">
                        <a:lumMod val="75000"/>
                      </a:schemeClr>
                    </a:solidFill>
                  </a:tcPr>
                </a:tc>
                <a:extLst>
                  <a:ext uri="{0D108BD9-81ED-4DB2-BD59-A6C34878D82A}">
                    <a16:rowId xmlns:a16="http://schemas.microsoft.com/office/drawing/2014/main" val="10001"/>
                  </a:ext>
                </a:extLst>
              </a:tr>
              <a:tr h="3961370">
                <a:tc>
                  <a:txBody>
                    <a:bodyPr/>
                    <a:lstStyle/>
                    <a:p>
                      <a:pPr marL="285750" indent="-285750">
                        <a:spcBef>
                          <a:spcPts val="600"/>
                        </a:spcBef>
                        <a:spcAft>
                          <a:spcPts val="600"/>
                        </a:spcAft>
                        <a:buFont typeface="Arial" panose="020B0604020202020204" pitchFamily="34" charset="0"/>
                        <a:buChar char="•"/>
                      </a:pPr>
                      <a:r>
                        <a:rPr lang="en-US" sz="2000" dirty="0" smtClean="0"/>
                        <a:t>Print out this supplement</a:t>
                      </a:r>
                    </a:p>
                    <a:p>
                      <a:pPr marL="285750" indent="-285750">
                        <a:spcBef>
                          <a:spcPts val="600"/>
                        </a:spcBef>
                        <a:spcAft>
                          <a:spcPts val="600"/>
                        </a:spcAft>
                        <a:buFont typeface="Arial" panose="020B0604020202020204" pitchFamily="34" charset="0"/>
                        <a:buChar char="•"/>
                      </a:pPr>
                      <a:r>
                        <a:rPr lang="en-US" sz="2000" dirty="0" smtClean="0"/>
                        <a:t>Answer the questions in narrative format</a:t>
                      </a:r>
                    </a:p>
                    <a:p>
                      <a:pPr marL="285750" indent="-285750">
                        <a:spcBef>
                          <a:spcPts val="600"/>
                        </a:spcBef>
                        <a:spcAft>
                          <a:spcPts val="600"/>
                        </a:spcAft>
                        <a:buFont typeface="Arial" panose="020B0604020202020204" pitchFamily="34" charset="0"/>
                        <a:buChar char="•"/>
                      </a:pPr>
                      <a:r>
                        <a:rPr lang="en-US" sz="2000" dirty="0" smtClean="0"/>
                        <a:t>Write “Not Applicable” for questions outside the scope of you PSM operations</a:t>
                      </a:r>
                      <a:r>
                        <a:rPr lang="en-US" sz="2000" baseline="0" dirty="0" smtClean="0"/>
                        <a:t> – explain why!</a:t>
                      </a:r>
                    </a:p>
                    <a:p>
                      <a:pPr marL="285750" indent="-285750">
                        <a:spcBef>
                          <a:spcPts val="600"/>
                        </a:spcBef>
                        <a:spcAft>
                          <a:spcPts val="600"/>
                        </a:spcAft>
                        <a:buFont typeface="Arial" panose="020B0604020202020204" pitchFamily="34" charset="0"/>
                        <a:buChar char="•"/>
                      </a:pPr>
                      <a:r>
                        <a:rPr lang="en-US" sz="2000" baseline="0" dirty="0" smtClean="0"/>
                        <a:t>Submit the completed supplement with your OSHA VPP application</a:t>
                      </a:r>
                      <a:endParaRPr lang="en-US" sz="2000" dirty="0" smtClean="0"/>
                    </a:p>
                  </a:txBody>
                  <a:tcPr marB="0">
                    <a:lnL w="12700" cap="flat" cmpd="sng" algn="ctr">
                      <a:noFill/>
                      <a:prstDash val="solid"/>
                      <a:round/>
                      <a:headEnd type="none" w="med" len="med"/>
                      <a:tailEnd type="none" w="med" len="med"/>
                    </a:lnL>
                  </a:tcPr>
                </a:tc>
                <a:tc>
                  <a:txBody>
                    <a:bodyPr/>
                    <a:lstStyle/>
                    <a:p>
                      <a:pPr marL="285750" indent="-285750">
                        <a:spcBef>
                          <a:spcPts val="600"/>
                        </a:spcBef>
                        <a:spcAft>
                          <a:spcPts val="600"/>
                        </a:spcAft>
                        <a:buFont typeface="Arial" panose="020B0604020202020204" pitchFamily="34" charset="0"/>
                        <a:buChar char="•"/>
                      </a:pPr>
                      <a:r>
                        <a:rPr lang="en-US" sz="2000" dirty="0" smtClean="0"/>
                        <a:t>Review the questions included in this supplement (these change</a:t>
                      </a:r>
                      <a:r>
                        <a:rPr lang="en-US" sz="2000" baseline="0" dirty="0" smtClean="0"/>
                        <a:t> year to year)</a:t>
                      </a:r>
                      <a:endParaRPr lang="en-US" sz="2000" dirty="0" smtClean="0"/>
                    </a:p>
                    <a:p>
                      <a:pPr marL="285750" indent="-285750">
                        <a:spcBef>
                          <a:spcPts val="600"/>
                        </a:spcBef>
                        <a:spcAft>
                          <a:spcPts val="600"/>
                        </a:spcAft>
                        <a:buFont typeface="Arial" panose="020B0604020202020204" pitchFamily="34" charset="0"/>
                        <a:buChar char="•"/>
                      </a:pPr>
                      <a:r>
                        <a:rPr lang="en-US" sz="2000" dirty="0" smtClean="0"/>
                        <a:t>Answer the questions in narrative form, evaluating</a:t>
                      </a:r>
                      <a:r>
                        <a:rPr lang="en-US" sz="2000" baseline="0" dirty="0" smtClean="0"/>
                        <a:t> both best practices and areas of opportunity </a:t>
                      </a:r>
                    </a:p>
                    <a:p>
                      <a:pPr marL="285750" indent="-285750">
                        <a:spcBef>
                          <a:spcPts val="600"/>
                        </a:spcBef>
                        <a:spcAft>
                          <a:spcPts val="600"/>
                        </a:spcAft>
                        <a:buFont typeface="Arial" panose="020B0604020202020204" pitchFamily="34" charset="0"/>
                        <a:buChar char="•"/>
                      </a:pPr>
                      <a:r>
                        <a:rPr lang="en-US" sz="2000" dirty="0" smtClean="0"/>
                        <a:t>If you are a Star site, submit the</a:t>
                      </a:r>
                      <a:r>
                        <a:rPr lang="en-US" sz="2000" baseline="0" dirty="0" smtClean="0"/>
                        <a:t> completed supplement with your annual VPP self-evaluation</a:t>
                      </a:r>
                    </a:p>
                  </a:txBody>
                  <a:tcPr marB="0"/>
                </a:tc>
                <a:tc>
                  <a:txBody>
                    <a:bodyPr/>
                    <a:lstStyle/>
                    <a:p>
                      <a:pPr marL="285750" indent="-285750">
                        <a:spcBef>
                          <a:spcPts val="600"/>
                        </a:spcBef>
                        <a:spcAft>
                          <a:spcPts val="600"/>
                        </a:spcAft>
                        <a:buFont typeface="Arial" panose="020B0604020202020204" pitchFamily="34" charset="0"/>
                        <a:buChar char="•"/>
                      </a:pPr>
                      <a:r>
                        <a:rPr lang="en-US" sz="2000" dirty="0" smtClean="0"/>
                        <a:t>Review</a:t>
                      </a:r>
                      <a:r>
                        <a:rPr lang="en-US" sz="2000" baseline="0" dirty="0" smtClean="0"/>
                        <a:t> the questions you answered for supplement A</a:t>
                      </a:r>
                    </a:p>
                    <a:p>
                      <a:pPr marL="285750" indent="-285750">
                        <a:spcBef>
                          <a:spcPts val="600"/>
                        </a:spcBef>
                        <a:spcAft>
                          <a:spcPts val="600"/>
                        </a:spcAft>
                        <a:buFont typeface="Arial" panose="020B0604020202020204" pitchFamily="34" charset="0"/>
                        <a:buChar char="•"/>
                      </a:pPr>
                      <a:r>
                        <a:rPr lang="en-US" sz="2000" baseline="0" dirty="0" smtClean="0"/>
                        <a:t>Think about other questions an OSHA assessment team may ask about your PSM</a:t>
                      </a:r>
                    </a:p>
                    <a:p>
                      <a:pPr marL="285750" indent="-285750">
                        <a:spcBef>
                          <a:spcPts val="600"/>
                        </a:spcBef>
                        <a:spcAft>
                          <a:spcPts val="600"/>
                        </a:spcAft>
                        <a:buFont typeface="Arial" panose="020B0604020202020204" pitchFamily="34" charset="0"/>
                        <a:buChar char="•"/>
                      </a:pPr>
                      <a:r>
                        <a:rPr lang="en-US" sz="2000" baseline="0" dirty="0" smtClean="0"/>
                        <a:t>Prepare to answer these questions, and others regarding PSM, during on-site OSHA VPP evaluations and recertifications</a:t>
                      </a:r>
                      <a:endParaRPr lang="en-US" sz="2000" dirty="0"/>
                    </a:p>
                  </a:txBody>
                  <a:tcPr marB="0">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5195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&amp; Importance</a:t>
            </a:r>
            <a:endParaRPr lang="en-US" dirty="0"/>
          </a:p>
        </p:txBody>
      </p:sp>
      <p:sp>
        <p:nvSpPr>
          <p:cNvPr id="3" name="Content Placeholder 2"/>
          <p:cNvSpPr>
            <a:spLocks noGrp="1"/>
          </p:cNvSpPr>
          <p:nvPr>
            <p:ph idx="1"/>
          </p:nvPr>
        </p:nvSpPr>
        <p:spPr/>
        <p:txBody>
          <a:bodyPr/>
          <a:lstStyle/>
          <a:p>
            <a:r>
              <a:rPr lang="en-US" dirty="0" smtClean="0"/>
              <a:t>Included in the HPC element of VPP</a:t>
            </a:r>
          </a:p>
          <a:p>
            <a:r>
              <a:rPr lang="en-US" dirty="0" smtClean="0"/>
              <a:t>Addresses the use of HHCs in processes</a:t>
            </a:r>
          </a:p>
          <a:p>
            <a:r>
              <a:rPr lang="en-US" dirty="0" smtClean="0"/>
              <a:t>Necessary in order to comply with 29 CFR 1910.119</a:t>
            </a:r>
          </a:p>
          <a:p>
            <a:r>
              <a:rPr lang="en-US" dirty="0" smtClean="0"/>
              <a:t>Provides workplace and</a:t>
            </a:r>
            <a:br>
              <a:rPr lang="en-US" dirty="0" smtClean="0"/>
            </a:br>
            <a:r>
              <a:rPr lang="en-US" dirty="0" smtClean="0"/>
              <a:t>community safety</a:t>
            </a:r>
          </a:p>
          <a:p>
            <a:r>
              <a:rPr lang="en-US" dirty="0" smtClean="0"/>
              <a:t>Prevents or minimizes the</a:t>
            </a:r>
            <a:br>
              <a:rPr lang="en-US" dirty="0" smtClean="0"/>
            </a:br>
            <a:r>
              <a:rPr lang="en-US" dirty="0" smtClean="0"/>
              <a:t>unexpected release of HHCs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3</a:t>
            </a:fld>
            <a:endParaRPr lang="en-US" dirty="0"/>
          </a:p>
        </p:txBody>
      </p:sp>
      <p:sp>
        <p:nvSpPr>
          <p:cNvPr id="6" name="Rectangle 5"/>
          <p:cNvSpPr/>
          <p:nvPr/>
        </p:nvSpPr>
        <p:spPr>
          <a:xfrm>
            <a:off x="3698513"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Yahoo Images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922" y="2828461"/>
            <a:ext cx="6223549" cy="3155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3387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smtClean="0"/>
              <a:t>Conclusion</a:t>
            </a:r>
            <a:endParaRPr lang="en-US" dirty="0"/>
          </a:p>
        </p:txBody>
      </p:sp>
      <p:sp>
        <p:nvSpPr>
          <p:cNvPr id="3" name="Content Placeholder 2"/>
          <p:cNvSpPr>
            <a:spLocks noGrp="1"/>
          </p:cNvSpPr>
          <p:nvPr>
            <p:ph idx="1"/>
          </p:nvPr>
        </p:nvSpPr>
        <p:spPr/>
        <p:txBody>
          <a:bodyPr/>
          <a:lstStyle/>
          <a:p>
            <a:r>
              <a:rPr lang="en-US" dirty="0"/>
              <a:t>In this presentation, you learned to</a:t>
            </a:r>
            <a:r>
              <a:rPr lang="en-US" dirty="0" smtClean="0"/>
              <a:t>:</a:t>
            </a:r>
            <a:endParaRPr lang="en-US" dirty="0"/>
          </a:p>
          <a:p>
            <a:pPr lvl="1"/>
            <a:r>
              <a:rPr lang="en-US" dirty="0"/>
              <a:t>Summarize the background and importance of PSM</a:t>
            </a:r>
          </a:p>
          <a:p>
            <a:pPr lvl="1"/>
            <a:r>
              <a:rPr lang="en-US" dirty="0"/>
              <a:t>List PSM-related documentation</a:t>
            </a:r>
          </a:p>
          <a:p>
            <a:pPr lvl="1"/>
            <a:r>
              <a:rPr lang="en-US" dirty="0"/>
              <a:t>Describe the knowledge leadership/management, key personnel, and the workforce should have regarding PSM</a:t>
            </a:r>
          </a:p>
          <a:p>
            <a:pPr lvl="1"/>
            <a:r>
              <a:rPr lang="en-US" dirty="0"/>
              <a:t>Identify PSM actions to implement and sustain OSHA VPP</a:t>
            </a:r>
          </a:p>
        </p:txBody>
      </p:sp>
      <p:sp>
        <p:nvSpPr>
          <p:cNvPr id="4" name="Slide Number Placeholder 3"/>
          <p:cNvSpPr>
            <a:spLocks noGrp="1"/>
          </p:cNvSpPr>
          <p:nvPr>
            <p:ph type="sldNum" sz="quarter" idx="4"/>
          </p:nvPr>
        </p:nvSpPr>
        <p:spPr/>
        <p:txBody>
          <a:bodyPr/>
          <a:lstStyle/>
          <a:p>
            <a:fld id="{EC6B01B9-2AD7-FF46-ADAD-E0B0ABE832D6}" type="slidenum">
              <a:rPr lang="en-US" smtClean="0"/>
              <a:pPr/>
              <a:t>30</a:t>
            </a:fld>
            <a:endParaRPr lang="en-US" dirty="0"/>
          </a:p>
        </p:txBody>
      </p:sp>
    </p:spTree>
    <p:extLst>
      <p:ext uri="{BB962C8B-B14F-4D97-AF65-F5344CB8AC3E}">
        <p14:creationId xmlns:p14="http://schemas.microsoft.com/office/powerpoint/2010/main" val="486332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a:xfrm>
            <a:off x="230718" y="955040"/>
            <a:ext cx="6993041" cy="5029200"/>
          </a:xfrm>
        </p:spPr>
        <p:txBody>
          <a:bodyPr/>
          <a:lstStyle/>
          <a:p>
            <a:r>
              <a:rPr lang="en-US" dirty="0" smtClean="0"/>
              <a:t>Process safety information</a:t>
            </a:r>
          </a:p>
          <a:p>
            <a:r>
              <a:rPr lang="en-US" dirty="0" smtClean="0"/>
              <a:t>Process hazard analyses</a:t>
            </a:r>
          </a:p>
          <a:p>
            <a:r>
              <a:rPr lang="en-US" dirty="0" smtClean="0"/>
              <a:t>PSM procedures</a:t>
            </a:r>
          </a:p>
          <a:p>
            <a:r>
              <a:rPr lang="en-US" dirty="0" smtClean="0"/>
              <a:t>Employee participation plans</a:t>
            </a:r>
          </a:p>
          <a:p>
            <a:r>
              <a:rPr lang="en-US" dirty="0" smtClean="0"/>
              <a:t>Emergency action plans</a:t>
            </a:r>
          </a:p>
          <a:p>
            <a:r>
              <a:rPr lang="en-US" dirty="0" smtClean="0"/>
              <a:t>Pre-startup safety reviews</a:t>
            </a:r>
          </a:p>
          <a:p>
            <a:r>
              <a:rPr lang="en-US" dirty="0" smtClean="0"/>
              <a:t>Equipment inspections and test results</a:t>
            </a:r>
          </a:p>
          <a:p>
            <a:pPr lvl="0"/>
            <a:r>
              <a:rPr lang="en-US" dirty="0" smtClean="0"/>
              <a:t>Quality assurance evaluations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4</a:t>
            </a:fld>
            <a:endParaRPr lang="en-US" dirty="0"/>
          </a:p>
        </p:txBody>
      </p:sp>
      <p:sp>
        <p:nvSpPr>
          <p:cNvPr id="7" name="Rectangle 6"/>
          <p:cNvSpPr/>
          <p:nvPr/>
        </p:nvSpPr>
        <p:spPr>
          <a:xfrm>
            <a:off x="3720088" y="6366250"/>
            <a:ext cx="4751827" cy="250011"/>
          </a:xfrm>
          <a:prstGeom prst="rect">
            <a:avLst/>
          </a:prstGeom>
        </p:spPr>
        <p:txBody>
          <a:bodyPr wrap="square">
            <a:spAutoFit/>
          </a:bodyPr>
          <a:lstStyle/>
          <a:p>
            <a:pPr algn="ctr"/>
            <a:r>
              <a:rPr lang="en-US" sz="1000" dirty="0">
                <a:solidFill>
                  <a:schemeClr val="bg1">
                    <a:lumMod val="50000"/>
                  </a:schemeClr>
                </a:solidFill>
              </a:rPr>
              <a:t>Image retrieved from Microsoft Clip Art</a:t>
            </a:r>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760" y="1097376"/>
            <a:ext cx="4536435" cy="4744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4420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Documentation</a:t>
            </a:r>
            <a:endParaRPr lang="en-US" dirty="0"/>
          </a:p>
        </p:txBody>
      </p:sp>
      <p:sp>
        <p:nvSpPr>
          <p:cNvPr id="3" name="Content Placeholder 2"/>
          <p:cNvSpPr>
            <a:spLocks noGrp="1"/>
          </p:cNvSpPr>
          <p:nvPr>
            <p:ph idx="1"/>
          </p:nvPr>
        </p:nvSpPr>
        <p:spPr>
          <a:xfrm>
            <a:off x="230719" y="955040"/>
            <a:ext cx="11731752" cy="5029200"/>
          </a:xfrm>
        </p:spPr>
        <p:txBody>
          <a:bodyPr>
            <a:normAutofit/>
          </a:bodyPr>
          <a:lstStyle/>
          <a:p>
            <a:r>
              <a:rPr lang="en-US" dirty="0"/>
              <a:t>Diagrams showing process flow, </a:t>
            </a:r>
            <a:r>
              <a:rPr lang="en-US" dirty="0" smtClean="0"/>
              <a:t>block flow</a:t>
            </a:r>
            <a:r>
              <a:rPr lang="en-US" dirty="0"/>
              <a:t>, and piping and instrumentation</a:t>
            </a:r>
          </a:p>
          <a:p>
            <a:r>
              <a:rPr lang="en-US" dirty="0"/>
              <a:t>PSM compliance audits</a:t>
            </a:r>
          </a:p>
          <a:p>
            <a:r>
              <a:rPr lang="en-US" dirty="0"/>
              <a:t>MOC procedures</a:t>
            </a:r>
          </a:p>
          <a:p>
            <a:r>
              <a:rPr lang="en-US" dirty="0"/>
              <a:t>Incident investigations </a:t>
            </a:r>
            <a:r>
              <a:rPr lang="en-US" dirty="0" smtClean="0"/>
              <a:t>involving</a:t>
            </a:r>
            <a:br>
              <a:rPr lang="en-US" dirty="0" smtClean="0"/>
            </a:br>
            <a:r>
              <a:rPr lang="en-US" dirty="0" smtClean="0"/>
              <a:t>PSM and HHCs</a:t>
            </a:r>
            <a:endParaRPr lang="en-US" dirty="0"/>
          </a:p>
          <a:p>
            <a:r>
              <a:rPr lang="en-US" dirty="0"/>
              <a:t>Corrective action </a:t>
            </a:r>
            <a:r>
              <a:rPr lang="en-US" dirty="0" smtClean="0"/>
              <a:t>forms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5</a:t>
            </a:fld>
            <a:endParaRPr lang="en-US" dirty="0"/>
          </a:p>
        </p:txBody>
      </p:sp>
      <p:sp>
        <p:nvSpPr>
          <p:cNvPr id="6" name="Rectangle 5"/>
          <p:cNvSpPr/>
          <p:nvPr/>
        </p:nvSpPr>
        <p:spPr>
          <a:xfrm>
            <a:off x="3720088" y="6367725"/>
            <a:ext cx="4751827" cy="250011"/>
          </a:xfrm>
          <a:prstGeom prst="rect">
            <a:avLst/>
          </a:prstGeom>
        </p:spPr>
        <p:txBody>
          <a:bodyPr wrap="square">
            <a:spAutoFit/>
          </a:bodyPr>
          <a:lstStyle/>
          <a:p>
            <a:pPr algn="ctr"/>
            <a:r>
              <a:rPr lang="en-US" sz="1000" dirty="0">
                <a:solidFill>
                  <a:schemeClr val="bg1">
                    <a:lumMod val="50000"/>
                  </a:schemeClr>
                </a:solidFill>
              </a:rPr>
              <a:t>Image retrieved from OSHA</a:t>
            </a:r>
          </a:p>
        </p:txBody>
      </p:sp>
      <p:pic>
        <p:nvPicPr>
          <p:cNvPr id="5" name="Picture 4"/>
          <p:cNvPicPr>
            <a:picLocks noChangeAspect="1"/>
          </p:cNvPicPr>
          <p:nvPr/>
        </p:nvPicPr>
        <p:blipFill>
          <a:blip r:embed="rId3"/>
          <a:stretch>
            <a:fillRect/>
          </a:stretch>
        </p:blipFill>
        <p:spPr>
          <a:xfrm>
            <a:off x="6217920" y="1736090"/>
            <a:ext cx="5419725" cy="4248150"/>
          </a:xfrm>
          <a:prstGeom prst="rect">
            <a:avLst/>
          </a:prstGeom>
        </p:spPr>
      </p:pic>
    </p:spTree>
    <p:extLst>
      <p:ext uri="{BB962C8B-B14F-4D97-AF65-F5344CB8AC3E}">
        <p14:creationId xmlns:p14="http://schemas.microsoft.com/office/powerpoint/2010/main" val="533116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sp>
        <p:nvSpPr>
          <p:cNvPr id="3" name="Content Placeholder 2"/>
          <p:cNvSpPr>
            <a:spLocks noGrp="1"/>
          </p:cNvSpPr>
          <p:nvPr>
            <p:ph idx="1"/>
          </p:nvPr>
        </p:nvSpPr>
        <p:spPr/>
        <p:txBody>
          <a:bodyPr/>
          <a:lstStyle/>
          <a:p>
            <a:r>
              <a:rPr lang="en-US" dirty="0" smtClean="0"/>
              <a:t>PSM maintenance schedule</a:t>
            </a:r>
          </a:p>
          <a:p>
            <a:r>
              <a:rPr lang="en-US" dirty="0" smtClean="0"/>
              <a:t>Contract employee injury and</a:t>
            </a:r>
            <a:br>
              <a:rPr lang="en-US" dirty="0" smtClean="0"/>
            </a:br>
            <a:r>
              <a:rPr lang="en-US" dirty="0" smtClean="0"/>
              <a:t>illness log</a:t>
            </a:r>
          </a:p>
          <a:p>
            <a:r>
              <a:rPr lang="en-US" dirty="0" smtClean="0"/>
              <a:t>Hot work permits</a:t>
            </a:r>
          </a:p>
          <a:p>
            <a:r>
              <a:rPr lang="en-US" dirty="0" smtClean="0"/>
              <a:t>Initial and refresher PSM training</a:t>
            </a:r>
          </a:p>
          <a:p>
            <a:r>
              <a:rPr lang="en-US" dirty="0" smtClean="0"/>
              <a:t>OSHA VPP application</a:t>
            </a:r>
            <a:br>
              <a:rPr lang="en-US" dirty="0" smtClean="0"/>
            </a:br>
            <a:r>
              <a:rPr lang="en-US" dirty="0" smtClean="0"/>
              <a:t>supplements</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6</a:t>
            </a:fld>
            <a:endParaRPr lang="en-US" dirty="0"/>
          </a:p>
        </p:txBody>
      </p:sp>
      <p:pic>
        <p:nvPicPr>
          <p:cNvPr id="6" name="Picture 2" descr="http://farm5.staticflickr.com/4098/4782291296_4b8d89b309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900" y="1544614"/>
            <a:ext cx="5770571" cy="38500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20088" y="6367725"/>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spTree>
    <p:extLst>
      <p:ext uri="{BB962C8B-B14F-4D97-AF65-F5344CB8AC3E}">
        <p14:creationId xmlns:p14="http://schemas.microsoft.com/office/powerpoint/2010/main" val="3730899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clrChange>
              <a:clrFrom>
                <a:srgbClr val="D8D8D8"/>
              </a:clrFrom>
              <a:clrTo>
                <a:srgbClr val="D8D8D8">
                  <a:alpha val="0"/>
                </a:srgbClr>
              </a:clrTo>
            </a:clrChange>
            <a:extLst>
              <a:ext uri="{28A0092B-C50C-407E-A947-70E740481C1C}">
                <a14:useLocalDpi xmlns:a14="http://schemas.microsoft.com/office/drawing/2010/main" val="0"/>
              </a:ext>
            </a:extLst>
          </a:blip>
          <a:srcRect/>
          <a:stretch>
            <a:fillRect/>
          </a:stretch>
        </p:blipFill>
        <p:spPr bwMode="auto">
          <a:xfrm>
            <a:off x="7315200" y="1345565"/>
            <a:ext cx="4724400" cy="463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Autofit/>
          </a:bodyPr>
          <a:lstStyle/>
          <a:p>
            <a:pPr lvl="0"/>
            <a:r>
              <a:rPr lang="en-US" dirty="0"/>
              <a:t>Leadership/Management Knowledge</a:t>
            </a:r>
          </a:p>
        </p:txBody>
      </p:sp>
      <p:sp>
        <p:nvSpPr>
          <p:cNvPr id="3" name="Content Placeholder 2"/>
          <p:cNvSpPr>
            <a:spLocks noGrp="1"/>
          </p:cNvSpPr>
          <p:nvPr>
            <p:ph idx="1"/>
          </p:nvPr>
        </p:nvSpPr>
        <p:spPr>
          <a:xfrm>
            <a:off x="242813" y="955040"/>
            <a:ext cx="11731752" cy="5029200"/>
          </a:xfrm>
        </p:spPr>
        <p:txBody>
          <a:bodyPr>
            <a:normAutofit/>
          </a:bodyPr>
          <a:lstStyle/>
          <a:p>
            <a:r>
              <a:rPr lang="en-US" dirty="0" smtClean="0"/>
              <a:t>Leaders </a:t>
            </a:r>
            <a:r>
              <a:rPr lang="en-US" dirty="0"/>
              <a:t>and managers should </a:t>
            </a:r>
            <a:r>
              <a:rPr lang="en-US" dirty="0" smtClean="0"/>
              <a:t>know </a:t>
            </a:r>
            <a:r>
              <a:rPr lang="en-US" dirty="0" smtClean="0"/>
              <a:t>about</a:t>
            </a:r>
            <a:endParaRPr lang="en-US" dirty="0"/>
          </a:p>
          <a:p>
            <a:pPr lvl="1"/>
            <a:r>
              <a:rPr lang="en-US" dirty="0" smtClean="0"/>
              <a:t>HHC(s</a:t>
            </a:r>
            <a:r>
              <a:rPr lang="en-US" dirty="0"/>
              <a:t>) used at the </a:t>
            </a:r>
            <a:r>
              <a:rPr lang="en-US" dirty="0" smtClean="0"/>
              <a:t>worksite</a:t>
            </a:r>
            <a:r>
              <a:rPr lang="en-US" dirty="0"/>
              <a:t> </a:t>
            </a:r>
            <a:r>
              <a:rPr lang="en-US" dirty="0" smtClean="0"/>
              <a:t>and </a:t>
            </a:r>
            <a:br>
              <a:rPr lang="en-US" dirty="0" smtClean="0"/>
            </a:br>
            <a:r>
              <a:rPr lang="en-US" dirty="0" smtClean="0"/>
              <a:t>associated hazards</a:t>
            </a:r>
            <a:endParaRPr lang="en-US" dirty="0"/>
          </a:p>
          <a:p>
            <a:pPr lvl="1"/>
            <a:r>
              <a:rPr lang="en-US" dirty="0" smtClean="0"/>
              <a:t>Written </a:t>
            </a:r>
            <a:r>
              <a:rPr lang="en-US" dirty="0"/>
              <a:t>PSM procedures</a:t>
            </a:r>
          </a:p>
          <a:p>
            <a:pPr lvl="1"/>
            <a:r>
              <a:rPr lang="en-US" dirty="0" smtClean="0"/>
              <a:t>Emergency </a:t>
            </a:r>
            <a:r>
              <a:rPr lang="en-US" dirty="0"/>
              <a:t>response procedures</a:t>
            </a:r>
          </a:p>
          <a:p>
            <a:pPr lvl="1"/>
            <a:r>
              <a:rPr lang="en-US" dirty="0" smtClean="0"/>
              <a:t>Employee and leadership responsibilities in</a:t>
            </a:r>
            <a:br>
              <a:rPr lang="en-US" dirty="0" smtClean="0"/>
            </a:br>
            <a:r>
              <a:rPr lang="en-US" dirty="0" smtClean="0"/>
              <a:t>the </a:t>
            </a:r>
            <a:r>
              <a:rPr lang="en-US" dirty="0"/>
              <a:t>event of a </a:t>
            </a:r>
            <a:r>
              <a:rPr lang="en-US" dirty="0" smtClean="0"/>
              <a:t>HHC release</a:t>
            </a:r>
            <a:endParaRPr lang="en-US" dirty="0"/>
          </a:p>
          <a:p>
            <a:pPr lvl="1"/>
            <a:r>
              <a:rPr lang="en-US" dirty="0" smtClean="0"/>
              <a:t>Anticipated </a:t>
            </a:r>
            <a:r>
              <a:rPr lang="en-US" dirty="0"/>
              <a:t>or new process </a:t>
            </a:r>
            <a:r>
              <a:rPr lang="en-US" dirty="0" smtClean="0"/>
              <a:t>changes</a:t>
            </a:r>
            <a:endParaRPr lang="en-US" dirty="0"/>
          </a:p>
          <a:p>
            <a:pPr lvl="1"/>
            <a:r>
              <a:rPr lang="en-US" dirty="0" smtClean="0"/>
              <a:t>Training requirements</a:t>
            </a:r>
            <a:endParaRPr lang="en-US" dirty="0"/>
          </a:p>
        </p:txBody>
      </p:sp>
      <p:sp>
        <p:nvSpPr>
          <p:cNvPr id="4" name="Slide Number Placeholder 3"/>
          <p:cNvSpPr>
            <a:spLocks noGrp="1"/>
          </p:cNvSpPr>
          <p:nvPr>
            <p:ph type="sldNum" sz="quarter" idx="4"/>
          </p:nvPr>
        </p:nvSpPr>
        <p:spPr>
          <a:xfrm>
            <a:off x="230719" y="6310169"/>
            <a:ext cx="2133600" cy="365125"/>
          </a:xfrm>
        </p:spPr>
        <p:txBody>
          <a:bodyPr/>
          <a:lstStyle/>
          <a:p>
            <a:fld id="{EC6B01B9-2AD7-FF46-ADAD-E0B0ABE832D6}" type="slidenum">
              <a:rPr lang="en-US" smtClean="0"/>
              <a:pPr/>
              <a:t>7</a:t>
            </a:fld>
            <a:endParaRPr lang="en-US" dirty="0"/>
          </a:p>
        </p:txBody>
      </p:sp>
      <p:sp>
        <p:nvSpPr>
          <p:cNvPr id="9" name="Rectangle 8"/>
          <p:cNvSpPr/>
          <p:nvPr/>
        </p:nvSpPr>
        <p:spPr>
          <a:xfrm>
            <a:off x="3720088" y="6367725"/>
            <a:ext cx="4751827" cy="250011"/>
          </a:xfrm>
          <a:prstGeom prst="rect">
            <a:avLst/>
          </a:prstGeom>
        </p:spPr>
        <p:txBody>
          <a:bodyPr wrap="square">
            <a:spAutoFit/>
          </a:bodyPr>
          <a:lstStyle/>
          <a:p>
            <a:pPr algn="ctr"/>
            <a:r>
              <a:rPr lang="en-US" sz="1000" dirty="0">
                <a:solidFill>
                  <a:schemeClr val="bg1">
                    <a:lumMod val="50000"/>
                  </a:schemeClr>
                </a:solidFill>
              </a:rPr>
              <a:t>Image retrieved from Microsoft Clip Art</a:t>
            </a:r>
          </a:p>
        </p:txBody>
      </p:sp>
    </p:spTree>
    <p:extLst>
      <p:ext uri="{BB962C8B-B14F-4D97-AF65-F5344CB8AC3E}">
        <p14:creationId xmlns:p14="http://schemas.microsoft.com/office/powerpoint/2010/main" val="2010847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dirty="0"/>
              <a:t>Key Personnel </a:t>
            </a:r>
            <a:r>
              <a:rPr lang="en-US" dirty="0" smtClean="0"/>
              <a:t>Knowledge</a:t>
            </a:r>
            <a:endParaRPr lang="en-US" dirty="0"/>
          </a:p>
        </p:txBody>
      </p:sp>
      <p:sp>
        <p:nvSpPr>
          <p:cNvPr id="3" name="Content Placeholder 2"/>
          <p:cNvSpPr>
            <a:spLocks noGrp="1"/>
          </p:cNvSpPr>
          <p:nvPr>
            <p:ph idx="1"/>
          </p:nvPr>
        </p:nvSpPr>
        <p:spPr>
          <a:xfrm>
            <a:off x="230719" y="955040"/>
            <a:ext cx="11731752" cy="5029200"/>
          </a:xfrm>
        </p:spPr>
        <p:txBody>
          <a:bodyPr>
            <a:normAutofit/>
          </a:bodyPr>
          <a:lstStyle/>
          <a:p>
            <a:r>
              <a:rPr lang="en-US" dirty="0" smtClean="0"/>
              <a:t>Key </a:t>
            </a:r>
            <a:r>
              <a:rPr lang="en-US" dirty="0"/>
              <a:t>personnel should be knowledgeable about</a:t>
            </a:r>
            <a:r>
              <a:rPr lang="en-US" dirty="0" smtClean="0"/>
              <a:t>:</a:t>
            </a:r>
            <a:endParaRPr lang="en-US" dirty="0"/>
          </a:p>
          <a:p>
            <a:pPr lvl="1"/>
            <a:r>
              <a:rPr lang="en-US" dirty="0" smtClean="0"/>
              <a:t>HHC(s</a:t>
            </a:r>
            <a:r>
              <a:rPr lang="en-US" dirty="0"/>
              <a:t>) used </a:t>
            </a:r>
            <a:r>
              <a:rPr lang="en-US" dirty="0" smtClean="0"/>
              <a:t>on-site and associated hazards</a:t>
            </a:r>
          </a:p>
          <a:p>
            <a:pPr lvl="1"/>
            <a:r>
              <a:rPr lang="en-US" dirty="0"/>
              <a:t>PSM inspection, testing, and audit results</a:t>
            </a:r>
          </a:p>
          <a:p>
            <a:pPr lvl="1"/>
            <a:r>
              <a:rPr lang="en-US" dirty="0" smtClean="0"/>
              <a:t>MOC procedures</a:t>
            </a:r>
            <a:endParaRPr lang="en-US" dirty="0"/>
          </a:p>
          <a:p>
            <a:pPr lvl="1"/>
            <a:r>
              <a:rPr lang="en-US" dirty="0" smtClean="0"/>
              <a:t>Maintenance schedules</a:t>
            </a:r>
            <a:endParaRPr lang="en-US" dirty="0"/>
          </a:p>
          <a:p>
            <a:pPr lvl="1"/>
            <a:r>
              <a:rPr lang="en-US" dirty="0"/>
              <a:t>PSM-related </a:t>
            </a:r>
            <a:r>
              <a:rPr lang="en-US" dirty="0" smtClean="0"/>
              <a:t>documents</a:t>
            </a:r>
            <a:endParaRPr lang="en-US" dirty="0"/>
          </a:p>
          <a:p>
            <a:pPr lvl="1"/>
            <a:r>
              <a:rPr lang="en-US" dirty="0" smtClean="0"/>
              <a:t>PSM training requirements</a:t>
            </a:r>
          </a:p>
          <a:p>
            <a:pPr lvl="1"/>
            <a:r>
              <a:rPr lang="en-US" dirty="0" smtClean="0"/>
              <a:t>Review </a:t>
            </a:r>
            <a:r>
              <a:rPr lang="en-US" dirty="0"/>
              <a:t>and revision process</a:t>
            </a:r>
          </a:p>
          <a:p>
            <a:pPr lvl="1"/>
            <a:r>
              <a:rPr lang="en-US" dirty="0" smtClean="0"/>
              <a:t>OSHA </a:t>
            </a:r>
            <a:r>
              <a:rPr lang="en-US" dirty="0"/>
              <a:t>VPP </a:t>
            </a:r>
            <a:r>
              <a:rPr lang="en-US" dirty="0" smtClean="0"/>
              <a:t>application requirements</a:t>
            </a:r>
            <a:br>
              <a:rPr lang="en-US" dirty="0" smtClean="0"/>
            </a:b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8</a:t>
            </a:fld>
            <a:endParaRPr lang="en-US" dirty="0"/>
          </a:p>
        </p:txBody>
      </p:sp>
      <p:sp>
        <p:nvSpPr>
          <p:cNvPr id="6" name="Rectangle 5"/>
          <p:cNvSpPr/>
          <p:nvPr/>
        </p:nvSpPr>
        <p:spPr>
          <a:xfrm>
            <a:off x="3720088"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Bing Images</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3417"/>
          <a:stretch/>
        </p:blipFill>
        <p:spPr bwMode="auto">
          <a:xfrm>
            <a:off x="6909147" y="2320727"/>
            <a:ext cx="5053324" cy="3163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086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Workforce Knowledge</a:t>
            </a:r>
            <a:endParaRPr lang="en-US" dirty="0"/>
          </a:p>
        </p:txBody>
      </p:sp>
      <p:sp>
        <p:nvSpPr>
          <p:cNvPr id="3" name="Content Placeholder 2"/>
          <p:cNvSpPr>
            <a:spLocks noGrp="1"/>
          </p:cNvSpPr>
          <p:nvPr>
            <p:ph idx="1"/>
          </p:nvPr>
        </p:nvSpPr>
        <p:spPr/>
        <p:txBody>
          <a:bodyPr/>
          <a:lstStyle/>
          <a:p>
            <a:r>
              <a:rPr lang="en-US" dirty="0" smtClean="0"/>
              <a:t>Employees should know about:</a:t>
            </a:r>
          </a:p>
          <a:p>
            <a:pPr lvl="1"/>
            <a:r>
              <a:rPr lang="en-US" dirty="0" smtClean="0"/>
              <a:t>HHC(s) used on site and associated hazards</a:t>
            </a:r>
          </a:p>
          <a:p>
            <a:pPr lvl="1"/>
            <a:r>
              <a:rPr lang="en-US" dirty="0" smtClean="0"/>
              <a:t>Signs and symptoms of HHC exposures</a:t>
            </a:r>
          </a:p>
          <a:p>
            <a:pPr lvl="1"/>
            <a:r>
              <a:rPr lang="en-US" dirty="0" smtClean="0"/>
              <a:t>Access control points &amp; entrance procedures</a:t>
            </a:r>
          </a:p>
          <a:p>
            <a:pPr lvl="1"/>
            <a:r>
              <a:rPr lang="en-US" dirty="0" smtClean="0"/>
              <a:t>Location of PSM documentation</a:t>
            </a:r>
          </a:p>
          <a:p>
            <a:pPr lvl="1"/>
            <a:r>
              <a:rPr lang="en-US" dirty="0" smtClean="0"/>
              <a:t>Written PSM procedures</a:t>
            </a:r>
          </a:p>
          <a:p>
            <a:pPr lvl="1"/>
            <a:r>
              <a:rPr lang="en-US" dirty="0" smtClean="0"/>
              <a:t>Response procedures for released HHCs</a:t>
            </a:r>
          </a:p>
          <a:p>
            <a:pPr lvl="1"/>
            <a:r>
              <a:rPr lang="en-US" dirty="0" smtClean="0"/>
              <a:t>Employee participation in PSM</a:t>
            </a:r>
          </a:p>
          <a:p>
            <a:pPr lvl="1"/>
            <a:r>
              <a:rPr lang="en-US" dirty="0" smtClean="0"/>
              <a:t>PSM training received</a:t>
            </a:r>
            <a:endParaRPr lang="en-US" dirty="0"/>
          </a:p>
        </p:txBody>
      </p:sp>
      <p:sp>
        <p:nvSpPr>
          <p:cNvPr id="4" name="Slide Number Placeholder 3"/>
          <p:cNvSpPr>
            <a:spLocks noGrp="1"/>
          </p:cNvSpPr>
          <p:nvPr>
            <p:ph type="sldNum" sz="quarter" idx="4"/>
          </p:nvPr>
        </p:nvSpPr>
        <p:spPr/>
        <p:txBody>
          <a:bodyPr/>
          <a:lstStyle/>
          <a:p>
            <a:fld id="{EC6B01B9-2AD7-FF46-ADAD-E0B0ABE832D6}" type="slidenum">
              <a:rPr lang="en-US" smtClean="0"/>
              <a:pPr/>
              <a:t>9</a:t>
            </a:fld>
            <a:endParaRPr lang="en-US" dirty="0"/>
          </a:p>
        </p:txBody>
      </p:sp>
      <p:sp>
        <p:nvSpPr>
          <p:cNvPr id="6" name="Rectangle 5"/>
          <p:cNvSpPr/>
          <p:nvPr/>
        </p:nvSpPr>
        <p:spPr>
          <a:xfrm>
            <a:off x="3720088" y="6367727"/>
            <a:ext cx="4751827" cy="250011"/>
          </a:xfrm>
          <a:prstGeom prst="rect">
            <a:avLst/>
          </a:prstGeom>
        </p:spPr>
        <p:txBody>
          <a:bodyPr wrap="square">
            <a:spAutoFit/>
          </a:bodyPr>
          <a:lstStyle/>
          <a:p>
            <a:pPr algn="ctr"/>
            <a:r>
              <a:rPr lang="en-US" sz="1000" dirty="0">
                <a:solidFill>
                  <a:schemeClr val="bg1">
                    <a:lumMod val="50000"/>
                  </a:schemeClr>
                </a:solidFill>
              </a:rPr>
              <a:t>Image retrieved from Yahoo Images</a:t>
            </a:r>
          </a:p>
        </p:txBody>
      </p:sp>
      <p:pic>
        <p:nvPicPr>
          <p:cNvPr id="5" name="Picture 4"/>
          <p:cNvPicPr>
            <a:picLocks noChangeAspect="1"/>
          </p:cNvPicPr>
          <p:nvPr/>
        </p:nvPicPr>
        <p:blipFill>
          <a:blip r:embed="rId3"/>
          <a:stretch>
            <a:fillRect/>
          </a:stretch>
        </p:blipFill>
        <p:spPr>
          <a:xfrm>
            <a:off x="7390471" y="1936115"/>
            <a:ext cx="4572000" cy="3067050"/>
          </a:xfrm>
          <a:prstGeom prst="rect">
            <a:avLst/>
          </a:prstGeom>
        </p:spPr>
      </p:pic>
    </p:spTree>
    <p:extLst>
      <p:ext uri="{BB962C8B-B14F-4D97-AF65-F5344CB8AC3E}">
        <p14:creationId xmlns:p14="http://schemas.microsoft.com/office/powerpoint/2010/main" val="3637081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MCX_Font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98CC96BD59F7428928401C31BC6ECB" ma:contentTypeVersion="0" ma:contentTypeDescription="Create a new document." ma:contentTypeScope="" ma:versionID="33ed1efa7624d324e1db8aa9c1803c1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865A09F-9C90-449A-BF58-BD4262864728}">
  <ds:schemaRefs>
    <ds:schemaRef ds:uri="http://schemas.microsoft.com/sharepoint/v3/contenttype/forms"/>
  </ds:schemaRefs>
</ds:datastoreItem>
</file>

<file path=customXml/itemProps2.xml><?xml version="1.0" encoding="utf-8"?>
<ds:datastoreItem xmlns:ds="http://schemas.openxmlformats.org/officeDocument/2006/customXml" ds:itemID="{45CD4F37-6067-4418-80F0-86D403A108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55CDCED-95E4-482B-B4DD-6679AB938AA4}">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30067</TotalTime>
  <Words>5679</Words>
  <Application>Microsoft Office PowerPoint</Application>
  <PresentationFormat>Widescreen</PresentationFormat>
  <Paragraphs>528</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Swiss 721 BT</vt:lpstr>
      <vt:lpstr>Tahoma</vt:lpstr>
      <vt:lpstr>Times New Roman</vt:lpstr>
      <vt:lpstr>Wingdings</vt:lpstr>
      <vt:lpstr>Office Theme</vt:lpstr>
      <vt:lpstr>Process Safety Management</vt:lpstr>
      <vt:lpstr>Objectives</vt:lpstr>
      <vt:lpstr>Background &amp; Importance</vt:lpstr>
      <vt:lpstr>Documentation</vt:lpstr>
      <vt:lpstr>Documentation</vt:lpstr>
      <vt:lpstr>Documentation</vt:lpstr>
      <vt:lpstr>Leadership/Management Knowledge</vt:lpstr>
      <vt:lpstr>Key Personnel Knowledge</vt:lpstr>
      <vt:lpstr>Workforce Knowledge</vt:lpstr>
      <vt:lpstr>Action Checklist</vt:lpstr>
      <vt:lpstr>Worksite Assessment</vt:lpstr>
      <vt:lpstr>Worksite Assessment</vt:lpstr>
      <vt:lpstr>Employee Participation Plan</vt:lpstr>
      <vt:lpstr>Process Hazard Analysis</vt:lpstr>
      <vt:lpstr>Process Hazard Analysis</vt:lpstr>
      <vt:lpstr>Written PSM Procedures</vt:lpstr>
      <vt:lpstr>Safety Procedures</vt:lpstr>
      <vt:lpstr>Operating Procedures</vt:lpstr>
      <vt:lpstr>Maintenance Procedures</vt:lpstr>
      <vt:lpstr>Emergency Procedures</vt:lpstr>
      <vt:lpstr>Management of Change Procedures</vt:lpstr>
      <vt:lpstr>Management of Change Procedures</vt:lpstr>
      <vt:lpstr>PSM Training</vt:lpstr>
      <vt:lpstr>PSM Training</vt:lpstr>
      <vt:lpstr>Contractor Oversight</vt:lpstr>
      <vt:lpstr>Pre-Startup Safety Reviews</vt:lpstr>
      <vt:lpstr>PSM Incident Investigations</vt:lpstr>
      <vt:lpstr>Reviews, Audits, and Updates</vt:lpstr>
      <vt:lpstr>OSHA VPP PSM Supplements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hooper</dc:creator>
  <cp:lastModifiedBy>Sinosky, John, III</cp:lastModifiedBy>
  <cp:revision>159</cp:revision>
  <cp:lastPrinted>2015-05-08T19:29:59Z</cp:lastPrinted>
  <dcterms:created xsi:type="dcterms:W3CDTF">2013-07-03T14:40:41Z</dcterms:created>
  <dcterms:modified xsi:type="dcterms:W3CDTF">2021-02-24T17:13:08Z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0x0101003A98CC96BD59F7428928401C31BC6ECB</vt:lpwstr>
  </property>
</Properties>
</file>