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FFFF66"/>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3891" autoAdjust="0"/>
  </p:normalViewPr>
  <p:slideViewPr>
    <p:cSldViewPr snapToGrid="0" snapToObjects="1" showGuides="1">
      <p:cViewPr varScale="1">
        <p:scale>
          <a:sx n="73" d="100"/>
          <a:sy n="73" d="100"/>
        </p:scale>
        <p:origin x="782" y="53"/>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5" d="100"/>
          <a:sy n="75" d="100"/>
        </p:scale>
        <p:origin x="2827" y="-6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81A9A-5C3C-48E0-85A9-01A8C936379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B90F336-6380-4DC7-81DB-28C8474DD191}">
      <dgm:prSet phldrT="[Text]" custT="1"/>
      <dgm:spPr>
        <a:solidFill>
          <a:schemeClr val="tx2">
            <a:lumMod val="75000"/>
          </a:schemeClr>
        </a:solidFill>
      </dgm:spPr>
      <dgm:t>
        <a:bodyPr/>
        <a:lstStyle/>
        <a:p>
          <a:r>
            <a:rPr lang="en-US" sz="2400" b="1" dirty="0"/>
            <a:t>1</a:t>
          </a:r>
        </a:p>
      </dgm:t>
    </dgm:pt>
    <dgm:pt modelId="{24BAC58A-DF5E-4D27-87CC-DED004E55EE0}" type="parTrans" cxnId="{A117FF88-1C91-450C-958A-22896F3345C3}">
      <dgm:prSet/>
      <dgm:spPr/>
      <dgm:t>
        <a:bodyPr/>
        <a:lstStyle/>
        <a:p>
          <a:endParaRPr lang="en-US"/>
        </a:p>
      </dgm:t>
    </dgm:pt>
    <dgm:pt modelId="{A69D3B94-2202-4BE2-AF88-7A737D9D8EF0}" type="sibTrans" cxnId="{A117FF88-1C91-450C-958A-22896F3345C3}">
      <dgm:prSet/>
      <dgm:spPr>
        <a:solidFill>
          <a:schemeClr val="tx2">
            <a:lumMod val="60000"/>
            <a:lumOff val="40000"/>
          </a:schemeClr>
        </a:solidFill>
      </dgm:spPr>
      <dgm:t>
        <a:bodyPr/>
        <a:lstStyle/>
        <a:p>
          <a:endParaRPr lang="en-US"/>
        </a:p>
      </dgm:t>
    </dgm:pt>
    <dgm:pt modelId="{C75AF3F6-B9A2-437D-B5B4-80E4F358E4C0}">
      <dgm:prSet phldrT="[Text]" custT="1"/>
      <dgm:spPr>
        <a:solidFill>
          <a:schemeClr val="tx2">
            <a:lumMod val="75000"/>
          </a:schemeClr>
        </a:solidFill>
      </dgm:spPr>
      <dgm:t>
        <a:bodyPr/>
        <a:lstStyle/>
        <a:p>
          <a:r>
            <a:rPr lang="en-US" sz="2400" b="1" dirty="0"/>
            <a:t>2</a:t>
          </a:r>
        </a:p>
      </dgm:t>
    </dgm:pt>
    <dgm:pt modelId="{76DD664E-80E5-4311-B383-D8BC372B7EB8}" type="parTrans" cxnId="{AD456AFE-0182-46C1-B70C-410DD208C4BE}">
      <dgm:prSet/>
      <dgm:spPr/>
      <dgm:t>
        <a:bodyPr/>
        <a:lstStyle/>
        <a:p>
          <a:endParaRPr lang="en-US"/>
        </a:p>
      </dgm:t>
    </dgm:pt>
    <dgm:pt modelId="{CD53537E-2E2D-4724-A1AA-D58CDA141555}" type="sibTrans" cxnId="{AD456AFE-0182-46C1-B70C-410DD208C4BE}">
      <dgm:prSet/>
      <dgm:spPr>
        <a:solidFill>
          <a:schemeClr val="tx2">
            <a:lumMod val="60000"/>
            <a:lumOff val="40000"/>
          </a:schemeClr>
        </a:solidFill>
      </dgm:spPr>
      <dgm:t>
        <a:bodyPr/>
        <a:lstStyle/>
        <a:p>
          <a:endParaRPr lang="en-US"/>
        </a:p>
      </dgm:t>
    </dgm:pt>
    <dgm:pt modelId="{EAC82782-6349-4824-A50D-9DF78ABF3649}">
      <dgm:prSet phldrT="[Text]" custT="1"/>
      <dgm:spPr>
        <a:solidFill>
          <a:schemeClr val="tx2">
            <a:lumMod val="75000"/>
          </a:schemeClr>
        </a:solidFill>
      </dgm:spPr>
      <dgm:t>
        <a:bodyPr/>
        <a:lstStyle/>
        <a:p>
          <a:r>
            <a:rPr lang="en-US" sz="2400" b="1" dirty="0"/>
            <a:t>3</a:t>
          </a:r>
        </a:p>
      </dgm:t>
    </dgm:pt>
    <dgm:pt modelId="{A2E948E7-5868-4E29-BECB-D8D0FBBE298E}" type="parTrans" cxnId="{7AC930C7-6A3B-4EDB-BD43-C5AC30B2D506}">
      <dgm:prSet/>
      <dgm:spPr/>
      <dgm:t>
        <a:bodyPr/>
        <a:lstStyle/>
        <a:p>
          <a:endParaRPr lang="en-US"/>
        </a:p>
      </dgm:t>
    </dgm:pt>
    <dgm:pt modelId="{850B9047-55F1-4394-8FCD-61C1EB507A32}" type="sibTrans" cxnId="{7AC930C7-6A3B-4EDB-BD43-C5AC30B2D506}">
      <dgm:prSet/>
      <dgm:spPr>
        <a:solidFill>
          <a:schemeClr val="tx2">
            <a:lumMod val="60000"/>
            <a:lumOff val="40000"/>
          </a:schemeClr>
        </a:solidFill>
      </dgm:spPr>
      <dgm:t>
        <a:bodyPr/>
        <a:lstStyle/>
        <a:p>
          <a:endParaRPr lang="en-US"/>
        </a:p>
      </dgm:t>
    </dgm:pt>
    <dgm:pt modelId="{34D289B7-187E-4640-A90B-6E2CAAF809AB}">
      <dgm:prSet phldrT="[Text]" custT="1"/>
      <dgm:spPr>
        <a:solidFill>
          <a:schemeClr val="tx2">
            <a:lumMod val="75000"/>
          </a:schemeClr>
        </a:solidFill>
      </dgm:spPr>
      <dgm:t>
        <a:bodyPr/>
        <a:lstStyle/>
        <a:p>
          <a:r>
            <a:rPr lang="en-US" sz="2400" b="1" dirty="0"/>
            <a:t>4</a:t>
          </a:r>
        </a:p>
      </dgm:t>
    </dgm:pt>
    <dgm:pt modelId="{38C72454-99D8-4697-A525-721E4E419F7B}" type="parTrans" cxnId="{1308A3D8-449D-4C4C-86F5-13CB23A6B6F9}">
      <dgm:prSet/>
      <dgm:spPr/>
      <dgm:t>
        <a:bodyPr/>
        <a:lstStyle/>
        <a:p>
          <a:endParaRPr lang="en-US"/>
        </a:p>
      </dgm:t>
    </dgm:pt>
    <dgm:pt modelId="{7E1994BA-F431-4BAA-A883-6EBCC956FC41}" type="sibTrans" cxnId="{1308A3D8-449D-4C4C-86F5-13CB23A6B6F9}">
      <dgm:prSet/>
      <dgm:spPr/>
      <dgm:t>
        <a:bodyPr/>
        <a:lstStyle/>
        <a:p>
          <a:endParaRPr lang="en-US"/>
        </a:p>
      </dgm:t>
    </dgm:pt>
    <dgm:pt modelId="{05BFC030-FF2C-4A83-A0D5-C8F24C813147}">
      <dgm:prSet custT="1"/>
      <dgm:spPr>
        <a:ln>
          <a:solidFill>
            <a:schemeClr val="tx2">
              <a:lumMod val="75000"/>
            </a:schemeClr>
          </a:solidFill>
        </a:ln>
      </dgm:spPr>
      <dgm:t>
        <a:bodyPr/>
        <a:lstStyle/>
        <a:p>
          <a:r>
            <a:rPr lang="en-US" sz="2400" b="0" dirty="0"/>
            <a:t>Communicate the mishap reporting process</a:t>
          </a:r>
        </a:p>
      </dgm:t>
    </dgm:pt>
    <dgm:pt modelId="{4E39F951-DD0A-424B-987F-41D8FA0B3C2E}" type="parTrans" cxnId="{D5D2ACAF-E734-4150-AEB1-6FF3CF10CCDE}">
      <dgm:prSet/>
      <dgm:spPr/>
      <dgm:t>
        <a:bodyPr/>
        <a:lstStyle/>
        <a:p>
          <a:endParaRPr lang="en-US"/>
        </a:p>
      </dgm:t>
    </dgm:pt>
    <dgm:pt modelId="{D010F74A-45C9-4876-8FDA-E693AA35F6EB}" type="sibTrans" cxnId="{D5D2ACAF-E734-4150-AEB1-6FF3CF10CCDE}">
      <dgm:prSet/>
      <dgm:spPr/>
      <dgm:t>
        <a:bodyPr/>
        <a:lstStyle/>
        <a:p>
          <a:endParaRPr lang="en-US"/>
        </a:p>
      </dgm:t>
    </dgm:pt>
    <dgm:pt modelId="{4583ACF0-9CBA-4CA0-9A4E-818942391D8F}">
      <dgm:prSet custT="1"/>
      <dgm:spPr>
        <a:ln>
          <a:solidFill>
            <a:schemeClr val="tx2">
              <a:lumMod val="75000"/>
            </a:schemeClr>
          </a:solidFill>
        </a:ln>
      </dgm:spPr>
      <dgm:t>
        <a:bodyPr/>
        <a:lstStyle/>
        <a:p>
          <a:r>
            <a:rPr lang="en-US" sz="2400" b="0" dirty="0"/>
            <a:t>Identify the tools used to capture reported mishaps</a:t>
          </a:r>
        </a:p>
      </dgm:t>
    </dgm:pt>
    <dgm:pt modelId="{9DB671E6-FC93-4AAE-A534-5BFF5E8DFD33}" type="parTrans" cxnId="{8EFFD4DB-753A-47C6-863C-834471B3B542}">
      <dgm:prSet/>
      <dgm:spPr/>
      <dgm:t>
        <a:bodyPr/>
        <a:lstStyle/>
        <a:p>
          <a:endParaRPr lang="en-US"/>
        </a:p>
      </dgm:t>
    </dgm:pt>
    <dgm:pt modelId="{64B22E61-B0DF-4299-9EA1-C4DCF124F631}" type="sibTrans" cxnId="{8EFFD4DB-753A-47C6-863C-834471B3B542}">
      <dgm:prSet/>
      <dgm:spPr/>
      <dgm:t>
        <a:bodyPr/>
        <a:lstStyle/>
        <a:p>
          <a:endParaRPr lang="en-US"/>
        </a:p>
      </dgm:t>
    </dgm:pt>
    <dgm:pt modelId="{9EB6803B-9D83-4F50-BE25-41675DA76880}">
      <dgm:prSet custT="1"/>
      <dgm:spPr>
        <a:ln>
          <a:solidFill>
            <a:schemeClr val="tx2">
              <a:lumMod val="75000"/>
            </a:schemeClr>
          </a:solidFill>
        </a:ln>
      </dgm:spPr>
      <dgm:t>
        <a:bodyPr/>
        <a:lstStyle/>
        <a:p>
          <a:r>
            <a:rPr lang="en-US" sz="2400" b="0" dirty="0"/>
            <a:t>Determine how to document recordable injuries and illnesses</a:t>
          </a:r>
        </a:p>
      </dgm:t>
    </dgm:pt>
    <dgm:pt modelId="{4532F5EF-A02E-475E-9A45-1692B0EB5F29}" type="parTrans" cxnId="{BD6403B4-13AF-4042-A8F9-1A5F47710891}">
      <dgm:prSet/>
      <dgm:spPr/>
      <dgm:t>
        <a:bodyPr/>
        <a:lstStyle/>
        <a:p>
          <a:endParaRPr lang="en-US"/>
        </a:p>
      </dgm:t>
    </dgm:pt>
    <dgm:pt modelId="{0BF85DBE-5DA7-4100-88A0-5F16C747F394}" type="sibTrans" cxnId="{BD6403B4-13AF-4042-A8F9-1A5F47710891}">
      <dgm:prSet/>
      <dgm:spPr/>
      <dgm:t>
        <a:bodyPr/>
        <a:lstStyle/>
        <a:p>
          <a:endParaRPr lang="en-US"/>
        </a:p>
      </dgm:t>
    </dgm:pt>
    <dgm:pt modelId="{26E301E4-76F9-4EBA-8518-0D4FF50458D4}">
      <dgm:prSet custT="1"/>
      <dgm:spPr>
        <a:ln>
          <a:solidFill>
            <a:schemeClr val="tx2">
              <a:lumMod val="75000"/>
            </a:schemeClr>
          </a:solidFill>
        </a:ln>
      </dgm:spPr>
      <dgm:t>
        <a:bodyPr/>
        <a:lstStyle/>
        <a:p>
          <a:r>
            <a:rPr lang="en-US" sz="2400" b="0" dirty="0"/>
            <a:t>Designate an OSHA recordkeeper to determine work-relatedness and record accordingly</a:t>
          </a:r>
        </a:p>
      </dgm:t>
    </dgm:pt>
    <dgm:pt modelId="{C1E35C4E-ECB5-44A8-B4BC-21AB1C46EEDA}" type="parTrans" cxnId="{210ABC7C-88B4-4EC0-A561-70D2CCBC73E4}">
      <dgm:prSet/>
      <dgm:spPr/>
      <dgm:t>
        <a:bodyPr/>
        <a:lstStyle/>
        <a:p>
          <a:endParaRPr lang="en-US"/>
        </a:p>
      </dgm:t>
    </dgm:pt>
    <dgm:pt modelId="{D5838442-C631-42B9-BFD6-2B5DC67843CA}" type="sibTrans" cxnId="{210ABC7C-88B4-4EC0-A561-70D2CCBC73E4}">
      <dgm:prSet/>
      <dgm:spPr/>
      <dgm:t>
        <a:bodyPr/>
        <a:lstStyle/>
        <a:p>
          <a:endParaRPr lang="en-US"/>
        </a:p>
      </dgm:t>
    </dgm:pt>
    <dgm:pt modelId="{5B36232E-EE8D-446E-AC70-9AA9E4336CCE}" type="pres">
      <dgm:prSet presAssocID="{87581A9A-5C3C-48E0-85A9-01A8C9363794}" presName="linearFlow" presStyleCnt="0">
        <dgm:presLayoutVars>
          <dgm:dir/>
          <dgm:animLvl val="lvl"/>
          <dgm:resizeHandles val="exact"/>
        </dgm:presLayoutVars>
      </dgm:prSet>
      <dgm:spPr/>
    </dgm:pt>
    <dgm:pt modelId="{29E5C9D9-E32A-49AE-A864-691662F7BB94}" type="pres">
      <dgm:prSet presAssocID="{6B90F336-6380-4DC7-81DB-28C8474DD191}" presName="composite" presStyleCnt="0"/>
      <dgm:spPr/>
    </dgm:pt>
    <dgm:pt modelId="{0DB9CE22-2C0A-4A8E-AE24-B6DCECD2CDEA}" type="pres">
      <dgm:prSet presAssocID="{6B90F336-6380-4DC7-81DB-28C8474DD191}" presName="parentText" presStyleLbl="alignNode1" presStyleIdx="0" presStyleCnt="4" custLinFactNeighborY="-1835">
        <dgm:presLayoutVars>
          <dgm:chMax val="1"/>
          <dgm:bulletEnabled val="1"/>
        </dgm:presLayoutVars>
      </dgm:prSet>
      <dgm:spPr/>
    </dgm:pt>
    <dgm:pt modelId="{812D15E1-606A-4B76-B5CE-8A3215955128}" type="pres">
      <dgm:prSet presAssocID="{6B90F336-6380-4DC7-81DB-28C8474DD191}" presName="descendantText" presStyleLbl="alignAcc1" presStyleIdx="0" presStyleCnt="4">
        <dgm:presLayoutVars>
          <dgm:bulletEnabled val="1"/>
        </dgm:presLayoutVars>
      </dgm:prSet>
      <dgm:spPr/>
    </dgm:pt>
    <dgm:pt modelId="{7B4D0A0E-BA8E-409D-8853-9863686FAB44}" type="pres">
      <dgm:prSet presAssocID="{A69D3B94-2202-4BE2-AF88-7A737D9D8EF0}" presName="sp" presStyleCnt="0"/>
      <dgm:spPr/>
    </dgm:pt>
    <dgm:pt modelId="{23C9FD6A-D7A1-40E2-9CBE-9F3DEF0712F4}" type="pres">
      <dgm:prSet presAssocID="{C75AF3F6-B9A2-437D-B5B4-80E4F358E4C0}" presName="composite" presStyleCnt="0"/>
      <dgm:spPr/>
    </dgm:pt>
    <dgm:pt modelId="{053998C3-1983-490D-AAEA-E9EBA718FA6A}" type="pres">
      <dgm:prSet presAssocID="{C75AF3F6-B9A2-437D-B5B4-80E4F358E4C0}" presName="parentText" presStyleLbl="alignNode1" presStyleIdx="1" presStyleCnt="4">
        <dgm:presLayoutVars>
          <dgm:chMax val="1"/>
          <dgm:bulletEnabled val="1"/>
        </dgm:presLayoutVars>
      </dgm:prSet>
      <dgm:spPr/>
    </dgm:pt>
    <dgm:pt modelId="{CD0BC20D-7B84-422C-8C49-B6E713B3D6C8}" type="pres">
      <dgm:prSet presAssocID="{C75AF3F6-B9A2-437D-B5B4-80E4F358E4C0}" presName="descendantText" presStyleLbl="alignAcc1" presStyleIdx="1" presStyleCnt="4">
        <dgm:presLayoutVars>
          <dgm:bulletEnabled val="1"/>
        </dgm:presLayoutVars>
      </dgm:prSet>
      <dgm:spPr/>
    </dgm:pt>
    <dgm:pt modelId="{BA2A31C1-633B-42D9-B74B-CC1442CC5A58}" type="pres">
      <dgm:prSet presAssocID="{CD53537E-2E2D-4724-A1AA-D58CDA141555}" presName="sp" presStyleCnt="0"/>
      <dgm:spPr/>
    </dgm:pt>
    <dgm:pt modelId="{5D1B509F-DE64-44E1-9C30-C89B5BF49237}" type="pres">
      <dgm:prSet presAssocID="{EAC82782-6349-4824-A50D-9DF78ABF3649}" presName="composite" presStyleCnt="0"/>
      <dgm:spPr/>
    </dgm:pt>
    <dgm:pt modelId="{E981B790-24AE-420C-AAEE-8B0C94CC7A3C}" type="pres">
      <dgm:prSet presAssocID="{EAC82782-6349-4824-A50D-9DF78ABF3649}" presName="parentText" presStyleLbl="alignNode1" presStyleIdx="2" presStyleCnt="4">
        <dgm:presLayoutVars>
          <dgm:chMax val="1"/>
          <dgm:bulletEnabled val="1"/>
        </dgm:presLayoutVars>
      </dgm:prSet>
      <dgm:spPr/>
    </dgm:pt>
    <dgm:pt modelId="{F6124437-1B37-4BFF-B1CB-9DF6C0F1AAB6}" type="pres">
      <dgm:prSet presAssocID="{EAC82782-6349-4824-A50D-9DF78ABF3649}" presName="descendantText" presStyleLbl="alignAcc1" presStyleIdx="2" presStyleCnt="4">
        <dgm:presLayoutVars>
          <dgm:bulletEnabled val="1"/>
        </dgm:presLayoutVars>
      </dgm:prSet>
      <dgm:spPr/>
    </dgm:pt>
    <dgm:pt modelId="{9798FB8E-9223-4433-B2BD-461B603BC02D}" type="pres">
      <dgm:prSet presAssocID="{850B9047-55F1-4394-8FCD-61C1EB507A32}" presName="sp" presStyleCnt="0"/>
      <dgm:spPr/>
    </dgm:pt>
    <dgm:pt modelId="{4498C103-F970-4AF1-84BF-2EC0D7C2BDB1}" type="pres">
      <dgm:prSet presAssocID="{34D289B7-187E-4640-A90B-6E2CAAF809AB}" presName="composite" presStyleCnt="0"/>
      <dgm:spPr/>
    </dgm:pt>
    <dgm:pt modelId="{E56970E0-5791-4654-ACBD-DEC5CF4304AC}" type="pres">
      <dgm:prSet presAssocID="{34D289B7-187E-4640-A90B-6E2CAAF809AB}" presName="parentText" presStyleLbl="alignNode1" presStyleIdx="3" presStyleCnt="4">
        <dgm:presLayoutVars>
          <dgm:chMax val="1"/>
          <dgm:bulletEnabled val="1"/>
        </dgm:presLayoutVars>
      </dgm:prSet>
      <dgm:spPr/>
    </dgm:pt>
    <dgm:pt modelId="{66A3638E-E66D-4DB4-ACCC-5E92FBCBE2B1}" type="pres">
      <dgm:prSet presAssocID="{34D289B7-187E-4640-A90B-6E2CAAF809AB}" presName="descendantText" presStyleLbl="alignAcc1" presStyleIdx="3" presStyleCnt="4">
        <dgm:presLayoutVars>
          <dgm:bulletEnabled val="1"/>
        </dgm:presLayoutVars>
      </dgm:prSet>
      <dgm:spPr/>
    </dgm:pt>
  </dgm:ptLst>
  <dgm:cxnLst>
    <dgm:cxn modelId="{86D6E42A-1AE9-4983-8F3B-ADF2A5DF4B1A}" type="presOf" srcId="{4583ACF0-9CBA-4CA0-9A4E-818942391D8F}" destId="{CD0BC20D-7B84-422C-8C49-B6E713B3D6C8}" srcOrd="0" destOrd="0" presId="urn:microsoft.com/office/officeart/2005/8/layout/chevron2"/>
    <dgm:cxn modelId="{99061A5B-9549-439B-8E00-B1A2E30C9BE2}" type="presOf" srcId="{26E301E4-76F9-4EBA-8518-0D4FF50458D4}" destId="{66A3638E-E66D-4DB4-ACCC-5E92FBCBE2B1}" srcOrd="0" destOrd="0" presId="urn:microsoft.com/office/officeart/2005/8/layout/chevron2"/>
    <dgm:cxn modelId="{AE152644-3CDB-4ABF-9D73-BE30A25B3A71}" type="presOf" srcId="{34D289B7-187E-4640-A90B-6E2CAAF809AB}" destId="{E56970E0-5791-4654-ACBD-DEC5CF4304AC}" srcOrd="0" destOrd="0" presId="urn:microsoft.com/office/officeart/2005/8/layout/chevron2"/>
    <dgm:cxn modelId="{F9ACBF50-0456-44ED-BAC6-079A8731E0DF}" type="presOf" srcId="{6B90F336-6380-4DC7-81DB-28C8474DD191}" destId="{0DB9CE22-2C0A-4A8E-AE24-B6DCECD2CDEA}" srcOrd="0" destOrd="0" presId="urn:microsoft.com/office/officeart/2005/8/layout/chevron2"/>
    <dgm:cxn modelId="{080E3A79-8C2C-4984-8619-2052D9FDC0C2}" type="presOf" srcId="{87581A9A-5C3C-48E0-85A9-01A8C9363794}" destId="{5B36232E-EE8D-446E-AC70-9AA9E4336CCE}" srcOrd="0" destOrd="0" presId="urn:microsoft.com/office/officeart/2005/8/layout/chevron2"/>
    <dgm:cxn modelId="{210ABC7C-88B4-4EC0-A561-70D2CCBC73E4}" srcId="{34D289B7-187E-4640-A90B-6E2CAAF809AB}" destId="{26E301E4-76F9-4EBA-8518-0D4FF50458D4}" srcOrd="0" destOrd="0" parTransId="{C1E35C4E-ECB5-44A8-B4BC-21AB1C46EEDA}" sibTransId="{D5838442-C631-42B9-BFD6-2B5DC67843CA}"/>
    <dgm:cxn modelId="{03DC8F81-DAF4-41DE-AA93-631A98E939BB}" type="presOf" srcId="{EAC82782-6349-4824-A50D-9DF78ABF3649}" destId="{E981B790-24AE-420C-AAEE-8B0C94CC7A3C}" srcOrd="0" destOrd="0" presId="urn:microsoft.com/office/officeart/2005/8/layout/chevron2"/>
    <dgm:cxn modelId="{A117FF88-1C91-450C-958A-22896F3345C3}" srcId="{87581A9A-5C3C-48E0-85A9-01A8C9363794}" destId="{6B90F336-6380-4DC7-81DB-28C8474DD191}" srcOrd="0" destOrd="0" parTransId="{24BAC58A-DF5E-4D27-87CC-DED004E55EE0}" sibTransId="{A69D3B94-2202-4BE2-AF88-7A737D9D8EF0}"/>
    <dgm:cxn modelId="{20754B8F-A51C-4D18-AF06-5DCF3C8388E2}" type="presOf" srcId="{C75AF3F6-B9A2-437D-B5B4-80E4F358E4C0}" destId="{053998C3-1983-490D-AAEA-E9EBA718FA6A}" srcOrd="0" destOrd="0" presId="urn:microsoft.com/office/officeart/2005/8/layout/chevron2"/>
    <dgm:cxn modelId="{D5D2ACAF-E734-4150-AEB1-6FF3CF10CCDE}" srcId="{6B90F336-6380-4DC7-81DB-28C8474DD191}" destId="{05BFC030-FF2C-4A83-A0D5-C8F24C813147}" srcOrd="0" destOrd="0" parTransId="{4E39F951-DD0A-424B-987F-41D8FA0B3C2E}" sibTransId="{D010F74A-45C9-4876-8FDA-E693AA35F6EB}"/>
    <dgm:cxn modelId="{BD6403B4-13AF-4042-A8F9-1A5F47710891}" srcId="{EAC82782-6349-4824-A50D-9DF78ABF3649}" destId="{9EB6803B-9D83-4F50-BE25-41675DA76880}" srcOrd="0" destOrd="0" parTransId="{4532F5EF-A02E-475E-9A45-1692B0EB5F29}" sibTransId="{0BF85DBE-5DA7-4100-88A0-5F16C747F394}"/>
    <dgm:cxn modelId="{7AC930C7-6A3B-4EDB-BD43-C5AC30B2D506}" srcId="{87581A9A-5C3C-48E0-85A9-01A8C9363794}" destId="{EAC82782-6349-4824-A50D-9DF78ABF3649}" srcOrd="2" destOrd="0" parTransId="{A2E948E7-5868-4E29-BECB-D8D0FBBE298E}" sibTransId="{850B9047-55F1-4394-8FCD-61C1EB507A32}"/>
    <dgm:cxn modelId="{58E349CE-C904-4774-A11D-76C781DBF964}" type="presOf" srcId="{9EB6803B-9D83-4F50-BE25-41675DA76880}" destId="{F6124437-1B37-4BFF-B1CB-9DF6C0F1AAB6}" srcOrd="0" destOrd="0" presId="urn:microsoft.com/office/officeart/2005/8/layout/chevron2"/>
    <dgm:cxn modelId="{1308A3D8-449D-4C4C-86F5-13CB23A6B6F9}" srcId="{87581A9A-5C3C-48E0-85A9-01A8C9363794}" destId="{34D289B7-187E-4640-A90B-6E2CAAF809AB}" srcOrd="3" destOrd="0" parTransId="{38C72454-99D8-4697-A525-721E4E419F7B}" sibTransId="{7E1994BA-F431-4BAA-A883-6EBCC956FC41}"/>
    <dgm:cxn modelId="{8EFFD4DB-753A-47C6-863C-834471B3B542}" srcId="{C75AF3F6-B9A2-437D-B5B4-80E4F358E4C0}" destId="{4583ACF0-9CBA-4CA0-9A4E-818942391D8F}" srcOrd="0" destOrd="0" parTransId="{9DB671E6-FC93-4AAE-A534-5BFF5E8DFD33}" sibTransId="{64B22E61-B0DF-4299-9EA1-C4DCF124F631}"/>
    <dgm:cxn modelId="{9B5BB4E9-CB26-433D-8B82-D18379162B1B}" type="presOf" srcId="{05BFC030-FF2C-4A83-A0D5-C8F24C813147}" destId="{812D15E1-606A-4B76-B5CE-8A3215955128}" srcOrd="0" destOrd="0" presId="urn:microsoft.com/office/officeart/2005/8/layout/chevron2"/>
    <dgm:cxn modelId="{AD456AFE-0182-46C1-B70C-410DD208C4BE}" srcId="{87581A9A-5C3C-48E0-85A9-01A8C9363794}" destId="{C75AF3F6-B9A2-437D-B5B4-80E4F358E4C0}" srcOrd="1" destOrd="0" parTransId="{76DD664E-80E5-4311-B383-D8BC372B7EB8}" sibTransId="{CD53537E-2E2D-4724-A1AA-D58CDA141555}"/>
    <dgm:cxn modelId="{E0DBEFB7-6A96-4375-8C5E-F2861E6AECB5}" type="presParOf" srcId="{5B36232E-EE8D-446E-AC70-9AA9E4336CCE}" destId="{29E5C9D9-E32A-49AE-A864-691662F7BB94}" srcOrd="0" destOrd="0" presId="urn:microsoft.com/office/officeart/2005/8/layout/chevron2"/>
    <dgm:cxn modelId="{B5C8D7BB-626B-40FC-83FB-49EE4624E798}" type="presParOf" srcId="{29E5C9D9-E32A-49AE-A864-691662F7BB94}" destId="{0DB9CE22-2C0A-4A8E-AE24-B6DCECD2CDEA}" srcOrd="0" destOrd="0" presId="urn:microsoft.com/office/officeart/2005/8/layout/chevron2"/>
    <dgm:cxn modelId="{D32D9921-7AC8-46AD-9A62-0A3F56BF52B4}" type="presParOf" srcId="{29E5C9D9-E32A-49AE-A864-691662F7BB94}" destId="{812D15E1-606A-4B76-B5CE-8A3215955128}" srcOrd="1" destOrd="0" presId="urn:microsoft.com/office/officeart/2005/8/layout/chevron2"/>
    <dgm:cxn modelId="{CDD765E9-ADC1-40BB-8CEC-E9578D039708}" type="presParOf" srcId="{5B36232E-EE8D-446E-AC70-9AA9E4336CCE}" destId="{7B4D0A0E-BA8E-409D-8853-9863686FAB44}" srcOrd="1" destOrd="0" presId="urn:microsoft.com/office/officeart/2005/8/layout/chevron2"/>
    <dgm:cxn modelId="{E6326275-FA74-47BC-86CE-BD66DA923792}" type="presParOf" srcId="{5B36232E-EE8D-446E-AC70-9AA9E4336CCE}" destId="{23C9FD6A-D7A1-40E2-9CBE-9F3DEF0712F4}" srcOrd="2" destOrd="0" presId="urn:microsoft.com/office/officeart/2005/8/layout/chevron2"/>
    <dgm:cxn modelId="{940555E8-1A82-4F10-8F59-5491F78E6070}" type="presParOf" srcId="{23C9FD6A-D7A1-40E2-9CBE-9F3DEF0712F4}" destId="{053998C3-1983-490D-AAEA-E9EBA718FA6A}" srcOrd="0" destOrd="0" presId="urn:microsoft.com/office/officeart/2005/8/layout/chevron2"/>
    <dgm:cxn modelId="{D40621E7-0CA1-452B-8842-9B679E374DD6}" type="presParOf" srcId="{23C9FD6A-D7A1-40E2-9CBE-9F3DEF0712F4}" destId="{CD0BC20D-7B84-422C-8C49-B6E713B3D6C8}" srcOrd="1" destOrd="0" presId="urn:microsoft.com/office/officeart/2005/8/layout/chevron2"/>
    <dgm:cxn modelId="{D54CF462-5D76-49BB-BCCB-0A3D0824AD3C}" type="presParOf" srcId="{5B36232E-EE8D-446E-AC70-9AA9E4336CCE}" destId="{BA2A31C1-633B-42D9-B74B-CC1442CC5A58}" srcOrd="3" destOrd="0" presId="urn:microsoft.com/office/officeart/2005/8/layout/chevron2"/>
    <dgm:cxn modelId="{1F00FA48-3EFD-446F-933C-CB5F82DA17AE}" type="presParOf" srcId="{5B36232E-EE8D-446E-AC70-9AA9E4336CCE}" destId="{5D1B509F-DE64-44E1-9C30-C89B5BF49237}" srcOrd="4" destOrd="0" presId="urn:microsoft.com/office/officeart/2005/8/layout/chevron2"/>
    <dgm:cxn modelId="{536D045E-5FD1-4649-AFEF-EF7F7E2E60B5}" type="presParOf" srcId="{5D1B509F-DE64-44E1-9C30-C89B5BF49237}" destId="{E981B790-24AE-420C-AAEE-8B0C94CC7A3C}" srcOrd="0" destOrd="0" presId="urn:microsoft.com/office/officeart/2005/8/layout/chevron2"/>
    <dgm:cxn modelId="{BE5EA552-0F42-4C3C-AFD6-91CD2E273BEB}" type="presParOf" srcId="{5D1B509F-DE64-44E1-9C30-C89B5BF49237}" destId="{F6124437-1B37-4BFF-B1CB-9DF6C0F1AAB6}" srcOrd="1" destOrd="0" presId="urn:microsoft.com/office/officeart/2005/8/layout/chevron2"/>
    <dgm:cxn modelId="{FC18A828-F0CD-42D0-B859-1C3E8AC5175F}" type="presParOf" srcId="{5B36232E-EE8D-446E-AC70-9AA9E4336CCE}" destId="{9798FB8E-9223-4433-B2BD-461B603BC02D}" srcOrd="5" destOrd="0" presId="urn:microsoft.com/office/officeart/2005/8/layout/chevron2"/>
    <dgm:cxn modelId="{D94578A6-4C08-4312-A977-EEC6DC43488F}" type="presParOf" srcId="{5B36232E-EE8D-446E-AC70-9AA9E4336CCE}" destId="{4498C103-F970-4AF1-84BF-2EC0D7C2BDB1}" srcOrd="6" destOrd="0" presId="urn:microsoft.com/office/officeart/2005/8/layout/chevron2"/>
    <dgm:cxn modelId="{8BE66F3C-12EA-472B-B4E5-9F1F52CB2D5A}" type="presParOf" srcId="{4498C103-F970-4AF1-84BF-2EC0D7C2BDB1}" destId="{E56970E0-5791-4654-ACBD-DEC5CF4304AC}" srcOrd="0" destOrd="0" presId="urn:microsoft.com/office/officeart/2005/8/layout/chevron2"/>
    <dgm:cxn modelId="{B383D60F-9B2C-4A3F-8C42-8EC8A1018984}" type="presParOf" srcId="{4498C103-F970-4AF1-84BF-2EC0D7C2BDB1}" destId="{66A3638E-E66D-4DB4-ACCC-5E92FBCBE2B1}" srcOrd="1" destOrd="0" presId="urn:microsoft.com/office/officeart/2005/8/layout/chevron2"/>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CE22-2C0A-4A8E-AE24-B6DCECD2CDEA}">
      <dsp:nvSpPr>
        <dsp:cNvPr id="0" name=""/>
        <dsp:cNvSpPr/>
      </dsp:nvSpPr>
      <dsp:spPr>
        <a:xfrm rot="5400000">
          <a:off x="-185837" y="185837"/>
          <a:ext cx="1238918" cy="867243"/>
        </a:xfrm>
        <a:prstGeom prst="chevron">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1</a:t>
          </a:r>
        </a:p>
      </dsp:txBody>
      <dsp:txXfrm rot="-5400000">
        <a:off x="1" y="433622"/>
        <a:ext cx="867243" cy="371675"/>
      </dsp:txXfrm>
    </dsp:sp>
    <dsp:sp modelId="{812D15E1-606A-4B76-B5CE-8A3215955128}">
      <dsp:nvSpPr>
        <dsp:cNvPr id="0" name=""/>
        <dsp:cNvSpPr/>
      </dsp:nvSpPr>
      <dsp:spPr>
        <a:xfrm rot="5400000">
          <a:off x="5807532" y="-4936609"/>
          <a:ext cx="805297" cy="10685876"/>
        </a:xfrm>
        <a:prstGeom prst="round2Same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Communicate the mishap reporting process</a:t>
          </a:r>
        </a:p>
      </dsp:txBody>
      <dsp:txXfrm rot="-5400000">
        <a:off x="867243" y="42991"/>
        <a:ext cx="10646565" cy="726675"/>
      </dsp:txXfrm>
    </dsp:sp>
    <dsp:sp modelId="{053998C3-1983-490D-AAEA-E9EBA718FA6A}">
      <dsp:nvSpPr>
        <dsp:cNvPr id="0" name=""/>
        <dsp:cNvSpPr/>
      </dsp:nvSpPr>
      <dsp:spPr>
        <a:xfrm rot="5400000">
          <a:off x="-185837" y="1281700"/>
          <a:ext cx="1238918" cy="867243"/>
        </a:xfrm>
        <a:prstGeom prst="chevron">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2</a:t>
          </a:r>
        </a:p>
      </dsp:txBody>
      <dsp:txXfrm rot="-5400000">
        <a:off x="1" y="1529485"/>
        <a:ext cx="867243" cy="371675"/>
      </dsp:txXfrm>
    </dsp:sp>
    <dsp:sp modelId="{CD0BC20D-7B84-422C-8C49-B6E713B3D6C8}">
      <dsp:nvSpPr>
        <dsp:cNvPr id="0" name=""/>
        <dsp:cNvSpPr/>
      </dsp:nvSpPr>
      <dsp:spPr>
        <a:xfrm rot="5400000">
          <a:off x="5807532" y="-3844427"/>
          <a:ext cx="805297" cy="10685876"/>
        </a:xfrm>
        <a:prstGeom prst="round2Same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Identify the tools used to capture reported mishaps</a:t>
          </a:r>
        </a:p>
      </dsp:txBody>
      <dsp:txXfrm rot="-5400000">
        <a:off x="867243" y="1135173"/>
        <a:ext cx="10646565" cy="726675"/>
      </dsp:txXfrm>
    </dsp:sp>
    <dsp:sp modelId="{E981B790-24AE-420C-AAEE-8B0C94CC7A3C}">
      <dsp:nvSpPr>
        <dsp:cNvPr id="0" name=""/>
        <dsp:cNvSpPr/>
      </dsp:nvSpPr>
      <dsp:spPr>
        <a:xfrm rot="5400000">
          <a:off x="-185837" y="2373882"/>
          <a:ext cx="1238918" cy="867243"/>
        </a:xfrm>
        <a:prstGeom prst="chevron">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3</a:t>
          </a:r>
        </a:p>
      </dsp:txBody>
      <dsp:txXfrm rot="-5400000">
        <a:off x="1" y="2621667"/>
        <a:ext cx="867243" cy="371675"/>
      </dsp:txXfrm>
    </dsp:sp>
    <dsp:sp modelId="{F6124437-1B37-4BFF-B1CB-9DF6C0F1AAB6}">
      <dsp:nvSpPr>
        <dsp:cNvPr id="0" name=""/>
        <dsp:cNvSpPr/>
      </dsp:nvSpPr>
      <dsp:spPr>
        <a:xfrm rot="5400000">
          <a:off x="5807532" y="-2752245"/>
          <a:ext cx="805297" cy="10685876"/>
        </a:xfrm>
        <a:prstGeom prst="round2Same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Determine how to document recordable injuries and illnesses</a:t>
          </a:r>
        </a:p>
      </dsp:txBody>
      <dsp:txXfrm rot="-5400000">
        <a:off x="867243" y="2227355"/>
        <a:ext cx="10646565" cy="726675"/>
      </dsp:txXfrm>
    </dsp:sp>
    <dsp:sp modelId="{E56970E0-5791-4654-ACBD-DEC5CF4304AC}">
      <dsp:nvSpPr>
        <dsp:cNvPr id="0" name=""/>
        <dsp:cNvSpPr/>
      </dsp:nvSpPr>
      <dsp:spPr>
        <a:xfrm rot="5400000">
          <a:off x="-185837" y="3466064"/>
          <a:ext cx="1238918" cy="867243"/>
        </a:xfrm>
        <a:prstGeom prst="chevron">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4</a:t>
          </a:r>
        </a:p>
      </dsp:txBody>
      <dsp:txXfrm rot="-5400000">
        <a:off x="1" y="3713849"/>
        <a:ext cx="867243" cy="371675"/>
      </dsp:txXfrm>
    </dsp:sp>
    <dsp:sp modelId="{66A3638E-E66D-4DB4-ACCC-5E92FBCBE2B1}">
      <dsp:nvSpPr>
        <dsp:cNvPr id="0" name=""/>
        <dsp:cNvSpPr/>
      </dsp:nvSpPr>
      <dsp:spPr>
        <a:xfrm rot="5400000">
          <a:off x="5807532" y="-1660063"/>
          <a:ext cx="805297" cy="10685876"/>
        </a:xfrm>
        <a:prstGeom prst="round2Same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Designate an OSHA recordkeeper to determine work-relatedness and record accordingly</a:t>
          </a:r>
        </a:p>
      </dsp:txBody>
      <dsp:txXfrm rot="-5400000">
        <a:off x="867243" y="3319537"/>
        <a:ext cx="10646565" cy="726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7/26/2022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7/26/2022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4825"/>
            <a:ext cx="619760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laws-regs/regulations/standardnumber/1904/190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recordkeeping/for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recordkeeping/form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recordkeeping/form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sites/default/files/enforcement/directives/CSP_03-01-005.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mscx.org/Repository/OnePagers/SMCX_OnePager_Calculating_Incidence_Rates_Jul2021.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laws-regs/regulations/standardnumber/19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laws-regs/regulations/standardnumber/1904/1904.3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sha.gov/laws-regs/standardinterpretations/2018-10-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laws-regs/regulations/standardnumber/1904/190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laws-regs/regulations/standardnumber/1904/1904.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outlines recordkeeping requirements for the purposes of Occupational Safety and Health Administration (OSHA) Voluntary Protection Programs (VPP) approval. </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The presentation provides information on the background and importance of recordkeeping, required documentation, and the various levels of employee knowledge. It concludes with an action checklist and supplemental details to help with OSHA VPP implementation and sustainment efforts.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28089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Follow this action checklist to implement recordkeeping and sustain VPP expectations. Each of these action checklist items is covered in more detail.</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94730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First, communicate the responsibilities and expectations for reporting mishaps. You cannot record a mishap if your workforce doesn’t report them. Make sure everyone understands their roles and responsibilities, including occupational health care personnel, safety staff, supervisors, and the designated OSHA recordkeeper.</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Next, identify the tool(s) to capture mishap data. The most common tools include electronic databases or self-made spreadsheets and forms.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You may have a separate process to distinguish work-related cases from non-work-related cases. While many organizations opt to use OSHA Forms 300, 300A, and 301, you may have other equivalent tools/forms to document these mishaps.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 is up to you to determine how to maintain your records. It does not matter which method or tool is used. It only matters the records are accurate, complete, and presented upon request.</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Finally, identify an OSHA recordkeeper to maintain the recordkeeper system.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a:t>
            </a:r>
            <a:r>
              <a:rPr lang="en-US" sz="1000" kern="1200" baseline="0" dirty="0">
                <a:solidFill>
                  <a:schemeClr val="tx1"/>
                </a:solidFill>
                <a:effectLst/>
                <a:latin typeface="+mn-lt"/>
                <a:ea typeface="+mn-ea"/>
                <a:cs typeface="+mn-cs"/>
              </a:rPr>
              <a:t> created by the DoD SMCX.</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36694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You may not need to formally train your OSHA recordkeeper, but it is important they understand recordkeeping regulations. At a minimum, they should understand all the concepts included on this slide.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Many times, a designated OSHA recordkeeper is a S&amp;H professional with years of experience. In this case, see if they have enough experience and knowledge to maintain accurate OSHA records.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Other times, organizations select an untrained person to serve as an OSHA recordkeeper. In this case, the designated OSHA recordkeeper isn’t knowledgeable of recordkeeping regulations, doesn’t know about available resources, and may or may not maintain accurate records.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If you think additional training is required, consider finding an online course, or sending the recordkeeper to OSHA 10-hour training for general industry to learn more about recordkeeping requirements.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82271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Work-related:</a:t>
            </a:r>
            <a:r>
              <a:rPr lang="en-US" sz="1000" kern="1200" dirty="0">
                <a:solidFill>
                  <a:schemeClr val="tx1"/>
                </a:solidFill>
                <a:effectLst/>
                <a:latin typeface="+mn-lt"/>
                <a:ea typeface="+mn-ea"/>
                <a:cs typeface="+mn-cs"/>
              </a:rPr>
              <a:t> Any injury or illness resulting from exposure in the work environment caused or contributed to the condition or significantly aggravated a preexisting condition.</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Part of any SMS is gathering the details behind any injury and illness to see if you can classify it as “work-related” and determine if you should record it on the OSHA Form 300.</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Case classification and determination for recording purposes should be part of your OSHA recordkeeper’s training (or experience). Be knowledgeable of OSHA recordkeeping regulations to help you determine if OSHA classifies the case as work-related: </a:t>
            </a:r>
            <a:r>
              <a:rPr lang="en-US" sz="1000" u="sng" kern="1200" dirty="0">
                <a:solidFill>
                  <a:schemeClr val="tx1"/>
                </a:solidFill>
                <a:effectLst/>
                <a:latin typeface="+mn-lt"/>
                <a:ea typeface="+mn-ea"/>
                <a:cs typeface="+mn-cs"/>
                <a:hlinkClick r:id="rId3"/>
              </a:rPr>
              <a:t>https://www.osha.gov/laws-regs/regulations/standardnumber/1904/1904.5</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Keep in mind there is an established time limit to record each case. Supporting case-related information may not be readily available within this timeframe, so it is up to you to use your best judgment when recording a case – you can always go back and revise the entry later.</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created</a:t>
            </a:r>
            <a:r>
              <a:rPr lang="en-US" sz="1000" kern="1200" baseline="0" dirty="0">
                <a:solidFill>
                  <a:schemeClr val="tx1"/>
                </a:solidFill>
                <a:effectLst/>
                <a:latin typeface="+mn-lt"/>
                <a:ea typeface="+mn-ea"/>
                <a:cs typeface="+mn-cs"/>
              </a:rPr>
              <a:t> by the DoD SMCX. </a:t>
            </a:r>
            <a:r>
              <a:rPr lang="en-US" sz="1000" kern="1200" dirty="0">
                <a:solidFill>
                  <a:schemeClr val="tx1"/>
                </a:solidFill>
                <a:effectLst/>
                <a:latin typeface="+mn-lt"/>
                <a:ea typeface="+mn-ea"/>
                <a:cs typeface="+mn-cs"/>
              </a:rPr>
              <a:t>The image shows a flowchart to determine if an injury or illness is work-related and recordable.</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37586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RRP/ARP =</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rate reduction plan/accident prevention plan</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Nested contractor:</a:t>
            </a:r>
            <a:r>
              <a:rPr lang="en-US" sz="1000" kern="1200" dirty="0">
                <a:solidFill>
                  <a:schemeClr val="tx1"/>
                </a:solidFill>
                <a:effectLst/>
                <a:latin typeface="+mn-lt"/>
                <a:ea typeface="+mn-ea"/>
                <a:cs typeface="+mn-cs"/>
              </a:rPr>
              <a:t> Contractors intermingled with your workforce and under direct supervision of your management team.</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Applicable contractor:</a:t>
            </a:r>
            <a:r>
              <a:rPr lang="en-US" sz="1000" kern="1200" dirty="0">
                <a:solidFill>
                  <a:schemeClr val="tx1"/>
                </a:solidFill>
                <a:effectLst/>
                <a:latin typeface="+mn-lt"/>
                <a:ea typeface="+mn-ea"/>
                <a:cs typeface="+mn-cs"/>
              </a:rPr>
              <a:t> Contractors whose employees work 1,000 hours or more in any calendar quarter.</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type of contractors you have at your organization matters in OSHA recordkeeping.</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Nested contractors are just like your employees – they come to work, report to someone at your organization, and receive their orders and guidance from your managers on a day-to-day basis. You treat these contractors just like any other employee. If they get injured, initiate an investigation. If you deem the case is recordable, place it on your OSHA Form 300.</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Applicable contractors are a different story. If they experience an occupational injury or illness, you do not record their incident on your OSHA Form 300; instead, their organization records it. At the end of the calendar year though, you will collect their injury and illness data from them. You can review the data they provide, include it in your annual VPP self-evaluation, and work with the contractor to devise a plan to drive down incidence rates if they are high. This process helps ensure a safe work environment for both the applicable contractors and your employees.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5783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Employee information includes: full name, address, date of birth, hired date, and gender.</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Physician or other health care professional information includes: name, where the treatment was provided, if treated in an emergency room, and if hospitalized overnight. This information is important because the physician or other health care professional can determine if the case involves days away from work, job restrictions, or duty transfers.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Case information includes: case number, date of injury, time employee began work, time of event, actions prior to injury or illness, description of what happened, what the injury or illness was, the object or substance that harmed employee, and if it was a fatality, the date of occurrence.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u="sng" kern="1200" dirty="0">
                <a:solidFill>
                  <a:schemeClr val="tx1"/>
                </a:solidFill>
                <a:effectLst/>
                <a:latin typeface="+mn-lt"/>
                <a:ea typeface="+mn-ea"/>
                <a:cs typeface="+mn-cs"/>
              </a:rPr>
              <a:t>NOTE</a:t>
            </a:r>
            <a:r>
              <a:rPr lang="en-US" sz="1000" kern="1200" dirty="0">
                <a:solidFill>
                  <a:schemeClr val="tx1"/>
                </a:solidFill>
                <a:effectLst/>
                <a:latin typeface="+mn-lt"/>
                <a:ea typeface="+mn-ea"/>
                <a:cs typeface="+mn-cs"/>
              </a:rPr>
              <a:t>: You can use an equivalent form to document this information. However, your form must include the same information, be readable and understandable, and completed using the same instructions as the OSHA form it replaces.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For additional details on completing OSHA Form 301, visit: </a:t>
            </a:r>
            <a:r>
              <a:rPr lang="en-US" sz="1000" u="sng" kern="1200" dirty="0">
                <a:solidFill>
                  <a:schemeClr val="tx1"/>
                </a:solidFill>
                <a:effectLst/>
                <a:latin typeface="+mn-lt"/>
                <a:ea typeface="+mn-ea"/>
                <a:cs typeface="+mn-cs"/>
                <a:hlinkClick r:id="rId3"/>
              </a:rPr>
              <a:t>https://www.osha.gov/recordkeeping/forms</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359897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256262"/>
          </a:xfrm>
        </p:spPr>
        <p:txBody>
          <a:bodyPr/>
          <a:lstStyle/>
          <a:p>
            <a:r>
              <a:rPr lang="en-US" sz="1000" kern="1200" dirty="0">
                <a:solidFill>
                  <a:schemeClr val="tx1"/>
                </a:solidFill>
                <a:effectLst/>
                <a:latin typeface="+mn-lt"/>
                <a:ea typeface="+mn-ea"/>
                <a:cs typeface="+mn-cs"/>
              </a:rPr>
              <a:t>Use the OSHA Form 300 to classify work-related injuries and illnesses. Note the extent and severity of each case. Record the details about each injury or illness. OSHA requires you to maintain these logs for 5 years. For VPP purposes, OSHA reviews your past 3 calendar years.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A: </a:t>
            </a:r>
            <a:r>
              <a:rPr lang="en-US" sz="900" kern="1200" dirty="0">
                <a:solidFill>
                  <a:schemeClr val="tx1"/>
                </a:solidFill>
                <a:effectLst/>
                <a:latin typeface="+mn-lt"/>
                <a:ea typeface="+mn-ea"/>
                <a:cs typeface="+mn-cs"/>
              </a:rPr>
              <a:t>Include a case number. This may be the same number used on accident investigation forms or assigned to the employee injury/illness report form.</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B: </a:t>
            </a:r>
            <a:r>
              <a:rPr lang="en-US" sz="900" kern="1200" dirty="0">
                <a:solidFill>
                  <a:schemeClr val="tx1"/>
                </a:solidFill>
                <a:effectLst/>
                <a:latin typeface="+mn-lt"/>
                <a:ea typeface="+mn-ea"/>
                <a:cs typeface="+mn-cs"/>
              </a:rPr>
              <a:t>Include the name of the employee, unless the employee has: an injury or illness to an intimate body part or reproductive system; injury or illness resulting from a sexual assault; mental illness; case of human immunodeficiency virus (HIV) infection; hepatitis or tuberculosis; needlestick injury or cut from a sharp object contaminated with blood or infectious material; or if the employee requests for the name to be removed.</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C: </a:t>
            </a:r>
            <a:r>
              <a:rPr lang="en-US" sz="900" kern="1200" dirty="0">
                <a:solidFill>
                  <a:schemeClr val="tx1"/>
                </a:solidFill>
                <a:effectLst/>
                <a:latin typeface="+mn-lt"/>
                <a:ea typeface="+mn-ea"/>
                <a:cs typeface="+mn-cs"/>
              </a:rPr>
              <a:t>Add the series number of the federal employee (required by 1960.73) and a short job title.</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D: </a:t>
            </a:r>
            <a:r>
              <a:rPr lang="en-US" sz="900" kern="1200" dirty="0">
                <a:solidFill>
                  <a:schemeClr val="tx1"/>
                </a:solidFill>
                <a:effectLst/>
                <a:latin typeface="+mn-lt"/>
                <a:ea typeface="+mn-ea"/>
                <a:cs typeface="+mn-cs"/>
              </a:rPr>
              <a:t>Add the date of the incident.</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E: </a:t>
            </a:r>
            <a:r>
              <a:rPr lang="en-US" sz="900" kern="1200" dirty="0">
                <a:solidFill>
                  <a:schemeClr val="tx1"/>
                </a:solidFill>
                <a:effectLst/>
                <a:latin typeface="+mn-lt"/>
                <a:ea typeface="+mn-ea"/>
                <a:cs typeface="+mn-cs"/>
              </a:rPr>
              <a:t>Include a specific location. Be as specific as possible (e.g., building number, work area).</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F:</a:t>
            </a:r>
            <a:r>
              <a:rPr lang="en-US" sz="900" kern="1200" dirty="0">
                <a:solidFill>
                  <a:schemeClr val="tx1"/>
                </a:solidFill>
                <a:effectLst/>
                <a:latin typeface="+mn-lt"/>
                <a:ea typeface="+mn-ea"/>
                <a:cs typeface="+mn-cs"/>
              </a:rPr>
              <a:t> Describe the injury/illness, body part affected, and the object or substance that was the cause. Many times, worksites only mention the injury/illness, but not the other specific details.</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Columns G–J: </a:t>
            </a:r>
            <a:r>
              <a:rPr lang="en-US" sz="900" kern="1200" dirty="0">
                <a:solidFill>
                  <a:schemeClr val="tx1"/>
                </a:solidFill>
                <a:effectLst/>
                <a:latin typeface="+mn-lt"/>
                <a:ea typeface="+mn-ea"/>
                <a:cs typeface="+mn-cs"/>
              </a:rPr>
              <a:t>Classify the injury or illness as a death, DART, or other recordable case (e.g., prescription issued). Mark only one box for these columns – the most severe outcome of the case. You may need to go back later and update this data point.</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Columns K–L: </a:t>
            </a:r>
            <a:r>
              <a:rPr lang="en-US" sz="900" kern="1200" dirty="0">
                <a:solidFill>
                  <a:schemeClr val="tx1"/>
                </a:solidFill>
                <a:effectLst/>
                <a:latin typeface="+mn-lt"/>
                <a:ea typeface="+mn-ea"/>
                <a:cs typeface="+mn-cs"/>
              </a:rPr>
              <a:t>If you have DART, complete the number of DART days and place the number in the appropriate column. Do not count the day of the injury as days away.</a:t>
            </a:r>
          </a:p>
          <a:p>
            <a:pPr marL="171450" indent="-171450">
              <a:buFont typeface="Arial" panose="020B0604020202020204" pitchFamily="34" charset="0"/>
              <a:buChar char="•"/>
            </a:pPr>
            <a:r>
              <a:rPr lang="en-US" sz="900" b="1" kern="1200" dirty="0">
                <a:solidFill>
                  <a:schemeClr val="tx1"/>
                </a:solidFill>
                <a:effectLst/>
                <a:latin typeface="+mn-lt"/>
                <a:ea typeface="+mn-ea"/>
                <a:cs typeface="+mn-cs"/>
              </a:rPr>
              <a:t>Column M: </a:t>
            </a:r>
            <a:r>
              <a:rPr lang="en-US" sz="900" kern="1200" dirty="0">
                <a:solidFill>
                  <a:schemeClr val="tx1"/>
                </a:solidFill>
                <a:effectLst/>
                <a:latin typeface="+mn-lt"/>
                <a:ea typeface="+mn-ea"/>
                <a:cs typeface="+mn-cs"/>
              </a:rPr>
              <a:t>Select injury or chose an illness. Illnesses are broken down between skin disorder, respiratory condition, positioning, hearing loss, or other illnesses such as heatstroke, frostbite, or other extreme temperature illnesses.</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For additional details on completing the OSHA Form 300, visit: </a:t>
            </a:r>
            <a:r>
              <a:rPr lang="en-US" sz="1000" u="sng" kern="1200" dirty="0">
                <a:solidFill>
                  <a:schemeClr val="tx1"/>
                </a:solidFill>
                <a:effectLst/>
                <a:latin typeface="+mn-lt"/>
                <a:ea typeface="+mn-ea"/>
                <a:cs typeface="+mn-cs"/>
                <a:hlinkClick r:id="rId3"/>
              </a:rPr>
              <a:t>https://www.osha.gov/recordkeeping/forms</a:t>
            </a:r>
            <a:endParaRPr lang="en-US" sz="1000" u="sng" kern="1200" dirty="0">
              <a:solidFill>
                <a:schemeClr val="tx1"/>
              </a:solidFill>
              <a:effectLst/>
              <a:latin typeface="+mn-lt"/>
              <a:ea typeface="+mn-ea"/>
              <a:cs typeface="+mn-cs"/>
            </a:endParaRPr>
          </a:p>
          <a:p>
            <a:endParaRPr lang="en-US" sz="1000" u="sng" kern="1200" dirty="0">
              <a:solidFill>
                <a:schemeClr val="tx1"/>
              </a:solidFill>
              <a:effectLst/>
              <a:latin typeface="+mn-lt"/>
              <a:ea typeface="+mn-ea"/>
              <a:cs typeface="+mn-cs"/>
            </a:endParaRPr>
          </a:p>
          <a:p>
            <a:r>
              <a:rPr lang="en-US" sz="1000" u="none" kern="1200" dirty="0">
                <a:solidFill>
                  <a:schemeClr val="tx1"/>
                </a:solidFill>
                <a:effectLst/>
                <a:latin typeface="+mn-lt"/>
                <a:ea typeface="+mn-ea"/>
                <a:cs typeface="+mn-cs"/>
              </a:rPr>
              <a:t>Images</a:t>
            </a:r>
            <a:r>
              <a:rPr lang="en-US" sz="1000" u="none" kern="1200" baseline="0" dirty="0">
                <a:solidFill>
                  <a:schemeClr val="tx1"/>
                </a:solidFill>
                <a:effectLst/>
                <a:latin typeface="+mn-lt"/>
                <a:ea typeface="+mn-ea"/>
                <a:cs typeface="+mn-cs"/>
              </a:rPr>
              <a:t> created by the DoD SMCX.</a:t>
            </a:r>
            <a:endParaRPr lang="en-US" u="none"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366122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35078" cy="4300507"/>
          </a:xfrm>
        </p:spPr>
        <p:txBody>
          <a:bodyPr/>
          <a:lstStyle/>
          <a:p>
            <a:r>
              <a:rPr lang="en-US" sz="1000" kern="1200" dirty="0">
                <a:solidFill>
                  <a:schemeClr val="tx1"/>
                </a:solidFill>
                <a:effectLst/>
                <a:latin typeface="+mn-lt"/>
                <a:ea typeface="+mn-ea"/>
                <a:cs typeface="+mn-cs"/>
              </a:rPr>
              <a:t>The OSHA Form 300A recaps the work-related injuries or illnesses documented on the OSHA Form 300.</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Refer to OSHA Form 300, Columns G–M. Review the totals at the bottom of each column. Check the information in each column to ensure the numbers are accurate. It is important to know you may have multiple pages with several totals you must add together.</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Copy the total number for each column and move it to the respective column listed on the OSHA Form 300A, even if the number is zero. Double-check the numbers you transfer to the OSHA Form 300A. Consider having someone else review your additions to make sure you transferred them accurately (a common error on OSHA Form 300A).</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List your organization’s primary work activity and 6-digit North American Industry Classification System (NAICS) code. Reach out to your Human Resources representative to help you identify the figures you need for employment information.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Have your highest-ranking official review and sign the OSHA Form 300A. Examples of high-ranking officials include Commanders, Directors, and business managers.</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Post your signed OSHA Form 300A from February 1 to April 30. It is a good idea to post this form in an area employees frequently congregate or visit, like a break room or safety bulletin board.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For additional details on completing the OSHA Form 300A, visit: </a:t>
            </a:r>
            <a:r>
              <a:rPr lang="en-US" sz="1000" u="sng" kern="1200" dirty="0">
                <a:solidFill>
                  <a:schemeClr val="tx1"/>
                </a:solidFill>
                <a:effectLst/>
                <a:latin typeface="+mn-lt"/>
                <a:ea typeface="+mn-ea"/>
                <a:cs typeface="+mn-cs"/>
                <a:hlinkClick r:id="rId3"/>
              </a:rPr>
              <a:t>https://www.osha.gov/recordkeeping/forms</a:t>
            </a:r>
            <a:endParaRPr lang="en-US" sz="1000" u="sng" kern="1200" dirty="0">
              <a:solidFill>
                <a:schemeClr val="tx1"/>
              </a:solidFill>
              <a:effectLst/>
              <a:latin typeface="+mn-lt"/>
              <a:ea typeface="+mn-ea"/>
              <a:cs typeface="+mn-cs"/>
            </a:endParaRPr>
          </a:p>
          <a:p>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a:solidFill>
                  <a:schemeClr val="tx1"/>
                </a:solidFill>
                <a:effectLst/>
                <a:latin typeface="+mn-lt"/>
                <a:ea typeface="+mn-ea"/>
                <a:cs typeface="+mn-cs"/>
              </a:rPr>
              <a:t>Image courtesy of Concurrent</a:t>
            </a:r>
            <a:r>
              <a:rPr lang="en-US" sz="1000" u="none" kern="1200" baseline="0" dirty="0">
                <a:solidFill>
                  <a:schemeClr val="tx1"/>
                </a:solidFill>
                <a:effectLst/>
                <a:latin typeface="+mn-lt"/>
                <a:ea typeface="+mn-ea"/>
                <a:cs typeface="+mn-cs"/>
              </a:rPr>
              <a:t> Technologies Corporation. </a:t>
            </a:r>
            <a:r>
              <a:rPr lang="en-US" sz="1000" kern="1200" dirty="0">
                <a:solidFill>
                  <a:schemeClr val="tx1"/>
                </a:solidFill>
                <a:effectLst/>
                <a:latin typeface="+mn-lt"/>
                <a:ea typeface="+mn-ea"/>
                <a:cs typeface="+mn-cs"/>
              </a:rPr>
              <a:t>The image shows a posted OSHA Form 300A. </a:t>
            </a:r>
            <a:endParaRPr lang="en-US" u="none" dirty="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62591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399" y="4415790"/>
            <a:ext cx="6197599" cy="4300508"/>
          </a:xfrm>
        </p:spPr>
        <p:txBody>
          <a:bodyPr/>
          <a:lstStyle/>
          <a:p>
            <a:r>
              <a:rPr lang="en-US" sz="1000" b="1" kern="1200" dirty="0">
                <a:solidFill>
                  <a:schemeClr val="tx1"/>
                </a:solidFill>
                <a:effectLst/>
                <a:latin typeface="+mn-lt"/>
                <a:ea typeface="+mn-ea"/>
                <a:cs typeface="+mn-cs"/>
              </a:rPr>
              <a:t>TCIR:</a:t>
            </a:r>
            <a:r>
              <a:rPr lang="en-US" sz="1000" kern="1200" dirty="0">
                <a:solidFill>
                  <a:schemeClr val="tx1"/>
                </a:solidFill>
                <a:effectLst/>
                <a:latin typeface="+mn-lt"/>
                <a:ea typeface="+mn-ea"/>
                <a:cs typeface="+mn-cs"/>
              </a:rPr>
              <a:t> The total number of OSHA recordable injuries and illnesses per 100 employees.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DART rate:</a:t>
            </a:r>
            <a:r>
              <a:rPr lang="en-US" sz="1000" kern="1200" dirty="0">
                <a:solidFill>
                  <a:schemeClr val="tx1"/>
                </a:solidFill>
                <a:effectLst/>
                <a:latin typeface="+mn-lt"/>
                <a:ea typeface="+mn-ea"/>
                <a:cs typeface="+mn-cs"/>
              </a:rPr>
              <a:t> The number of OSHA recordable injuries and illnesses, resulting in days away, job restrictions, and transfers, per 100 employees.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NAICS publishes industry-specific statistical data. NAICS codes include 6-digits: The first two digits designate the sector, the third designates the subsector, the fourth designates the industry group, the fifth designates the NAICS industry, and the sixth designates the national industry. You include the NAICS code on your OSHA Form 300A.</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Your OSHA VPP regional representative must approve your NAICS code if you are formally pursuing OSHA VPP approval. It is a good idea to reach out to your regional representative if you do not have a NAICS code to determine which best aligns with the activities performed at your organization.</a:t>
            </a:r>
          </a:p>
          <a:p>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For VPP, you must calculate your rates to see how your organization compares to your industry average. VPP requires the 3-year average of your TCIR and DART rates to be below at least one of the three most recently published years of Bureau</a:t>
            </a:r>
            <a:r>
              <a:rPr lang="en-US" sz="1000" kern="1200" baseline="0" dirty="0">
                <a:solidFill>
                  <a:schemeClr val="tx1"/>
                </a:solidFill>
                <a:effectLst/>
                <a:latin typeface="+mn-lt"/>
                <a:ea typeface="+mn-ea"/>
                <a:cs typeface="+mn-cs"/>
              </a:rPr>
              <a:t> of Labor Statistics (BLS) </a:t>
            </a:r>
            <a:r>
              <a:rPr lang="en-US" sz="1000" kern="1200" dirty="0">
                <a:solidFill>
                  <a:schemeClr val="tx1"/>
                </a:solidFill>
                <a:effectLst/>
                <a:latin typeface="+mn-lt"/>
                <a:ea typeface="+mn-ea"/>
                <a:cs typeface="+mn-cs"/>
              </a:rPr>
              <a:t>data for your NAICS code.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Refer to the Appendix B in the OSHA Cooperative and State Programs VPP Policies and Procedures Manual for additional guidance on calculating incidence rates: </a:t>
            </a:r>
          </a:p>
          <a:p>
            <a:r>
              <a:rPr lang="en-US" dirty="0">
                <a:hlinkClick r:id="rId3"/>
              </a:rPr>
              <a:t>https://www.osha.gov/sites/default/files/enforcement/directives/CSP_03-01-005.pdf</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Review </a:t>
            </a:r>
            <a:r>
              <a:rPr lang="en-US" sz="1000" kern="1200" baseline="0" dirty="0">
                <a:solidFill>
                  <a:schemeClr val="tx1"/>
                </a:solidFill>
                <a:effectLst/>
                <a:latin typeface="+mn-lt"/>
                <a:ea typeface="+mn-ea"/>
                <a:cs typeface="+mn-cs"/>
              </a:rPr>
              <a:t>the SMCX Guide, “Calculating Injury and Illness Incidence Rates” or find the guide at: </a:t>
            </a:r>
            <a:r>
              <a:rPr lang="en-US" sz="1000" u="sng" kern="1200" dirty="0">
                <a:solidFill>
                  <a:schemeClr val="tx1"/>
                </a:solidFill>
                <a:effectLst/>
                <a:latin typeface="+mn-lt"/>
                <a:ea typeface="+mn-ea"/>
                <a:cs typeface="+mn-cs"/>
                <a:hlinkClick r:id="rId4"/>
              </a:rPr>
              <a:t>https://smscx.org/Repository/OnePagers/SMCX_OnePager_Calculating_Incidence_Rates_Jul2021.pdf</a:t>
            </a:r>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i="1" kern="1200" dirty="0">
              <a:solidFill>
                <a:schemeClr val="tx1"/>
              </a:solidFill>
              <a:effectLst/>
              <a:latin typeface="+mn-lt"/>
              <a:ea typeface="+mn-ea"/>
              <a:cs typeface="+mn-cs"/>
            </a:endParaRPr>
          </a:p>
          <a:p>
            <a:r>
              <a:rPr lang="en-US" sz="1000" i="0" kern="1200" dirty="0">
                <a:solidFill>
                  <a:schemeClr val="tx1"/>
                </a:solidFill>
                <a:effectLst/>
                <a:latin typeface="+mn-lt"/>
                <a:ea typeface="+mn-ea"/>
                <a:cs typeface="+mn-cs"/>
              </a:rPr>
              <a:t>Ima</a:t>
            </a:r>
            <a:r>
              <a:rPr lang="en-US" sz="1000" i="0" kern="1200" baseline="0" dirty="0">
                <a:solidFill>
                  <a:schemeClr val="tx1"/>
                </a:solidFill>
                <a:effectLst/>
                <a:latin typeface="+mn-lt"/>
                <a:ea typeface="+mn-ea"/>
                <a:cs typeface="+mn-cs"/>
              </a:rPr>
              <a:t>ge courtesy of the DoD SMCX.</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64595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 order to compare your rates against the industry average, you need to know the industry average rates. Follow the steps in the </a:t>
            </a:r>
            <a:r>
              <a:rPr lang="en-US" sz="1000" kern="1200" baseline="0" dirty="0">
                <a:solidFill>
                  <a:schemeClr val="tx1"/>
                </a:solidFill>
                <a:effectLst/>
                <a:latin typeface="+mn-lt"/>
                <a:ea typeface="+mn-ea"/>
                <a:cs typeface="+mn-cs"/>
              </a:rPr>
              <a:t>SMCX Guide, “Calculating Injury and Illness Incidence Rates”</a:t>
            </a:r>
            <a:r>
              <a:rPr lang="en-US" sz="1000" kern="1200" dirty="0">
                <a:solidFill>
                  <a:schemeClr val="tx1"/>
                </a:solidFill>
                <a:effectLst/>
                <a:latin typeface="+mn-lt"/>
                <a:ea typeface="+mn-ea"/>
                <a:cs typeface="+mn-cs"/>
              </a:rPr>
              <a:t> to find your way through the BLS website and look up your industry average.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 is important to realize the BLS does not always have enough data to publish the full 6-digit NAICS code. Try to match the entire 6-digit NAICS code for your industry. If you can’t match all 6 digits, match 5. If you can’t match 5, match 4, and so 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created by the DoD SMCX.</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7153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is beneficial to safety and health (S&amp;H) professionals, VPP representatives, designated recordkeepers, and others with responsibilities for reporting information related to occupational injuries and illnesses, such as</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supervisors, claims representatives, and occupational health care personnel. </a:t>
            </a: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44900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3924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HPC = Hazard Prevention &amp; Control</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Injury and illness incidence rates:</a:t>
            </a:r>
            <a:r>
              <a:rPr lang="en-US" sz="1000" kern="1200" dirty="0">
                <a:solidFill>
                  <a:schemeClr val="tx1"/>
                </a:solidFill>
                <a:effectLst/>
                <a:latin typeface="+mn-lt"/>
                <a:ea typeface="+mn-ea"/>
                <a:cs typeface="+mn-cs"/>
              </a:rPr>
              <a:t> Numerical rates representing recordable injuries and illnesses at a worksite; important when OSHA assesses a worksite’s qualification for VPP.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OSHA Recordkeeper:</a:t>
            </a:r>
            <a:r>
              <a:rPr lang="en-US" sz="1000" kern="1200" dirty="0">
                <a:solidFill>
                  <a:schemeClr val="tx1"/>
                </a:solidFill>
                <a:effectLst/>
                <a:latin typeface="+mn-lt"/>
                <a:ea typeface="+mn-ea"/>
                <a:cs typeface="+mn-cs"/>
              </a:rPr>
              <a:t> Person responsible for keeping injury and illness records, making sure they are properly kept.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OSHA 29 CFR 1904 discusses recordkeeping requirements, which require employers to maintain accurate occupational injury and illness records and report work-related fatalities, injuries, and illnesses to OSHA.</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View 1904 recordkeeping regulations at: </a:t>
            </a:r>
            <a:r>
              <a:rPr lang="en-US" sz="1000" u="sng" kern="1200" dirty="0">
                <a:solidFill>
                  <a:schemeClr val="tx1"/>
                </a:solidFill>
                <a:effectLst/>
                <a:latin typeface="+mn-lt"/>
                <a:ea typeface="+mn-ea"/>
                <a:cs typeface="+mn-cs"/>
                <a:hlinkClick r:id="rId3"/>
              </a:rPr>
              <a:t>https://www.osha.gov/laws-regs/regulations/standardnumber/1904</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r>
              <a:rPr lang="en-US" sz="1000" kern="1200" dirty="0">
                <a:solidFill>
                  <a:schemeClr val="tx1"/>
                </a:solidFill>
                <a:effectLst/>
                <a:latin typeface="+mn-lt"/>
                <a:ea typeface="+mn-ea"/>
                <a:cs typeface="+mn-cs"/>
              </a:rPr>
              <a:t>Image retrieved from Microsoft Clip Art.</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245140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OSHA recordkeeping is important in any safety and occupational health management system (SOHMS). It helps you evaluate the safety of your workplace, understand your hazards, and implement worker protections to reduce and eliminate hazards. Ultimately, you can prevent future workplace injuries and illnesses. </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62021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256263"/>
          </a:xfrm>
        </p:spPr>
        <p:txBody>
          <a:bodyPr/>
          <a:lstStyle/>
          <a:p>
            <a:r>
              <a:rPr lang="en-US" dirty="0">
                <a:effectLst/>
              </a:rPr>
              <a:t>An OSHA VPP assessment of your recordkeeping system includes a review of the documentation listed on this slide. This is not an all-inclusive list.</a:t>
            </a:r>
          </a:p>
          <a:p>
            <a:r>
              <a:rPr lang="en-US" dirty="0">
                <a:effectLst/>
              </a:rPr>
              <a:t>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Provide your OSHA Forms 300 and 300A for the past 5 years. Show this information to an assessment team if they completed Health Insurance Portability and Accountability Act (HIPAA) training and have permission to see your confidential employee records. See 29 CFR 1904.33(a) for more information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https://www.osha.gov/laws-regs/regulations/standardnumber/1904/1904.33</a:t>
            </a:r>
            <a:r>
              <a:rPr lang="en-US" dirty="0">
                <a:effectLst/>
                <a:latin typeface="Arial" panose="020B0604020202020204" pitchFamily="34" charset="0"/>
                <a:ea typeface="Calibri" panose="020F0502020204030204" pitchFamily="34" charset="0"/>
                <a:cs typeface="Arial" panose="020B0604020202020204" pitchFamily="34" charset="0"/>
              </a:rPr>
              <a:t> If they haven’t completed HIPAA training, remove personal information (e.g., employee names, social security numbers) from these documents.</a:t>
            </a:r>
          </a:p>
          <a:p>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Injury and illness incidence rates include the total case incidence rate (TCIR) and days away, restricted, or job transferred (DART) rate.</a:t>
            </a:r>
            <a:r>
              <a:rPr lang="en-US" sz="1000" kern="1200" baseline="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Verify your designated recordkeeper has the knowledge, experience, or education of OSHA recordkeeping regulations. If you have training records for them, show these!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Incentive programs play a role in recordkeeping. Occasionally, these programs unintentionally incentivize underreporting of injuries and illnesses by awarding low incidence rates. </a:t>
            </a:r>
            <a:r>
              <a:rPr lang="en-US" sz="1000" u="none" kern="1200" dirty="0">
                <a:solidFill>
                  <a:schemeClr val="tx1"/>
                </a:solidFill>
                <a:effectLst/>
                <a:latin typeface="+mn-lt"/>
                <a:ea typeface="+mn-ea"/>
                <a:cs typeface="+mn-cs"/>
              </a:rPr>
              <a:t>OSHA</a:t>
            </a:r>
            <a:r>
              <a:rPr lang="en-US" sz="1000" u="none" kern="1200" baseline="0" dirty="0">
                <a:solidFill>
                  <a:schemeClr val="tx1"/>
                </a:solidFill>
                <a:effectLst/>
                <a:latin typeface="+mn-lt"/>
                <a:ea typeface="+mn-ea"/>
                <a:cs typeface="+mn-cs"/>
              </a:rPr>
              <a:t> provides further clarification on incentive programs and their impact on injury and illness reporting at: </a:t>
            </a:r>
            <a:r>
              <a:rPr lang="en-US" sz="1000" u="sng" kern="1200" dirty="0">
                <a:solidFill>
                  <a:schemeClr val="tx1"/>
                </a:solidFill>
                <a:effectLst/>
                <a:latin typeface="+mn-lt"/>
                <a:ea typeface="+mn-ea"/>
                <a:cs typeface="+mn-cs"/>
                <a:hlinkClick r:id="rId4"/>
              </a:rPr>
              <a:t>https://www.osha.gov/laws-regs/standardinterpretations/2018-10-11</a:t>
            </a:r>
            <a:r>
              <a:rPr lang="en-US" sz="1000" u="none" kern="1200" dirty="0">
                <a:solidFill>
                  <a:schemeClr val="tx1"/>
                </a:solidFill>
                <a:effectLst/>
                <a:latin typeface="+mn-lt"/>
                <a:ea typeface="+mn-ea"/>
                <a:cs typeface="+mn-cs"/>
              </a:rPr>
              <a:t>.</a:t>
            </a:r>
            <a:r>
              <a:rPr lang="en-US" sz="1000" u="none" kern="1200" baseline="0" dirty="0">
                <a:solidFill>
                  <a:schemeClr val="tx1"/>
                </a:solidFill>
                <a:effectLst/>
                <a:latin typeface="+mn-lt"/>
                <a:ea typeface="+mn-ea"/>
                <a:cs typeface="+mn-cs"/>
              </a:rPr>
              <a:t> It is important you substantiate your incentive program with discrimination policies, as applicable, that help show intolerance for injury and illness report discrimination.</a:t>
            </a:r>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a:solidFill>
                  <a:schemeClr val="tx1"/>
                </a:solidFill>
                <a:effectLst/>
                <a:latin typeface="+mn-lt"/>
                <a:ea typeface="+mn-ea"/>
                <a:cs typeface="+mn-cs"/>
              </a:rPr>
              <a:t>Reports and investigations of first-aid</a:t>
            </a:r>
            <a:r>
              <a:rPr lang="en-US" sz="1000" u="none" kern="1200" baseline="0" dirty="0">
                <a:solidFill>
                  <a:schemeClr val="tx1"/>
                </a:solidFill>
                <a:effectLst/>
                <a:latin typeface="+mn-lt"/>
                <a:ea typeface="+mn-ea"/>
                <a:cs typeface="+mn-cs"/>
              </a:rPr>
              <a:t> cases, near-misses, and accidents may also be reviewed. These show whether your occupational injuries and illnesses were appropriately recorded and your incidence rates are accurate. </a:t>
            </a:r>
            <a:br>
              <a:rPr lang="en-US" sz="1000" kern="1200" dirty="0">
                <a:solidFill>
                  <a:schemeClr val="tx1"/>
                </a:solidFill>
                <a:effectLst/>
                <a:latin typeface="+mn-lt"/>
                <a:ea typeface="+mn-ea"/>
                <a:cs typeface="+mn-cs"/>
              </a:rPr>
            </a:br>
            <a:endParaRPr lang="en-US" sz="100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18770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buClrTx/>
              <a:buSzTx/>
              <a:buFontTx/>
              <a:buNone/>
              <a:tabLst/>
              <a:defRPr/>
            </a:pPr>
            <a:r>
              <a:rPr lang="en-US" sz="1000" kern="1200" dirty="0">
                <a:solidFill>
                  <a:schemeClr val="tx1"/>
                </a:solidFill>
                <a:effectLst/>
                <a:latin typeface="+mn-lt"/>
                <a:ea typeface="+mn-ea"/>
                <a:cs typeface="+mn-cs"/>
              </a:rPr>
              <a:t>Safety or mishap review committee meeting minutes discussing mishaps and follow-up actions show how</a:t>
            </a:r>
            <a:r>
              <a:rPr lang="en-US" sz="1000" kern="1200" baseline="0" dirty="0">
                <a:solidFill>
                  <a:schemeClr val="tx1"/>
                </a:solidFill>
                <a:effectLst/>
                <a:latin typeface="+mn-lt"/>
                <a:ea typeface="+mn-ea"/>
                <a:cs typeface="+mn-cs"/>
              </a:rPr>
              <a:t> your team</a:t>
            </a:r>
            <a:r>
              <a:rPr lang="en-US" sz="1000" kern="1200" dirty="0">
                <a:solidFill>
                  <a:schemeClr val="tx1"/>
                </a:solidFill>
                <a:effectLst/>
                <a:latin typeface="+mn-lt"/>
                <a:ea typeface="+mn-ea"/>
                <a:cs typeface="+mn-cs"/>
              </a:rPr>
              <a:t> tries to prevent the next mishap from happening. </a:t>
            </a:r>
          </a:p>
          <a:p>
            <a:pPr marL="0" marR="0" indent="0" algn="l" defTabSz="457200" rtl="0" eaLnBrk="1" fontAlgn="auto" latinLnBrk="0" hangingPunct="1">
              <a:lnSpc>
                <a:spcPct val="100000"/>
              </a:lnSpc>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r>
              <a:rPr lang="en-US" sz="1000" kern="1200" dirty="0">
                <a:solidFill>
                  <a:schemeClr val="tx1"/>
                </a:solidFill>
                <a:effectLst/>
                <a:latin typeface="+mn-lt"/>
                <a:ea typeface="+mn-ea"/>
                <a:cs typeface="+mn-cs"/>
              </a:rPr>
              <a:t>Prepare first-aid reports to show</a:t>
            </a:r>
            <a:r>
              <a:rPr lang="en-US" sz="1000" kern="1200" baseline="0" dirty="0">
                <a:solidFill>
                  <a:schemeClr val="tx1"/>
                </a:solidFill>
                <a:effectLst/>
                <a:latin typeface="+mn-lt"/>
                <a:ea typeface="+mn-ea"/>
                <a:cs typeface="+mn-cs"/>
              </a:rPr>
              <a:t> tracking of minor injuries, if available. Review of these records shows injuries or illnesses are appropriately classified as either first aid or OSHA recordable.</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Provide hazard abatement logs to show how you capture the results of mishap investigations</a:t>
            </a:r>
            <a:r>
              <a:rPr lang="en-US" sz="1000" kern="1200" baseline="0" dirty="0">
                <a:solidFill>
                  <a:schemeClr val="tx1"/>
                </a:solidFill>
                <a:effectLst/>
                <a:latin typeface="+mn-lt"/>
                <a:ea typeface="+mn-ea"/>
                <a:cs typeface="+mn-cs"/>
              </a:rPr>
              <a:t> and track those hazards to closure or correction.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Determine if your organization requires a sharps injury log. You may be able to use your OSHA Form 300 in place of this document if it includes all the required information outlined in the regulation. View OSHA 29 CFR 1904.8 for additional information regarding sharps recordkeeping at: </a:t>
            </a:r>
            <a:r>
              <a:rPr lang="en-US" sz="1000" u="sng" kern="1200" dirty="0">
                <a:solidFill>
                  <a:schemeClr val="tx1"/>
                </a:solidFill>
                <a:effectLst/>
                <a:latin typeface="+mn-lt"/>
                <a:ea typeface="+mn-ea"/>
                <a:cs typeface="+mn-cs"/>
                <a:hlinkClick r:id="rId3"/>
              </a:rPr>
              <a:t>https://www.osha.gov/laws-regs/regulations/standardnumber/1904/1904.8</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If you have medical surveillance reports, have them on hand! These may include audiometric testing records and respirator fit tests. These documents have additional explanations and details about cases included on the OSHA Form 300, and shows how you fulfilled other S&amp;H requirements. This information helps determine if a case should be included on your OSHA Form 300.</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buClrTx/>
              <a:buSzTx/>
              <a:buFontTx/>
              <a:buNone/>
              <a:tabLst/>
              <a:defRPr/>
            </a:pPr>
            <a:r>
              <a:rPr lang="en-US" sz="1000" kern="1200" dirty="0">
                <a:solidFill>
                  <a:schemeClr val="tx1"/>
                </a:solidFill>
                <a:effectLst/>
                <a:latin typeface="+mn-lt"/>
                <a:ea typeface="+mn-ea"/>
                <a:cs typeface="+mn-cs"/>
              </a:rPr>
              <a:t>Image retrieved from Microsoft Clip Art.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79760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Leaders and managers should be able to identify who is responsible for recording occupational injuries and illnesses. They should be familiar with the reporting process and methods to communicate the mishap information to the designated recordkeeper. Leaders</a:t>
            </a:r>
            <a:r>
              <a:rPr lang="en-US" sz="1000" kern="1200" baseline="0" dirty="0">
                <a:solidFill>
                  <a:schemeClr val="tx1"/>
                </a:solidFill>
                <a:effectLst/>
                <a:latin typeface="+mn-lt"/>
                <a:ea typeface="+mn-ea"/>
                <a:cs typeface="+mn-cs"/>
              </a:rPr>
              <a:t> may also need to know how to report an injury or illness to OSHA, as needed.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It is important for leaders to know and understand the causes of recordable injuries and illnesses and any workplace trends, especially for serious injuries and illnesses. Knowing this information allows them to create or revise S&amp;H goals and objectives and find solutions for problem areas. </a:t>
            </a:r>
            <a:br>
              <a:rPr lang="en-US" sz="1000" kern="1200" dirty="0">
                <a:solidFill>
                  <a:schemeClr val="tx1"/>
                </a:solidFill>
                <a:effectLst/>
                <a:latin typeface="+mn-lt"/>
                <a:ea typeface="+mn-ea"/>
                <a:cs typeface="+mn-cs"/>
              </a:rPr>
            </a:br>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262903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Recordkeepers are responsible for maintaining your injury and illness records. OSHA interviews recordkeepers to ensure</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records are properly kept and the recordkeeper understands recordkeeping requirements and interpretations.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Recordkeepers need to explain the recordkeeping process – from receiving notification of a mishap, to documenting it, and using the information to improve the SMS. Recordkeepers need to know the details of the recordkeeping system, especially if it is centralized or computerized.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Recordkeepers must understand what makes a case recordable and how to count the days away, or days of job restrictions and transfers, to maintain accurate records. View general recording criteria at: </a:t>
            </a:r>
            <a:r>
              <a:rPr lang="en-US" sz="1000" u="sng" kern="1200" dirty="0">
                <a:solidFill>
                  <a:schemeClr val="tx1"/>
                </a:solidFill>
                <a:effectLst/>
                <a:latin typeface="+mn-lt"/>
                <a:ea typeface="+mn-ea"/>
                <a:cs typeface="+mn-cs"/>
                <a:hlinkClick r:id="rId3"/>
              </a:rPr>
              <a:t>https://www.osha.gov/laws-regs/regulations/standardnumber/1904/1904.7</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Recordkeepers must also understand what to do if you experience a contractor mishap, determine a case is not work-related, or if someone requests medical records.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425012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Ensure employees know the location of the OSHA Form 300A. The OSHA Form 300A recaps the work-related injuries or illnesses for the last calendar year.</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 is important for employees to understand the mishap reporting process so key personnel can gather and maintain accurate information.</a:t>
            </a:r>
            <a:r>
              <a:rPr lang="en-US" sz="1000" kern="1200" baseline="0" dirty="0">
                <a:solidFill>
                  <a:schemeClr val="tx1"/>
                </a:solidFill>
                <a:effectLst/>
                <a:latin typeface="+mn-lt"/>
                <a:ea typeface="+mn-ea"/>
                <a:cs typeface="+mn-cs"/>
              </a:rPr>
              <a:t> A</a:t>
            </a:r>
            <a:r>
              <a:rPr lang="en-US" sz="1000" kern="1200" dirty="0">
                <a:solidFill>
                  <a:schemeClr val="tx1"/>
                </a:solidFill>
                <a:effectLst/>
                <a:latin typeface="+mn-lt"/>
                <a:ea typeface="+mn-ea"/>
                <a:cs typeface="+mn-cs"/>
              </a:rPr>
              <a:t>n employee should keep their supervisor in the loop on the status of job restrictions and days away from work. Supervisors can pass this information along to the recordkeeper to maintain accurate records.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While employees have the right to observe S&amp;H information pertaining to them (e.g., industrial hygiene results, baseline hazard analyses), they also have the right to request their own medical records. These records may include medical examination results or medical surveillance outcomes. Ensure they know the steps to request this information, if they wish to review it.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7037995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a:solidFill>
                  <a:schemeClr val="bg1">
                    <a:lumMod val="50000"/>
                  </a:schemeClr>
                </a:solidFill>
              </a:rPr>
              <a:t>DISTRIBUTION STATEMENT D: Distribution authorized to the DoD and U.S. DoD contractors only; Software Documentation; July 31, 2022. Other requests shall be referred to Contracts, Code 22560; Space and Naval Warfare Systems Center Pacific; 53560 Hull Street; San Diego, CA 92152.</a:t>
            </a:r>
          </a:p>
          <a:p>
            <a:endParaRPr lang="en-US" sz="600" dirty="0">
              <a:solidFill>
                <a:schemeClr val="bg1">
                  <a:lumMod val="50000"/>
                </a:schemeClr>
              </a:solidFill>
            </a:endParaRPr>
          </a:p>
          <a:p>
            <a:r>
              <a:rPr lang="en-US" sz="800" dirty="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t>Recordkeeping</a:t>
            </a:r>
          </a:p>
        </p:txBody>
      </p:sp>
      <p:sp>
        <p:nvSpPr>
          <p:cNvPr id="3" name="Subtitle 2"/>
          <p:cNvSpPr>
            <a:spLocks noGrp="1"/>
          </p:cNvSpPr>
          <p:nvPr>
            <p:ph type="subTitle" idx="1"/>
          </p:nvPr>
        </p:nvSpPr>
        <p:spPr>
          <a:xfrm>
            <a:off x="457199" y="3566160"/>
            <a:ext cx="11274552" cy="548640"/>
          </a:xfrm>
          <a:noFill/>
          <a:effectLst/>
        </p:spPr>
        <p:txBody>
          <a:bodyPr/>
          <a:lstStyle/>
          <a:p>
            <a:r>
              <a:rPr lang="en-US" dirty="0"/>
              <a:t>OSHA VPP</a:t>
            </a:r>
          </a:p>
        </p:txBody>
      </p:sp>
      <p:sp>
        <p:nvSpPr>
          <p:cNvPr id="4" name="Subtitle 2"/>
          <p:cNvSpPr txBox="1">
            <a:spLocks/>
          </p:cNvSpPr>
          <p:nvPr/>
        </p:nvSpPr>
        <p:spPr>
          <a:xfrm>
            <a:off x="1840360" y="4151217"/>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July 2022</a:t>
            </a:r>
          </a:p>
        </p:txBody>
      </p:sp>
    </p:spTree>
    <p:extLst>
      <p:ext uri="{BB962C8B-B14F-4D97-AF65-F5344CB8AC3E}">
        <p14:creationId xmlns:p14="http://schemas.microsoft.com/office/powerpoint/2010/main" val="116693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a:xfrm>
            <a:off x="242813" y="6332120"/>
            <a:ext cx="2133600" cy="365125"/>
          </a:xfrm>
        </p:spPr>
        <p:txBody>
          <a:bodyPr/>
          <a:lstStyle/>
          <a:p>
            <a:fld id="{EC6B01B9-2AD7-FF46-ADAD-E0B0ABE832D6}" type="slidenum">
              <a:rPr lang="en-US" smtClean="0"/>
              <a:pPr/>
              <a:t>10</a:t>
            </a:fld>
            <a:endParaRPr lang="en-US" dirty="0"/>
          </a:p>
        </p:txBody>
      </p:sp>
      <p:sp>
        <p:nvSpPr>
          <p:cNvPr id="5" name="Rounded Rectangle 4"/>
          <p:cNvSpPr/>
          <p:nvPr/>
        </p:nvSpPr>
        <p:spPr>
          <a:xfrm>
            <a:off x="555233" y="910846"/>
            <a:ext cx="10973106" cy="5131558"/>
          </a:xfrm>
          <a:prstGeom prst="roundRect">
            <a:avLst>
              <a:gd name="adj" fmla="val 8686"/>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p:cNvSpPr txBox="1"/>
          <p:nvPr/>
        </p:nvSpPr>
        <p:spPr>
          <a:xfrm>
            <a:off x="863843" y="1152912"/>
            <a:ext cx="10755936" cy="4647426"/>
          </a:xfrm>
          <a:prstGeom prst="rect">
            <a:avLst/>
          </a:prstGeom>
          <a:noFill/>
        </p:spPr>
        <p:txBody>
          <a:bodyPr wrap="square" rtlCol="0" anchor="ctr">
            <a:spAutoFit/>
          </a:bodyPr>
          <a:lstStyle/>
          <a:p>
            <a:pPr marL="463550" indent="-463550">
              <a:spcBef>
                <a:spcPts val="600"/>
              </a:spcBef>
              <a:spcAft>
                <a:spcPts val="600"/>
              </a:spcAft>
              <a:buFont typeface="Wingdings" panose="05000000000000000000" pitchFamily="2" charset="2"/>
              <a:buChar char="q"/>
            </a:pPr>
            <a:r>
              <a:rPr lang="en-US" sz="2400" dirty="0"/>
              <a:t>Establish a recordkeeping system</a:t>
            </a:r>
          </a:p>
          <a:p>
            <a:pPr marL="463550" indent="-463550">
              <a:spcBef>
                <a:spcPts val="600"/>
              </a:spcBef>
              <a:spcAft>
                <a:spcPts val="600"/>
              </a:spcAft>
              <a:buFont typeface="Wingdings" panose="05000000000000000000" pitchFamily="2" charset="2"/>
              <a:buChar char="q"/>
            </a:pPr>
            <a:r>
              <a:rPr lang="en-US" sz="2400" dirty="0"/>
              <a:t>Train the recordkeeper</a:t>
            </a:r>
          </a:p>
          <a:p>
            <a:pPr marL="463550" indent="-463550">
              <a:spcBef>
                <a:spcPts val="600"/>
              </a:spcBef>
              <a:spcAft>
                <a:spcPts val="600"/>
              </a:spcAft>
              <a:buFont typeface="Wingdings" panose="05000000000000000000" pitchFamily="2" charset="2"/>
              <a:buChar char="q"/>
            </a:pPr>
            <a:r>
              <a:rPr lang="en-US" sz="2400" dirty="0"/>
              <a:t>Determine the work-relatedness and recordability of injuries and illnesses</a:t>
            </a:r>
          </a:p>
          <a:p>
            <a:pPr marL="463550" indent="-463550">
              <a:spcBef>
                <a:spcPts val="600"/>
              </a:spcBef>
              <a:spcAft>
                <a:spcPts val="600"/>
              </a:spcAft>
              <a:buFont typeface="Wingdings" panose="05000000000000000000" pitchFamily="2" charset="2"/>
              <a:buChar char="q"/>
            </a:pPr>
            <a:r>
              <a:rPr lang="en-US" sz="2400" dirty="0"/>
              <a:t>Stay cognizant of contractor injuries and illnesses</a:t>
            </a:r>
          </a:p>
          <a:p>
            <a:pPr marL="463550" indent="-463550">
              <a:spcBef>
                <a:spcPts val="600"/>
              </a:spcBef>
              <a:spcAft>
                <a:spcPts val="600"/>
              </a:spcAft>
              <a:buFont typeface="Wingdings" panose="05000000000000000000" pitchFamily="2" charset="2"/>
              <a:buChar char="q"/>
            </a:pPr>
            <a:r>
              <a:rPr lang="en-US" sz="2400" dirty="0"/>
              <a:t>Complete OSHA Form 301</a:t>
            </a:r>
          </a:p>
          <a:p>
            <a:pPr marL="463550" indent="-463550">
              <a:spcBef>
                <a:spcPts val="600"/>
              </a:spcBef>
              <a:spcAft>
                <a:spcPts val="600"/>
              </a:spcAft>
              <a:buFont typeface="Wingdings" panose="05000000000000000000" pitchFamily="2" charset="2"/>
              <a:buChar char="q"/>
            </a:pPr>
            <a:r>
              <a:rPr lang="en-US" sz="2400" dirty="0"/>
              <a:t>Record case information on the OSHA Form 300</a:t>
            </a:r>
          </a:p>
          <a:p>
            <a:pPr marL="463550" indent="-463550">
              <a:spcBef>
                <a:spcPts val="600"/>
              </a:spcBef>
              <a:spcAft>
                <a:spcPts val="600"/>
              </a:spcAft>
              <a:buFont typeface="Wingdings" panose="05000000000000000000" pitchFamily="2" charset="2"/>
              <a:buChar char="q"/>
            </a:pPr>
            <a:r>
              <a:rPr lang="en-US" sz="2400" dirty="0"/>
              <a:t>Summarize annual injuries and illnesses on OSHA Form 300A</a:t>
            </a:r>
          </a:p>
          <a:p>
            <a:pPr marL="463550" indent="-463550">
              <a:spcBef>
                <a:spcPts val="600"/>
              </a:spcBef>
              <a:spcAft>
                <a:spcPts val="600"/>
              </a:spcAft>
              <a:buFont typeface="Wingdings" panose="05000000000000000000" pitchFamily="2" charset="2"/>
              <a:buChar char="q"/>
            </a:pPr>
            <a:r>
              <a:rPr lang="en-US" sz="2400" dirty="0"/>
              <a:t>Calculate injury and illness incidence rates</a:t>
            </a:r>
          </a:p>
          <a:p>
            <a:pPr marL="463550" indent="-463550">
              <a:spcBef>
                <a:spcPts val="600"/>
              </a:spcBef>
              <a:spcAft>
                <a:spcPts val="600"/>
              </a:spcAft>
              <a:buFont typeface="Wingdings" panose="05000000000000000000" pitchFamily="2" charset="2"/>
              <a:buChar char="q"/>
            </a:pPr>
            <a:r>
              <a:rPr lang="en-US" sz="2400" dirty="0"/>
              <a:t>Compare incidence rates against the industry average</a:t>
            </a:r>
          </a:p>
        </p:txBody>
      </p:sp>
    </p:spTree>
    <p:extLst>
      <p:ext uri="{BB962C8B-B14F-4D97-AF65-F5344CB8AC3E}">
        <p14:creationId xmlns:p14="http://schemas.microsoft.com/office/powerpoint/2010/main" val="48311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Recordkeeping System</a:t>
            </a:r>
          </a:p>
        </p:txBody>
      </p:sp>
      <p:sp>
        <p:nvSpPr>
          <p:cNvPr id="4" name="Slide Number Placeholder 3"/>
          <p:cNvSpPr>
            <a:spLocks noGrp="1"/>
          </p:cNvSpPr>
          <p:nvPr>
            <p:ph type="sldNum" sz="quarter" idx="4"/>
          </p:nvPr>
        </p:nvSpPr>
        <p:spPr>
          <a:xfrm>
            <a:off x="242813" y="6311902"/>
            <a:ext cx="2133600" cy="365125"/>
          </a:xfrm>
        </p:spPr>
        <p:txBody>
          <a:bodyPr/>
          <a:lstStyle/>
          <a:p>
            <a:fld id="{EC6B01B9-2AD7-FF46-ADAD-E0B0ABE832D6}"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2331913442"/>
              </p:ext>
            </p:extLst>
          </p:nvPr>
        </p:nvGraphicFramePr>
        <p:xfrm>
          <a:off x="356940" y="1244925"/>
          <a:ext cx="11553120" cy="452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created by the DoD SMCX</a:t>
            </a:r>
          </a:p>
        </p:txBody>
      </p:sp>
    </p:spTree>
    <p:extLst>
      <p:ext uri="{BB962C8B-B14F-4D97-AF65-F5344CB8AC3E}">
        <p14:creationId xmlns:p14="http://schemas.microsoft.com/office/powerpoint/2010/main" val="59159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Recordkeeper Training</a:t>
            </a:r>
          </a:p>
        </p:txBody>
      </p:sp>
      <p:sp>
        <p:nvSpPr>
          <p:cNvPr id="3" name="Content Placeholder 2"/>
          <p:cNvSpPr>
            <a:spLocks noGrp="1"/>
          </p:cNvSpPr>
          <p:nvPr>
            <p:ph idx="1"/>
          </p:nvPr>
        </p:nvSpPr>
        <p:spPr>
          <a:xfrm>
            <a:off x="230719" y="955040"/>
            <a:ext cx="11731752" cy="5029200"/>
          </a:xfrm>
        </p:spPr>
        <p:txBody>
          <a:bodyPr/>
          <a:lstStyle/>
          <a:p>
            <a:pPr lvl="0"/>
            <a:r>
              <a:rPr lang="en-US" dirty="0"/>
              <a:t>Make sure the recordkeeper is knowledgeable of:</a:t>
            </a:r>
          </a:p>
          <a:p>
            <a:pPr lvl="1"/>
            <a:r>
              <a:rPr lang="en-US" dirty="0"/>
              <a:t>OSHA 29 CFR 1904 recordkeeping regulations</a:t>
            </a:r>
          </a:p>
          <a:p>
            <a:pPr lvl="1"/>
            <a:r>
              <a:rPr lang="en-US" dirty="0"/>
              <a:t>Definition of OSHA recordable injury or illness</a:t>
            </a:r>
          </a:p>
          <a:p>
            <a:pPr lvl="1"/>
            <a:r>
              <a:rPr lang="en-US" dirty="0"/>
              <a:t>Process to determine the work-relatedness of a case</a:t>
            </a:r>
          </a:p>
          <a:p>
            <a:pPr lvl="1"/>
            <a:r>
              <a:rPr lang="en-US" dirty="0"/>
              <a:t>General recording criteria</a:t>
            </a:r>
          </a:p>
          <a:p>
            <a:pPr lvl="1"/>
            <a:r>
              <a:rPr lang="en-US" dirty="0"/>
              <a:t>Steps to record a work-related case</a:t>
            </a:r>
          </a:p>
          <a:p>
            <a:pPr lvl="1"/>
            <a:r>
              <a:rPr lang="en-US" dirty="0"/>
              <a:t>Maintaining forms</a:t>
            </a:r>
          </a:p>
          <a:p>
            <a:pPr lvl="1"/>
            <a:r>
              <a:rPr lang="en-US" dirty="0"/>
              <a:t>Steps to calculate injury and illness incidence rates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12</a:t>
            </a:fld>
            <a:endParaRPr lang="en-US" dirty="0"/>
          </a:p>
        </p:txBody>
      </p:sp>
    </p:spTree>
    <p:extLst>
      <p:ext uri="{BB962C8B-B14F-4D97-AF65-F5344CB8AC3E}">
        <p14:creationId xmlns:p14="http://schemas.microsoft.com/office/powerpoint/2010/main" val="229261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188217" y="1014986"/>
            <a:ext cx="2795429" cy="1085801"/>
          </a:xfrm>
          <a:prstGeom prst="rect">
            <a:avLst/>
          </a:prstGeom>
          <a:solidFill>
            <a:schemeClr val="accent3">
              <a:lumMod val="50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bg1"/>
                </a:solidFill>
              </a:rPr>
              <a:t>Record the injury or illness</a:t>
            </a:r>
          </a:p>
        </p:txBody>
      </p:sp>
      <p:sp>
        <p:nvSpPr>
          <p:cNvPr id="2" name="Title 1"/>
          <p:cNvSpPr>
            <a:spLocks noGrp="1"/>
          </p:cNvSpPr>
          <p:nvPr>
            <p:ph type="title"/>
          </p:nvPr>
        </p:nvSpPr>
        <p:spPr/>
        <p:txBody>
          <a:bodyPr>
            <a:noAutofit/>
          </a:bodyPr>
          <a:lstStyle/>
          <a:p>
            <a:r>
              <a:rPr lang="en-US" dirty="0"/>
              <a:t>OSHA Recordable Determination</a:t>
            </a:r>
          </a:p>
        </p:txBody>
      </p:sp>
      <p:sp>
        <p:nvSpPr>
          <p:cNvPr id="4" name="Slide Number Placeholder 3"/>
          <p:cNvSpPr>
            <a:spLocks noGrp="1"/>
          </p:cNvSpPr>
          <p:nvPr>
            <p:ph type="sldNum" sz="quarter" idx="4"/>
          </p:nvPr>
        </p:nvSpPr>
        <p:spPr>
          <a:xfrm>
            <a:off x="242813" y="6321894"/>
            <a:ext cx="2133600" cy="365125"/>
          </a:xfrm>
        </p:spPr>
        <p:txBody>
          <a:bodyPr/>
          <a:lstStyle/>
          <a:p>
            <a:fld id="{EC6B01B9-2AD7-FF46-ADAD-E0B0ABE832D6}" type="slidenum">
              <a:rPr lang="en-US" smtClean="0"/>
              <a:pPr/>
              <a:t>13</a:t>
            </a:fld>
            <a:endParaRPr lang="en-US" dirty="0"/>
          </a:p>
        </p:txBody>
      </p:sp>
      <p:sp>
        <p:nvSpPr>
          <p:cNvPr id="6" name="TextBox 5"/>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created by the DoD SMCX</a:t>
            </a:r>
          </a:p>
        </p:txBody>
      </p:sp>
      <p:sp>
        <p:nvSpPr>
          <p:cNvPr id="8" name="Rectangle 7"/>
          <p:cNvSpPr/>
          <p:nvPr/>
        </p:nvSpPr>
        <p:spPr>
          <a:xfrm>
            <a:off x="9735746" y="2759538"/>
            <a:ext cx="2247900" cy="1749623"/>
          </a:xfrm>
          <a:prstGeom prst="rect">
            <a:avLst/>
          </a:prstGeom>
          <a:solidFill>
            <a:schemeClr val="accent1"/>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schemeClr val="bg1"/>
                </a:solidFill>
              </a:rPr>
              <a:t>Does the injury or illness meet recordkeeping criteria?</a:t>
            </a:r>
          </a:p>
        </p:txBody>
      </p:sp>
      <p:sp>
        <p:nvSpPr>
          <p:cNvPr id="14" name="Rectangle 13"/>
          <p:cNvSpPr/>
          <p:nvPr/>
        </p:nvSpPr>
        <p:spPr>
          <a:xfrm>
            <a:off x="9314668" y="5165810"/>
            <a:ext cx="2668978" cy="813879"/>
          </a:xfrm>
          <a:prstGeom prst="rect">
            <a:avLst/>
          </a:prstGeom>
          <a:solidFill>
            <a:srgbClr val="C0000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bg1"/>
                </a:solidFill>
              </a:rPr>
              <a:t>Do not record the injury or illness</a:t>
            </a:r>
          </a:p>
        </p:txBody>
      </p:sp>
      <p:cxnSp>
        <p:nvCxnSpPr>
          <p:cNvPr id="16" name="Straight Arrow Connector 15"/>
          <p:cNvCxnSpPr>
            <a:endCxn id="10" idx="1"/>
          </p:cNvCxnSpPr>
          <p:nvPr/>
        </p:nvCxnSpPr>
        <p:spPr>
          <a:xfrm>
            <a:off x="5607294" y="3634349"/>
            <a:ext cx="940276" cy="5900"/>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659683" y="3185288"/>
            <a:ext cx="816292" cy="307777"/>
          </a:xfrm>
          <a:prstGeom prst="rect">
            <a:avLst/>
          </a:prstGeom>
          <a:noFill/>
          <a:ln w="3175">
            <a:solidFill>
              <a:schemeClr val="tx1"/>
            </a:solidFill>
          </a:ln>
        </p:spPr>
        <p:txBody>
          <a:bodyPr wrap="square" rtlCol="0">
            <a:spAutoFit/>
          </a:bodyPr>
          <a:lstStyle/>
          <a:p>
            <a:pPr algn="ctr"/>
            <a:r>
              <a:rPr lang="en-US" sz="1400" b="1" dirty="0"/>
              <a:t>YES</a:t>
            </a:r>
            <a:endParaRPr lang="en-US" b="1" dirty="0"/>
          </a:p>
        </p:txBody>
      </p:sp>
      <p:sp>
        <p:nvSpPr>
          <p:cNvPr id="41" name="Rectangle 40"/>
          <p:cNvSpPr/>
          <p:nvPr/>
        </p:nvSpPr>
        <p:spPr>
          <a:xfrm>
            <a:off x="3171879" y="1196864"/>
            <a:ext cx="2777167" cy="1086390"/>
          </a:xfrm>
          <a:prstGeom prst="rect">
            <a:avLst/>
          </a:prstGeom>
          <a:solidFill>
            <a:schemeClr val="accent6">
              <a:lumMod val="75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bg1"/>
                </a:solidFill>
              </a:rPr>
              <a:t>Update the previously recorded injury or illness</a:t>
            </a:r>
          </a:p>
        </p:txBody>
      </p:sp>
      <p:sp>
        <p:nvSpPr>
          <p:cNvPr id="43" name="Rectangle 42"/>
          <p:cNvSpPr/>
          <p:nvPr/>
        </p:nvSpPr>
        <p:spPr>
          <a:xfrm>
            <a:off x="175404" y="2759539"/>
            <a:ext cx="2247900" cy="1749623"/>
          </a:xfrm>
          <a:prstGeom prst="rect">
            <a:avLst/>
          </a:prstGeom>
          <a:solidFill>
            <a:schemeClr val="accent1"/>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schemeClr val="bg1"/>
                </a:solidFill>
              </a:rPr>
              <a:t>Did the employee experience an injury or illness?</a:t>
            </a:r>
          </a:p>
        </p:txBody>
      </p:sp>
      <p:cxnSp>
        <p:nvCxnSpPr>
          <p:cNvPr id="50" name="Straight Arrow Connector 49"/>
          <p:cNvCxnSpPr/>
          <p:nvPr/>
        </p:nvCxnSpPr>
        <p:spPr>
          <a:xfrm>
            <a:off x="2436904" y="3628449"/>
            <a:ext cx="940276" cy="5900"/>
          </a:xfrm>
          <a:prstGeom prst="straightConnector1">
            <a:avLst/>
          </a:prstGeom>
          <a:ln w="698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2489293" y="3179388"/>
            <a:ext cx="816292" cy="307777"/>
          </a:xfrm>
          <a:prstGeom prst="rect">
            <a:avLst/>
          </a:prstGeom>
          <a:noFill/>
          <a:ln w="3175">
            <a:solidFill>
              <a:schemeClr val="tx1"/>
            </a:solidFill>
          </a:ln>
        </p:spPr>
        <p:txBody>
          <a:bodyPr wrap="square" rtlCol="0">
            <a:spAutoFit/>
          </a:bodyPr>
          <a:lstStyle/>
          <a:p>
            <a:pPr algn="ctr"/>
            <a:r>
              <a:rPr lang="en-US" sz="1400" b="1" dirty="0"/>
              <a:t>YES</a:t>
            </a:r>
            <a:endParaRPr lang="en-US" b="1" dirty="0"/>
          </a:p>
        </p:txBody>
      </p:sp>
      <p:cxnSp>
        <p:nvCxnSpPr>
          <p:cNvPr id="52" name="Straight Arrow Connector 51"/>
          <p:cNvCxnSpPr/>
          <p:nvPr/>
        </p:nvCxnSpPr>
        <p:spPr>
          <a:xfrm>
            <a:off x="8777929" y="3622549"/>
            <a:ext cx="940276" cy="5900"/>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8830318" y="3173488"/>
            <a:ext cx="816292" cy="307777"/>
          </a:xfrm>
          <a:prstGeom prst="rect">
            <a:avLst/>
          </a:prstGeom>
          <a:noFill/>
          <a:ln w="3175">
            <a:solidFill>
              <a:schemeClr val="tx1"/>
            </a:solidFill>
          </a:ln>
        </p:spPr>
        <p:txBody>
          <a:bodyPr wrap="square" rtlCol="0">
            <a:spAutoFit/>
          </a:bodyPr>
          <a:lstStyle/>
          <a:p>
            <a:pPr algn="ctr"/>
            <a:r>
              <a:rPr lang="en-US" sz="1400" b="1" dirty="0"/>
              <a:t>YES</a:t>
            </a:r>
            <a:endParaRPr lang="en-US" b="1" dirty="0"/>
          </a:p>
        </p:txBody>
      </p:sp>
      <p:sp>
        <p:nvSpPr>
          <p:cNvPr id="10" name="Rectangle 9"/>
          <p:cNvSpPr/>
          <p:nvPr/>
        </p:nvSpPr>
        <p:spPr>
          <a:xfrm>
            <a:off x="6547570" y="2765437"/>
            <a:ext cx="2247900" cy="1749623"/>
          </a:xfrm>
          <a:prstGeom prst="rect">
            <a:avLst/>
          </a:prstGeom>
          <a:solidFill>
            <a:schemeClr val="accent1"/>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schemeClr val="bg1"/>
                </a:solidFill>
              </a:rPr>
              <a:t>Is the injury or illness a new case?</a:t>
            </a:r>
          </a:p>
        </p:txBody>
      </p:sp>
      <p:cxnSp>
        <p:nvCxnSpPr>
          <p:cNvPr id="55" name="Straight Arrow Connector 54"/>
          <p:cNvCxnSpPr/>
          <p:nvPr/>
        </p:nvCxnSpPr>
        <p:spPr>
          <a:xfrm rot="10800000">
            <a:off x="5949046" y="1753413"/>
            <a:ext cx="1670272" cy="971135"/>
          </a:xfrm>
          <a:prstGeom prst="bentConnector3">
            <a:avLst>
              <a:gd name="adj1" fmla="val 1850"/>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6" name="TextBox 55"/>
          <p:cNvSpPr txBox="1"/>
          <p:nvPr/>
        </p:nvSpPr>
        <p:spPr>
          <a:xfrm>
            <a:off x="6490734" y="1872644"/>
            <a:ext cx="816292" cy="307777"/>
          </a:xfrm>
          <a:prstGeom prst="rect">
            <a:avLst/>
          </a:prstGeom>
          <a:solidFill>
            <a:schemeClr val="accent6">
              <a:lumMod val="75000"/>
            </a:schemeClr>
          </a:solidFill>
          <a:ln w="3175">
            <a:solidFill>
              <a:schemeClr val="tx1"/>
            </a:solidFill>
          </a:ln>
        </p:spPr>
        <p:txBody>
          <a:bodyPr wrap="square" rtlCol="0">
            <a:spAutoFit/>
          </a:bodyPr>
          <a:lstStyle/>
          <a:p>
            <a:pPr algn="ctr"/>
            <a:r>
              <a:rPr lang="en-US" sz="1400" b="1" dirty="0">
                <a:solidFill>
                  <a:schemeClr val="bg1"/>
                </a:solidFill>
              </a:rPr>
              <a:t>NO</a:t>
            </a:r>
            <a:endParaRPr lang="en-US" b="1" dirty="0">
              <a:solidFill>
                <a:schemeClr val="bg1"/>
              </a:solidFill>
            </a:endParaRPr>
          </a:p>
        </p:txBody>
      </p:sp>
      <p:sp>
        <p:nvSpPr>
          <p:cNvPr id="44" name="Rectangle 43"/>
          <p:cNvSpPr/>
          <p:nvPr/>
        </p:nvSpPr>
        <p:spPr>
          <a:xfrm>
            <a:off x="3359394" y="2765437"/>
            <a:ext cx="2247900" cy="1749623"/>
          </a:xfrm>
          <a:prstGeom prst="rect">
            <a:avLst/>
          </a:prstGeom>
          <a:solidFill>
            <a:schemeClr val="accent1"/>
          </a:solidFill>
          <a:ln>
            <a:no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schemeClr val="bg1"/>
                </a:solidFill>
              </a:rPr>
              <a:t>Is the injury or illness work-related?</a:t>
            </a:r>
          </a:p>
        </p:txBody>
      </p:sp>
      <p:cxnSp>
        <p:nvCxnSpPr>
          <p:cNvPr id="61" name="Straight Arrow Connector 60"/>
          <p:cNvCxnSpPr/>
          <p:nvPr/>
        </p:nvCxnSpPr>
        <p:spPr>
          <a:xfrm flipV="1">
            <a:off x="10859697" y="2120801"/>
            <a:ext cx="0" cy="603747"/>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2" name="TextBox 61"/>
          <p:cNvSpPr txBox="1"/>
          <p:nvPr/>
        </p:nvSpPr>
        <p:spPr>
          <a:xfrm>
            <a:off x="9913791" y="2291024"/>
            <a:ext cx="816292" cy="307777"/>
          </a:xfrm>
          <a:prstGeom prst="rect">
            <a:avLst/>
          </a:prstGeom>
          <a:solidFill>
            <a:schemeClr val="accent3">
              <a:lumMod val="50000"/>
            </a:schemeClr>
          </a:solidFill>
          <a:ln w="3175">
            <a:solidFill>
              <a:schemeClr val="tx1"/>
            </a:solidFill>
          </a:ln>
        </p:spPr>
        <p:txBody>
          <a:bodyPr wrap="square" rtlCol="0">
            <a:spAutoFit/>
          </a:bodyPr>
          <a:lstStyle/>
          <a:p>
            <a:pPr algn="ctr"/>
            <a:r>
              <a:rPr lang="en-US" sz="1400" b="1" dirty="0">
                <a:solidFill>
                  <a:schemeClr val="bg1"/>
                </a:solidFill>
              </a:rPr>
              <a:t>YES</a:t>
            </a:r>
            <a:endParaRPr lang="en-US" b="1" dirty="0">
              <a:solidFill>
                <a:schemeClr val="bg1"/>
              </a:solidFill>
            </a:endParaRPr>
          </a:p>
        </p:txBody>
      </p:sp>
      <p:cxnSp>
        <p:nvCxnSpPr>
          <p:cNvPr id="64" name="Straight Arrow Connector 63"/>
          <p:cNvCxnSpPr/>
          <p:nvPr/>
        </p:nvCxnSpPr>
        <p:spPr>
          <a:xfrm>
            <a:off x="10859697" y="4509161"/>
            <a:ext cx="0" cy="638737"/>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5" name="TextBox 64"/>
          <p:cNvSpPr txBox="1"/>
          <p:nvPr/>
        </p:nvSpPr>
        <p:spPr>
          <a:xfrm>
            <a:off x="9913791" y="4709694"/>
            <a:ext cx="816292" cy="307777"/>
          </a:xfrm>
          <a:prstGeom prst="rect">
            <a:avLst/>
          </a:prstGeom>
          <a:solidFill>
            <a:srgbClr val="C00000"/>
          </a:solidFill>
          <a:ln w="3175">
            <a:solidFill>
              <a:schemeClr val="tx1"/>
            </a:solidFill>
          </a:ln>
        </p:spPr>
        <p:txBody>
          <a:bodyPr wrap="square" rtlCol="0">
            <a:spAutoFit/>
          </a:bodyPr>
          <a:lstStyle/>
          <a:p>
            <a:pPr algn="ctr"/>
            <a:r>
              <a:rPr lang="en-US" sz="1400" b="1" dirty="0">
                <a:solidFill>
                  <a:schemeClr val="bg1"/>
                </a:solidFill>
              </a:rPr>
              <a:t>NO</a:t>
            </a:r>
            <a:endParaRPr lang="en-US" b="1" dirty="0">
              <a:solidFill>
                <a:schemeClr val="bg1"/>
              </a:solidFill>
            </a:endParaRPr>
          </a:p>
        </p:txBody>
      </p:sp>
      <p:cxnSp>
        <p:nvCxnSpPr>
          <p:cNvPr id="68" name="Straight Arrow Connector 54"/>
          <p:cNvCxnSpPr>
            <a:stCxn id="43" idx="2"/>
            <a:endCxn id="14" idx="1"/>
          </p:cNvCxnSpPr>
          <p:nvPr/>
        </p:nvCxnSpPr>
        <p:spPr>
          <a:xfrm rot="16200000" flipH="1">
            <a:off x="4775217" y="1033299"/>
            <a:ext cx="1063588" cy="8015314"/>
          </a:xfrm>
          <a:prstGeom prst="bentConnector2">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122" name="Straight Connector 4121"/>
          <p:cNvCxnSpPr>
            <a:stCxn id="44" idx="2"/>
          </p:cNvCxnSpPr>
          <p:nvPr/>
        </p:nvCxnSpPr>
        <p:spPr>
          <a:xfrm>
            <a:off x="4483344" y="4515060"/>
            <a:ext cx="0" cy="1057690"/>
          </a:xfrm>
          <a:prstGeom prst="line">
            <a:avLst/>
          </a:prstGeom>
          <a:ln w="76200"/>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7647129" y="4515060"/>
            <a:ext cx="0" cy="1057690"/>
          </a:xfrm>
          <a:prstGeom prst="line">
            <a:avLst/>
          </a:prstGeom>
          <a:ln w="76200"/>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1406220" y="4889262"/>
            <a:ext cx="816292" cy="307777"/>
          </a:xfrm>
          <a:prstGeom prst="rect">
            <a:avLst/>
          </a:prstGeom>
          <a:noFill/>
          <a:ln w="3175">
            <a:solidFill>
              <a:schemeClr val="tx1"/>
            </a:solidFill>
          </a:ln>
        </p:spPr>
        <p:txBody>
          <a:bodyPr wrap="square" rtlCol="0">
            <a:spAutoFit/>
          </a:bodyPr>
          <a:lstStyle/>
          <a:p>
            <a:pPr algn="ctr"/>
            <a:r>
              <a:rPr lang="en-US" sz="1400" b="1" dirty="0"/>
              <a:t>NO</a:t>
            </a:r>
            <a:endParaRPr lang="en-US" b="1" dirty="0"/>
          </a:p>
        </p:txBody>
      </p:sp>
      <p:sp>
        <p:nvSpPr>
          <p:cNvPr id="75" name="TextBox 74"/>
          <p:cNvSpPr txBox="1"/>
          <p:nvPr/>
        </p:nvSpPr>
        <p:spPr>
          <a:xfrm>
            <a:off x="4590210" y="4889262"/>
            <a:ext cx="816292" cy="307777"/>
          </a:xfrm>
          <a:prstGeom prst="rect">
            <a:avLst/>
          </a:prstGeom>
          <a:noFill/>
          <a:ln w="3175">
            <a:solidFill>
              <a:schemeClr val="tx1"/>
            </a:solidFill>
          </a:ln>
        </p:spPr>
        <p:txBody>
          <a:bodyPr wrap="square" rtlCol="0">
            <a:spAutoFit/>
          </a:bodyPr>
          <a:lstStyle/>
          <a:p>
            <a:pPr algn="ctr"/>
            <a:r>
              <a:rPr lang="en-US" sz="1400" b="1" dirty="0"/>
              <a:t>NO</a:t>
            </a:r>
            <a:endParaRPr lang="en-US" b="1" dirty="0"/>
          </a:p>
        </p:txBody>
      </p:sp>
      <p:sp>
        <p:nvSpPr>
          <p:cNvPr id="76" name="TextBox 75"/>
          <p:cNvSpPr txBox="1"/>
          <p:nvPr/>
        </p:nvSpPr>
        <p:spPr>
          <a:xfrm>
            <a:off x="7753994" y="4889262"/>
            <a:ext cx="816292" cy="307777"/>
          </a:xfrm>
          <a:prstGeom prst="rect">
            <a:avLst/>
          </a:prstGeom>
          <a:noFill/>
          <a:ln w="3175">
            <a:solidFill>
              <a:schemeClr val="tx1"/>
            </a:solidFill>
          </a:ln>
        </p:spPr>
        <p:txBody>
          <a:bodyPr wrap="square" rtlCol="0">
            <a:spAutoFit/>
          </a:bodyPr>
          <a:lstStyle/>
          <a:p>
            <a:pPr algn="ctr"/>
            <a:r>
              <a:rPr lang="en-US" sz="1400" b="1" dirty="0"/>
              <a:t>NO</a:t>
            </a:r>
            <a:endParaRPr lang="en-US" b="1" dirty="0"/>
          </a:p>
        </p:txBody>
      </p:sp>
      <p:sp>
        <p:nvSpPr>
          <p:cNvPr id="32" name="Rectangle: Rounded Corners 31">
            <a:extLst>
              <a:ext uri="{FF2B5EF4-FFF2-40B4-BE49-F238E27FC236}">
                <a16:creationId xmlns:a16="http://schemas.microsoft.com/office/drawing/2014/main" id="{750585A6-F2C3-4567-92FC-C7E2FEA669C7}"/>
              </a:ext>
            </a:extLst>
          </p:cNvPr>
          <p:cNvSpPr/>
          <p:nvPr/>
        </p:nvSpPr>
        <p:spPr>
          <a:xfrm>
            <a:off x="613554" y="1845138"/>
            <a:ext cx="1371600" cy="457200"/>
          </a:xfrm>
          <a:prstGeom prst="roundRect">
            <a:avLst/>
          </a:prstGeom>
          <a:noFill/>
          <a:ln>
            <a:solidFill>
              <a:schemeClr val="tx1"/>
            </a:soli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schemeClr val="tx1"/>
                </a:solidFill>
              </a:rPr>
              <a:t>START</a:t>
            </a:r>
          </a:p>
        </p:txBody>
      </p:sp>
      <p:cxnSp>
        <p:nvCxnSpPr>
          <p:cNvPr id="33" name="Straight Arrow Connector 32">
            <a:extLst>
              <a:ext uri="{FF2B5EF4-FFF2-40B4-BE49-F238E27FC236}">
                <a16:creationId xmlns:a16="http://schemas.microsoft.com/office/drawing/2014/main" id="{285D628D-5A0E-44B1-8017-0A1807EE12E7}"/>
              </a:ext>
            </a:extLst>
          </p:cNvPr>
          <p:cNvCxnSpPr>
            <a:cxnSpLocks/>
          </p:cNvCxnSpPr>
          <p:nvPr/>
        </p:nvCxnSpPr>
        <p:spPr>
          <a:xfrm>
            <a:off x="1299354" y="2302338"/>
            <a:ext cx="0" cy="457200"/>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4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4" grpId="0" animBg="1"/>
      <p:bldP spid="24" grpId="0" animBg="1"/>
      <p:bldP spid="41" grpId="0" animBg="1"/>
      <p:bldP spid="43" grpId="0" animBg="1"/>
      <p:bldP spid="51" grpId="0" animBg="1"/>
      <p:bldP spid="53" grpId="0" animBg="1"/>
      <p:bldP spid="10" grpId="0" animBg="1"/>
      <p:bldP spid="56" grpId="0" animBg="1"/>
      <p:bldP spid="44" grpId="0" animBg="1"/>
      <p:bldP spid="62" grpId="0" animBg="1"/>
      <p:bldP spid="65" grpId="0" animBg="1"/>
      <p:bldP spid="74" grpId="0" animBg="1"/>
      <p:bldP spid="75" grpId="0" animBg="1"/>
      <p:bldP spid="7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Contractor Injuries &amp; Illnesses</a:t>
            </a:r>
          </a:p>
        </p:txBody>
      </p:sp>
      <p:sp>
        <p:nvSpPr>
          <p:cNvPr id="5" name="Text Placeholder 4"/>
          <p:cNvSpPr>
            <a:spLocks noGrp="1"/>
          </p:cNvSpPr>
          <p:nvPr>
            <p:ph type="body" idx="1"/>
          </p:nvPr>
        </p:nvSpPr>
        <p:spPr>
          <a:xfrm>
            <a:off x="242813" y="1011064"/>
            <a:ext cx="5037847" cy="639762"/>
          </a:xfrm>
        </p:spPr>
        <p:txBody>
          <a:bodyPr>
            <a:noAutofit/>
          </a:bodyPr>
          <a:lstStyle/>
          <a:p>
            <a:pPr algn="ctr"/>
            <a:r>
              <a:rPr lang="en-US" dirty="0"/>
              <a:t>NESTED CONTRACTORS</a:t>
            </a:r>
          </a:p>
        </p:txBody>
      </p:sp>
      <p:sp>
        <p:nvSpPr>
          <p:cNvPr id="6" name="Content Placeholder 5"/>
          <p:cNvSpPr>
            <a:spLocks noGrp="1"/>
          </p:cNvSpPr>
          <p:nvPr>
            <p:ph sz="half" idx="2"/>
          </p:nvPr>
        </p:nvSpPr>
        <p:spPr>
          <a:xfrm>
            <a:off x="240160" y="1733565"/>
            <a:ext cx="5624931" cy="4384449"/>
          </a:xfrm>
        </p:spPr>
        <p:txBody>
          <a:bodyPr/>
          <a:lstStyle/>
          <a:p>
            <a:pPr lvl="0"/>
            <a:r>
              <a:rPr lang="en-US" dirty="0"/>
              <a:t>Treat nested contractors just like organizational employees</a:t>
            </a:r>
          </a:p>
          <a:p>
            <a:pPr lvl="0"/>
            <a:r>
              <a:rPr lang="en-US" dirty="0"/>
              <a:t>Include recordable injuries and illnesses on your OSHA Form 300</a:t>
            </a:r>
          </a:p>
        </p:txBody>
      </p:sp>
      <p:sp>
        <p:nvSpPr>
          <p:cNvPr id="7" name="Text Placeholder 6"/>
          <p:cNvSpPr>
            <a:spLocks noGrp="1"/>
          </p:cNvSpPr>
          <p:nvPr>
            <p:ph type="body" sz="quarter" idx="3"/>
          </p:nvPr>
        </p:nvSpPr>
        <p:spPr>
          <a:xfrm>
            <a:off x="6079958" y="1045456"/>
            <a:ext cx="5389033" cy="639762"/>
          </a:xfrm>
        </p:spPr>
        <p:txBody>
          <a:bodyPr>
            <a:normAutofit/>
          </a:bodyPr>
          <a:lstStyle/>
          <a:p>
            <a:pPr algn="ctr"/>
            <a:r>
              <a:rPr lang="en-US" dirty="0"/>
              <a:t>APPLICABLE CONTRACTORS</a:t>
            </a:r>
          </a:p>
        </p:txBody>
      </p:sp>
      <p:sp>
        <p:nvSpPr>
          <p:cNvPr id="8" name="Content Placeholder 7"/>
          <p:cNvSpPr>
            <a:spLocks noGrp="1"/>
          </p:cNvSpPr>
          <p:nvPr>
            <p:ph sz="quarter" idx="4"/>
          </p:nvPr>
        </p:nvSpPr>
        <p:spPr/>
        <p:txBody>
          <a:bodyPr/>
          <a:lstStyle/>
          <a:p>
            <a:pPr lvl="0"/>
            <a:r>
              <a:rPr lang="en-US" dirty="0"/>
              <a:t>Gather contractor hours worked</a:t>
            </a:r>
          </a:p>
          <a:p>
            <a:pPr lvl="0"/>
            <a:r>
              <a:rPr lang="en-US" dirty="0"/>
              <a:t>Collect annual injury and illness case numbers and incidence rates</a:t>
            </a:r>
          </a:p>
          <a:p>
            <a:pPr lvl="0"/>
            <a:r>
              <a:rPr lang="en-US" dirty="0"/>
              <a:t>Assist in making an RRP/APP when incidence rates exceed their industry average</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14</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78" y="3626708"/>
            <a:ext cx="3614894" cy="236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spTree>
    <p:extLst>
      <p:ext uri="{BB962C8B-B14F-4D97-AF65-F5344CB8AC3E}">
        <p14:creationId xmlns:p14="http://schemas.microsoft.com/office/powerpoint/2010/main" val="209942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OSHA Form 301</a:t>
            </a:r>
          </a:p>
        </p:txBody>
      </p:sp>
      <p:sp>
        <p:nvSpPr>
          <p:cNvPr id="3" name="Content Placeholder 2"/>
          <p:cNvSpPr>
            <a:spLocks noGrp="1"/>
          </p:cNvSpPr>
          <p:nvPr>
            <p:ph idx="1"/>
          </p:nvPr>
        </p:nvSpPr>
        <p:spPr>
          <a:xfrm>
            <a:off x="230719" y="955040"/>
            <a:ext cx="6291267" cy="5029200"/>
          </a:xfrm>
        </p:spPr>
        <p:txBody>
          <a:bodyPr>
            <a:normAutofit/>
          </a:bodyPr>
          <a:lstStyle/>
          <a:p>
            <a:pPr lvl="0"/>
            <a:r>
              <a:rPr lang="en-US" dirty="0"/>
              <a:t>Complete within 7 calendar days of recordable injury/illness notification</a:t>
            </a:r>
          </a:p>
          <a:p>
            <a:pPr lvl="0"/>
            <a:r>
              <a:rPr lang="en-US" dirty="0"/>
              <a:t>Document personal information for the injured/ill employee</a:t>
            </a:r>
          </a:p>
          <a:p>
            <a:pPr lvl="0"/>
            <a:r>
              <a:rPr lang="en-US" dirty="0"/>
              <a:t>Identify physician/health care professional information</a:t>
            </a:r>
          </a:p>
          <a:p>
            <a:pPr lvl="0"/>
            <a:r>
              <a:rPr lang="en-US" dirty="0"/>
              <a:t>Detail the incident and the resulting injury or illness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7170" name="Picture 2" descr="C:\Users\schrothl\AppData\Local\Microsoft\Windows\Temporary Internet Files\Content.IE5\QHP4Y5YC\write-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235" y="1714825"/>
            <a:ext cx="5310332" cy="3540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spTree>
    <p:extLst>
      <p:ext uri="{BB962C8B-B14F-4D97-AF65-F5344CB8AC3E}">
        <p14:creationId xmlns:p14="http://schemas.microsoft.com/office/powerpoint/2010/main" val="48432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OSHA Form 300</a:t>
            </a:r>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Identify the person</a:t>
            </a:r>
          </a:p>
          <a:p>
            <a:pPr lvl="0"/>
            <a:r>
              <a:rPr lang="en-US" dirty="0"/>
              <a:t>Describe the case</a:t>
            </a:r>
          </a:p>
          <a:p>
            <a:pPr lvl="0"/>
            <a:r>
              <a:rPr lang="en-US" dirty="0"/>
              <a:t>Classify the case</a:t>
            </a:r>
          </a:p>
          <a:p>
            <a:pPr lvl="0"/>
            <a:r>
              <a:rPr lang="en-US" dirty="0"/>
              <a:t>Document:</a:t>
            </a:r>
          </a:p>
          <a:p>
            <a:pPr lvl="1"/>
            <a:r>
              <a:rPr lang="en-US" dirty="0"/>
              <a:t>Days away from work</a:t>
            </a:r>
          </a:p>
          <a:p>
            <a:pPr lvl="1"/>
            <a:r>
              <a:rPr lang="en-US" dirty="0"/>
              <a:t>Job transfers</a:t>
            </a:r>
          </a:p>
          <a:p>
            <a:pPr lvl="1"/>
            <a:r>
              <a:rPr lang="en-US" dirty="0"/>
              <a:t>Job restrictions</a:t>
            </a:r>
          </a:p>
          <a:p>
            <a:pPr lvl="0"/>
            <a:r>
              <a:rPr lang="en-US" dirty="0"/>
              <a:t>Identify the type of injury or illness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713695" y="2946491"/>
            <a:ext cx="4791576" cy="3037749"/>
          </a:xfrm>
          <a:prstGeom prst="rect">
            <a:avLst/>
          </a:prstGeom>
          <a:noFill/>
          <a:ln w="9525" cmpd="sng">
            <a:solidFill>
              <a:schemeClr val="tx1">
                <a:lumMod val="100000"/>
                <a:lumOff val="0"/>
              </a:schemeClr>
            </a:solidFill>
            <a:miter lim="800000"/>
            <a:headEnd/>
            <a:tailEnd/>
          </a:ln>
          <a:effec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448064" y="955040"/>
            <a:ext cx="3322839" cy="1918790"/>
          </a:xfrm>
          <a:prstGeom prst="rect">
            <a:avLst/>
          </a:prstGeom>
          <a:noFill/>
          <a:ln>
            <a:noFill/>
          </a:ln>
        </p:spPr>
      </p:pic>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created by the DoD SMCX</a:t>
            </a:r>
          </a:p>
        </p:txBody>
      </p:sp>
    </p:spTree>
    <p:extLst>
      <p:ext uri="{BB962C8B-B14F-4D97-AF65-F5344CB8AC3E}">
        <p14:creationId xmlns:p14="http://schemas.microsoft.com/office/powerpoint/2010/main" val="69784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OSHA Form 300A</a:t>
            </a:r>
          </a:p>
        </p:txBody>
      </p:sp>
      <p:sp>
        <p:nvSpPr>
          <p:cNvPr id="3" name="Content Placeholder 2"/>
          <p:cNvSpPr>
            <a:spLocks noGrp="1"/>
          </p:cNvSpPr>
          <p:nvPr>
            <p:ph idx="1"/>
          </p:nvPr>
        </p:nvSpPr>
        <p:spPr>
          <a:xfrm>
            <a:off x="230188" y="955675"/>
            <a:ext cx="11731625" cy="5029200"/>
          </a:xfrm>
        </p:spPr>
        <p:txBody>
          <a:bodyPr/>
          <a:lstStyle/>
          <a:p>
            <a:pPr lvl="0"/>
            <a:r>
              <a:rPr lang="en-US" dirty="0"/>
              <a:t>Transfer information from the OSHA Form 300 to the OSHA Form 300A at the end of the calendar year</a:t>
            </a:r>
          </a:p>
          <a:p>
            <a:pPr lvl="0"/>
            <a:r>
              <a:rPr lang="en-US" dirty="0"/>
              <a:t>Fill in the establishment information</a:t>
            </a:r>
          </a:p>
          <a:p>
            <a:pPr lvl="0"/>
            <a:r>
              <a:rPr lang="en-US" dirty="0"/>
              <a:t>Have the form signed by the highest executive in the organization</a:t>
            </a:r>
          </a:p>
          <a:p>
            <a:pPr lvl="0"/>
            <a:r>
              <a:rPr lang="en-US" dirty="0"/>
              <a:t>Post the signed form between </a:t>
            </a:r>
            <a:br>
              <a:rPr lang="en-US" dirty="0"/>
            </a:br>
            <a:r>
              <a:rPr lang="en-US" dirty="0"/>
              <a:t>February 1 and April 30</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17</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68656" y="3235189"/>
            <a:ext cx="5493157" cy="2749686"/>
          </a:xfrm>
          <a:prstGeom prst="rect">
            <a:avLst/>
          </a:prstGeom>
          <a:noFill/>
          <a:ln>
            <a:noFill/>
          </a:ln>
        </p:spPr>
      </p:pic>
      <p:sp>
        <p:nvSpPr>
          <p:cNvPr id="7" name="TextBox 6"/>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courtesy of Concurrent Technologies Corporation (CTC)</a:t>
            </a:r>
          </a:p>
        </p:txBody>
      </p:sp>
    </p:spTree>
    <p:extLst>
      <p:ext uri="{BB962C8B-B14F-4D97-AF65-F5344CB8AC3E}">
        <p14:creationId xmlns:p14="http://schemas.microsoft.com/office/powerpoint/2010/main" val="83342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Injury &amp; Illness Incidence Rate Calculations</a:t>
            </a:r>
          </a:p>
        </p:txBody>
      </p:sp>
      <p:sp>
        <p:nvSpPr>
          <p:cNvPr id="4" name="Slide Number Placeholder 3"/>
          <p:cNvSpPr>
            <a:spLocks noGrp="1"/>
          </p:cNvSpPr>
          <p:nvPr>
            <p:ph type="sldNum" sz="quarter" idx="12"/>
          </p:nvPr>
        </p:nvSpPr>
        <p:spPr>
          <a:xfrm>
            <a:off x="240160" y="6338731"/>
            <a:ext cx="914400" cy="365125"/>
          </a:xfrm>
        </p:spPr>
        <p:txBody>
          <a:bodyPr/>
          <a:lstStyle/>
          <a:p>
            <a:fld id="{EC6B01B9-2AD7-FF46-ADAD-E0B0ABE832D6}" type="slidenum">
              <a:rPr lang="en-US" smtClean="0"/>
              <a:pPr/>
              <a:t>18</a:t>
            </a:fld>
            <a:endParaRPr lang="en-US" dirty="0"/>
          </a:p>
        </p:txBody>
      </p:sp>
      <p:sp>
        <p:nvSpPr>
          <p:cNvPr id="3" name="Content Placeholder 2"/>
          <p:cNvSpPr>
            <a:spLocks noGrp="1"/>
          </p:cNvSpPr>
          <p:nvPr>
            <p:ph sz="half" idx="1"/>
          </p:nvPr>
        </p:nvSpPr>
        <p:spPr>
          <a:xfrm>
            <a:off x="225880" y="952501"/>
            <a:ext cx="5751587" cy="5148263"/>
          </a:xfrm>
        </p:spPr>
        <p:txBody>
          <a:bodyPr/>
          <a:lstStyle/>
          <a:p>
            <a:pPr lvl="0"/>
            <a:r>
              <a:rPr lang="en-US" dirty="0"/>
              <a:t>Identify a NAICS code</a:t>
            </a:r>
          </a:p>
          <a:p>
            <a:pPr lvl="0"/>
            <a:r>
              <a:rPr lang="en-US" dirty="0"/>
              <a:t>Gather injury and illness data</a:t>
            </a:r>
          </a:p>
          <a:p>
            <a:pPr lvl="0"/>
            <a:r>
              <a:rPr lang="en-US" dirty="0"/>
              <a:t>Calculate the TCIR</a:t>
            </a:r>
          </a:p>
          <a:p>
            <a:pPr lvl="0"/>
            <a:r>
              <a:rPr lang="en-US" dirty="0"/>
              <a:t>Calculate the DART rate</a:t>
            </a:r>
          </a:p>
          <a:p>
            <a:pPr lvl="0"/>
            <a:r>
              <a:rPr lang="en-US" dirty="0"/>
              <a:t>Look up published industry incidence rates</a:t>
            </a:r>
          </a:p>
        </p:txBody>
      </p:sp>
      <p:sp>
        <p:nvSpPr>
          <p:cNvPr id="8" name="TextBox 7"/>
          <p:cNvSpPr txBox="1"/>
          <p:nvPr/>
        </p:nvSpPr>
        <p:spPr>
          <a:xfrm>
            <a:off x="1446051" y="4472690"/>
            <a:ext cx="4783667"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2400" dirty="0"/>
              <a:t>View the SMCX guide of calculating incidence rates for detailed steps</a:t>
            </a:r>
          </a:p>
        </p:txBody>
      </p:sp>
      <p:sp>
        <p:nvSpPr>
          <p:cNvPr id="11" name="TextBox 10"/>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courtesy of Concurrent Technologies Corporation (CTC)</a:t>
            </a:r>
          </a:p>
        </p:txBody>
      </p:sp>
      <p:cxnSp>
        <p:nvCxnSpPr>
          <p:cNvPr id="13" name="Straight Arrow Connector 12"/>
          <p:cNvCxnSpPr/>
          <p:nvPr/>
        </p:nvCxnSpPr>
        <p:spPr>
          <a:xfrm>
            <a:off x="6230959" y="5072854"/>
            <a:ext cx="940276" cy="5900"/>
          </a:xfrm>
          <a:prstGeom prst="straightConnector1">
            <a:avLst/>
          </a:prstGeom>
          <a:ln w="762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1BEDED76-C698-4DAC-94C4-3996E1855F91}"/>
              </a:ext>
            </a:extLst>
          </p:cNvPr>
          <p:cNvPicPr>
            <a:picLocks noChangeAspect="1"/>
          </p:cNvPicPr>
          <p:nvPr/>
        </p:nvPicPr>
        <p:blipFill>
          <a:blip r:embed="rId3"/>
          <a:stretch>
            <a:fillRect/>
          </a:stretch>
        </p:blipFill>
        <p:spPr>
          <a:xfrm>
            <a:off x="7431745" y="917247"/>
            <a:ext cx="3887895" cy="5181166"/>
          </a:xfrm>
          <a:prstGeom prst="rect">
            <a:avLst/>
          </a:prstGeom>
        </p:spPr>
      </p:pic>
    </p:spTree>
    <p:extLst>
      <p:ext uri="{BB962C8B-B14F-4D97-AF65-F5344CB8AC3E}">
        <p14:creationId xmlns:p14="http://schemas.microsoft.com/office/powerpoint/2010/main" val="80716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Injury &amp; Illness Incidence Rate Calculations</a:t>
            </a:r>
          </a:p>
        </p:txBody>
      </p:sp>
      <p:sp>
        <p:nvSpPr>
          <p:cNvPr id="3" name="Content Placeholder 2"/>
          <p:cNvSpPr>
            <a:spLocks noGrp="1"/>
          </p:cNvSpPr>
          <p:nvPr>
            <p:ph idx="1"/>
          </p:nvPr>
        </p:nvSpPr>
        <p:spPr/>
        <p:txBody>
          <a:bodyPr/>
          <a:lstStyle/>
          <a:p>
            <a:pPr lvl="0"/>
            <a:r>
              <a:rPr lang="en-US" dirty="0"/>
              <a:t>Compare calculated rates against the published industry averages</a:t>
            </a:r>
          </a:p>
          <a:p>
            <a:pPr lvl="0"/>
            <a:r>
              <a:rPr lang="en-US" dirty="0"/>
              <a:t>Summarize the data</a:t>
            </a:r>
          </a:p>
        </p:txBody>
      </p:sp>
      <p:sp>
        <p:nvSpPr>
          <p:cNvPr id="4" name="Slide Number Placeholder 3"/>
          <p:cNvSpPr>
            <a:spLocks noGrp="1"/>
          </p:cNvSpPr>
          <p:nvPr>
            <p:ph type="sldNum" sz="quarter" idx="4"/>
          </p:nvPr>
        </p:nvSpPr>
        <p:spPr>
          <a:xfrm>
            <a:off x="230719" y="6338731"/>
            <a:ext cx="2133600" cy="365125"/>
          </a:xfrm>
        </p:spPr>
        <p:txBody>
          <a:bodyPr/>
          <a:lstStyle/>
          <a:p>
            <a:fld id="{EC6B01B9-2AD7-FF46-ADAD-E0B0ABE832D6}" type="slidenum">
              <a:rPr lang="en-US" smtClean="0"/>
              <a:pPr/>
              <a:t>19</a:t>
            </a:fld>
            <a:endParaRPr lang="en-US" dirty="0"/>
          </a:p>
        </p:txBody>
      </p:sp>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created by the DoD SMCX</a:t>
            </a:r>
          </a:p>
        </p:txBody>
      </p:sp>
      <p:pic>
        <p:nvPicPr>
          <p:cNvPr id="6" name="Picture 5">
            <a:extLst>
              <a:ext uri="{FF2B5EF4-FFF2-40B4-BE49-F238E27FC236}">
                <a16:creationId xmlns:a16="http://schemas.microsoft.com/office/drawing/2014/main" id="{716C2E8D-A118-48DF-897B-871A70EF2516}"/>
              </a:ext>
            </a:extLst>
          </p:cNvPr>
          <p:cNvPicPr>
            <a:picLocks noChangeAspect="1"/>
          </p:cNvPicPr>
          <p:nvPr/>
        </p:nvPicPr>
        <p:blipFill>
          <a:blip r:embed="rId3"/>
          <a:stretch>
            <a:fillRect/>
          </a:stretch>
        </p:blipFill>
        <p:spPr>
          <a:xfrm>
            <a:off x="1441434" y="2323606"/>
            <a:ext cx="9506762" cy="3462339"/>
          </a:xfrm>
          <a:prstGeom prst="rect">
            <a:avLst/>
          </a:prstGeom>
          <a:ln w="63500">
            <a:solidFill>
              <a:schemeClr val="tx1"/>
            </a:solidFill>
          </a:ln>
        </p:spPr>
      </p:pic>
    </p:spTree>
    <p:extLst>
      <p:ext uri="{BB962C8B-B14F-4D97-AF65-F5344CB8AC3E}">
        <p14:creationId xmlns:p14="http://schemas.microsoft.com/office/powerpoint/2010/main" val="74323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Objectives</a:t>
            </a:r>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In this presentation, you will learn to:</a:t>
            </a:r>
          </a:p>
          <a:p>
            <a:pPr lvl="1"/>
            <a:r>
              <a:rPr lang="en-US" dirty="0"/>
              <a:t>Summarize the background and importance of occupational injury and illness recordkeeping</a:t>
            </a:r>
          </a:p>
          <a:p>
            <a:pPr lvl="1"/>
            <a:r>
              <a:rPr lang="en-US" dirty="0"/>
              <a:t>List recordkeeping-related documentation</a:t>
            </a:r>
          </a:p>
          <a:p>
            <a:pPr lvl="1"/>
            <a:r>
              <a:rPr lang="en-US" dirty="0"/>
              <a:t>Describe the knowledge leadership/management, key personnel, and the workforce should have regarding occupational injury and illness recordkeeping</a:t>
            </a:r>
          </a:p>
          <a:p>
            <a:pPr lvl="1"/>
            <a:r>
              <a:rPr lang="en-US" dirty="0"/>
              <a:t>Identify recordkeeping actions to implement and sustain OSHA VPP</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225196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a:xfrm>
            <a:off x="242813" y="955040"/>
            <a:ext cx="11731752" cy="5029200"/>
          </a:xfrm>
        </p:spPr>
        <p:txBody>
          <a:bodyPr/>
          <a:lstStyle/>
          <a:p>
            <a:pPr lvl="0"/>
            <a:r>
              <a:rPr lang="en-US" dirty="0"/>
              <a:t>In this presentation, you learned to:</a:t>
            </a:r>
          </a:p>
          <a:p>
            <a:pPr lvl="1"/>
            <a:r>
              <a:rPr lang="en-US" dirty="0"/>
              <a:t>Summarize the background and importance of occupational injury and illness recordkeeping</a:t>
            </a:r>
          </a:p>
          <a:p>
            <a:pPr lvl="1"/>
            <a:r>
              <a:rPr lang="en-US" dirty="0"/>
              <a:t>List recordkeeping-related documentation</a:t>
            </a:r>
          </a:p>
          <a:p>
            <a:pPr lvl="1"/>
            <a:r>
              <a:rPr lang="en-US" dirty="0"/>
              <a:t>Describe the knowledge leadership/management, key personnel, and the workforce should have regarding occupational injury and illness recordkeeping</a:t>
            </a:r>
          </a:p>
          <a:p>
            <a:pPr lvl="1"/>
            <a:r>
              <a:rPr lang="en-US" dirty="0"/>
              <a:t>Identify recordkeeping actions to implement and sustain OSHA VPP</a:t>
            </a:r>
          </a:p>
        </p:txBody>
      </p:sp>
      <p:sp>
        <p:nvSpPr>
          <p:cNvPr id="4" name="Slide Number Placeholder 3"/>
          <p:cNvSpPr>
            <a:spLocks noGrp="1"/>
          </p:cNvSpPr>
          <p:nvPr>
            <p:ph type="sldNum" sz="quarter" idx="4"/>
          </p:nvPr>
        </p:nvSpPr>
        <p:spPr>
          <a:xfrm>
            <a:off x="242813" y="6315368"/>
            <a:ext cx="2133600" cy="365125"/>
          </a:xfrm>
        </p:spPr>
        <p:txBody>
          <a:bodyPr/>
          <a:lstStyle/>
          <a:p>
            <a:fld id="{EC6B01B9-2AD7-FF46-ADAD-E0B0ABE832D6}" type="slidenum">
              <a:rPr lang="en-US" smtClean="0"/>
              <a:pPr/>
              <a:t>20</a:t>
            </a:fld>
            <a:endParaRPr lang="en-US" dirty="0"/>
          </a:p>
        </p:txBody>
      </p:sp>
    </p:spTree>
    <p:extLst>
      <p:ext uri="{BB962C8B-B14F-4D97-AF65-F5344CB8AC3E}">
        <p14:creationId xmlns:p14="http://schemas.microsoft.com/office/powerpoint/2010/main" val="26873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Background &amp; Importance</a:t>
            </a:r>
          </a:p>
        </p:txBody>
      </p:sp>
      <p:sp>
        <p:nvSpPr>
          <p:cNvPr id="3" name="Content Placeholder 2"/>
          <p:cNvSpPr>
            <a:spLocks noGrp="1"/>
          </p:cNvSpPr>
          <p:nvPr>
            <p:ph idx="1"/>
          </p:nvPr>
        </p:nvSpPr>
        <p:spPr>
          <a:xfrm>
            <a:off x="230189" y="955675"/>
            <a:ext cx="5743646" cy="5029200"/>
          </a:xfrm>
        </p:spPr>
        <p:txBody>
          <a:bodyPr/>
          <a:lstStyle/>
          <a:p>
            <a:pPr lvl="0"/>
            <a:r>
              <a:rPr lang="en-US" dirty="0"/>
              <a:t>Included in the HPC criteria for VPP</a:t>
            </a:r>
          </a:p>
          <a:p>
            <a:pPr lvl="0"/>
            <a:r>
              <a:rPr lang="en-US" dirty="0"/>
              <a:t>Ensures recordkeeping forms are maintained and accurate</a:t>
            </a:r>
          </a:p>
          <a:p>
            <a:pPr lvl="0"/>
            <a:r>
              <a:rPr lang="en-US" dirty="0"/>
              <a:t>Confirms recordkeepers are knowledgeable of OSHA requirements</a:t>
            </a:r>
          </a:p>
          <a:p>
            <a:pPr lvl="0"/>
            <a:r>
              <a:rPr lang="en-US" dirty="0"/>
              <a:t>Reviews injury and illness incidence rates for on-site contractors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3</a:t>
            </a:fld>
            <a:endParaRPr lang="en-US" dirty="0"/>
          </a:p>
        </p:txBody>
      </p:sp>
      <p:pic>
        <p:nvPicPr>
          <p:cNvPr id="5" name="Picture 4" descr="C:\Users\schrothl\AppData\Local\Microsoft\Windows\Temporary Internet Files\Content.IE5\IPZ5U30O\archivar_burocracia_archivos_[1].jpg"/>
          <p:cNvPicPr/>
          <p:nvPr/>
        </p:nvPicPr>
        <p:blipFill>
          <a:blip r:embed="rId3">
            <a:extLst>
              <a:ext uri="{28A0092B-C50C-407E-A947-70E740481C1C}">
                <a14:useLocalDpi xmlns:a14="http://schemas.microsoft.com/office/drawing/2010/main" val="0"/>
              </a:ext>
            </a:extLst>
          </a:blip>
          <a:srcRect/>
          <a:stretch>
            <a:fillRect/>
          </a:stretch>
        </p:blipFill>
        <p:spPr bwMode="auto">
          <a:xfrm>
            <a:off x="5973834" y="1436890"/>
            <a:ext cx="5827641" cy="3984221"/>
          </a:xfrm>
          <a:prstGeom prst="rect">
            <a:avLst/>
          </a:prstGeom>
          <a:noFill/>
          <a:ln>
            <a:noFill/>
          </a:ln>
        </p:spPr>
      </p:pic>
      <p:sp>
        <p:nvSpPr>
          <p:cNvPr id="6" name="TextBox 5"/>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spTree>
    <p:extLst>
      <p:ext uri="{BB962C8B-B14F-4D97-AF65-F5344CB8AC3E}">
        <p14:creationId xmlns:p14="http://schemas.microsoft.com/office/powerpoint/2010/main" val="90045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Background &amp; Importance</a:t>
            </a:r>
          </a:p>
        </p:txBody>
      </p:sp>
      <p:sp>
        <p:nvSpPr>
          <p:cNvPr id="3" name="Content Placeholder 2"/>
          <p:cNvSpPr>
            <a:spLocks noGrp="1"/>
          </p:cNvSpPr>
          <p:nvPr>
            <p:ph idx="1"/>
          </p:nvPr>
        </p:nvSpPr>
        <p:spPr>
          <a:xfrm>
            <a:off x="230188" y="955675"/>
            <a:ext cx="5071017" cy="5029200"/>
          </a:xfrm>
        </p:spPr>
        <p:txBody>
          <a:bodyPr/>
          <a:lstStyle/>
          <a:p>
            <a:pPr lvl="0"/>
            <a:r>
              <a:rPr lang="en-US" dirty="0"/>
              <a:t>Checks for evidence of unreported recordable injuries and illnesses</a:t>
            </a:r>
          </a:p>
          <a:p>
            <a:pPr lvl="0"/>
            <a:r>
              <a:rPr lang="en-US" dirty="0"/>
              <a:t>Trends occupational injury and illness data</a:t>
            </a:r>
          </a:p>
          <a:p>
            <a:pPr lvl="0"/>
            <a:r>
              <a:rPr lang="en-US" dirty="0"/>
              <a:t>Serves as a management tool for administering S&amp;H programs </a:t>
            </a:r>
            <a:br>
              <a:rPr lang="en-US" dirty="0"/>
            </a:br>
            <a:endParaRPr lang="en-US" dirty="0"/>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4</a:t>
            </a:fld>
            <a:endParaRPr lang="en-US" dirty="0"/>
          </a:p>
        </p:txBody>
      </p:sp>
      <p:sp>
        <p:nvSpPr>
          <p:cNvPr id="6" name="TextBox 5"/>
          <p:cNvSpPr txBox="1"/>
          <p:nvPr/>
        </p:nvSpPr>
        <p:spPr>
          <a:xfrm>
            <a:off x="5517916" y="1229420"/>
            <a:ext cx="5905019"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2800" dirty="0"/>
              <a:t>VPP requires injury and illness rates below your industry average</a:t>
            </a:r>
          </a:p>
        </p:txBody>
      </p:sp>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pic>
        <p:nvPicPr>
          <p:cNvPr id="9" name="Picture 3" descr="C:\Users\schrothl\AppData\Local\Microsoft\Windows\Temporary Internet Files\Content.IE5\8HFKJ4B0\Stats[1].jpg"/>
          <p:cNvPicPr>
            <a:picLocks noChangeAspect="1" noChangeArrowheads="1"/>
          </p:cNvPicPr>
          <p:nvPr/>
        </p:nvPicPr>
        <p:blipFill rotWithShape="1">
          <a:blip r:embed="rId3">
            <a:extLst>
              <a:ext uri="{28A0092B-C50C-407E-A947-70E740481C1C}">
                <a14:useLocalDpi xmlns:a14="http://schemas.microsoft.com/office/drawing/2010/main" val="0"/>
              </a:ext>
            </a:extLst>
          </a:blip>
          <a:srcRect b="18764"/>
          <a:stretch/>
        </p:blipFill>
        <p:spPr bwMode="auto">
          <a:xfrm>
            <a:off x="5517916" y="2639107"/>
            <a:ext cx="5905019" cy="318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9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OSHA Forms 300, 300A, and 301</a:t>
            </a:r>
          </a:p>
          <a:p>
            <a:pPr lvl="0"/>
            <a:r>
              <a:rPr lang="en-US" dirty="0"/>
              <a:t>Injury and illness incidence rates</a:t>
            </a:r>
          </a:p>
          <a:p>
            <a:pPr lvl="0"/>
            <a:r>
              <a:rPr lang="en-US" dirty="0"/>
              <a:t>Recordkeeper training records</a:t>
            </a:r>
          </a:p>
          <a:p>
            <a:pPr lvl="0"/>
            <a:r>
              <a:rPr lang="en-US" dirty="0"/>
              <a:t>S&amp;H incentive programs and</a:t>
            </a:r>
            <a:br>
              <a:rPr lang="en-US" dirty="0"/>
            </a:br>
            <a:r>
              <a:rPr lang="en-US" dirty="0"/>
              <a:t>discrimination policies</a:t>
            </a:r>
          </a:p>
          <a:p>
            <a:pPr lvl="0"/>
            <a:r>
              <a:rPr lang="en-US" dirty="0"/>
              <a:t>Mishap and near-miss </a:t>
            </a:r>
            <a:br>
              <a:rPr lang="en-US" dirty="0"/>
            </a:br>
            <a:r>
              <a:rPr lang="en-US" dirty="0"/>
              <a:t>investigation reports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5</a:t>
            </a:fld>
            <a:endParaRPr lang="en-US" dirty="0"/>
          </a:p>
        </p:txBody>
      </p:sp>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pic>
        <p:nvPicPr>
          <p:cNvPr id="11" name="Picture 10" descr="C:\Users\schrothl\AppData\Local\Microsoft\Windows\Temporary Internet Files\Content.IE5\AEF846BO\Incident-Report-Template-1[1].jpg"/>
          <p:cNvPicPr/>
          <p:nvPr/>
        </p:nvPicPr>
        <p:blipFill>
          <a:blip r:embed="rId3">
            <a:extLst>
              <a:ext uri="{28A0092B-C50C-407E-A947-70E740481C1C}">
                <a14:useLocalDpi xmlns:a14="http://schemas.microsoft.com/office/drawing/2010/main" val="0"/>
              </a:ext>
            </a:extLst>
          </a:blip>
          <a:srcRect/>
          <a:stretch>
            <a:fillRect/>
          </a:stretch>
        </p:blipFill>
        <p:spPr bwMode="auto">
          <a:xfrm>
            <a:off x="7094820" y="955039"/>
            <a:ext cx="4248094" cy="5044708"/>
          </a:xfrm>
          <a:prstGeom prst="rect">
            <a:avLst/>
          </a:prstGeom>
          <a:noFill/>
          <a:ln>
            <a:noFill/>
          </a:ln>
        </p:spPr>
      </p:pic>
    </p:spTree>
    <p:extLst>
      <p:ext uri="{BB962C8B-B14F-4D97-AF65-F5344CB8AC3E}">
        <p14:creationId xmlns:p14="http://schemas.microsoft.com/office/powerpoint/2010/main" val="65770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4" name="Slide Number Placeholder 3"/>
          <p:cNvSpPr>
            <a:spLocks noGrp="1"/>
          </p:cNvSpPr>
          <p:nvPr>
            <p:ph type="sldNum" sz="quarter" idx="12"/>
          </p:nvPr>
        </p:nvSpPr>
        <p:spPr>
          <a:xfrm>
            <a:off x="240160" y="6310171"/>
            <a:ext cx="914400" cy="365125"/>
          </a:xfrm>
        </p:spPr>
        <p:txBody>
          <a:bodyPr/>
          <a:lstStyle/>
          <a:p>
            <a:fld id="{EC6B01B9-2AD7-FF46-ADAD-E0B0ABE832D6}" type="slidenum">
              <a:rPr lang="en-US" smtClean="0"/>
              <a:pPr/>
              <a:t>6</a:t>
            </a:fld>
            <a:endParaRPr lang="en-US" dirty="0"/>
          </a:p>
        </p:txBody>
      </p:sp>
      <p:sp>
        <p:nvSpPr>
          <p:cNvPr id="3" name="Content Placeholder 2"/>
          <p:cNvSpPr>
            <a:spLocks noGrp="1"/>
          </p:cNvSpPr>
          <p:nvPr>
            <p:ph sz="half" idx="1"/>
          </p:nvPr>
        </p:nvSpPr>
        <p:spPr>
          <a:xfrm>
            <a:off x="225425" y="952500"/>
            <a:ext cx="5751513" cy="5148263"/>
          </a:xfrm>
        </p:spPr>
        <p:txBody>
          <a:bodyPr>
            <a:normAutofit/>
          </a:bodyPr>
          <a:lstStyle/>
          <a:p>
            <a:r>
              <a:rPr lang="en-US" dirty="0"/>
              <a:t>Safety or mishap review committee meeting minutes</a:t>
            </a:r>
          </a:p>
          <a:p>
            <a:pPr lvl="0"/>
            <a:r>
              <a:rPr lang="en-US" dirty="0"/>
              <a:t>First-aid reports</a:t>
            </a:r>
          </a:p>
          <a:p>
            <a:pPr lvl="0"/>
            <a:r>
              <a:rPr lang="en-US" dirty="0"/>
              <a:t>Hazard tracking log</a:t>
            </a:r>
          </a:p>
          <a:p>
            <a:pPr lvl="0"/>
            <a:r>
              <a:rPr lang="en-US" dirty="0"/>
              <a:t>Sharps injury log</a:t>
            </a:r>
          </a:p>
          <a:p>
            <a:pPr lvl="0"/>
            <a:r>
              <a:rPr lang="en-US" dirty="0"/>
              <a:t>Medical surveillance reports</a:t>
            </a:r>
          </a:p>
        </p:txBody>
      </p:sp>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pic>
        <p:nvPicPr>
          <p:cNvPr id="7" name="Picture 6" descr="A Second Dip into the Reading Pile – How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81" y="952500"/>
            <a:ext cx="5322185" cy="4510037"/>
          </a:xfrm>
          <a:prstGeom prst="rect">
            <a:avLst/>
          </a:prstGeom>
        </p:spPr>
      </p:pic>
    </p:spTree>
    <p:extLst>
      <p:ext uri="{BB962C8B-B14F-4D97-AF65-F5344CB8AC3E}">
        <p14:creationId xmlns:p14="http://schemas.microsoft.com/office/powerpoint/2010/main" val="378306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Leadership/Management Knowledge</a:t>
            </a:r>
          </a:p>
        </p:txBody>
      </p:sp>
      <p:sp>
        <p:nvSpPr>
          <p:cNvPr id="3" name="Content Placeholder 2"/>
          <p:cNvSpPr>
            <a:spLocks noGrp="1"/>
          </p:cNvSpPr>
          <p:nvPr>
            <p:ph idx="1"/>
          </p:nvPr>
        </p:nvSpPr>
        <p:spPr>
          <a:xfrm>
            <a:off x="230189" y="955675"/>
            <a:ext cx="6920140" cy="5029200"/>
          </a:xfrm>
        </p:spPr>
        <p:txBody>
          <a:bodyPr>
            <a:normAutofit/>
          </a:bodyPr>
          <a:lstStyle/>
          <a:p>
            <a:pPr lvl="0"/>
            <a:r>
              <a:rPr lang="en-US" dirty="0"/>
              <a:t>Leaders and managers should be knowledgeable of:</a:t>
            </a:r>
          </a:p>
          <a:p>
            <a:pPr lvl="1"/>
            <a:r>
              <a:rPr lang="en-US" dirty="0"/>
              <a:t>Who is responsible for OSHA recordkeeping</a:t>
            </a:r>
          </a:p>
          <a:p>
            <a:pPr lvl="1"/>
            <a:r>
              <a:rPr lang="en-US" dirty="0"/>
              <a:t>Serious injuries or illnesses that occurred</a:t>
            </a:r>
          </a:p>
          <a:p>
            <a:pPr lvl="1"/>
            <a:r>
              <a:rPr lang="en-US" dirty="0"/>
              <a:t>Process to notify OSHA recordkeepers of injuries or illnesses</a:t>
            </a:r>
          </a:p>
          <a:p>
            <a:pPr lvl="1"/>
            <a:r>
              <a:rPr lang="en-US" dirty="0"/>
              <a:t>Causes of recordable injuries and illnesses </a:t>
            </a:r>
          </a:p>
          <a:p>
            <a:pPr lvl="1"/>
            <a:r>
              <a:rPr lang="en-US" dirty="0"/>
              <a:t>Injury and illness trends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7</a:t>
            </a:fld>
            <a:endParaRPr lang="en-US" dirty="0"/>
          </a:p>
        </p:txBody>
      </p:sp>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pic>
        <p:nvPicPr>
          <p:cNvPr id="7" name="Picture 6"/>
          <p:cNvPicPr>
            <a:picLocks noChangeAspect="1"/>
          </p:cNvPicPr>
          <p:nvPr/>
        </p:nvPicPr>
        <p:blipFill>
          <a:blip r:embed="rId3"/>
          <a:stretch>
            <a:fillRect/>
          </a:stretch>
        </p:blipFill>
        <p:spPr>
          <a:xfrm>
            <a:off x="7150328" y="965090"/>
            <a:ext cx="4811485" cy="5009100"/>
          </a:xfrm>
          <a:prstGeom prst="rect">
            <a:avLst/>
          </a:prstGeom>
        </p:spPr>
      </p:pic>
    </p:spTree>
    <p:extLst>
      <p:ext uri="{BB962C8B-B14F-4D97-AF65-F5344CB8AC3E}">
        <p14:creationId xmlns:p14="http://schemas.microsoft.com/office/powerpoint/2010/main" val="40908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Key Personnel Knowledge</a:t>
            </a:r>
          </a:p>
        </p:txBody>
      </p:sp>
      <p:sp>
        <p:nvSpPr>
          <p:cNvPr id="3" name="Content Placeholder 2"/>
          <p:cNvSpPr>
            <a:spLocks noGrp="1"/>
          </p:cNvSpPr>
          <p:nvPr>
            <p:ph idx="1"/>
          </p:nvPr>
        </p:nvSpPr>
        <p:spPr>
          <a:xfrm>
            <a:off x="230189" y="955675"/>
            <a:ext cx="6518956" cy="5029200"/>
          </a:xfrm>
        </p:spPr>
        <p:txBody>
          <a:bodyPr>
            <a:normAutofit fontScale="92500" lnSpcReduction="20000"/>
          </a:bodyPr>
          <a:lstStyle/>
          <a:p>
            <a:pPr lvl="0">
              <a:lnSpc>
                <a:spcPct val="120000"/>
              </a:lnSpc>
            </a:pPr>
            <a:r>
              <a:rPr lang="en-US" sz="3000" dirty="0"/>
              <a:t>Recordkeeper(s) should be knowledgeable about:</a:t>
            </a:r>
          </a:p>
          <a:p>
            <a:pPr lvl="1"/>
            <a:r>
              <a:rPr lang="en-US" sz="2600" dirty="0"/>
              <a:t>OSHA recordkeeping regulations</a:t>
            </a:r>
          </a:p>
          <a:p>
            <a:pPr lvl="1"/>
            <a:r>
              <a:rPr lang="en-US" sz="2600" dirty="0"/>
              <a:t>Recordkeeping system(s) and forms</a:t>
            </a:r>
          </a:p>
          <a:p>
            <a:pPr lvl="1"/>
            <a:r>
              <a:rPr lang="en-US" sz="2600" dirty="0"/>
              <a:t>Process used to document and retrieve recordable mishap information</a:t>
            </a:r>
          </a:p>
          <a:p>
            <a:pPr lvl="1"/>
            <a:r>
              <a:rPr lang="en-US" sz="2600" dirty="0"/>
              <a:t>Steps to handle, record, and monitor contractor injuries and illnesses</a:t>
            </a:r>
          </a:p>
          <a:p>
            <a:pPr lvl="1"/>
            <a:r>
              <a:rPr lang="en-US" sz="2600" dirty="0"/>
              <a:t>Process for adhering to employee work restrictions</a:t>
            </a:r>
          </a:p>
          <a:p>
            <a:pPr lvl="1"/>
            <a:r>
              <a:rPr lang="en-US" sz="2600" dirty="0"/>
              <a:t>Safeguarding the confidentiality of medical records</a:t>
            </a:r>
            <a:endParaRPr lang="en-US" dirty="0"/>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6749144" y="1339915"/>
            <a:ext cx="5236027" cy="4398262"/>
          </a:xfrm>
          <a:prstGeom prst="rect">
            <a:avLst/>
          </a:prstGeom>
        </p:spPr>
      </p:pic>
      <p:sp>
        <p:nvSpPr>
          <p:cNvPr id="8" name="TextBox 7"/>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spTree>
    <p:extLst>
      <p:ext uri="{BB962C8B-B14F-4D97-AF65-F5344CB8AC3E}">
        <p14:creationId xmlns:p14="http://schemas.microsoft.com/office/powerpoint/2010/main" val="264725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20" y="955040"/>
            <a:ext cx="6223966" cy="5029200"/>
          </a:xfrm>
        </p:spPr>
        <p:txBody>
          <a:bodyPr/>
          <a:lstStyle/>
          <a:p>
            <a:pPr lvl="0"/>
            <a:r>
              <a:rPr lang="en-US" dirty="0"/>
              <a:t>Employees should be knowledgeable about:</a:t>
            </a:r>
          </a:p>
          <a:p>
            <a:pPr lvl="1"/>
            <a:r>
              <a:rPr lang="en-US" dirty="0"/>
              <a:t>Location of the OSHA Form 300A</a:t>
            </a:r>
          </a:p>
          <a:p>
            <a:pPr lvl="1"/>
            <a:r>
              <a:rPr lang="en-US" dirty="0"/>
              <a:t>Recent injuries/illnesses occurring in their work area</a:t>
            </a:r>
          </a:p>
          <a:p>
            <a:pPr lvl="1"/>
            <a:r>
              <a:rPr lang="en-US" dirty="0"/>
              <a:t>Process to report a mishap</a:t>
            </a:r>
          </a:p>
          <a:p>
            <a:pPr lvl="1"/>
            <a:r>
              <a:rPr lang="en-US" dirty="0"/>
              <a:t>Steps to request medical records</a:t>
            </a:r>
          </a:p>
        </p:txBody>
      </p:sp>
      <p:sp>
        <p:nvSpPr>
          <p:cNvPr id="4" name="Slide Number Placeholder 3"/>
          <p:cNvSpPr>
            <a:spLocks noGrp="1"/>
          </p:cNvSpPr>
          <p:nvPr>
            <p:ph type="sldNum" sz="quarter" idx="4"/>
          </p:nvPr>
        </p:nvSpPr>
        <p:spPr>
          <a:xfrm>
            <a:off x="230719" y="6325958"/>
            <a:ext cx="2133600" cy="365125"/>
          </a:xfrm>
        </p:spPr>
        <p:txBody>
          <a:bodyPr/>
          <a:lstStyle/>
          <a:p>
            <a:fld id="{EC6B01B9-2AD7-FF46-ADAD-E0B0ABE832D6}" type="slidenum">
              <a:rPr lang="en-US" smtClean="0"/>
              <a:pPr/>
              <a:t>9</a:t>
            </a:fld>
            <a:endParaRPr lang="en-US" dirty="0"/>
          </a:p>
        </p:txBody>
      </p:sp>
      <p:pic>
        <p:nvPicPr>
          <p:cNvPr id="3074" name="Picture 2" descr="C:\Users\schrothl\AppData\Local\Microsoft\Windows\Temporary Internet Files\Content.IE5\QHP4Y5YC\report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685" y="1718403"/>
            <a:ext cx="5344501" cy="3502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5781" y="6377317"/>
            <a:ext cx="4876800" cy="230832"/>
          </a:xfrm>
          <a:prstGeom prst="rect">
            <a:avLst/>
          </a:prstGeom>
          <a:noFill/>
        </p:spPr>
        <p:txBody>
          <a:bodyPr wrap="square" rtlCol="0">
            <a:spAutoFit/>
          </a:bodyPr>
          <a:lstStyle/>
          <a:p>
            <a:pPr algn="ctr"/>
            <a:r>
              <a:rPr lang="en-US" sz="900" dirty="0">
                <a:solidFill>
                  <a:schemeClr val="bg1">
                    <a:lumMod val="50000"/>
                  </a:schemeClr>
                </a:solidFill>
              </a:rPr>
              <a:t>Image retrieved from Microsoft Clip Art</a:t>
            </a:r>
          </a:p>
        </p:txBody>
      </p:sp>
    </p:spTree>
    <p:extLst>
      <p:ext uri="{BB962C8B-B14F-4D97-AF65-F5344CB8AC3E}">
        <p14:creationId xmlns:p14="http://schemas.microsoft.com/office/powerpoint/2010/main" val="1482113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2D3DB-7E3D-4DA7-AEBC-1BCA666A7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5CDCED-95E4-482B-B4DD-6679AB938AA4}">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30234</TotalTime>
  <Words>4330</Words>
  <Application>Microsoft Office PowerPoint</Application>
  <PresentationFormat>Widescreen</PresentationFormat>
  <Paragraphs>318</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Wingdings</vt:lpstr>
      <vt:lpstr>Office Theme</vt:lpstr>
      <vt:lpstr>Recordkeeping</vt:lpstr>
      <vt:lpstr>Objectives</vt:lpstr>
      <vt:lpstr>Background &amp; Importance</vt:lpstr>
      <vt:lpstr>Background &amp; Importance</vt:lpstr>
      <vt:lpstr>Documentation</vt:lpstr>
      <vt:lpstr>Documentation</vt:lpstr>
      <vt:lpstr>Leadership/Management Knowledge</vt:lpstr>
      <vt:lpstr>Key Personnel Knowledge</vt:lpstr>
      <vt:lpstr>Workforce Knowledge</vt:lpstr>
      <vt:lpstr>Action Checklist</vt:lpstr>
      <vt:lpstr>Recordkeeping System</vt:lpstr>
      <vt:lpstr>Recordkeeper Training</vt:lpstr>
      <vt:lpstr>OSHA Recordable Determination</vt:lpstr>
      <vt:lpstr>Contractor Injuries &amp; Illnesses</vt:lpstr>
      <vt:lpstr>OSHA Form 301</vt:lpstr>
      <vt:lpstr>OSHA Form 300</vt:lpstr>
      <vt:lpstr>OSHA Form 300A</vt:lpstr>
      <vt:lpstr>Injury &amp; Illness Incidence Rate Calculations</vt:lpstr>
      <vt:lpstr>Injury &amp; Illness Incidence Rate Calculations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167</cp:revision>
  <cp:lastPrinted>2015-05-08T19:29:59Z</cp:lastPrinted>
  <dcterms:created xsi:type="dcterms:W3CDTF">2013-07-03T14:40:41Z</dcterms:created>
  <dcterms:modified xsi:type="dcterms:W3CDTF">2022-07-26T17:06:14Z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