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1"/>
  </p:notesMasterIdLst>
  <p:handoutMasterIdLst>
    <p:handoutMasterId r:id="rId52"/>
  </p:handoutMasterIdLst>
  <p:sldIdLst>
    <p:sldId id="264" r:id="rId5"/>
    <p:sldId id="265" r:id="rId6"/>
    <p:sldId id="303" r:id="rId7"/>
    <p:sldId id="290" r:id="rId8"/>
    <p:sldId id="292" r:id="rId9"/>
    <p:sldId id="308" r:id="rId10"/>
    <p:sldId id="293" r:id="rId11"/>
    <p:sldId id="309" r:id="rId12"/>
    <p:sldId id="294" r:id="rId13"/>
    <p:sldId id="310" r:id="rId14"/>
    <p:sldId id="295" r:id="rId15"/>
    <p:sldId id="307" r:id="rId16"/>
    <p:sldId id="296" r:id="rId17"/>
    <p:sldId id="297" r:id="rId18"/>
    <p:sldId id="311" r:id="rId19"/>
    <p:sldId id="299" r:id="rId20"/>
    <p:sldId id="302" r:id="rId21"/>
    <p:sldId id="263" r:id="rId22"/>
    <p:sldId id="304" r:id="rId23"/>
    <p:sldId id="266" r:id="rId24"/>
    <p:sldId id="267" r:id="rId25"/>
    <p:sldId id="268" r:id="rId26"/>
    <p:sldId id="269" r:id="rId27"/>
    <p:sldId id="312"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305" r:id="rId49"/>
    <p:sldId id="306"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oldiakj" initials="jlp" lastIdx="11" clrIdx="0"/>
  <p:cmAuthor id="1" name="Sinosky, John, III" initials="J3"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2146"/>
    <a:srgbClr val="5F656B"/>
    <a:srgbClr val="596165"/>
    <a:srgbClr val="DDDAD7"/>
    <a:srgbClr val="3D3D3D"/>
    <a:srgbClr val="304A7E"/>
    <a:srgbClr val="2C3234"/>
    <a:srgbClr val="CECDCC"/>
    <a:srgbClr val="7175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3920" autoAdjust="0"/>
  </p:normalViewPr>
  <p:slideViewPr>
    <p:cSldViewPr snapToGrid="0" snapToObjects="1" showGuides="1">
      <p:cViewPr varScale="1">
        <p:scale>
          <a:sx n="70" d="100"/>
          <a:sy n="70" d="100"/>
        </p:scale>
        <p:origin x="-876" y="-102"/>
      </p:cViewPr>
      <p:guideLst>
        <p:guide orient="horz" pos="268"/>
        <p:guide pos="104"/>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105C74-5D5E-FE4F-B601-0624828AC97F}" type="datetimeFigureOut">
              <a:rPr lang="en-US" smtClean="0"/>
              <a:t>2/20/2014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1FDD20-2A9D-6C4F-8EBD-97713CB0B423}" type="slidenum">
              <a:rPr lang="en-US" smtClean="0"/>
              <a:t>‹#›</a:t>
            </a:fld>
            <a:endParaRPr lang="en-US" dirty="0"/>
          </a:p>
        </p:txBody>
      </p:sp>
    </p:spTree>
    <p:extLst>
      <p:ext uri="{BB962C8B-B14F-4D97-AF65-F5344CB8AC3E}">
        <p14:creationId xmlns:p14="http://schemas.microsoft.com/office/powerpoint/2010/main" val="1863701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A4FC1A-7BFF-4F43-9454-31A6101EC2AB}" type="datetimeFigureOut">
              <a:rPr lang="en-US" smtClean="0"/>
              <a:t>2/20/2014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DEC144-5708-524F-8182-C7FC24335BD2}" type="slidenum">
              <a:rPr lang="en-US" smtClean="0"/>
              <a:t>‹#›</a:t>
            </a:fld>
            <a:endParaRPr lang="en-US" dirty="0"/>
          </a:p>
        </p:txBody>
      </p:sp>
    </p:spTree>
    <p:extLst>
      <p:ext uri="{BB962C8B-B14F-4D97-AF65-F5344CB8AC3E}">
        <p14:creationId xmlns:p14="http://schemas.microsoft.com/office/powerpoint/2010/main" val="400644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a:t>
            </a:fld>
            <a:endParaRPr lang="en-US" dirty="0"/>
          </a:p>
        </p:txBody>
      </p:sp>
    </p:spTree>
    <p:extLst>
      <p:ext uri="{BB962C8B-B14F-4D97-AF65-F5344CB8AC3E}">
        <p14:creationId xmlns:p14="http://schemas.microsoft.com/office/powerpoint/2010/main" val="934371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16</a:t>
            </a:fld>
            <a:endParaRPr lang="en-US" dirty="0"/>
          </a:p>
        </p:txBody>
      </p:sp>
    </p:spTree>
    <p:extLst>
      <p:ext uri="{BB962C8B-B14F-4D97-AF65-F5344CB8AC3E}">
        <p14:creationId xmlns:p14="http://schemas.microsoft.com/office/powerpoint/2010/main" val="4033484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0BBE1-DCAD-4F0E-BE5B-823A0C3EC90B}" type="slidenum">
              <a:rPr lang="en-US" smtClean="0"/>
              <a:t>44</a:t>
            </a:fld>
            <a:endParaRPr lang="en-US" dirty="0"/>
          </a:p>
        </p:txBody>
      </p:sp>
    </p:spTree>
    <p:extLst>
      <p:ext uri="{BB962C8B-B14F-4D97-AF65-F5344CB8AC3E}">
        <p14:creationId xmlns:p14="http://schemas.microsoft.com/office/powerpoint/2010/main" val="305447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reference</a:t>
            </a:r>
            <a:r>
              <a:rPr lang="en-US" baseline="0" dirty="0" smtClean="0"/>
              <a:t> the Back Up Information, attached to the webinar, starting on slide 19, for a more detailed explanation of Safety Management System requirements and IH specific sub elements pertaining to Industrial Hygiene/Health hazards.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2</a:t>
            </a:fld>
            <a:endParaRPr lang="en-US" dirty="0"/>
          </a:p>
        </p:txBody>
      </p:sp>
    </p:spTree>
    <p:extLst>
      <p:ext uri="{BB962C8B-B14F-4D97-AF65-F5344CB8AC3E}">
        <p14:creationId xmlns:p14="http://schemas.microsoft.com/office/powerpoint/2010/main" val="629506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just one</a:t>
            </a:r>
            <a:r>
              <a:rPr lang="en-US" baseline="0" dirty="0" smtClean="0"/>
              <a:t> data management system available for the ease of tracking and recording IH survey data.  For our intents and purposes we will base our data collection procedures on the use of DOEHRS.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4</a:t>
            </a:fld>
            <a:endParaRPr lang="en-US" dirty="0"/>
          </a:p>
        </p:txBody>
      </p:sp>
    </p:spTree>
    <p:extLst>
      <p:ext uri="{BB962C8B-B14F-4D97-AF65-F5344CB8AC3E}">
        <p14:creationId xmlns:p14="http://schemas.microsoft.com/office/powerpoint/2010/main" val="2784143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Elaborate Workplace Information and Point of Contact.</a:t>
            </a:r>
          </a:p>
          <a:p>
            <a:endParaRPr lang="en-US" dirty="0" smtClean="0"/>
          </a:p>
          <a:p>
            <a:r>
              <a:rPr lang="en-US" dirty="0" smtClean="0"/>
              <a:t>Shop Description: What</a:t>
            </a:r>
            <a:r>
              <a:rPr lang="en-US" baseline="0" dirty="0" smtClean="0"/>
              <a:t> does the shop do?  What are they responsible for?  What </a:t>
            </a:r>
            <a:r>
              <a:rPr lang="en-US" dirty="0" smtClean="0"/>
              <a:t>processes occur?  What</a:t>
            </a:r>
            <a:r>
              <a:rPr lang="en-US" baseline="0" dirty="0" smtClean="0"/>
              <a:t> </a:t>
            </a:r>
            <a:r>
              <a:rPr lang="en-US" dirty="0" smtClean="0"/>
              <a:t>hazards exist that a person entering should be aware of?</a:t>
            </a:r>
          </a:p>
          <a:p>
            <a:endParaRPr lang="en-US" dirty="0" smtClean="0"/>
          </a:p>
          <a:p>
            <a:r>
              <a:rPr lang="en-US" dirty="0" smtClean="0"/>
              <a:t>Prioritization:</a:t>
            </a:r>
            <a:r>
              <a:rPr lang="en-US" baseline="0" dirty="0" smtClean="0"/>
              <a:t>  </a:t>
            </a:r>
            <a:r>
              <a:rPr lang="en-US" dirty="0" smtClean="0"/>
              <a:t>Check the Selection Criteria (DA PAM 40-503),</a:t>
            </a:r>
            <a:r>
              <a:rPr lang="en-US" baseline="0" dirty="0" smtClean="0"/>
              <a:t> </a:t>
            </a:r>
            <a:r>
              <a:rPr lang="en-US" dirty="0" smtClean="0"/>
              <a:t>Determines the frequency of follow-up visits and helps to develop a sampling</a:t>
            </a:r>
            <a:r>
              <a:rPr lang="en-US" baseline="0" dirty="0" smtClean="0"/>
              <a:t> strategy - </a:t>
            </a:r>
            <a:r>
              <a:rPr lang="en-US" dirty="0" smtClean="0"/>
              <a:t>High (1) = Annual (e.g.</a:t>
            </a:r>
            <a:r>
              <a:rPr lang="en-US" baseline="0" dirty="0" smtClean="0"/>
              <a:t> RAC = 1 or 2, OSHA Expanded Standard, exposure levels recently above action levels)</a:t>
            </a:r>
            <a:r>
              <a:rPr lang="en-US" dirty="0" smtClean="0"/>
              <a:t>;</a:t>
            </a:r>
            <a:r>
              <a:rPr lang="en-US" baseline="0" dirty="0" smtClean="0"/>
              <a:t> </a:t>
            </a:r>
            <a:r>
              <a:rPr lang="en-US" dirty="0" smtClean="0"/>
              <a:t>Medium (2) = Biannual (e.g.</a:t>
            </a:r>
            <a:r>
              <a:rPr lang="en-US" baseline="0" dirty="0" smtClean="0"/>
              <a:t> RAC = 3, annual audiograms, routine ventilation surveys)</a:t>
            </a:r>
            <a:r>
              <a:rPr lang="en-US" dirty="0" smtClean="0"/>
              <a:t>;</a:t>
            </a:r>
            <a:r>
              <a:rPr lang="en-US" baseline="0" dirty="0" smtClean="0"/>
              <a:t> </a:t>
            </a:r>
            <a:r>
              <a:rPr lang="en-US" dirty="0" smtClean="0"/>
              <a:t>Low (3) Triennial (e.g. RAC = 4 or 5, simple</a:t>
            </a:r>
            <a:r>
              <a:rPr lang="en-US" baseline="0" dirty="0" smtClean="0"/>
              <a:t> administration duties, no or negligible health risk)</a:t>
            </a:r>
          </a:p>
          <a:p>
            <a:endParaRPr lang="en-US" baseline="0" dirty="0" smtClean="0"/>
          </a:p>
          <a:p>
            <a:r>
              <a:rPr lang="en-US" baseline="0" dirty="0" smtClean="0"/>
              <a:t>Observations and Notes:  Record shop deficiencies, recommended corrective actions, standards not being met.  Record all shop contact.</a:t>
            </a:r>
            <a:endParaRPr lang="en-US" dirty="0" smtClean="0"/>
          </a:p>
          <a:p>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6</a:t>
            </a:fld>
            <a:endParaRPr lang="en-US" dirty="0"/>
          </a:p>
        </p:txBody>
      </p:sp>
    </p:spTree>
    <p:extLst>
      <p:ext uri="{BB962C8B-B14F-4D97-AF65-F5344CB8AC3E}">
        <p14:creationId xmlns:p14="http://schemas.microsoft.com/office/powerpoint/2010/main" val="2950445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a:t>
            </a:r>
            <a:r>
              <a:rPr lang="en-US" baseline="0" dirty="0" smtClean="0"/>
              <a:t> Workplace Information</a:t>
            </a:r>
          </a:p>
          <a:p>
            <a:endParaRPr lang="en-US" baseline="0" dirty="0" smtClean="0"/>
          </a:p>
          <a:p>
            <a:r>
              <a:rPr lang="en-US" dirty="0" smtClean="0"/>
              <a:t>Process Information:</a:t>
            </a:r>
            <a:r>
              <a:rPr lang="en-US" baseline="0" dirty="0" smtClean="0"/>
              <a:t> </a:t>
            </a:r>
            <a:r>
              <a:rPr lang="en-US" dirty="0" smtClean="0"/>
              <a:t>DOEHRS Terminology</a:t>
            </a:r>
            <a:r>
              <a:rPr lang="en-US" baseline="0" dirty="0" smtClean="0"/>
              <a:t> – </a:t>
            </a:r>
            <a:r>
              <a:rPr lang="en-US" dirty="0" smtClean="0"/>
              <a:t>Process Category</a:t>
            </a:r>
            <a:r>
              <a:rPr lang="en-US" baseline="0" dirty="0" smtClean="0"/>
              <a:t>, </a:t>
            </a:r>
            <a:r>
              <a:rPr lang="en-US" dirty="0" smtClean="0"/>
              <a:t>Common Process,</a:t>
            </a:r>
            <a:r>
              <a:rPr lang="en-US" baseline="0" dirty="0" smtClean="0"/>
              <a:t> </a:t>
            </a:r>
            <a:r>
              <a:rPr lang="en-US" dirty="0" smtClean="0"/>
              <a:t>Methods Used</a:t>
            </a:r>
          </a:p>
          <a:p>
            <a:r>
              <a:rPr lang="en-US" dirty="0" smtClean="0"/>
              <a:t>Ex. Industrial – Laboratory Ops. – Analysis, Chemical</a:t>
            </a:r>
          </a:p>
          <a:p>
            <a:r>
              <a:rPr lang="en-US" dirty="0" smtClean="0"/>
              <a:t>Ex. Administrative</a:t>
            </a:r>
            <a:r>
              <a:rPr lang="en-US" baseline="0" dirty="0" smtClean="0"/>
              <a:t> </a:t>
            </a:r>
            <a:r>
              <a:rPr lang="en-US" dirty="0" smtClean="0"/>
              <a:t>– Administrative – Paper Shredding</a:t>
            </a:r>
          </a:p>
          <a:p>
            <a:r>
              <a:rPr lang="en-US" dirty="0" smtClean="0"/>
              <a:t>Duration and Frequency</a:t>
            </a:r>
          </a:p>
          <a:p>
            <a:endParaRPr lang="en-US" dirty="0" smtClean="0"/>
          </a:p>
          <a:p>
            <a:r>
              <a:rPr lang="en-US" dirty="0" smtClean="0"/>
              <a:t>Process Personnel: Name and Last 4 of SSN, or DOB.</a:t>
            </a:r>
            <a:r>
              <a:rPr lang="en-US" baseline="0" dirty="0" smtClean="0"/>
              <a:t>  It is critical to link personnel to process exposures.</a:t>
            </a:r>
          </a:p>
          <a:p>
            <a:endParaRPr lang="en-US" baseline="0" dirty="0" smtClean="0"/>
          </a:p>
          <a:p>
            <a:r>
              <a:rPr lang="en-US" baseline="0" dirty="0" smtClean="0"/>
              <a:t>Process Description:  How is the process completed from start to finish?  What chemicals are used? How and when are they introduced?  Does any equipment used introduce hazards?  What hazards are employees exposed to and what is used to control them?</a:t>
            </a:r>
          </a:p>
          <a:p>
            <a:endParaRPr lang="en-US" dirty="0" smtClean="0"/>
          </a:p>
          <a:p>
            <a:r>
              <a:rPr lang="en-US" dirty="0" smtClean="0"/>
              <a:t>Hazards and Hazard</a:t>
            </a:r>
            <a:r>
              <a:rPr lang="en-US" baseline="0" dirty="0" smtClean="0"/>
              <a:t> Sources:  Record all hazards found and what causes those hazards.</a:t>
            </a:r>
          </a:p>
          <a:p>
            <a:endParaRPr lang="en-US" baseline="0" dirty="0" smtClean="0"/>
          </a:p>
          <a:p>
            <a:r>
              <a:rPr lang="en-US" baseline="0" dirty="0" smtClean="0"/>
              <a:t>Hierarchy of Hazard Controls:  What engineering, administrative, and PPE controls are in place for employees?  Are they used?  Are they adequate?  Is there a deficiency in control use or hierarchy implementation (observations and notes)?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8</a:t>
            </a:fld>
            <a:endParaRPr lang="en-US" dirty="0"/>
          </a:p>
        </p:txBody>
      </p:sp>
    </p:spTree>
    <p:extLst>
      <p:ext uri="{BB962C8B-B14F-4D97-AF65-F5344CB8AC3E}">
        <p14:creationId xmlns:p14="http://schemas.microsoft.com/office/powerpoint/2010/main" val="590035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a:t>
            </a:r>
            <a:r>
              <a:rPr lang="en-US" baseline="0" dirty="0" smtClean="0"/>
              <a:t> Workplace Information</a:t>
            </a:r>
          </a:p>
          <a:p>
            <a:endParaRPr lang="en-US" baseline="0" dirty="0" smtClean="0"/>
          </a:p>
          <a:p>
            <a:r>
              <a:rPr lang="en-US" baseline="0" dirty="0" smtClean="0"/>
              <a:t>Product Information: </a:t>
            </a:r>
            <a:r>
              <a:rPr lang="en-US" dirty="0" smtClean="0"/>
              <a:t>Process used in, product name/manufacturer, NSN/LPN, amount used.  This information is easily obtainable from shop SDS</a:t>
            </a:r>
            <a:r>
              <a:rPr lang="en-US" baseline="0" dirty="0" smtClean="0"/>
              <a:t> books, chemical lockers, and flammable storage cabinets.  Remember though, that a book may be out of date or missing SDSs, always perform your own chemical inventory, as well.</a:t>
            </a:r>
            <a:endParaRPr lang="en-US" dirty="0" smtClean="0"/>
          </a:p>
          <a:p>
            <a:endParaRPr lang="en-US" dirty="0" smtClean="0">
              <a:solidFill>
                <a:schemeClr val="tx1"/>
              </a:solidFill>
            </a:endParaRPr>
          </a:p>
          <a:p>
            <a:r>
              <a:rPr lang="en-US" dirty="0" smtClean="0">
                <a:solidFill>
                  <a:schemeClr val="tx1"/>
                </a:solidFill>
              </a:rPr>
              <a:t>Ingredient</a:t>
            </a:r>
            <a:r>
              <a:rPr lang="en-US" baseline="0" dirty="0" smtClean="0">
                <a:solidFill>
                  <a:schemeClr val="tx1"/>
                </a:solidFill>
              </a:rPr>
              <a:t> Information: Name of each chemical component, CAS number of each ingredient, and the percentage of each ingredient in the chemical. (Found in SDSs)</a:t>
            </a:r>
          </a:p>
          <a:p>
            <a:endParaRPr lang="en-US" dirty="0" smtClean="0">
              <a:solidFill>
                <a:schemeClr val="tx1"/>
              </a:solidFill>
            </a:endParaRPr>
          </a:p>
          <a:p>
            <a:r>
              <a:rPr lang="en-US" dirty="0" smtClean="0">
                <a:solidFill>
                  <a:schemeClr val="tx1"/>
                </a:solidFill>
              </a:rPr>
              <a:t>Exposure Routes:  Using the NIOSH Pocket Guide, an IH can</a:t>
            </a:r>
            <a:r>
              <a:rPr lang="en-US" baseline="0" dirty="0" smtClean="0">
                <a:solidFill>
                  <a:schemeClr val="tx1"/>
                </a:solidFill>
              </a:rPr>
              <a:t> find exposure route information on the ingredients in the chemical.  Not all ingredients are located in the pocket guide, but SDS information will also state the exposure routes of the chemicals as a whole.</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10</a:t>
            </a:fld>
            <a:endParaRPr lang="en-US" dirty="0"/>
          </a:p>
        </p:txBody>
      </p:sp>
    </p:spTree>
    <p:extLst>
      <p:ext uri="{BB962C8B-B14F-4D97-AF65-F5344CB8AC3E}">
        <p14:creationId xmlns:p14="http://schemas.microsoft.com/office/powerpoint/2010/main" val="1502647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400" dirty="0" smtClean="0">
                <a:solidFill>
                  <a:schemeClr val="tx1"/>
                </a:solidFill>
              </a:rPr>
              <a:t>Why is an understanding of DOEHRS important to SMS Assessors?</a:t>
            </a:r>
          </a:p>
          <a:p>
            <a:pPr marL="0" indent="0">
              <a:buNone/>
            </a:pPr>
            <a:endParaRPr lang="en-US" dirty="0" smtClean="0">
              <a:solidFill>
                <a:schemeClr val="tx1"/>
              </a:solidFill>
            </a:endParaRPr>
          </a:p>
          <a:p>
            <a:r>
              <a:rPr lang="en-US" sz="2100" b="1" u="sng" dirty="0" smtClean="0">
                <a:solidFill>
                  <a:schemeClr val="tx1"/>
                </a:solidFill>
              </a:rPr>
              <a:t>SMS Sub Element </a:t>
            </a:r>
            <a:r>
              <a:rPr lang="en-US" sz="2100" b="1" dirty="0" smtClean="0">
                <a:solidFill>
                  <a:schemeClr val="tx1"/>
                </a:solidFill>
              </a:rPr>
              <a:t>- Baseline Hazard Analysis - Baseline Industrial Hygiene</a:t>
            </a:r>
          </a:p>
          <a:p>
            <a:pPr lvl="1"/>
            <a:r>
              <a:rPr lang="en-US" sz="1900" dirty="0" smtClean="0">
                <a:solidFill>
                  <a:schemeClr val="tx1"/>
                </a:solidFill>
              </a:rPr>
              <a:t>Ensure a baseline Industrial Hygiene (IH) study has been completed, including chemical inventory, review of previously reported hazards, trends, and illnesses, to identify and quantify employee exposures to typical health hazards such as noise, chemical exposure, dust, etc....</a:t>
            </a:r>
          </a:p>
          <a:p>
            <a:r>
              <a:rPr lang="en-US" sz="2100" b="1" u="sng" dirty="0" smtClean="0">
                <a:solidFill>
                  <a:schemeClr val="tx1"/>
                </a:solidFill>
              </a:rPr>
              <a:t>SMS Sub Element </a:t>
            </a:r>
            <a:r>
              <a:rPr lang="en-US" sz="2100" b="1" dirty="0" smtClean="0">
                <a:solidFill>
                  <a:schemeClr val="tx1"/>
                </a:solidFill>
              </a:rPr>
              <a:t>- Baseline Hazard Analysis - Industrial Hygiene Tracking and Reporting</a:t>
            </a:r>
          </a:p>
          <a:p>
            <a:pPr lvl="1"/>
            <a:r>
              <a:rPr lang="en-US" sz="1900" dirty="0" smtClean="0">
                <a:solidFill>
                  <a:schemeClr val="tx1"/>
                </a:solidFill>
              </a:rPr>
              <a:t>A process to record, track, and report IH data has been developed which includes all information (i.e. sampling time, date, employee, job title, concentrated measures, and calculations) to assist the site in future IH sampling efforts.</a:t>
            </a:r>
          </a:p>
          <a:p>
            <a:pPr lvl="1"/>
            <a:r>
              <a:rPr lang="en-US" sz="1900" dirty="0" smtClean="0">
                <a:solidFill>
                  <a:schemeClr val="tx1"/>
                </a:solidFill>
              </a:rPr>
              <a:t>Industrial hygiene records and reports are maintained as required. </a:t>
            </a:r>
          </a:p>
          <a:p>
            <a:r>
              <a:rPr lang="en-US" sz="2100" b="1" u="sng" dirty="0" smtClean="0">
                <a:solidFill>
                  <a:schemeClr val="tx1"/>
                </a:solidFill>
              </a:rPr>
              <a:t>SMS Sub Element - </a:t>
            </a:r>
            <a:r>
              <a:rPr lang="en-US" sz="2100" b="1" dirty="0" smtClean="0">
                <a:solidFill>
                  <a:schemeClr val="tx1"/>
                </a:solidFill>
              </a:rPr>
              <a:t>Baseline Hazard Analysis - Baseline Industrial Hygiene</a:t>
            </a:r>
          </a:p>
          <a:p>
            <a:pPr lvl="1"/>
            <a:r>
              <a:rPr lang="en-US" sz="1900" dirty="0" smtClean="0">
                <a:solidFill>
                  <a:schemeClr val="tx1"/>
                </a:solidFill>
              </a:rPr>
              <a:t>Does the site have a documented sampling strategy used to identify health hazards and assess employees’ exposure (including duration, route, and frequency of exposure), and the number of exposed employees?</a:t>
            </a:r>
          </a:p>
          <a:p>
            <a:pPr lvl="1"/>
            <a:endParaRPr lang="en-US" sz="1900" dirty="0" smtClean="0">
              <a:solidFill>
                <a:schemeClr val="tx1"/>
              </a:solidFill>
            </a:endParaRPr>
          </a:p>
          <a:p>
            <a:pPr lvl="1"/>
            <a:r>
              <a:rPr lang="en-US" sz="2100" dirty="0" smtClean="0">
                <a:solidFill>
                  <a:schemeClr val="tx1"/>
                </a:solidFill>
              </a:rPr>
              <a:t>DOEHRS, if fully implemented, helps satisfy these SMS IH Process requirements</a:t>
            </a:r>
          </a:p>
          <a:p>
            <a:pPr lvl="1"/>
            <a:endParaRPr lang="en-US" sz="2100" dirty="0" smtClean="0">
              <a:solidFill>
                <a:schemeClr val="tx1"/>
              </a:solidFill>
            </a:endParaRPr>
          </a:p>
          <a:p>
            <a:pPr lvl="1"/>
            <a:r>
              <a:rPr lang="en-US" sz="2100" dirty="0" smtClean="0">
                <a:solidFill>
                  <a:schemeClr val="tx1"/>
                </a:solidFill>
              </a:rPr>
              <a:t>*** Reference</a:t>
            </a:r>
            <a:r>
              <a:rPr lang="en-US" sz="2100" baseline="0" dirty="0" smtClean="0">
                <a:solidFill>
                  <a:schemeClr val="tx1"/>
                </a:solidFill>
              </a:rPr>
              <a:t> Back Up slides 29, 30, &amp; 31 for SMS critical information pertaining to Industrial Hygiene and conducting SMS assessments.</a:t>
            </a:r>
            <a:endParaRPr lang="en-US" sz="2100" dirty="0" smtClean="0">
              <a:solidFill>
                <a:schemeClr val="tx1"/>
              </a:solidFill>
            </a:endParaRPr>
          </a:p>
          <a:p>
            <a:endParaRPr lang="en-US" dirty="0" smtClean="0"/>
          </a:p>
        </p:txBody>
      </p:sp>
      <p:sp>
        <p:nvSpPr>
          <p:cNvPr id="4" name="Slide Number Placeholder 3"/>
          <p:cNvSpPr>
            <a:spLocks noGrp="1"/>
          </p:cNvSpPr>
          <p:nvPr>
            <p:ph type="sldNum" sz="quarter" idx="10"/>
          </p:nvPr>
        </p:nvSpPr>
        <p:spPr/>
        <p:txBody>
          <a:bodyPr/>
          <a:lstStyle/>
          <a:p>
            <a:fld id="{EEDEC144-5708-524F-8182-C7FC24335BD2}" type="slidenum">
              <a:rPr lang="en-US" smtClean="0"/>
              <a:t>13</a:t>
            </a:fld>
            <a:endParaRPr lang="en-US" dirty="0"/>
          </a:p>
        </p:txBody>
      </p:sp>
    </p:spTree>
    <p:extLst>
      <p:ext uri="{BB962C8B-B14F-4D97-AF65-F5344CB8AC3E}">
        <p14:creationId xmlns:p14="http://schemas.microsoft.com/office/powerpoint/2010/main" val="1441496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None/>
            </a:pPr>
            <a:r>
              <a:rPr lang="en-US" sz="2200" dirty="0" smtClean="0">
                <a:solidFill>
                  <a:schemeClr val="tx1"/>
                </a:solidFill>
              </a:rPr>
              <a:t>DOEHRS Provides a database to associate data to personnel:</a:t>
            </a:r>
          </a:p>
          <a:p>
            <a:r>
              <a:rPr lang="en-US" sz="1900" dirty="0" smtClean="0">
                <a:solidFill>
                  <a:schemeClr val="tx1"/>
                </a:solidFill>
              </a:rPr>
              <a:t>Job processes or tasks (SEGs)</a:t>
            </a:r>
          </a:p>
          <a:p>
            <a:r>
              <a:rPr lang="en-US" sz="1900" dirty="0" smtClean="0">
                <a:solidFill>
                  <a:schemeClr val="tx1"/>
                </a:solidFill>
              </a:rPr>
              <a:t>Potential IH/Safety hazards and controls</a:t>
            </a:r>
          </a:p>
          <a:p>
            <a:pPr lvl="1"/>
            <a:r>
              <a:rPr lang="en-US" sz="1700" dirty="0" smtClean="0">
                <a:solidFill>
                  <a:schemeClr val="tx1"/>
                </a:solidFill>
              </a:rPr>
              <a:t>Engineering – Ventilation</a:t>
            </a:r>
          </a:p>
          <a:p>
            <a:pPr lvl="1"/>
            <a:r>
              <a:rPr lang="en-US" sz="1700" dirty="0" smtClean="0">
                <a:solidFill>
                  <a:schemeClr val="tx1"/>
                </a:solidFill>
              </a:rPr>
              <a:t>Administrative – Trainings, SOPs, Work/Rest Cycles, etc…</a:t>
            </a:r>
          </a:p>
          <a:p>
            <a:pPr lvl="1"/>
            <a:r>
              <a:rPr lang="en-US" sz="1700" dirty="0" smtClean="0">
                <a:solidFill>
                  <a:schemeClr val="tx1"/>
                </a:solidFill>
              </a:rPr>
              <a:t>PPEs utilized</a:t>
            </a:r>
          </a:p>
          <a:p>
            <a:r>
              <a:rPr lang="en-US" sz="1900" dirty="0" smtClean="0">
                <a:solidFill>
                  <a:schemeClr val="tx1"/>
                </a:solidFill>
              </a:rPr>
              <a:t>Establish a Master Schedule for IH sampling/surveys</a:t>
            </a:r>
          </a:p>
          <a:p>
            <a:pPr lvl="1"/>
            <a:r>
              <a:rPr lang="en-US" sz="1700" dirty="0" smtClean="0">
                <a:solidFill>
                  <a:schemeClr val="tx1"/>
                </a:solidFill>
              </a:rPr>
              <a:t>Sampling type</a:t>
            </a:r>
          </a:p>
          <a:p>
            <a:pPr lvl="1"/>
            <a:r>
              <a:rPr lang="en-US" sz="1700" dirty="0" smtClean="0">
                <a:solidFill>
                  <a:schemeClr val="tx1"/>
                </a:solidFill>
              </a:rPr>
              <a:t>Associated SEGs</a:t>
            </a:r>
          </a:p>
          <a:p>
            <a:pPr lvl="1"/>
            <a:r>
              <a:rPr lang="en-US" sz="1700" dirty="0" smtClean="0">
                <a:solidFill>
                  <a:schemeClr val="tx1"/>
                </a:solidFill>
              </a:rPr>
              <a:t>Associated hazards and controls</a:t>
            </a:r>
          </a:p>
          <a:p>
            <a:r>
              <a:rPr lang="en-US" sz="1900" dirty="0" smtClean="0">
                <a:solidFill>
                  <a:schemeClr val="tx1"/>
                </a:solidFill>
              </a:rPr>
              <a:t>Digital Sample log</a:t>
            </a:r>
          </a:p>
          <a:p>
            <a:pPr lvl="1"/>
            <a:r>
              <a:rPr lang="en-US" sz="1700" dirty="0" smtClean="0">
                <a:solidFill>
                  <a:schemeClr val="tx1"/>
                </a:solidFill>
              </a:rPr>
              <a:t>Sample ID</a:t>
            </a:r>
          </a:p>
          <a:p>
            <a:pPr lvl="1"/>
            <a:r>
              <a:rPr lang="en-US" sz="1700" dirty="0" smtClean="0">
                <a:solidFill>
                  <a:schemeClr val="tx1"/>
                </a:solidFill>
              </a:rPr>
              <a:t>Sampling Time</a:t>
            </a:r>
          </a:p>
          <a:p>
            <a:pPr lvl="1"/>
            <a:r>
              <a:rPr lang="en-US" sz="1700" dirty="0" smtClean="0">
                <a:solidFill>
                  <a:schemeClr val="tx1"/>
                </a:solidFill>
              </a:rPr>
              <a:t>Sampling Volume</a:t>
            </a:r>
          </a:p>
          <a:p>
            <a:pPr lvl="1"/>
            <a:r>
              <a:rPr lang="en-US" sz="1700" dirty="0" smtClean="0">
                <a:solidFill>
                  <a:schemeClr val="tx1"/>
                </a:solidFill>
              </a:rPr>
              <a:t>Source of Contaminants</a:t>
            </a:r>
          </a:p>
          <a:p>
            <a:pPr lvl="1"/>
            <a:r>
              <a:rPr lang="en-US" sz="1700" dirty="0" smtClean="0">
                <a:solidFill>
                  <a:schemeClr val="tx1"/>
                </a:solidFill>
              </a:rPr>
              <a:t>Analytical Methods</a:t>
            </a:r>
          </a:p>
          <a:p>
            <a:pPr lvl="1"/>
            <a:r>
              <a:rPr lang="en-US" sz="1700" dirty="0" smtClean="0">
                <a:solidFill>
                  <a:schemeClr val="tx1"/>
                </a:solidFill>
              </a:rPr>
              <a:t>Compare Results to OELs</a:t>
            </a:r>
          </a:p>
          <a:p>
            <a:pPr lvl="1"/>
            <a:r>
              <a:rPr lang="en-US" sz="1700" dirty="0" smtClean="0">
                <a:solidFill>
                  <a:schemeClr val="tx1"/>
                </a:solidFill>
              </a:rPr>
              <a:t>Calculate Time Weighted Averages</a:t>
            </a:r>
          </a:p>
        </p:txBody>
      </p:sp>
      <p:sp>
        <p:nvSpPr>
          <p:cNvPr id="4" name="Slide Number Placeholder 3"/>
          <p:cNvSpPr>
            <a:spLocks noGrp="1"/>
          </p:cNvSpPr>
          <p:nvPr>
            <p:ph type="sldNum" sz="quarter" idx="10"/>
          </p:nvPr>
        </p:nvSpPr>
        <p:spPr/>
        <p:txBody>
          <a:bodyPr/>
          <a:lstStyle/>
          <a:p>
            <a:fld id="{EEDEC144-5708-524F-8182-C7FC24335BD2}" type="slidenum">
              <a:rPr lang="en-US" smtClean="0"/>
              <a:t>14</a:t>
            </a:fld>
            <a:endParaRPr lang="en-US" dirty="0"/>
          </a:p>
        </p:txBody>
      </p:sp>
    </p:spTree>
    <p:extLst>
      <p:ext uri="{BB962C8B-B14F-4D97-AF65-F5344CB8AC3E}">
        <p14:creationId xmlns:p14="http://schemas.microsoft.com/office/powerpoint/2010/main" val="3953390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Ventilation Systems Used</a:t>
            </a:r>
          </a:p>
          <a:p>
            <a:r>
              <a:rPr lang="en-US" dirty="0" smtClean="0"/>
              <a:t>	Associated with specific hazards</a:t>
            </a:r>
          </a:p>
          <a:p>
            <a:pPr lvl="1"/>
            <a:r>
              <a:rPr lang="en-US" sz="2200" dirty="0" smtClean="0">
                <a:solidFill>
                  <a:schemeClr val="tx1"/>
                </a:solidFill>
              </a:rPr>
              <a:t>Track past/historical IH surveys</a:t>
            </a:r>
          </a:p>
          <a:p>
            <a:pPr lvl="1"/>
            <a:r>
              <a:rPr lang="en-US" sz="2200" dirty="0" smtClean="0">
                <a:solidFill>
                  <a:schemeClr val="tx1"/>
                </a:solidFill>
              </a:rPr>
              <a:t>Record IH survey results</a:t>
            </a:r>
          </a:p>
          <a:p>
            <a:pPr lvl="1"/>
            <a:r>
              <a:rPr lang="en-US" sz="2200" dirty="0" smtClean="0">
                <a:solidFill>
                  <a:schemeClr val="tx1"/>
                </a:solidFill>
              </a:rPr>
              <a:t>Determine adequacy to recommended standards</a:t>
            </a:r>
          </a:p>
          <a:p>
            <a:pPr marL="457200" lvl="1" indent="0">
              <a:buNone/>
            </a:pPr>
            <a:endParaRPr lang="en-US" sz="2200" dirty="0" smtClean="0">
              <a:solidFill>
                <a:schemeClr val="tx1"/>
              </a:solidFill>
            </a:endParaRPr>
          </a:p>
          <a:p>
            <a:pPr marL="0" lvl="1" indent="0">
              <a:buFont typeface="Arial"/>
              <a:buNone/>
            </a:pPr>
            <a:r>
              <a:rPr lang="en-US" sz="2400" dirty="0" smtClean="0">
                <a:solidFill>
                  <a:schemeClr val="tx1"/>
                </a:solidFill>
              </a:rPr>
              <a:t>Respiratory Protection Programs</a:t>
            </a:r>
          </a:p>
          <a:p>
            <a:pPr marL="0" lvl="1" indent="0">
              <a:buFont typeface="Arial"/>
              <a:buNone/>
            </a:pPr>
            <a:r>
              <a:rPr lang="en-US" sz="2400" dirty="0" smtClean="0">
                <a:solidFill>
                  <a:schemeClr val="tx1"/>
                </a:solidFill>
              </a:rPr>
              <a:t>Identify potential Ergonomic Concerns</a:t>
            </a:r>
          </a:p>
          <a:p>
            <a:pPr marL="0" lvl="1" indent="0">
              <a:buFont typeface="Arial"/>
              <a:buNone/>
            </a:pPr>
            <a:r>
              <a:rPr lang="en-US" sz="2400" dirty="0" smtClean="0">
                <a:solidFill>
                  <a:schemeClr val="tx1"/>
                </a:solidFill>
              </a:rPr>
              <a:t>Chemical Inventory Lists</a:t>
            </a:r>
          </a:p>
          <a:p>
            <a:pPr marL="0" lvl="1" indent="0">
              <a:buFont typeface="Arial"/>
              <a:buNone/>
            </a:pPr>
            <a:r>
              <a:rPr lang="en-US" sz="2400" dirty="0" smtClean="0">
                <a:solidFill>
                  <a:schemeClr val="tx1"/>
                </a:solidFill>
              </a:rPr>
              <a:t>	Associated potentially hazardous chemicals to specific processes</a:t>
            </a:r>
          </a:p>
          <a:p>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15</a:t>
            </a:fld>
            <a:endParaRPr lang="en-US" dirty="0"/>
          </a:p>
        </p:txBody>
      </p:sp>
    </p:spTree>
    <p:extLst>
      <p:ext uri="{BB962C8B-B14F-4D97-AF65-F5344CB8AC3E}">
        <p14:creationId xmlns:p14="http://schemas.microsoft.com/office/powerpoint/2010/main" val="379372142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0.png"/><Relationship Id="rId4" Type="http://schemas.openxmlformats.org/officeDocument/2006/relationships/image" Target="../media/image6.jp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34225" y="5391494"/>
            <a:ext cx="9235129" cy="146650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4225" y="0"/>
            <a:ext cx="9214809" cy="539149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316360" y="2747359"/>
            <a:ext cx="8458184" cy="493681"/>
          </a:xfrm>
        </p:spPr>
        <p:txBody>
          <a:bodyPr>
            <a:noAutofit/>
          </a:bodyPr>
          <a:lstStyle>
            <a:lvl1pPr algn="ctr">
              <a:defRPr sz="4400">
                <a:solidFill>
                  <a:schemeClr val="tx1">
                    <a:lumMod val="85000"/>
                    <a:lumOff val="15000"/>
                  </a:schemeClr>
                </a:solidFill>
              </a:defRPr>
            </a:lvl1pPr>
          </a:lstStyle>
          <a:p>
            <a:r>
              <a:rPr lang="en-US" sz="4000" dirty="0" smtClean="0"/>
              <a:t>Insert Title</a:t>
            </a:r>
            <a:endParaRPr lang="en-US" dirty="0"/>
          </a:p>
        </p:txBody>
      </p:sp>
      <p:sp>
        <p:nvSpPr>
          <p:cNvPr id="3" name="Subtitle 2"/>
          <p:cNvSpPr>
            <a:spLocks noGrp="1"/>
          </p:cNvSpPr>
          <p:nvPr>
            <p:ph type="subTitle" idx="1" hasCustomPrompt="1"/>
          </p:nvPr>
        </p:nvSpPr>
        <p:spPr>
          <a:xfrm>
            <a:off x="316359" y="3263689"/>
            <a:ext cx="8458185" cy="414231"/>
          </a:xfrm>
        </p:spPr>
        <p:txBody>
          <a:bodyPr>
            <a:normAutofit/>
          </a:bodyPr>
          <a:lstStyle>
            <a:lvl1pPr marL="0" indent="0" algn="ctr">
              <a:buNone/>
              <a:defRPr sz="2000" baseline="0">
                <a:solidFill>
                  <a:schemeClr val="tx1">
                    <a:lumMod val="85000"/>
                    <a:lumOff val="15000"/>
                  </a:schemeClr>
                </a:solidFill>
                <a:effectLst>
                  <a:outerShdw blurRad="50800" dist="38100" dir="2700000" algn="tl" rotWithShape="0">
                    <a:srgbClr val="000000">
                      <a:alpha val="43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Subtitle</a:t>
            </a:r>
            <a:endParaRPr lang="en-US"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6072" y="5612365"/>
            <a:ext cx="1320800" cy="914400"/>
          </a:xfrm>
          <a:prstGeom prst="rect">
            <a:avLst/>
          </a:prstGeom>
          <a:ln w="12700">
            <a:solidFill>
              <a:schemeClr val="tx1"/>
            </a:solidFill>
          </a:ln>
          <a:effectLst>
            <a:outerShdw blurRad="50800" dist="38100" dir="2700000" algn="tl" rotWithShape="0">
              <a:srgbClr val="000000">
                <a:alpha val="43000"/>
              </a:srgbClr>
            </a:outerShdw>
          </a:effectLst>
        </p:spPr>
      </p:pic>
      <p:pic>
        <p:nvPicPr>
          <p:cNvPr id="24" name="Pictur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3603" y="5618135"/>
            <a:ext cx="1320800" cy="914400"/>
          </a:xfrm>
          <a:prstGeom prst="rect">
            <a:avLst/>
          </a:prstGeom>
          <a:ln w="12700">
            <a:solidFill>
              <a:schemeClr val="tx1"/>
            </a:solidFill>
          </a:ln>
          <a:effectLst>
            <a:outerShdw blurRad="50800" dist="38100" dir="2700000" algn="tl" rotWithShape="0">
              <a:srgbClr val="000000">
                <a:alpha val="43000"/>
              </a:srgbClr>
            </a:outerShdw>
          </a:effectLst>
        </p:spPr>
      </p:pic>
      <p:pic>
        <p:nvPicPr>
          <p:cNvPr id="25" name="Picture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64991" y="5610775"/>
            <a:ext cx="1320800" cy="914400"/>
          </a:xfrm>
          <a:prstGeom prst="rect">
            <a:avLst/>
          </a:prstGeom>
          <a:ln w="12700">
            <a:solidFill>
              <a:schemeClr val="tx1"/>
            </a:solidFill>
          </a:ln>
          <a:effectLst>
            <a:outerShdw blurRad="50800" dist="38100" dir="2700000" algn="tl" rotWithShape="0">
              <a:srgbClr val="000000">
                <a:alpha val="43000"/>
              </a:srgbClr>
            </a:outerShdw>
          </a:effectLst>
        </p:spPr>
      </p:pic>
      <p:pic>
        <p:nvPicPr>
          <p:cNvPr id="26" name="Picture 2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4249" y="5621942"/>
            <a:ext cx="1320800" cy="914400"/>
          </a:xfrm>
          <a:prstGeom prst="rect">
            <a:avLst/>
          </a:prstGeom>
          <a:ln w="12700">
            <a:solidFill>
              <a:schemeClr val="tx1"/>
            </a:solidFill>
          </a:ln>
          <a:effectLst>
            <a:outerShdw blurRad="50800" dist="38100" dir="2700000" algn="tl" rotWithShape="0">
              <a:srgbClr val="000000">
                <a:alpha val="43000"/>
              </a:srgbClr>
            </a:outerShdw>
          </a:effectLst>
        </p:spPr>
      </p:pic>
      <p:pic>
        <p:nvPicPr>
          <p:cNvPr id="27" name="Picture 2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21057" y="5609233"/>
            <a:ext cx="1320800" cy="914400"/>
          </a:xfrm>
          <a:prstGeom prst="rect">
            <a:avLst/>
          </a:prstGeom>
          <a:ln w="12700">
            <a:solidFill>
              <a:schemeClr val="tx1"/>
            </a:solidFill>
          </a:ln>
          <a:effectLst>
            <a:outerShdw blurRad="50800" dist="38100" dir="2700000" algn="tl" rotWithShape="0">
              <a:srgbClr val="000000">
                <a:alpha val="43000"/>
              </a:srgbClr>
            </a:outerShdw>
          </a:effectLst>
        </p:spPr>
      </p:pic>
      <p:pic>
        <p:nvPicPr>
          <p:cNvPr id="28" name="Picture 2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219315" y="5610442"/>
            <a:ext cx="1320800" cy="914400"/>
          </a:xfrm>
          <a:prstGeom prst="rect">
            <a:avLst/>
          </a:prstGeom>
          <a:ln w="12700">
            <a:solidFill>
              <a:schemeClr val="tx1"/>
            </a:solidFill>
          </a:ln>
          <a:effectLst>
            <a:outerShdw blurRad="50800" dist="38100" dir="2700000" algn="tl" rotWithShape="0">
              <a:srgbClr val="000000">
                <a:alpha val="43000"/>
              </a:srgbClr>
            </a:outerShdw>
          </a:effectLst>
        </p:spPr>
      </p:pic>
      <p:sp>
        <p:nvSpPr>
          <p:cNvPr id="50" name="Rectangle 49"/>
          <p:cNvSpPr/>
          <p:nvPr userDrawn="1"/>
        </p:nvSpPr>
        <p:spPr>
          <a:xfrm>
            <a:off x="1870362" y="6015182"/>
            <a:ext cx="115270" cy="406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ubtitle 2"/>
          <p:cNvSpPr txBox="1">
            <a:spLocks/>
          </p:cNvSpPr>
          <p:nvPr userDrawn="1"/>
        </p:nvSpPr>
        <p:spPr>
          <a:xfrm>
            <a:off x="316359" y="4575699"/>
            <a:ext cx="8458185" cy="382381"/>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tx1"/>
              </a:buClr>
              <a:buFont typeface="Arial"/>
              <a:buNone/>
              <a:defRPr sz="2200" kern="1200" baseline="0">
                <a:solidFill>
                  <a:schemeClr val="bg1">
                    <a:lumMod val="85000"/>
                  </a:schemeClr>
                </a:solidFill>
                <a:latin typeface="Swiss 721 BT"/>
                <a:ea typeface="+mn-ea"/>
                <a:cs typeface="Swiss 721 BT"/>
              </a:defRPr>
            </a:lvl1pPr>
            <a:lvl2pPr marL="457200" indent="0" algn="ctr" defTabSz="457200" rtl="0" eaLnBrk="1" latinLnBrk="0" hangingPunct="1">
              <a:spcBef>
                <a:spcPct val="20000"/>
              </a:spcBef>
              <a:buClr>
                <a:schemeClr val="tx1"/>
              </a:buClr>
              <a:buFont typeface="Arial"/>
              <a:buNone/>
              <a:defRPr sz="2000" kern="1200">
                <a:solidFill>
                  <a:schemeClr val="tx1">
                    <a:tint val="75000"/>
                  </a:schemeClr>
                </a:solidFill>
                <a:latin typeface="Swiss 721 BT"/>
                <a:ea typeface="+mn-ea"/>
                <a:cs typeface="Swiss 721 BT"/>
              </a:defRPr>
            </a:lvl2pPr>
            <a:lvl3pPr marL="9144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3pPr>
            <a:lvl4pPr marL="13716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4pPr>
            <a:lvl5pPr marL="1828800" indent="0" algn="ctr" defTabSz="457200" rtl="0" eaLnBrk="1" latinLnBrk="0" hangingPunct="1">
              <a:spcBef>
                <a:spcPct val="20000"/>
              </a:spcBef>
              <a:buClr>
                <a:schemeClr val="tx1"/>
              </a:buClr>
              <a:buFont typeface="Arial"/>
              <a:buNone/>
              <a:defRPr sz="1600" kern="1200">
                <a:solidFill>
                  <a:schemeClr val="tx1">
                    <a:tint val="75000"/>
                  </a:schemeClr>
                </a:solidFill>
                <a:latin typeface="Swiss 721 BT"/>
                <a:ea typeface="+mn-ea"/>
                <a:cs typeface="Swiss 721 B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dirty="0" smtClean="0">
                <a:solidFill>
                  <a:schemeClr val="tx1">
                    <a:lumMod val="85000"/>
                    <a:lumOff val="15000"/>
                  </a:schemeClr>
                </a:solidFill>
                <a:latin typeface="Swiss 721 BT"/>
                <a:cs typeface="Swiss 721 BT"/>
              </a:rPr>
              <a:t>February 20, 2014</a:t>
            </a:r>
            <a:endParaRPr lang="en-US" sz="1600" dirty="0">
              <a:solidFill>
                <a:schemeClr val="tx1">
                  <a:lumMod val="85000"/>
                  <a:lumOff val="15000"/>
                </a:schemeClr>
              </a:solidFill>
              <a:latin typeface="Swiss 721 BT"/>
              <a:cs typeface="Swiss 721 BT"/>
            </a:endParaRPr>
          </a:p>
        </p:txBody>
      </p:sp>
      <p:pic>
        <p:nvPicPr>
          <p:cNvPr id="21" name="Picture 20" descr="metal_effect.jpg"/>
          <p:cNvPicPr>
            <a:picLocks noChangeAspect="1"/>
          </p:cNvPicPr>
          <p:nvPr userDrawn="1"/>
        </p:nvPicPr>
        <p:blipFill rotWithShape="1">
          <a:blip r:embed="rId8">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34225" y="0"/>
            <a:ext cx="9235129" cy="286466"/>
          </a:xfrm>
          <a:prstGeom prst="rect">
            <a:avLst/>
          </a:prstGeom>
        </p:spPr>
      </p:pic>
      <p:pic>
        <p:nvPicPr>
          <p:cNvPr id="29" name="Picture 28" descr="metal_effect.jpg"/>
          <p:cNvPicPr>
            <a:picLocks noChangeAspect="1"/>
          </p:cNvPicPr>
          <p:nvPr userDrawn="1"/>
        </p:nvPicPr>
        <p:blipFill rotWithShape="1">
          <a:blip r:embed="rId8">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34225" y="5257801"/>
            <a:ext cx="9235129" cy="223152"/>
          </a:xfrm>
          <a:prstGeom prst="rect">
            <a:avLst/>
          </a:prstGeom>
        </p:spPr>
      </p:pic>
      <p:pic>
        <p:nvPicPr>
          <p:cNvPr id="30" name="Picture 29" descr="metal_effect.jpg"/>
          <p:cNvPicPr>
            <a:picLocks noChangeAspect="1"/>
          </p:cNvPicPr>
          <p:nvPr userDrawn="1"/>
        </p:nvPicPr>
        <p:blipFill rotWithShape="1">
          <a:blip r:embed="rId8">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21525" y="6657524"/>
            <a:ext cx="9235129" cy="223152"/>
          </a:xfrm>
          <a:prstGeom prst="rect">
            <a:avLst/>
          </a:prstGeom>
        </p:spPr>
      </p:pic>
      <p:pic>
        <p:nvPicPr>
          <p:cNvPr id="4" name="Picture 3" descr="SMCX_Logo.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949700" y="425450"/>
            <a:ext cx="5092156" cy="1774860"/>
          </a:xfrm>
          <a:prstGeom prst="rect">
            <a:avLst/>
          </a:prstGeom>
        </p:spPr>
      </p:pic>
    </p:spTree>
    <p:extLst>
      <p:ext uri="{BB962C8B-B14F-4D97-AF65-F5344CB8AC3E}">
        <p14:creationId xmlns:p14="http://schemas.microsoft.com/office/powerpoint/2010/main" val="2812085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904041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16319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Insert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4"/>
          </p:nvPr>
        </p:nvSpPr>
        <p:spPr>
          <a:xfrm>
            <a:off x="180120" y="6310170"/>
            <a:ext cx="2133600" cy="365125"/>
          </a:xfrm>
          <a:prstGeom prst="rect">
            <a:avLst/>
          </a:prstGeom>
        </p:spPr>
        <p:txBody>
          <a:bodyPr vert="horz" lIns="91440" tIns="45720" rIns="91440" bIns="45720" rtlCol="0" anchor="ctr"/>
          <a:lstStyle>
            <a:lvl1pPr algn="l">
              <a:defRPr sz="1200">
                <a:solidFill>
                  <a:schemeClr val="tx1">
                    <a:lumMod val="85000"/>
                    <a:lumOff val="15000"/>
                  </a:schemeClr>
                </a:solidFill>
              </a:defRPr>
            </a:lvl1pPr>
          </a:lstStyle>
          <a:p>
            <a:fld id="{EC6B01B9-2AD7-FF46-ADAD-E0B0ABE832D6}" type="slidenum">
              <a:rPr lang="en-US" smtClean="0"/>
              <a:pPr/>
              <a:t>‹#›</a:t>
            </a:fld>
            <a:endParaRPr lang="en-US" dirty="0"/>
          </a:p>
        </p:txBody>
      </p:sp>
    </p:spTree>
    <p:extLst>
      <p:ext uri="{BB962C8B-B14F-4D97-AF65-F5344CB8AC3E}">
        <p14:creationId xmlns:p14="http://schemas.microsoft.com/office/powerpoint/2010/main" val="102505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3338949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63211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833168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63381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24475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337525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09917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black-texture-board-ppt-backgrounds-powerpoint.jpg"/>
          <p:cNvPicPr>
            <a:picLocks noChangeAspect="1"/>
          </p:cNvPicPr>
          <p:nvPr userDrawn="1"/>
        </p:nvPicPr>
        <p:blipFill>
          <a:blip r:embed="rId13">
            <a:alphaModFix amt="35000"/>
            <a:extLst>
              <a:ext uri="{28A0092B-C50C-407E-A947-70E740481C1C}">
                <a14:useLocalDpi xmlns:a14="http://schemas.microsoft.com/office/drawing/2010/main" val="0"/>
              </a:ext>
            </a:extLst>
          </a:blip>
          <a:stretch>
            <a:fillRect/>
          </a:stretch>
        </p:blipFill>
        <p:spPr>
          <a:xfrm>
            <a:off x="-11545" y="33225"/>
            <a:ext cx="9155545" cy="766876"/>
          </a:xfrm>
          <a:prstGeom prst="rect">
            <a:avLst/>
          </a:prstGeom>
        </p:spPr>
      </p:pic>
      <p:pic>
        <p:nvPicPr>
          <p:cNvPr id="14" name="Picture 13" descr="black-texture-board-ppt-backgrounds-powerpoint.jpg"/>
          <p:cNvPicPr>
            <a:picLocks noChangeAspect="1"/>
          </p:cNvPicPr>
          <p:nvPr userDrawn="1"/>
        </p:nvPicPr>
        <p:blipFill>
          <a:blip r:embed="rId13">
            <a:alphaModFix amt="35000"/>
            <a:extLst>
              <a:ext uri="{28A0092B-C50C-407E-A947-70E740481C1C}">
                <a14:useLocalDpi xmlns:a14="http://schemas.microsoft.com/office/drawing/2010/main" val="0"/>
              </a:ext>
            </a:extLst>
          </a:blip>
          <a:stretch>
            <a:fillRect/>
          </a:stretch>
        </p:blipFill>
        <p:spPr>
          <a:xfrm>
            <a:off x="-5773" y="6126162"/>
            <a:ext cx="9181451" cy="657581"/>
          </a:xfrm>
          <a:prstGeom prst="rect">
            <a:avLst/>
          </a:prstGeom>
        </p:spPr>
      </p:pic>
      <p:sp>
        <p:nvSpPr>
          <p:cNvPr id="12" name="Rectangle 11"/>
          <p:cNvSpPr/>
          <p:nvPr userDrawn="1"/>
        </p:nvSpPr>
        <p:spPr>
          <a:xfrm>
            <a:off x="0" y="800101"/>
            <a:ext cx="9175678" cy="5391494"/>
          </a:xfrm>
          <a:prstGeom prst="rect">
            <a:avLst/>
          </a:prstGeom>
          <a:solidFill>
            <a:srgbClr val="CECD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1950" y="865432"/>
            <a:ext cx="9178634" cy="5260731"/>
          </a:xfrm>
          <a:prstGeom prst="rect">
            <a:avLst/>
          </a:prstGeom>
          <a:solidFill>
            <a:schemeClr val="bg1">
              <a:lumMod val="9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82110" y="158624"/>
            <a:ext cx="8867052" cy="570726"/>
          </a:xfrm>
          <a:prstGeom prst="rect">
            <a:avLst/>
          </a:prstGeom>
        </p:spPr>
        <p:txBody>
          <a:bodyPr vert="horz" lIns="91440" tIns="45720" rIns="91440" bIns="45720" rtlCol="0" anchor="ctr">
            <a:normAutofit/>
          </a:bodyPr>
          <a:lstStyle/>
          <a:p>
            <a:r>
              <a:rPr lang="en-US" dirty="0" smtClean="0"/>
              <a:t>Insert Title Here</a:t>
            </a:r>
            <a:endParaRPr lang="en-US" dirty="0"/>
          </a:p>
        </p:txBody>
      </p:sp>
      <p:sp>
        <p:nvSpPr>
          <p:cNvPr id="3" name="Text Placeholder 2"/>
          <p:cNvSpPr>
            <a:spLocks noGrp="1"/>
          </p:cNvSpPr>
          <p:nvPr>
            <p:ph type="body" idx="1"/>
          </p:nvPr>
        </p:nvSpPr>
        <p:spPr>
          <a:xfrm>
            <a:off x="173039" y="955040"/>
            <a:ext cx="8867052" cy="51711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80120" y="6310170"/>
            <a:ext cx="2133600" cy="365125"/>
          </a:xfrm>
          <a:prstGeom prst="rect">
            <a:avLst/>
          </a:prstGeom>
        </p:spPr>
        <p:txBody>
          <a:bodyPr vert="horz" lIns="91440" tIns="45720" rIns="91440" bIns="45720" rtlCol="0" anchor="ctr"/>
          <a:lstStyle>
            <a:lvl1pPr algn="l">
              <a:defRPr sz="1200">
                <a:solidFill>
                  <a:schemeClr val="tx1">
                    <a:lumMod val="85000"/>
                    <a:lumOff val="15000"/>
                  </a:schemeClr>
                </a:solidFill>
                <a:latin typeface="Swiss 721 BT"/>
                <a:cs typeface="Swiss 721 BT"/>
              </a:defRPr>
            </a:lvl1pPr>
          </a:lstStyle>
          <a:p>
            <a:fld id="{EC6B01B9-2AD7-FF46-ADAD-E0B0ABE832D6}" type="slidenum">
              <a:rPr lang="en-US" smtClean="0"/>
              <a:pPr/>
              <a:t>‹#›</a:t>
            </a:fld>
            <a:endParaRPr lang="en-US" dirty="0"/>
          </a:p>
        </p:txBody>
      </p:sp>
      <p:pic>
        <p:nvPicPr>
          <p:cNvPr id="15" name="Picture 14" descr="metal_effect.jpg"/>
          <p:cNvPicPr>
            <a:picLocks noChangeAspect="1"/>
          </p:cNvPicPr>
          <p:nvPr userDrawn="1"/>
        </p:nvPicPr>
        <p:blipFill rotWithShape="1">
          <a:blip r:embed="rId14">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1135" y="0"/>
            <a:ext cx="9212039" cy="86009"/>
          </a:xfrm>
          <a:prstGeom prst="rect">
            <a:avLst/>
          </a:prstGeom>
        </p:spPr>
      </p:pic>
      <p:pic>
        <p:nvPicPr>
          <p:cNvPr id="17" name="Picture 16" descr="metal_effect.jpg"/>
          <p:cNvPicPr>
            <a:picLocks noChangeAspect="1"/>
          </p:cNvPicPr>
          <p:nvPr userDrawn="1"/>
        </p:nvPicPr>
        <p:blipFill rotWithShape="1">
          <a:blip r:embed="rId14">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23835" y="762000"/>
            <a:ext cx="9212039" cy="86009"/>
          </a:xfrm>
          <a:prstGeom prst="rect">
            <a:avLst/>
          </a:prstGeom>
        </p:spPr>
      </p:pic>
      <p:pic>
        <p:nvPicPr>
          <p:cNvPr id="18" name="Picture 17" descr="metal_effect.jpg"/>
          <p:cNvPicPr>
            <a:picLocks noChangeAspect="1"/>
          </p:cNvPicPr>
          <p:nvPr userDrawn="1"/>
        </p:nvPicPr>
        <p:blipFill rotWithShape="1">
          <a:blip r:embed="rId14">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29939" y="6128095"/>
            <a:ext cx="9212039" cy="86009"/>
          </a:xfrm>
          <a:prstGeom prst="rect">
            <a:avLst/>
          </a:prstGeom>
        </p:spPr>
      </p:pic>
      <p:pic>
        <p:nvPicPr>
          <p:cNvPr id="19" name="Picture 18" descr="metal_effect.jpg"/>
          <p:cNvPicPr>
            <a:picLocks noChangeAspect="1"/>
          </p:cNvPicPr>
          <p:nvPr userDrawn="1"/>
        </p:nvPicPr>
        <p:blipFill rotWithShape="1">
          <a:blip r:embed="rId14">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7239" y="6783743"/>
            <a:ext cx="9212039" cy="90761"/>
          </a:xfrm>
          <a:prstGeom prst="rect">
            <a:avLst/>
          </a:prstGeom>
        </p:spPr>
      </p:pic>
      <p:pic>
        <p:nvPicPr>
          <p:cNvPr id="4" name="Picture 3" descr="Logo_Powerpoint_NoText.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331362" y="5949775"/>
            <a:ext cx="2717800" cy="924729"/>
          </a:xfrm>
          <a:prstGeom prst="rect">
            <a:avLst/>
          </a:prstGeom>
        </p:spPr>
      </p:pic>
    </p:spTree>
    <p:extLst>
      <p:ext uri="{BB962C8B-B14F-4D97-AF65-F5344CB8AC3E}">
        <p14:creationId xmlns:p14="http://schemas.microsoft.com/office/powerpoint/2010/main" val="138014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200" b="1" i="0" kern="1200" baseline="0">
          <a:solidFill>
            <a:schemeClr val="tx1">
              <a:lumMod val="85000"/>
              <a:lumOff val="15000"/>
            </a:schemeClr>
          </a:solidFill>
          <a:effectLst>
            <a:outerShdw blurRad="50800" dist="38100" dir="2700000" algn="tl" rotWithShape="0">
              <a:srgbClr val="000000">
                <a:alpha val="43000"/>
              </a:srgbClr>
            </a:outerShdw>
          </a:effectLst>
          <a:latin typeface="Swiss 721 BT"/>
          <a:ea typeface="+mj-ea"/>
          <a:cs typeface="Swiss 721 BT"/>
        </a:defRPr>
      </a:lvl1pPr>
    </p:titleStyle>
    <p:bodyStyle>
      <a:lvl1pPr marL="342900" indent="-342900" algn="l" defTabSz="457200" rtl="0" eaLnBrk="1" latinLnBrk="0" hangingPunct="1">
        <a:spcBef>
          <a:spcPct val="20000"/>
        </a:spcBef>
        <a:buClr>
          <a:schemeClr val="tx1"/>
        </a:buClr>
        <a:buFont typeface="Arial"/>
        <a:buChar char="•"/>
        <a:defRPr sz="2000" kern="1200">
          <a:solidFill>
            <a:schemeClr val="tx1">
              <a:lumMod val="75000"/>
              <a:lumOff val="25000"/>
            </a:schemeClr>
          </a:solidFill>
          <a:latin typeface="Swiss 721 BT"/>
          <a:ea typeface="+mn-ea"/>
          <a:cs typeface="Swiss 721 BT"/>
        </a:defRPr>
      </a:lvl1pPr>
      <a:lvl2pPr marL="742950" indent="-285750" algn="l" defTabSz="457200" rtl="0" eaLnBrk="1" latinLnBrk="0" hangingPunct="1">
        <a:spcBef>
          <a:spcPct val="20000"/>
        </a:spcBef>
        <a:buClr>
          <a:schemeClr val="tx1"/>
        </a:buClr>
        <a:buFont typeface="Arial"/>
        <a:buChar char="–"/>
        <a:defRPr sz="1800" kern="1200">
          <a:solidFill>
            <a:schemeClr val="tx1">
              <a:lumMod val="75000"/>
              <a:lumOff val="25000"/>
            </a:schemeClr>
          </a:solidFill>
          <a:latin typeface="Swiss 721 BT"/>
          <a:ea typeface="+mn-ea"/>
          <a:cs typeface="Swiss 721 BT"/>
        </a:defRPr>
      </a:lvl2pPr>
      <a:lvl3pPr marL="1143000" indent="-228600" algn="l" defTabSz="457200" rtl="0" eaLnBrk="1" latinLnBrk="0" hangingPunct="1">
        <a:spcBef>
          <a:spcPct val="20000"/>
        </a:spcBef>
        <a:buClr>
          <a:schemeClr val="tx1"/>
        </a:buClr>
        <a:buFont typeface="Arial"/>
        <a:buChar char="•"/>
        <a:defRPr sz="1600" kern="1200">
          <a:solidFill>
            <a:schemeClr val="tx1">
              <a:lumMod val="75000"/>
              <a:lumOff val="25000"/>
            </a:schemeClr>
          </a:solidFill>
          <a:latin typeface="Swiss 721 BT"/>
          <a:ea typeface="+mn-ea"/>
          <a:cs typeface="Swiss 721 BT"/>
        </a:defRPr>
      </a:lvl3pPr>
      <a:lvl4pPr marL="1600200" indent="-228600" algn="l" defTabSz="457200" rtl="0" eaLnBrk="1" latinLnBrk="0" hangingPunct="1">
        <a:spcBef>
          <a:spcPct val="20000"/>
        </a:spcBef>
        <a:buClr>
          <a:schemeClr val="tx1"/>
        </a:buClr>
        <a:buFont typeface="Arial"/>
        <a:buChar char="–"/>
        <a:defRPr sz="1400" kern="1200">
          <a:solidFill>
            <a:schemeClr val="tx1">
              <a:lumMod val="75000"/>
              <a:lumOff val="25000"/>
            </a:schemeClr>
          </a:solidFill>
          <a:latin typeface="Swiss 721 BT"/>
          <a:ea typeface="+mn-ea"/>
          <a:cs typeface="Swiss 721 BT"/>
        </a:defRPr>
      </a:lvl4pPr>
      <a:lvl5pPr marL="2057400" indent="-228600" algn="l" defTabSz="457200" rtl="0" eaLnBrk="1" latinLnBrk="0" hangingPunct="1">
        <a:spcBef>
          <a:spcPct val="20000"/>
        </a:spcBef>
        <a:buClr>
          <a:schemeClr val="tx1"/>
        </a:buClr>
        <a:buFont typeface="Arial"/>
        <a:buChar char="»"/>
        <a:defRPr sz="1400" kern="1200">
          <a:solidFill>
            <a:schemeClr val="tx1">
              <a:lumMod val="75000"/>
              <a:lumOff val="25000"/>
            </a:schemeClr>
          </a:solidFill>
          <a:latin typeface="Swiss 721 BT"/>
          <a:ea typeface="+mn-ea"/>
          <a:cs typeface="Swiss 721 B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graye@ctc.com" TargetMode="External"/><Relationship Id="rId2" Type="http://schemas.openxmlformats.org/officeDocument/2006/relationships/hyperlink" Target="https://vppcx.org/" TargetMode="External"/><Relationship Id="rId1" Type="http://schemas.openxmlformats.org/officeDocument/2006/relationships/slideLayout" Target="../slideLayouts/slideLayout2.xml"/><Relationship Id="rId5" Type="http://schemas.openxmlformats.org/officeDocument/2006/relationships/hyperlink" Target="mailto:youngblj@ctc.com" TargetMode="External"/><Relationship Id="rId4" Type="http://schemas.openxmlformats.org/officeDocument/2006/relationships/hyperlink" Target="mailto:hodyb@ctc.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6360" y="2747359"/>
            <a:ext cx="8458184" cy="1727926"/>
          </a:xfrm>
        </p:spPr>
        <p:txBody>
          <a:bodyPr>
            <a:noAutofit/>
          </a:bodyPr>
          <a:lstStyle/>
          <a:p>
            <a:r>
              <a:rPr lang="en-US" sz="2800" dirty="0" smtClean="0"/>
              <a:t>Industrial Hygiene Procedures</a:t>
            </a:r>
            <a:br>
              <a:rPr lang="en-US" sz="2800" dirty="0" smtClean="0"/>
            </a:br>
            <a:r>
              <a:rPr lang="en-US" sz="2800" dirty="0" smtClean="0"/>
              <a:t>and Safety Management System Assessments</a:t>
            </a:r>
            <a:endParaRPr lang="en-US" sz="2800" dirty="0"/>
          </a:p>
        </p:txBody>
      </p:sp>
    </p:spTree>
    <p:extLst>
      <p:ext uri="{BB962C8B-B14F-4D97-AF65-F5344CB8AC3E}">
        <p14:creationId xmlns:p14="http://schemas.microsoft.com/office/powerpoint/2010/main" val="2940189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Chemical Information</a:t>
            </a:r>
            <a:endParaRPr lang="en-US" dirty="0"/>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9675" y="955675"/>
            <a:ext cx="6914501" cy="5170488"/>
          </a:xfrm>
          <a:prstGeom prst="rect">
            <a:avLst/>
          </a:prstGeom>
        </p:spPr>
      </p:pic>
      <p:sp>
        <p:nvSpPr>
          <p:cNvPr id="4" name="Slide Number Placeholder 3"/>
          <p:cNvSpPr>
            <a:spLocks noGrp="1"/>
          </p:cNvSpPr>
          <p:nvPr>
            <p:ph type="sldNum" sz="quarter" idx="4"/>
          </p:nvPr>
        </p:nvSpPr>
        <p:spPr/>
        <p:txBody>
          <a:bodyPr/>
          <a:lstStyle/>
          <a:p>
            <a:fld id="{EC6B01B9-2AD7-FF46-ADAD-E0B0ABE832D6}" type="slidenum">
              <a:rPr lang="en-US" smtClean="0"/>
              <a:pPr/>
              <a:t>10</a:t>
            </a:fld>
            <a:endParaRPr lang="en-US" dirty="0"/>
          </a:p>
        </p:txBody>
      </p:sp>
    </p:spTree>
    <p:extLst>
      <p:ext uri="{BB962C8B-B14F-4D97-AF65-F5344CB8AC3E}">
        <p14:creationId xmlns:p14="http://schemas.microsoft.com/office/powerpoint/2010/main" val="2578728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Evaluation</a:t>
            </a:r>
            <a:endParaRPr lang="en-US" dirty="0"/>
          </a:p>
        </p:txBody>
      </p:sp>
      <p:sp>
        <p:nvSpPr>
          <p:cNvPr id="3" name="Content Placeholder 2"/>
          <p:cNvSpPr>
            <a:spLocks noGrp="1"/>
          </p:cNvSpPr>
          <p:nvPr>
            <p:ph idx="1"/>
          </p:nvPr>
        </p:nvSpPr>
        <p:spPr/>
        <p:txBody>
          <a:bodyPr>
            <a:normAutofit/>
          </a:bodyPr>
          <a:lstStyle/>
          <a:p>
            <a:pPr marL="0" indent="0">
              <a:spcAft>
                <a:spcPts val="1200"/>
              </a:spcAft>
              <a:buNone/>
            </a:pPr>
            <a:r>
              <a:rPr lang="en-US" sz="2800" dirty="0" smtClean="0">
                <a:solidFill>
                  <a:schemeClr val="tx1"/>
                </a:solidFill>
              </a:rPr>
              <a:t>Once the shop visit is completed and all data is collected:</a:t>
            </a:r>
          </a:p>
          <a:p>
            <a:pPr>
              <a:spcAft>
                <a:spcPts val="1200"/>
              </a:spcAft>
            </a:pPr>
            <a:r>
              <a:rPr lang="en-US" sz="2400" dirty="0" smtClean="0">
                <a:solidFill>
                  <a:schemeClr val="tx1"/>
                </a:solidFill>
              </a:rPr>
              <a:t>Ensure </a:t>
            </a:r>
            <a:r>
              <a:rPr lang="en-US" sz="2400" dirty="0">
                <a:solidFill>
                  <a:schemeClr val="tx1"/>
                </a:solidFill>
              </a:rPr>
              <a:t>all </a:t>
            </a:r>
            <a:r>
              <a:rPr lang="en-US" sz="2400" dirty="0" smtClean="0">
                <a:solidFill>
                  <a:schemeClr val="tx1"/>
                </a:solidFill>
              </a:rPr>
              <a:t>necessary data </a:t>
            </a:r>
            <a:r>
              <a:rPr lang="en-US" sz="2400" dirty="0">
                <a:solidFill>
                  <a:schemeClr val="tx1"/>
                </a:solidFill>
              </a:rPr>
              <a:t>was </a:t>
            </a:r>
            <a:r>
              <a:rPr lang="en-US" sz="2400" dirty="0" smtClean="0">
                <a:solidFill>
                  <a:schemeClr val="tx1"/>
                </a:solidFill>
              </a:rPr>
              <a:t>collected</a:t>
            </a:r>
          </a:p>
          <a:p>
            <a:pPr>
              <a:spcAft>
                <a:spcPts val="1200"/>
              </a:spcAft>
            </a:pPr>
            <a:r>
              <a:rPr lang="en-US" sz="2400" dirty="0" smtClean="0">
                <a:solidFill>
                  <a:schemeClr val="tx1"/>
                </a:solidFill>
              </a:rPr>
              <a:t>Review data to ensure accuracy</a:t>
            </a:r>
          </a:p>
          <a:p>
            <a:pPr>
              <a:spcAft>
                <a:spcPts val="1200"/>
              </a:spcAft>
            </a:pPr>
            <a:r>
              <a:rPr lang="en-US" sz="2400" dirty="0" smtClean="0">
                <a:solidFill>
                  <a:schemeClr val="tx1"/>
                </a:solidFill>
              </a:rPr>
              <a:t>Summarize the findings</a:t>
            </a:r>
          </a:p>
          <a:p>
            <a:pPr>
              <a:spcAft>
                <a:spcPts val="1200"/>
              </a:spcAft>
            </a:pPr>
            <a:r>
              <a:rPr lang="en-US" sz="2400" dirty="0" smtClean="0">
                <a:solidFill>
                  <a:schemeClr val="tx1"/>
                </a:solidFill>
              </a:rPr>
              <a:t>Enter data collected into the IH tracking system</a:t>
            </a:r>
          </a:p>
          <a:p>
            <a:pPr lvl="1">
              <a:spcAft>
                <a:spcPts val="1200"/>
              </a:spcAft>
            </a:pPr>
            <a:r>
              <a:rPr lang="en-US" sz="2400" dirty="0">
                <a:solidFill>
                  <a:schemeClr val="tx1"/>
                </a:solidFill>
              </a:rPr>
              <a:t>Update existing shop/process information</a:t>
            </a:r>
          </a:p>
          <a:p>
            <a:pPr lvl="1">
              <a:spcAft>
                <a:spcPts val="1200"/>
              </a:spcAft>
            </a:pPr>
            <a:r>
              <a:rPr lang="en-US" sz="2400" dirty="0">
                <a:solidFill>
                  <a:schemeClr val="tx1"/>
                </a:solidFill>
              </a:rPr>
              <a:t>Create a new </a:t>
            </a:r>
            <a:r>
              <a:rPr lang="en-US" sz="2400" dirty="0" smtClean="0">
                <a:solidFill>
                  <a:schemeClr val="tx1"/>
                </a:solidFill>
              </a:rPr>
              <a:t>shop/process (as needed)</a:t>
            </a:r>
            <a:endParaRPr lang="en-US" sz="2400" dirty="0">
              <a:solidFill>
                <a:schemeClr val="tx1"/>
              </a:solidFill>
            </a:endParaRPr>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11</a:t>
            </a:fld>
            <a:endParaRPr lang="en-US" dirty="0"/>
          </a:p>
        </p:txBody>
      </p:sp>
    </p:spTree>
    <p:extLst>
      <p:ext uri="{BB962C8B-B14F-4D97-AF65-F5344CB8AC3E}">
        <p14:creationId xmlns:p14="http://schemas.microsoft.com/office/powerpoint/2010/main" val="2082187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Evaluation Conclusion</a:t>
            </a:r>
            <a:endParaRPr lang="en-US" dirty="0"/>
          </a:p>
        </p:txBody>
      </p:sp>
      <p:sp>
        <p:nvSpPr>
          <p:cNvPr id="3" name="Content Placeholder 2"/>
          <p:cNvSpPr>
            <a:spLocks noGrp="1"/>
          </p:cNvSpPr>
          <p:nvPr>
            <p:ph idx="1"/>
          </p:nvPr>
        </p:nvSpPr>
        <p:spPr/>
        <p:txBody>
          <a:bodyPr>
            <a:normAutofit/>
          </a:bodyPr>
          <a:lstStyle/>
          <a:p>
            <a:pPr>
              <a:spcAft>
                <a:spcPts val="1200"/>
              </a:spcAft>
            </a:pPr>
            <a:r>
              <a:rPr lang="en-US" sz="2400" dirty="0">
                <a:solidFill>
                  <a:schemeClr val="tx1"/>
                </a:solidFill>
              </a:rPr>
              <a:t>Determine the need for additional IH </a:t>
            </a:r>
            <a:r>
              <a:rPr lang="en-US" sz="2400" dirty="0" smtClean="0">
                <a:solidFill>
                  <a:schemeClr val="tx1"/>
                </a:solidFill>
              </a:rPr>
              <a:t>surveys or sampling</a:t>
            </a:r>
          </a:p>
          <a:p>
            <a:pPr>
              <a:spcAft>
                <a:spcPts val="1200"/>
              </a:spcAft>
            </a:pPr>
            <a:r>
              <a:rPr lang="en-US" sz="2400" dirty="0" smtClean="0">
                <a:solidFill>
                  <a:schemeClr val="tx1"/>
                </a:solidFill>
              </a:rPr>
              <a:t>Based on prioritization and the hazards found present, do you need to conduct:</a:t>
            </a:r>
          </a:p>
          <a:p>
            <a:pPr lvl="1">
              <a:spcAft>
                <a:spcPts val="1200"/>
              </a:spcAft>
            </a:pPr>
            <a:r>
              <a:rPr lang="en-US" sz="2000" dirty="0" smtClean="0">
                <a:solidFill>
                  <a:schemeClr val="tx1"/>
                </a:solidFill>
              </a:rPr>
              <a:t>Noise </a:t>
            </a:r>
            <a:r>
              <a:rPr lang="en-US" sz="2000" dirty="0">
                <a:solidFill>
                  <a:schemeClr val="tx1"/>
                </a:solidFill>
              </a:rPr>
              <a:t>source surveys</a:t>
            </a:r>
          </a:p>
          <a:p>
            <a:pPr lvl="1">
              <a:spcAft>
                <a:spcPts val="1200"/>
              </a:spcAft>
            </a:pPr>
            <a:r>
              <a:rPr lang="en-US" sz="2000" dirty="0">
                <a:solidFill>
                  <a:schemeClr val="tx1"/>
                </a:solidFill>
              </a:rPr>
              <a:t>Personal noise dosimetry</a:t>
            </a:r>
          </a:p>
          <a:p>
            <a:pPr lvl="1">
              <a:spcAft>
                <a:spcPts val="1200"/>
              </a:spcAft>
            </a:pPr>
            <a:r>
              <a:rPr lang="en-US" sz="2000" dirty="0">
                <a:solidFill>
                  <a:schemeClr val="tx1"/>
                </a:solidFill>
              </a:rPr>
              <a:t>Passive or active air </a:t>
            </a:r>
            <a:r>
              <a:rPr lang="en-US" sz="2000" dirty="0" smtClean="0">
                <a:solidFill>
                  <a:schemeClr val="tx1"/>
                </a:solidFill>
              </a:rPr>
              <a:t>sampling</a:t>
            </a:r>
          </a:p>
          <a:p>
            <a:pPr lvl="1">
              <a:spcAft>
                <a:spcPts val="1200"/>
              </a:spcAft>
            </a:pPr>
            <a:r>
              <a:rPr lang="en-US" sz="2000" dirty="0" smtClean="0">
                <a:solidFill>
                  <a:schemeClr val="tx1"/>
                </a:solidFill>
              </a:rPr>
              <a:t>Swipe sampling</a:t>
            </a:r>
            <a:endParaRPr lang="en-US" sz="2000" dirty="0">
              <a:solidFill>
                <a:schemeClr val="tx1"/>
              </a:solidFill>
            </a:endParaRPr>
          </a:p>
          <a:p>
            <a:pPr lvl="1">
              <a:spcAft>
                <a:spcPts val="1200"/>
              </a:spcAft>
            </a:pPr>
            <a:r>
              <a:rPr lang="en-US" sz="2000" dirty="0">
                <a:solidFill>
                  <a:schemeClr val="tx1"/>
                </a:solidFill>
              </a:rPr>
              <a:t>Ventilation </a:t>
            </a:r>
            <a:r>
              <a:rPr lang="en-US" sz="2000" dirty="0" smtClean="0">
                <a:solidFill>
                  <a:schemeClr val="tx1"/>
                </a:solidFill>
              </a:rPr>
              <a:t>system surveys?</a:t>
            </a:r>
            <a:endParaRPr lang="en-US" sz="2000" dirty="0">
              <a:solidFill>
                <a:schemeClr val="tx1"/>
              </a:solidFill>
            </a:endParaRPr>
          </a:p>
        </p:txBody>
      </p:sp>
      <p:sp>
        <p:nvSpPr>
          <p:cNvPr id="4" name="Slide Number Placeholder 3"/>
          <p:cNvSpPr>
            <a:spLocks noGrp="1"/>
          </p:cNvSpPr>
          <p:nvPr>
            <p:ph type="sldNum" sz="quarter" idx="4"/>
          </p:nvPr>
        </p:nvSpPr>
        <p:spPr/>
        <p:txBody>
          <a:bodyPr/>
          <a:lstStyle/>
          <a:p>
            <a:fld id="{EC6B01B9-2AD7-FF46-ADAD-E0B0ABE832D6}" type="slidenum">
              <a:rPr lang="en-US" smtClean="0"/>
              <a:pPr/>
              <a:t>12</a:t>
            </a:fld>
            <a:endParaRPr lang="en-US" dirty="0"/>
          </a:p>
        </p:txBody>
      </p:sp>
    </p:spTree>
    <p:extLst>
      <p:ext uri="{BB962C8B-B14F-4D97-AF65-F5344CB8AC3E}">
        <p14:creationId xmlns:p14="http://schemas.microsoft.com/office/powerpoint/2010/main" val="608821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DOEHRS – SMS Assessment Relevance</a:t>
            </a:r>
          </a:p>
        </p:txBody>
      </p:sp>
      <p:sp>
        <p:nvSpPr>
          <p:cNvPr id="3" name="Content Placeholder 2"/>
          <p:cNvSpPr>
            <a:spLocks noGrp="1"/>
          </p:cNvSpPr>
          <p:nvPr>
            <p:ph idx="1"/>
          </p:nvPr>
        </p:nvSpPr>
        <p:spPr/>
        <p:txBody>
          <a:bodyPr>
            <a:normAutofit/>
          </a:bodyPr>
          <a:lstStyle/>
          <a:p>
            <a:pPr marL="0" indent="0" algn="ctr">
              <a:buNone/>
            </a:pPr>
            <a:r>
              <a:rPr lang="en-US" sz="2800" i="1" dirty="0">
                <a:solidFill>
                  <a:schemeClr val="tx1"/>
                </a:solidFill>
              </a:rPr>
              <a:t>Why is an understanding </a:t>
            </a:r>
            <a:r>
              <a:rPr lang="en-US" sz="2800" i="1" dirty="0" smtClean="0">
                <a:solidFill>
                  <a:schemeClr val="tx1"/>
                </a:solidFill>
              </a:rPr>
              <a:t>of a Data Management System </a:t>
            </a:r>
            <a:r>
              <a:rPr lang="en-US" sz="2800" i="1" dirty="0">
                <a:solidFill>
                  <a:schemeClr val="tx1"/>
                </a:solidFill>
              </a:rPr>
              <a:t>important to SMS Assessors</a:t>
            </a:r>
            <a:r>
              <a:rPr lang="en-US" sz="2800" i="1" dirty="0" smtClean="0">
                <a:solidFill>
                  <a:schemeClr val="tx1"/>
                </a:solidFill>
              </a:rPr>
              <a:t>?</a:t>
            </a:r>
            <a:endParaRPr lang="en-US" sz="2800" dirty="0" smtClean="0">
              <a:solidFill>
                <a:schemeClr val="tx1"/>
              </a:solidFill>
            </a:endParaRPr>
          </a:p>
          <a:p>
            <a:pPr marL="0" indent="0">
              <a:buNone/>
            </a:pPr>
            <a:endParaRPr lang="en-US" sz="2800" dirty="0" smtClean="0">
              <a:solidFill>
                <a:schemeClr val="tx1"/>
              </a:solidFill>
            </a:endParaRPr>
          </a:p>
          <a:p>
            <a:r>
              <a:rPr lang="en-US" sz="2800" dirty="0" smtClean="0">
                <a:solidFill>
                  <a:schemeClr val="tx1"/>
                </a:solidFill>
              </a:rPr>
              <a:t>SMS </a:t>
            </a:r>
            <a:r>
              <a:rPr lang="en-US" sz="2800" dirty="0">
                <a:solidFill>
                  <a:schemeClr val="tx1"/>
                </a:solidFill>
              </a:rPr>
              <a:t>Sub Element </a:t>
            </a:r>
            <a:r>
              <a:rPr lang="en-US" sz="2800" dirty="0" smtClean="0">
                <a:solidFill>
                  <a:schemeClr val="tx1"/>
                </a:solidFill>
              </a:rPr>
              <a:t>– Baseline </a:t>
            </a:r>
            <a:r>
              <a:rPr lang="en-US" sz="2800" dirty="0">
                <a:solidFill>
                  <a:schemeClr val="tx1"/>
                </a:solidFill>
              </a:rPr>
              <a:t>Hazard </a:t>
            </a:r>
            <a:r>
              <a:rPr lang="en-US" sz="2800" dirty="0" smtClean="0">
                <a:solidFill>
                  <a:schemeClr val="tx1"/>
                </a:solidFill>
              </a:rPr>
              <a:t>Analysis</a:t>
            </a:r>
            <a:endParaRPr lang="en-US" sz="2800" dirty="0">
              <a:solidFill>
                <a:schemeClr val="tx1"/>
              </a:solidFill>
            </a:endParaRPr>
          </a:p>
          <a:p>
            <a:pPr lvl="1"/>
            <a:r>
              <a:rPr lang="en-US" sz="2400" dirty="0" smtClean="0">
                <a:solidFill>
                  <a:schemeClr val="tx1"/>
                </a:solidFill>
              </a:rPr>
              <a:t>Baseline </a:t>
            </a:r>
            <a:r>
              <a:rPr lang="en-US" sz="2400" dirty="0">
                <a:solidFill>
                  <a:schemeClr val="tx1"/>
                </a:solidFill>
              </a:rPr>
              <a:t>Industrial Hygiene</a:t>
            </a:r>
          </a:p>
          <a:p>
            <a:pPr lvl="1"/>
            <a:r>
              <a:rPr lang="en-US" sz="2400" dirty="0" smtClean="0">
                <a:solidFill>
                  <a:schemeClr val="tx1"/>
                </a:solidFill>
              </a:rPr>
              <a:t>Industrial </a:t>
            </a:r>
            <a:r>
              <a:rPr lang="en-US" sz="2400" dirty="0">
                <a:solidFill>
                  <a:schemeClr val="tx1"/>
                </a:solidFill>
              </a:rPr>
              <a:t>Hygiene Tracking and Reporting</a:t>
            </a:r>
          </a:p>
          <a:p>
            <a:pPr lvl="1"/>
            <a:r>
              <a:rPr lang="en-US" sz="2400" dirty="0" smtClean="0">
                <a:solidFill>
                  <a:schemeClr val="tx1"/>
                </a:solidFill>
              </a:rPr>
              <a:t>Baseline </a:t>
            </a:r>
            <a:r>
              <a:rPr lang="en-US" sz="2400" dirty="0">
                <a:solidFill>
                  <a:schemeClr val="tx1"/>
                </a:solidFill>
              </a:rPr>
              <a:t>Industrial </a:t>
            </a:r>
            <a:r>
              <a:rPr lang="en-US" sz="2400" dirty="0" smtClean="0">
                <a:solidFill>
                  <a:schemeClr val="tx1"/>
                </a:solidFill>
              </a:rPr>
              <a:t>Hygiene</a:t>
            </a:r>
          </a:p>
          <a:p>
            <a:pPr marL="0" lvl="1" indent="0">
              <a:buNone/>
            </a:pPr>
            <a:endParaRPr lang="en-US" sz="2800" dirty="0">
              <a:solidFill>
                <a:schemeClr val="tx1"/>
              </a:solidFill>
            </a:endParaRPr>
          </a:p>
          <a:p>
            <a:pPr marL="0" lvl="2" indent="0" algn="ctr">
              <a:buNone/>
            </a:pPr>
            <a:r>
              <a:rPr lang="en-US" sz="2800" i="1" dirty="0">
                <a:solidFill>
                  <a:schemeClr val="tx1"/>
                </a:solidFill>
              </a:rPr>
              <a:t>DOEHRS, if fully implemented, helps satisfy these SMS IH Process </a:t>
            </a:r>
            <a:r>
              <a:rPr lang="en-US" sz="2800" i="1" dirty="0" smtClean="0">
                <a:solidFill>
                  <a:schemeClr val="tx1"/>
                </a:solidFill>
              </a:rPr>
              <a:t>requirements</a:t>
            </a:r>
            <a:endParaRPr lang="en-US" sz="2800" i="1" dirty="0">
              <a:solidFill>
                <a:schemeClr val="tx1"/>
              </a:solidFill>
            </a:endParaRPr>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13</a:t>
            </a:fld>
            <a:endParaRPr lang="en-US" dirty="0"/>
          </a:p>
        </p:txBody>
      </p:sp>
    </p:spTree>
    <p:extLst>
      <p:ext uri="{BB962C8B-B14F-4D97-AF65-F5344CB8AC3E}">
        <p14:creationId xmlns:p14="http://schemas.microsoft.com/office/powerpoint/2010/main" val="1570350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DOEHRS – SMS Assessment Relevance</a:t>
            </a:r>
          </a:p>
        </p:txBody>
      </p:sp>
      <p:sp>
        <p:nvSpPr>
          <p:cNvPr id="3" name="Content Placeholder 2"/>
          <p:cNvSpPr>
            <a:spLocks noGrp="1"/>
          </p:cNvSpPr>
          <p:nvPr>
            <p:ph idx="1"/>
          </p:nvPr>
        </p:nvSpPr>
        <p:spPr/>
        <p:txBody>
          <a:bodyPr>
            <a:normAutofit/>
          </a:bodyPr>
          <a:lstStyle/>
          <a:p>
            <a:pPr marL="0" lvl="1" indent="0">
              <a:spcAft>
                <a:spcPts val="1200"/>
              </a:spcAft>
              <a:buNone/>
            </a:pPr>
            <a:r>
              <a:rPr lang="en-US" sz="2600" dirty="0">
                <a:solidFill>
                  <a:schemeClr val="tx1"/>
                </a:solidFill>
              </a:rPr>
              <a:t>DOEHRS </a:t>
            </a:r>
            <a:r>
              <a:rPr lang="en-US" sz="2600" dirty="0" smtClean="0">
                <a:solidFill>
                  <a:schemeClr val="tx1"/>
                </a:solidFill>
              </a:rPr>
              <a:t>provides </a:t>
            </a:r>
            <a:r>
              <a:rPr lang="en-US" sz="2600" dirty="0">
                <a:solidFill>
                  <a:schemeClr val="tx1"/>
                </a:solidFill>
              </a:rPr>
              <a:t>a database to associate </a:t>
            </a:r>
            <a:r>
              <a:rPr lang="en-US" sz="2600" dirty="0" smtClean="0">
                <a:solidFill>
                  <a:schemeClr val="tx1"/>
                </a:solidFill>
              </a:rPr>
              <a:t>personnel to:</a:t>
            </a:r>
          </a:p>
          <a:p>
            <a:pPr>
              <a:spcAft>
                <a:spcPts val="1200"/>
              </a:spcAft>
            </a:pPr>
            <a:r>
              <a:rPr lang="en-US" sz="2400" dirty="0" smtClean="0">
                <a:solidFill>
                  <a:schemeClr val="tx1"/>
                </a:solidFill>
              </a:rPr>
              <a:t>Similar Exposure Groups (SEGs)</a:t>
            </a:r>
            <a:endParaRPr lang="en-US" sz="2400" dirty="0">
              <a:solidFill>
                <a:schemeClr val="tx1"/>
              </a:solidFill>
            </a:endParaRPr>
          </a:p>
          <a:p>
            <a:pPr>
              <a:spcAft>
                <a:spcPts val="1200"/>
              </a:spcAft>
            </a:pPr>
            <a:r>
              <a:rPr lang="en-US" sz="2400" dirty="0">
                <a:solidFill>
                  <a:schemeClr val="tx1"/>
                </a:solidFill>
              </a:rPr>
              <a:t>Potential </a:t>
            </a:r>
            <a:r>
              <a:rPr lang="en-US" sz="2400" dirty="0" smtClean="0">
                <a:solidFill>
                  <a:schemeClr val="tx1"/>
                </a:solidFill>
              </a:rPr>
              <a:t>IH/safety </a:t>
            </a:r>
            <a:r>
              <a:rPr lang="en-US" sz="2400" dirty="0">
                <a:solidFill>
                  <a:schemeClr val="tx1"/>
                </a:solidFill>
              </a:rPr>
              <a:t>hazards and </a:t>
            </a:r>
            <a:r>
              <a:rPr lang="en-US" sz="2400" dirty="0" smtClean="0">
                <a:solidFill>
                  <a:schemeClr val="tx1"/>
                </a:solidFill>
              </a:rPr>
              <a:t>controls</a:t>
            </a:r>
            <a:endParaRPr lang="en-US" sz="2200" dirty="0">
              <a:solidFill>
                <a:schemeClr val="tx1"/>
              </a:solidFill>
            </a:endParaRPr>
          </a:p>
          <a:p>
            <a:pPr>
              <a:spcAft>
                <a:spcPts val="1200"/>
              </a:spcAft>
            </a:pPr>
            <a:r>
              <a:rPr lang="en-US" sz="2400" dirty="0" smtClean="0">
                <a:solidFill>
                  <a:schemeClr val="tx1"/>
                </a:solidFill>
              </a:rPr>
              <a:t>Master </a:t>
            </a:r>
            <a:r>
              <a:rPr lang="en-US" sz="2400" dirty="0">
                <a:solidFill>
                  <a:schemeClr val="tx1"/>
                </a:solidFill>
              </a:rPr>
              <a:t>Schedule for IH </a:t>
            </a:r>
            <a:r>
              <a:rPr lang="en-US" sz="2400" dirty="0" smtClean="0">
                <a:solidFill>
                  <a:schemeClr val="tx1"/>
                </a:solidFill>
              </a:rPr>
              <a:t>sampling/surveys</a:t>
            </a:r>
          </a:p>
          <a:p>
            <a:pPr lvl="1">
              <a:spcAft>
                <a:spcPts val="1200"/>
              </a:spcAft>
            </a:pPr>
            <a:r>
              <a:rPr lang="en-US" sz="2200" dirty="0" smtClean="0">
                <a:solidFill>
                  <a:schemeClr val="tx1"/>
                </a:solidFill>
              </a:rPr>
              <a:t>Recurring Sampling Alerts and Notifications</a:t>
            </a:r>
            <a:endParaRPr lang="en-US" sz="2200" dirty="0">
              <a:solidFill>
                <a:schemeClr val="tx1"/>
              </a:solidFill>
            </a:endParaRPr>
          </a:p>
          <a:p>
            <a:pPr>
              <a:spcAft>
                <a:spcPts val="1200"/>
              </a:spcAft>
            </a:pPr>
            <a:r>
              <a:rPr lang="en-US" sz="2400" dirty="0" smtClean="0">
                <a:solidFill>
                  <a:schemeClr val="tx1"/>
                </a:solidFill>
              </a:rPr>
              <a:t>Digital </a:t>
            </a:r>
            <a:r>
              <a:rPr lang="en-US" sz="2400" dirty="0">
                <a:solidFill>
                  <a:schemeClr val="tx1"/>
                </a:solidFill>
              </a:rPr>
              <a:t>s</a:t>
            </a:r>
            <a:r>
              <a:rPr lang="en-US" sz="2400" dirty="0" smtClean="0">
                <a:solidFill>
                  <a:schemeClr val="tx1"/>
                </a:solidFill>
              </a:rPr>
              <a:t>ample logs</a:t>
            </a:r>
            <a:endParaRPr lang="en-US" sz="2400" dirty="0">
              <a:solidFill>
                <a:schemeClr val="tx1"/>
              </a:solidFill>
            </a:endParaRPr>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14</a:t>
            </a:fld>
            <a:endParaRPr lang="en-US" dirty="0"/>
          </a:p>
        </p:txBody>
      </p:sp>
    </p:spTree>
    <p:extLst>
      <p:ext uri="{BB962C8B-B14F-4D97-AF65-F5344CB8AC3E}">
        <p14:creationId xmlns:p14="http://schemas.microsoft.com/office/powerpoint/2010/main" val="3284946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DOEHRS – SMS Assessment Relevance</a:t>
            </a:r>
          </a:p>
        </p:txBody>
      </p:sp>
      <p:sp>
        <p:nvSpPr>
          <p:cNvPr id="3" name="Content Placeholder 2"/>
          <p:cNvSpPr>
            <a:spLocks noGrp="1"/>
          </p:cNvSpPr>
          <p:nvPr>
            <p:ph idx="1"/>
          </p:nvPr>
        </p:nvSpPr>
        <p:spPr/>
        <p:txBody>
          <a:bodyPr/>
          <a:lstStyle/>
          <a:p>
            <a:pPr marL="342900" lvl="1" indent="-342900">
              <a:spcAft>
                <a:spcPts val="1200"/>
              </a:spcAft>
              <a:buFont typeface="Arial"/>
              <a:buChar char="•"/>
            </a:pPr>
            <a:r>
              <a:rPr lang="en-US" sz="2400" dirty="0">
                <a:solidFill>
                  <a:schemeClr val="tx1"/>
                </a:solidFill>
              </a:rPr>
              <a:t>Ventilation Systems</a:t>
            </a:r>
          </a:p>
          <a:p>
            <a:pPr lvl="1">
              <a:spcAft>
                <a:spcPts val="1200"/>
              </a:spcAft>
            </a:pPr>
            <a:r>
              <a:rPr lang="en-US" sz="2200" dirty="0" smtClean="0">
                <a:solidFill>
                  <a:schemeClr val="tx1"/>
                </a:solidFill>
              </a:rPr>
              <a:t>Associated with specific hazards</a:t>
            </a:r>
          </a:p>
          <a:p>
            <a:pPr lvl="1">
              <a:spcAft>
                <a:spcPts val="1200"/>
              </a:spcAft>
            </a:pPr>
            <a:r>
              <a:rPr lang="en-US" sz="2200" dirty="0" smtClean="0">
                <a:solidFill>
                  <a:schemeClr val="tx1"/>
                </a:solidFill>
              </a:rPr>
              <a:t>Track past/historical IH surveys</a:t>
            </a:r>
          </a:p>
          <a:p>
            <a:pPr lvl="1">
              <a:spcAft>
                <a:spcPts val="1200"/>
              </a:spcAft>
            </a:pPr>
            <a:r>
              <a:rPr lang="en-US" sz="2200" dirty="0" smtClean="0">
                <a:solidFill>
                  <a:schemeClr val="tx1"/>
                </a:solidFill>
              </a:rPr>
              <a:t>Record IH survey results</a:t>
            </a:r>
          </a:p>
          <a:p>
            <a:pPr lvl="1">
              <a:spcAft>
                <a:spcPts val="1200"/>
              </a:spcAft>
            </a:pPr>
            <a:r>
              <a:rPr lang="en-US" sz="2200" dirty="0" smtClean="0">
                <a:solidFill>
                  <a:schemeClr val="tx1"/>
                </a:solidFill>
              </a:rPr>
              <a:t>Determine adequacy to recommended standards</a:t>
            </a:r>
          </a:p>
          <a:p>
            <a:pPr marL="342900" lvl="1" indent="-342900">
              <a:spcAft>
                <a:spcPts val="1200"/>
              </a:spcAft>
              <a:buFont typeface="Arial"/>
              <a:buChar char="•"/>
            </a:pPr>
            <a:r>
              <a:rPr lang="en-US" sz="2400" dirty="0" smtClean="0">
                <a:solidFill>
                  <a:schemeClr val="tx1"/>
                </a:solidFill>
              </a:rPr>
              <a:t>Respiratory </a:t>
            </a:r>
            <a:r>
              <a:rPr lang="en-US" sz="2400" dirty="0">
                <a:solidFill>
                  <a:schemeClr val="tx1"/>
                </a:solidFill>
              </a:rPr>
              <a:t>Protection </a:t>
            </a:r>
            <a:r>
              <a:rPr lang="en-US" sz="2400" dirty="0" smtClean="0">
                <a:solidFill>
                  <a:schemeClr val="tx1"/>
                </a:solidFill>
              </a:rPr>
              <a:t>Programs</a:t>
            </a:r>
          </a:p>
          <a:p>
            <a:pPr marL="342900" lvl="1" indent="-342900">
              <a:spcAft>
                <a:spcPts val="1200"/>
              </a:spcAft>
              <a:buFont typeface="Arial"/>
              <a:buChar char="•"/>
            </a:pPr>
            <a:r>
              <a:rPr lang="en-US" sz="2400" dirty="0" smtClean="0">
                <a:solidFill>
                  <a:schemeClr val="tx1"/>
                </a:solidFill>
              </a:rPr>
              <a:t>Identify potential Ergonomic </a:t>
            </a:r>
            <a:r>
              <a:rPr lang="en-US" sz="2400" dirty="0">
                <a:solidFill>
                  <a:schemeClr val="tx1"/>
                </a:solidFill>
              </a:rPr>
              <a:t>Concerns</a:t>
            </a:r>
          </a:p>
          <a:p>
            <a:pPr marL="342900" lvl="1" indent="-342900">
              <a:spcAft>
                <a:spcPts val="1200"/>
              </a:spcAft>
              <a:buFont typeface="Arial"/>
              <a:buChar char="•"/>
            </a:pPr>
            <a:r>
              <a:rPr lang="en-US" sz="2400" dirty="0" smtClean="0">
                <a:solidFill>
                  <a:schemeClr val="tx1"/>
                </a:solidFill>
              </a:rPr>
              <a:t>Chemical Inventory Lists</a:t>
            </a:r>
            <a:endParaRPr lang="en-US" sz="2400" dirty="0">
              <a:solidFill>
                <a:schemeClr val="tx1"/>
              </a:solidFill>
            </a:endParaRPr>
          </a:p>
        </p:txBody>
      </p:sp>
      <p:sp>
        <p:nvSpPr>
          <p:cNvPr id="4" name="Slide Number Placeholder 3"/>
          <p:cNvSpPr>
            <a:spLocks noGrp="1"/>
          </p:cNvSpPr>
          <p:nvPr>
            <p:ph type="sldNum" sz="quarter" idx="4"/>
          </p:nvPr>
        </p:nvSpPr>
        <p:spPr/>
        <p:txBody>
          <a:bodyPr/>
          <a:lstStyle/>
          <a:p>
            <a:fld id="{EC6B01B9-2AD7-FF46-ADAD-E0B0ABE832D6}" type="slidenum">
              <a:rPr lang="en-US" smtClean="0"/>
              <a:pPr/>
              <a:t>15</a:t>
            </a:fld>
            <a:endParaRPr lang="en-US" dirty="0"/>
          </a:p>
        </p:txBody>
      </p:sp>
    </p:spTree>
    <p:extLst>
      <p:ext uri="{BB962C8B-B14F-4D97-AF65-F5344CB8AC3E}">
        <p14:creationId xmlns:p14="http://schemas.microsoft.com/office/powerpoint/2010/main" val="53632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a:t>
            </a:r>
            <a:r>
              <a:rPr lang="en-US" dirty="0"/>
              <a:t>IH </a:t>
            </a:r>
            <a:r>
              <a:rPr lang="en-US" dirty="0" smtClean="0"/>
              <a:t>Shops and Hazards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16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80459348"/>
              </p:ext>
            </p:extLst>
          </p:nvPr>
        </p:nvGraphicFramePr>
        <p:xfrm>
          <a:off x="151512" y="955040"/>
          <a:ext cx="8879054" cy="4785360"/>
        </p:xfrm>
        <a:graphic>
          <a:graphicData uri="http://schemas.openxmlformats.org/drawingml/2006/table">
            <a:tbl>
              <a:tblPr firstRow="1" bandRow="1">
                <a:tableStyleId>{793D81CF-94F2-401A-BA57-92F5A7B2D0C5}</a:tableStyleId>
              </a:tblPr>
              <a:tblGrid>
                <a:gridCol w="1772538"/>
                <a:gridCol w="7106516"/>
              </a:tblGrid>
              <a:tr h="276522">
                <a:tc>
                  <a:txBody>
                    <a:bodyPr/>
                    <a:lstStyle/>
                    <a:p>
                      <a:pPr algn="ctr"/>
                      <a:r>
                        <a:rPr lang="en-US" sz="1800" dirty="0" smtClean="0">
                          <a:latin typeface="Swiss 721 BT"/>
                        </a:rPr>
                        <a:t>Shop</a:t>
                      </a:r>
                      <a:endParaRPr lang="en-US" sz="1800" dirty="0">
                        <a:latin typeface="Swiss 721 BT"/>
                      </a:endParaRPr>
                    </a:p>
                  </a:txBody>
                  <a:tcPr/>
                </a:tc>
                <a:tc>
                  <a:txBody>
                    <a:bodyPr/>
                    <a:lstStyle/>
                    <a:p>
                      <a:pPr algn="ctr"/>
                      <a:r>
                        <a:rPr lang="en-US" sz="1800" dirty="0" smtClean="0">
                          <a:latin typeface="Swiss 721 BT"/>
                        </a:rPr>
                        <a:t>Common Hazards</a:t>
                      </a:r>
                      <a:endParaRPr lang="en-US" sz="1800" dirty="0">
                        <a:latin typeface="Swiss 721 BT"/>
                      </a:endParaRPr>
                    </a:p>
                  </a:txBody>
                  <a:tcPr/>
                </a:tc>
              </a:tr>
              <a:tr h="415628">
                <a:tc>
                  <a:txBody>
                    <a:bodyPr/>
                    <a:lstStyle/>
                    <a:p>
                      <a:pPr marL="0" lvl="1" indent="0"/>
                      <a:r>
                        <a:rPr lang="en-US" sz="1600" dirty="0" smtClean="0">
                          <a:solidFill>
                            <a:schemeClr val="tx1"/>
                          </a:solidFill>
                          <a:latin typeface="Swiss 721 BT"/>
                        </a:rPr>
                        <a:t>Vehicle maintenance</a:t>
                      </a:r>
                    </a:p>
                  </a:txBody>
                  <a:tcPr/>
                </a:tc>
                <a:tc>
                  <a:txBody>
                    <a:bodyPr/>
                    <a:lstStyle/>
                    <a:p>
                      <a:pPr marL="228600" lvl="2" indent="-228600">
                        <a:buFont typeface="Arial" panose="020B0604020202020204" pitchFamily="34" charset="0"/>
                        <a:buChar char="•"/>
                      </a:pPr>
                      <a:r>
                        <a:rPr lang="en-US" sz="1600" b="0" i="0" kern="1200" baseline="0" dirty="0" smtClean="0">
                          <a:solidFill>
                            <a:schemeClr val="tx1"/>
                          </a:solidFill>
                          <a:latin typeface="Swiss 721 BT"/>
                          <a:ea typeface="+mn-ea"/>
                          <a:cs typeface="+mn-cs"/>
                        </a:rPr>
                        <a:t>Chemicals (</a:t>
                      </a:r>
                      <a:r>
                        <a:rPr lang="en-US" sz="1600" b="0" i="1" kern="1200" baseline="0" dirty="0" smtClean="0">
                          <a:solidFill>
                            <a:schemeClr val="tx1"/>
                          </a:solidFill>
                          <a:latin typeface="Swiss 721 BT"/>
                          <a:ea typeface="+mn-ea"/>
                          <a:cs typeface="+mn-cs"/>
                        </a:rPr>
                        <a:t>oils, greases, lubricants, chemical compounds)</a:t>
                      </a:r>
                    </a:p>
                    <a:p>
                      <a:pPr marL="228600" lvl="2" indent="-228600">
                        <a:buFont typeface="Arial" panose="020B0604020202020204" pitchFamily="34" charset="0"/>
                        <a:buChar char="•"/>
                      </a:pPr>
                      <a:r>
                        <a:rPr lang="en-US" sz="1600" b="0" i="0" kern="1200" baseline="0" dirty="0" smtClean="0">
                          <a:solidFill>
                            <a:schemeClr val="tx1"/>
                          </a:solidFill>
                          <a:latin typeface="Swiss 721 BT"/>
                          <a:ea typeface="+mn-ea"/>
                          <a:cs typeface="+mn-cs"/>
                        </a:rPr>
                        <a:t>Noise </a:t>
                      </a:r>
                      <a:r>
                        <a:rPr lang="en-US" sz="1600" b="0" i="1" kern="1200" baseline="0" dirty="0" smtClean="0">
                          <a:solidFill>
                            <a:schemeClr val="tx1"/>
                          </a:solidFill>
                          <a:latin typeface="Swiss 721 BT"/>
                          <a:ea typeface="+mn-ea"/>
                          <a:cs typeface="+mn-cs"/>
                        </a:rPr>
                        <a:t>(use of pneumatic tools, electric tools, hand tools; cooling fans, ventilation systems, personal radios)</a:t>
                      </a:r>
                    </a:p>
                    <a:p>
                      <a:pPr marL="228600" lvl="2" indent="-228600">
                        <a:buFont typeface="Arial" panose="020B0604020202020204" pitchFamily="34" charset="0"/>
                        <a:buChar char="•"/>
                      </a:pPr>
                      <a:r>
                        <a:rPr lang="en-US" sz="1600" b="0" i="0" kern="1200" baseline="0" dirty="0" smtClean="0">
                          <a:solidFill>
                            <a:schemeClr val="tx1"/>
                          </a:solidFill>
                          <a:latin typeface="Swiss 721 BT"/>
                          <a:ea typeface="+mn-ea"/>
                          <a:cs typeface="+mn-cs"/>
                        </a:rPr>
                        <a:t>Carbon monoxide </a:t>
                      </a:r>
                      <a:r>
                        <a:rPr lang="en-US" sz="1600" b="0" i="1" kern="1200" baseline="0" dirty="0" smtClean="0">
                          <a:solidFill>
                            <a:schemeClr val="tx1"/>
                          </a:solidFill>
                          <a:latin typeface="Swiss 721 BT"/>
                          <a:ea typeface="+mn-ea"/>
                          <a:cs typeface="+mn-cs"/>
                        </a:rPr>
                        <a:t>(forklifts, vehicles operating indoors)</a:t>
                      </a:r>
                    </a:p>
                    <a:p>
                      <a:pPr marL="228600" lvl="2" indent="-228600">
                        <a:buFont typeface="Arial" panose="020B0604020202020204" pitchFamily="34" charset="0"/>
                        <a:buChar char="•"/>
                      </a:pPr>
                      <a:r>
                        <a:rPr lang="en-US" sz="1600" b="0" i="0" kern="1200" baseline="0" dirty="0" smtClean="0">
                          <a:solidFill>
                            <a:schemeClr val="tx1"/>
                          </a:solidFill>
                          <a:latin typeface="Swiss 721 BT"/>
                          <a:ea typeface="+mn-ea"/>
                          <a:cs typeface="+mn-cs"/>
                        </a:rPr>
                        <a:t>Ceramic fibers/asbestos </a:t>
                      </a:r>
                      <a:r>
                        <a:rPr lang="en-US" sz="1600" b="0" i="1" kern="1200" baseline="0" dirty="0" smtClean="0">
                          <a:solidFill>
                            <a:schemeClr val="tx1"/>
                          </a:solidFill>
                          <a:latin typeface="Swiss 721 BT"/>
                          <a:ea typeface="+mn-ea"/>
                          <a:cs typeface="+mn-cs"/>
                        </a:rPr>
                        <a:t>(brake change operations)</a:t>
                      </a:r>
                    </a:p>
                    <a:p>
                      <a:pPr marL="228600" lvl="2" indent="-228600">
                        <a:buFont typeface="Arial" panose="020B0604020202020204" pitchFamily="34" charset="0"/>
                        <a:buChar char="•"/>
                      </a:pPr>
                      <a:r>
                        <a:rPr lang="en-US" sz="1600" b="0" i="0" kern="1200" baseline="0" dirty="0" smtClean="0">
                          <a:solidFill>
                            <a:schemeClr val="tx1"/>
                          </a:solidFill>
                          <a:latin typeface="Swiss 721 BT"/>
                          <a:ea typeface="+mn-ea"/>
                          <a:cs typeface="+mn-cs"/>
                        </a:rPr>
                        <a:t>Silica (</a:t>
                      </a:r>
                      <a:r>
                        <a:rPr lang="en-US" sz="1600" b="0" i="1" kern="1200" baseline="0" dirty="0" smtClean="0">
                          <a:solidFill>
                            <a:schemeClr val="tx1"/>
                          </a:solidFill>
                          <a:latin typeface="Swiss 721 BT"/>
                          <a:ea typeface="+mn-ea"/>
                          <a:cs typeface="+mn-cs"/>
                        </a:rPr>
                        <a:t>blasting booths/rooms)</a:t>
                      </a:r>
                    </a:p>
                    <a:p>
                      <a:pPr marL="228600" lvl="2" indent="-228600">
                        <a:buFont typeface="Arial" panose="020B0604020202020204" pitchFamily="34" charset="0"/>
                        <a:buChar char="•"/>
                      </a:pPr>
                      <a:r>
                        <a:rPr lang="en-US" sz="1600" b="0" i="0" kern="1200" baseline="0" dirty="0" smtClean="0">
                          <a:solidFill>
                            <a:schemeClr val="tx1"/>
                          </a:solidFill>
                          <a:latin typeface="Swiss 721 BT"/>
                          <a:ea typeface="+mn-ea"/>
                          <a:cs typeface="+mn-cs"/>
                        </a:rPr>
                        <a:t>Hydrogen/sulfuric acids </a:t>
                      </a:r>
                      <a:r>
                        <a:rPr lang="en-US" sz="1600" b="0" i="1" kern="1200" baseline="0" dirty="0" smtClean="0">
                          <a:solidFill>
                            <a:schemeClr val="tx1"/>
                          </a:solidFill>
                          <a:latin typeface="Swiss 721 BT"/>
                          <a:ea typeface="+mn-ea"/>
                          <a:cs typeface="+mn-cs"/>
                        </a:rPr>
                        <a:t>(charging and maintaining lead acid batteries, build-up of hydrogen gas)</a:t>
                      </a:r>
                      <a:endParaRPr lang="en-US" sz="1600" b="0" i="0" kern="1200" baseline="0" dirty="0" smtClean="0">
                        <a:solidFill>
                          <a:schemeClr val="tx1"/>
                        </a:solidFill>
                        <a:latin typeface="Swiss 721 BT"/>
                        <a:ea typeface="+mn-ea"/>
                        <a:cs typeface="+mn-cs"/>
                      </a:endParaRPr>
                    </a:p>
                  </a:txBody>
                  <a:tcPr/>
                </a:tc>
              </a:tr>
              <a:tr h="415628">
                <a:tc>
                  <a:txBody>
                    <a:bodyPr/>
                    <a:lstStyle/>
                    <a:p>
                      <a:pPr marL="0" lvl="1" indent="0"/>
                      <a:r>
                        <a:rPr lang="en-US" sz="1600" dirty="0" smtClean="0">
                          <a:solidFill>
                            <a:schemeClr val="tx1"/>
                          </a:solidFill>
                          <a:latin typeface="Swiss 721 BT"/>
                        </a:rPr>
                        <a:t>Electronics repair</a:t>
                      </a:r>
                    </a:p>
                  </a:txBody>
                  <a:tcPr/>
                </a:tc>
                <a:tc>
                  <a:txBody>
                    <a:bodyPr/>
                    <a:lstStyle/>
                    <a:p>
                      <a:pPr marL="228600" lvl="2" indent="-228600">
                        <a:buFont typeface="Arial" panose="020B0604020202020204" pitchFamily="34" charset="0"/>
                        <a:buChar char="•"/>
                      </a:pPr>
                      <a:r>
                        <a:rPr lang="en-US" sz="1600" b="0" i="0" kern="1200" baseline="0" dirty="0" smtClean="0">
                          <a:solidFill>
                            <a:schemeClr val="tx1"/>
                          </a:solidFill>
                          <a:latin typeface="Swiss 721 BT"/>
                          <a:ea typeface="+mn-ea"/>
                          <a:cs typeface="+mn-cs"/>
                        </a:rPr>
                        <a:t>Chemicals (</a:t>
                      </a:r>
                      <a:r>
                        <a:rPr lang="en-US" sz="1600" b="0" i="1" kern="1200" baseline="0" dirty="0" smtClean="0">
                          <a:solidFill>
                            <a:schemeClr val="tx1"/>
                          </a:solidFill>
                          <a:latin typeface="Swiss 721 BT"/>
                          <a:ea typeface="+mn-ea"/>
                          <a:cs typeface="+mn-cs"/>
                        </a:rPr>
                        <a:t>isopropyl alcohol, soldering flux – formaldehydes, acetaldehydes, acetone, abietic acids)</a:t>
                      </a:r>
                    </a:p>
                    <a:p>
                      <a:pPr marL="228600" lvl="2" indent="-228600">
                        <a:buFont typeface="Arial" panose="020B0604020202020204" pitchFamily="34" charset="0"/>
                        <a:buChar char="•"/>
                      </a:pPr>
                      <a:r>
                        <a:rPr lang="en-US" sz="1600" b="0" i="0" kern="1200" baseline="0" dirty="0" smtClean="0">
                          <a:solidFill>
                            <a:schemeClr val="tx1"/>
                          </a:solidFill>
                          <a:latin typeface="Swiss 721 BT"/>
                          <a:ea typeface="+mn-ea"/>
                          <a:cs typeface="+mn-cs"/>
                        </a:rPr>
                        <a:t>Metals (</a:t>
                      </a:r>
                      <a:r>
                        <a:rPr lang="en-US" sz="1600" b="0" i="1" kern="1200" baseline="0" dirty="0" smtClean="0">
                          <a:solidFill>
                            <a:schemeClr val="tx1"/>
                          </a:solidFill>
                          <a:latin typeface="Swiss 721 BT"/>
                          <a:ea typeface="+mn-ea"/>
                          <a:cs typeface="+mn-cs"/>
                        </a:rPr>
                        <a:t>solders – lead, tin, silver)</a:t>
                      </a:r>
                    </a:p>
                    <a:p>
                      <a:pPr marL="228600" lvl="2" indent="-228600">
                        <a:buFont typeface="Arial" panose="020B0604020202020204" pitchFamily="34" charset="0"/>
                        <a:buChar char="•"/>
                      </a:pPr>
                      <a:r>
                        <a:rPr lang="en-US" sz="1600" b="0" i="0" kern="1200" baseline="0" dirty="0" smtClean="0">
                          <a:solidFill>
                            <a:schemeClr val="tx1"/>
                          </a:solidFill>
                          <a:latin typeface="Swiss 721 BT"/>
                          <a:ea typeface="+mn-ea"/>
                          <a:cs typeface="+mn-cs"/>
                        </a:rPr>
                        <a:t>Radio frequency (</a:t>
                      </a:r>
                      <a:r>
                        <a:rPr lang="en-US" sz="1600" b="0" i="1" kern="1200" baseline="0" dirty="0" smtClean="0">
                          <a:solidFill>
                            <a:schemeClr val="tx1"/>
                          </a:solidFill>
                          <a:latin typeface="Swiss 721 BT"/>
                          <a:ea typeface="+mn-ea"/>
                          <a:cs typeface="+mn-cs"/>
                        </a:rPr>
                        <a:t>antennas)</a:t>
                      </a:r>
                      <a:endParaRPr lang="en-US" sz="1600" b="0" i="0" kern="1200" baseline="0" dirty="0" smtClean="0">
                        <a:solidFill>
                          <a:schemeClr val="tx1"/>
                        </a:solidFill>
                        <a:latin typeface="Swiss 721 BT"/>
                        <a:ea typeface="+mn-ea"/>
                        <a:cs typeface="+mn-cs"/>
                      </a:endParaRPr>
                    </a:p>
                  </a:txBody>
                  <a:tcPr/>
                </a:tc>
              </a:tr>
              <a:tr h="415628">
                <a:tc>
                  <a:txBody>
                    <a:bodyPr/>
                    <a:lstStyle/>
                    <a:p>
                      <a:pPr marL="0" lvl="1" indent="0"/>
                      <a:r>
                        <a:rPr lang="en-US" sz="1600" dirty="0" smtClean="0">
                          <a:solidFill>
                            <a:schemeClr val="tx1"/>
                          </a:solidFill>
                          <a:latin typeface="Swiss 721 BT"/>
                        </a:rPr>
                        <a:t>Laboratories</a:t>
                      </a:r>
                    </a:p>
                  </a:txBody>
                  <a:tcPr/>
                </a:tc>
                <a:tc>
                  <a:txBody>
                    <a:bodyPr/>
                    <a:lstStyle/>
                    <a:p>
                      <a:pPr marL="228600" lvl="2" indent="-228600">
                        <a:buFont typeface="Arial" panose="020B0604020202020204" pitchFamily="34" charset="0"/>
                        <a:buChar char="•"/>
                      </a:pPr>
                      <a:r>
                        <a:rPr lang="en-US" sz="1600" b="0" i="0" kern="1200" baseline="0" dirty="0" smtClean="0">
                          <a:solidFill>
                            <a:schemeClr val="tx1"/>
                          </a:solidFill>
                          <a:latin typeface="Swiss 721 BT"/>
                          <a:ea typeface="+mn-ea"/>
                          <a:cs typeface="+mn-cs"/>
                        </a:rPr>
                        <a:t>Noise (</a:t>
                      </a:r>
                      <a:r>
                        <a:rPr lang="en-US" sz="1600" b="0" i="1" kern="1200" baseline="0" dirty="0" smtClean="0">
                          <a:solidFill>
                            <a:schemeClr val="tx1"/>
                          </a:solidFill>
                          <a:latin typeface="Swiss 721 BT"/>
                          <a:ea typeface="+mn-ea"/>
                          <a:cs typeface="+mn-cs"/>
                        </a:rPr>
                        <a:t>ventilation hoods, equipment – centrifuges, mixers/shakers)</a:t>
                      </a:r>
                    </a:p>
                    <a:p>
                      <a:pPr marL="228600" lvl="2" indent="-228600">
                        <a:buFont typeface="Arial" panose="020B0604020202020204" pitchFamily="34" charset="0"/>
                        <a:buChar char="•"/>
                      </a:pPr>
                      <a:r>
                        <a:rPr lang="en-US" sz="1600" b="0" i="0" kern="1200" baseline="0" dirty="0" smtClean="0">
                          <a:solidFill>
                            <a:schemeClr val="tx1"/>
                          </a:solidFill>
                          <a:latin typeface="Swiss 721 BT"/>
                          <a:ea typeface="+mn-ea"/>
                          <a:cs typeface="+mn-cs"/>
                        </a:rPr>
                        <a:t>Bloodborne pathogens (</a:t>
                      </a:r>
                      <a:r>
                        <a:rPr lang="en-US" sz="1600" b="0" i="1" kern="1200" baseline="0" dirty="0" smtClean="0">
                          <a:solidFill>
                            <a:schemeClr val="tx1"/>
                          </a:solidFill>
                          <a:latin typeface="Swiss 721 BT"/>
                          <a:ea typeface="+mn-ea"/>
                          <a:cs typeface="+mn-cs"/>
                        </a:rPr>
                        <a:t>needlesticks)</a:t>
                      </a:r>
                    </a:p>
                    <a:p>
                      <a:pPr marL="228600" lvl="2" indent="-228600">
                        <a:buFont typeface="Arial" panose="020B0604020202020204" pitchFamily="34" charset="0"/>
                        <a:buChar char="•"/>
                      </a:pPr>
                      <a:r>
                        <a:rPr lang="en-US" sz="1600" b="0" i="0" kern="1200" baseline="0" dirty="0" smtClean="0">
                          <a:solidFill>
                            <a:schemeClr val="tx1"/>
                          </a:solidFill>
                          <a:latin typeface="Swiss 721 BT"/>
                          <a:ea typeface="+mn-ea"/>
                          <a:cs typeface="+mn-cs"/>
                        </a:rPr>
                        <a:t>Steam/hot objects </a:t>
                      </a:r>
                      <a:r>
                        <a:rPr lang="en-US" sz="1600" b="0" i="1" kern="1200" baseline="0" dirty="0" smtClean="0">
                          <a:solidFill>
                            <a:schemeClr val="tx1"/>
                          </a:solidFill>
                          <a:latin typeface="Swiss 721 BT"/>
                          <a:ea typeface="+mn-ea"/>
                          <a:cs typeface="+mn-cs"/>
                        </a:rPr>
                        <a:t>(sterilization units)</a:t>
                      </a:r>
                    </a:p>
                    <a:p>
                      <a:pPr marL="228600" lvl="2" indent="-228600">
                        <a:buFont typeface="Arial" panose="020B0604020202020204" pitchFamily="34" charset="0"/>
                        <a:buChar char="•"/>
                      </a:pPr>
                      <a:r>
                        <a:rPr lang="en-US" sz="1600" b="0" i="0" kern="1200" baseline="0" dirty="0" smtClean="0">
                          <a:solidFill>
                            <a:schemeClr val="tx1"/>
                          </a:solidFill>
                          <a:latin typeface="Swiss 721 BT"/>
                          <a:ea typeface="+mn-ea"/>
                          <a:cs typeface="+mn-cs"/>
                        </a:rPr>
                        <a:t>Chemicals (</a:t>
                      </a:r>
                      <a:r>
                        <a:rPr lang="en-US" sz="1600" b="0" i="1" kern="1200" baseline="0" dirty="0" smtClean="0">
                          <a:solidFill>
                            <a:schemeClr val="tx1"/>
                          </a:solidFill>
                          <a:latin typeface="Swiss 721 BT"/>
                          <a:ea typeface="+mn-ea"/>
                          <a:cs typeface="+mn-cs"/>
                        </a:rPr>
                        <a:t>solvents, acids, bases – adverse chemical reactions, storage concerns, chemical spills)</a:t>
                      </a:r>
                      <a:endParaRPr lang="en-US" sz="1600" b="0" i="0" kern="1200" baseline="0" dirty="0" smtClean="0">
                        <a:solidFill>
                          <a:schemeClr val="tx1"/>
                        </a:solidFill>
                        <a:latin typeface="Swiss 721 BT"/>
                        <a:ea typeface="+mn-ea"/>
                        <a:cs typeface="+mn-cs"/>
                      </a:endParaRPr>
                    </a:p>
                  </a:txBody>
                  <a:tcPr/>
                </a:tc>
              </a:tr>
            </a:tbl>
          </a:graphicData>
        </a:graphic>
      </p:graphicFrame>
    </p:spTree>
    <p:extLst>
      <p:ext uri="{BB962C8B-B14F-4D97-AF65-F5344CB8AC3E}">
        <p14:creationId xmlns:p14="http://schemas.microsoft.com/office/powerpoint/2010/main" val="2015513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Presenters</a:t>
            </a:r>
            <a:endParaRPr lang="en-US" dirty="0"/>
          </a:p>
        </p:txBody>
      </p:sp>
      <p:sp>
        <p:nvSpPr>
          <p:cNvPr id="3" name="Content Placeholder 2"/>
          <p:cNvSpPr>
            <a:spLocks noGrp="1"/>
          </p:cNvSpPr>
          <p:nvPr>
            <p:ph idx="1"/>
          </p:nvPr>
        </p:nvSpPr>
        <p:spPr/>
        <p:txBody>
          <a:bodyPr/>
          <a:lstStyle/>
          <a:p>
            <a:pPr marL="0" indent="0">
              <a:buNone/>
            </a:pPr>
            <a:r>
              <a:rPr lang="en-US" sz="2400" dirty="0" smtClean="0"/>
              <a:t>For more information, </a:t>
            </a:r>
            <a:r>
              <a:rPr lang="en-US" sz="2400" dirty="0"/>
              <a:t>visit </a:t>
            </a:r>
            <a:r>
              <a:rPr lang="en-US" sz="2400" dirty="0">
                <a:hlinkClick r:id="rId2"/>
              </a:rPr>
              <a:t>https://vppcx.org</a:t>
            </a:r>
            <a:r>
              <a:rPr lang="en-US" sz="2400" dirty="0" smtClean="0">
                <a:hlinkClick r:id="rId2"/>
              </a:rPr>
              <a:t>/</a:t>
            </a:r>
            <a:r>
              <a:rPr lang="en-US" sz="2400" dirty="0" smtClean="0"/>
              <a:t> or contact one of the presenters: </a:t>
            </a:r>
          </a:p>
          <a:p>
            <a:r>
              <a:rPr lang="en-US" sz="2400" dirty="0" smtClean="0"/>
              <a:t>Eric Gray</a:t>
            </a:r>
          </a:p>
          <a:p>
            <a:pPr marL="400050" lvl="1" indent="0">
              <a:buNone/>
            </a:pPr>
            <a:r>
              <a:rPr lang="en-US" sz="2000" dirty="0" smtClean="0">
                <a:hlinkClick r:id="rId3"/>
              </a:rPr>
              <a:t>graye@ctc.com</a:t>
            </a:r>
            <a:endParaRPr lang="en-US" sz="2000" dirty="0" smtClean="0"/>
          </a:p>
          <a:p>
            <a:pPr marL="400050" lvl="1" indent="0">
              <a:buNone/>
            </a:pPr>
            <a:r>
              <a:rPr lang="en-US" sz="2000" dirty="0" smtClean="0"/>
              <a:t>(904) 486-4003</a:t>
            </a:r>
          </a:p>
          <a:p>
            <a:endParaRPr lang="en-US" dirty="0"/>
          </a:p>
          <a:p>
            <a:r>
              <a:rPr lang="en-US" sz="2400" dirty="0"/>
              <a:t>Brandon Hody</a:t>
            </a:r>
          </a:p>
          <a:p>
            <a:pPr marL="400050" lvl="1" indent="0">
              <a:buNone/>
            </a:pPr>
            <a:r>
              <a:rPr lang="en-US" sz="2000" dirty="0" smtClean="0">
                <a:hlinkClick r:id="rId4"/>
              </a:rPr>
              <a:t>hodyb@ctc.com</a:t>
            </a:r>
            <a:endParaRPr lang="en-US" sz="2000" dirty="0" smtClean="0"/>
          </a:p>
          <a:p>
            <a:pPr marL="400050" lvl="1" indent="0">
              <a:buNone/>
            </a:pPr>
            <a:r>
              <a:rPr lang="en-US" sz="2000" dirty="0" smtClean="0"/>
              <a:t>(814) 269-6461</a:t>
            </a:r>
          </a:p>
          <a:p>
            <a:endParaRPr lang="en-US" dirty="0"/>
          </a:p>
          <a:p>
            <a:r>
              <a:rPr lang="en-US" sz="2400" dirty="0"/>
              <a:t>John Youngblood</a:t>
            </a:r>
          </a:p>
          <a:p>
            <a:pPr marL="400050" lvl="1" indent="0">
              <a:buNone/>
            </a:pPr>
            <a:r>
              <a:rPr lang="en-US" sz="2000" dirty="0" smtClean="0">
                <a:hlinkClick r:id="rId5"/>
              </a:rPr>
              <a:t>youngblj@ctc.com</a:t>
            </a:r>
            <a:endParaRPr lang="en-US" sz="2000" dirty="0" smtClean="0"/>
          </a:p>
          <a:p>
            <a:pPr marL="400050" lvl="1" indent="0">
              <a:buNone/>
            </a:pPr>
            <a:r>
              <a:rPr lang="en-US" sz="2000" dirty="0" smtClean="0"/>
              <a:t>(814)248-7727</a:t>
            </a:r>
            <a:endParaRPr lang="en-US" sz="2000" dirty="0"/>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17</a:t>
            </a:fld>
            <a:endParaRPr lang="en-US" dirty="0"/>
          </a:p>
        </p:txBody>
      </p:sp>
    </p:spTree>
    <p:extLst>
      <p:ext uri="{BB962C8B-B14F-4D97-AF65-F5344CB8AC3E}">
        <p14:creationId xmlns:p14="http://schemas.microsoft.com/office/powerpoint/2010/main" val="150022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52524"/>
            <a:ext cx="8229600" cy="4543425"/>
          </a:xfrm>
        </p:spPr>
        <p:txBody>
          <a:bodyPr anchor="ctr"/>
          <a:lstStyle/>
          <a:p>
            <a:pPr algn="ctr"/>
            <a:r>
              <a:rPr lang="en-US" sz="7200" dirty="0" smtClean="0">
                <a:solidFill>
                  <a:schemeClr val="tx1">
                    <a:lumMod val="75000"/>
                    <a:lumOff val="25000"/>
                  </a:schemeClr>
                </a:solidFill>
              </a:rPr>
              <a:t>QUESTIONS</a:t>
            </a:r>
            <a:endParaRPr lang="en-US" dirty="0">
              <a:solidFill>
                <a:schemeClr val="tx1">
                  <a:lumMod val="75000"/>
                  <a:lumOff val="25000"/>
                </a:schemeClr>
              </a:solidFill>
            </a:endParaRPr>
          </a:p>
        </p:txBody>
      </p:sp>
      <p:sp>
        <p:nvSpPr>
          <p:cNvPr id="2" name="Slide Number Placeholder 1"/>
          <p:cNvSpPr>
            <a:spLocks noGrp="1"/>
          </p:cNvSpPr>
          <p:nvPr>
            <p:ph type="sldNum" sz="quarter" idx="12"/>
          </p:nvPr>
        </p:nvSpPr>
        <p:spPr/>
        <p:txBody>
          <a:bodyPr/>
          <a:lstStyle/>
          <a:p>
            <a:fld id="{EC6B01B9-2AD7-FF46-ADAD-E0B0ABE832D6}" type="slidenum">
              <a:rPr lang="en-US" smtClean="0"/>
              <a:t>18</a:t>
            </a:fld>
            <a:endParaRPr lang="en-US" dirty="0"/>
          </a:p>
        </p:txBody>
      </p:sp>
    </p:spTree>
    <p:extLst>
      <p:ext uri="{BB962C8B-B14F-4D97-AF65-F5344CB8AC3E}">
        <p14:creationId xmlns:p14="http://schemas.microsoft.com/office/powerpoint/2010/main" val="1339447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52524"/>
            <a:ext cx="8229600" cy="4543425"/>
          </a:xfrm>
        </p:spPr>
        <p:txBody>
          <a:bodyPr anchor="ctr"/>
          <a:lstStyle/>
          <a:p>
            <a:pPr algn="ctr"/>
            <a:r>
              <a:rPr lang="en-US" sz="7200" dirty="0" smtClean="0">
                <a:solidFill>
                  <a:schemeClr val="tx1">
                    <a:lumMod val="75000"/>
                    <a:lumOff val="25000"/>
                  </a:schemeClr>
                </a:solidFill>
              </a:rPr>
              <a:t>Backup</a:t>
            </a:r>
            <a:br>
              <a:rPr lang="en-US" sz="7200" dirty="0" smtClean="0">
                <a:solidFill>
                  <a:schemeClr val="tx1">
                    <a:lumMod val="75000"/>
                    <a:lumOff val="25000"/>
                  </a:schemeClr>
                </a:solidFill>
              </a:rPr>
            </a:br>
            <a:r>
              <a:rPr lang="en-US" sz="7200" dirty="0" smtClean="0">
                <a:solidFill>
                  <a:schemeClr val="tx1">
                    <a:lumMod val="75000"/>
                    <a:lumOff val="25000"/>
                  </a:schemeClr>
                </a:solidFill>
              </a:rPr>
              <a:t>Information</a:t>
            </a:r>
            <a:endParaRPr lang="en-US" dirty="0">
              <a:solidFill>
                <a:schemeClr val="tx1">
                  <a:lumMod val="75000"/>
                  <a:lumOff val="25000"/>
                </a:schemeClr>
              </a:solidFill>
            </a:endParaRPr>
          </a:p>
        </p:txBody>
      </p:sp>
      <p:sp>
        <p:nvSpPr>
          <p:cNvPr id="2" name="Slide Number Placeholder 1"/>
          <p:cNvSpPr>
            <a:spLocks noGrp="1"/>
          </p:cNvSpPr>
          <p:nvPr>
            <p:ph type="sldNum" sz="quarter" idx="12"/>
          </p:nvPr>
        </p:nvSpPr>
        <p:spPr/>
        <p:txBody>
          <a:bodyPr/>
          <a:lstStyle/>
          <a:p>
            <a:fld id="{EC6B01B9-2AD7-FF46-ADAD-E0B0ABE832D6}" type="slidenum">
              <a:rPr lang="en-US" smtClean="0"/>
              <a:t>19</a:t>
            </a:fld>
            <a:endParaRPr lang="en-US" dirty="0"/>
          </a:p>
        </p:txBody>
      </p:sp>
    </p:spTree>
    <p:extLst>
      <p:ext uri="{BB962C8B-B14F-4D97-AF65-F5344CB8AC3E}">
        <p14:creationId xmlns:p14="http://schemas.microsoft.com/office/powerpoint/2010/main" val="612127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Purpose of the Webinar</a:t>
            </a:r>
            <a:endParaRPr lang="en-US" dirty="0"/>
          </a:p>
        </p:txBody>
      </p:sp>
      <p:sp>
        <p:nvSpPr>
          <p:cNvPr id="3" name="Content Placeholder 2"/>
          <p:cNvSpPr>
            <a:spLocks noGrp="1"/>
          </p:cNvSpPr>
          <p:nvPr>
            <p:ph idx="1"/>
          </p:nvPr>
        </p:nvSpPr>
        <p:spPr/>
        <p:txBody>
          <a:bodyPr>
            <a:normAutofit/>
          </a:bodyPr>
          <a:lstStyle/>
          <a:p>
            <a:pPr>
              <a:spcAft>
                <a:spcPts val="1200"/>
              </a:spcAft>
            </a:pPr>
            <a:r>
              <a:rPr lang="en-US" sz="2400" dirty="0" smtClean="0">
                <a:solidFill>
                  <a:schemeClr val="tx1"/>
                </a:solidFill>
              </a:rPr>
              <a:t>Familiarize Safety Management System (SMS) assessors with common Industrial Hygiene (IH) procedures to focus on during the assessment process</a:t>
            </a:r>
          </a:p>
          <a:p>
            <a:pPr>
              <a:spcAft>
                <a:spcPts val="1200"/>
              </a:spcAft>
            </a:pPr>
            <a:r>
              <a:rPr lang="en-US" sz="2400" dirty="0">
                <a:solidFill>
                  <a:schemeClr val="tx1"/>
                </a:solidFill>
              </a:rPr>
              <a:t>Describe  IH data management systems and how sites utilize to meet SMS </a:t>
            </a:r>
            <a:r>
              <a:rPr lang="en-US" sz="2400" dirty="0" smtClean="0">
                <a:solidFill>
                  <a:schemeClr val="tx1"/>
                </a:solidFill>
              </a:rPr>
              <a:t>requirements</a:t>
            </a:r>
            <a:endParaRPr lang="en-US" sz="2400" dirty="0">
              <a:solidFill>
                <a:schemeClr val="tx1"/>
              </a:solidFill>
            </a:endParaRPr>
          </a:p>
          <a:p>
            <a:pPr>
              <a:spcAft>
                <a:spcPts val="1200"/>
              </a:spcAft>
            </a:pPr>
            <a:r>
              <a:rPr lang="en-US" sz="2400" dirty="0" smtClean="0">
                <a:solidFill>
                  <a:schemeClr val="tx1"/>
                </a:solidFill>
              </a:rPr>
              <a:t>Inform on how IH procedures and surveys apply directly to SMS assessment criteria</a:t>
            </a:r>
          </a:p>
          <a:p>
            <a:pPr>
              <a:spcAft>
                <a:spcPts val="1200"/>
              </a:spcAft>
            </a:pPr>
            <a:r>
              <a:rPr lang="en-US" sz="2400" dirty="0" smtClean="0">
                <a:solidFill>
                  <a:schemeClr val="tx1"/>
                </a:solidFill>
              </a:rPr>
              <a:t>Review common IH-related shops and hazards to be aware of while conducting SMS assessments</a:t>
            </a:r>
            <a:endParaRPr lang="en-US" sz="2400" dirty="0">
              <a:solidFill>
                <a:schemeClr val="tx1"/>
              </a:solidFill>
            </a:endParaRPr>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2</a:t>
            </a:fld>
            <a:endParaRPr lang="en-US" dirty="0"/>
          </a:p>
        </p:txBody>
      </p:sp>
    </p:spTree>
    <p:extLst>
      <p:ext uri="{BB962C8B-B14F-4D97-AF65-F5344CB8AC3E}">
        <p14:creationId xmlns:p14="http://schemas.microsoft.com/office/powerpoint/2010/main" val="1706778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Brief SMS Explanation</a:t>
            </a:r>
            <a:endParaRPr lang="en-US" dirty="0"/>
          </a:p>
        </p:txBody>
      </p:sp>
      <p:sp>
        <p:nvSpPr>
          <p:cNvPr id="3" name="Content Placeholder 2"/>
          <p:cNvSpPr>
            <a:spLocks noGrp="1"/>
          </p:cNvSpPr>
          <p:nvPr>
            <p:ph idx="1"/>
          </p:nvPr>
        </p:nvSpPr>
        <p:spPr/>
        <p:txBody>
          <a:bodyPr/>
          <a:lstStyle/>
          <a:p>
            <a:r>
              <a:rPr lang="en-US" dirty="0" smtClean="0"/>
              <a:t>VPP = Voluntary Protection Programs</a:t>
            </a:r>
          </a:p>
          <a:p>
            <a:pPr lvl="1"/>
            <a:r>
              <a:rPr lang="en-US" dirty="0" smtClean="0"/>
              <a:t>Aligns with policy, regulation, and SOH Strategic Plan</a:t>
            </a:r>
          </a:p>
          <a:p>
            <a:pPr lvl="1"/>
            <a:r>
              <a:rPr lang="en-US" dirty="0" smtClean="0"/>
              <a:t>VPP compares the existing site safety &amp; health management system against </a:t>
            </a:r>
            <a:br>
              <a:rPr lang="en-US" dirty="0" smtClean="0"/>
            </a:br>
            <a:r>
              <a:rPr lang="en-US" dirty="0" smtClean="0"/>
              <a:t>“best in class” criteria</a:t>
            </a:r>
          </a:p>
          <a:p>
            <a:pPr marL="342900" lvl="1" indent="-342900">
              <a:buFont typeface="Arial"/>
              <a:buChar char="•"/>
            </a:pPr>
            <a:r>
              <a:rPr lang="en-US" sz="2000" dirty="0" smtClean="0"/>
              <a:t>Four Elements </a:t>
            </a:r>
            <a:r>
              <a:rPr lang="en-US" sz="2000" dirty="0"/>
              <a:t>of VPP</a:t>
            </a:r>
          </a:p>
          <a:p>
            <a:pPr lvl="1"/>
            <a:r>
              <a:rPr lang="en-US" dirty="0" smtClean="0"/>
              <a:t>Management Leadership &amp; Employee Involvement</a:t>
            </a:r>
          </a:p>
          <a:p>
            <a:pPr lvl="1"/>
            <a:r>
              <a:rPr lang="en-US" dirty="0" smtClean="0"/>
              <a:t>Worksite Analysis</a:t>
            </a:r>
          </a:p>
          <a:p>
            <a:pPr lvl="1"/>
            <a:r>
              <a:rPr lang="en-US" dirty="0" smtClean="0"/>
              <a:t>Hazard Prevention &amp; Control</a:t>
            </a:r>
          </a:p>
          <a:p>
            <a:pPr lvl="1"/>
            <a:r>
              <a:rPr lang="en-US" dirty="0" smtClean="0"/>
              <a:t>Safety &amp; Health Training</a:t>
            </a:r>
          </a:p>
          <a:p>
            <a:pPr marL="457200" lvl="1" indent="0">
              <a:buNone/>
            </a:pPr>
            <a:endParaRPr lang="en-US" dirty="0" smtClean="0"/>
          </a:p>
          <a:p>
            <a:pPr lvl="1"/>
            <a:endParaRPr lang="en-US" dirty="0"/>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20</a:t>
            </a:fld>
            <a:endParaRPr lang="en-US" dirty="0"/>
          </a:p>
        </p:txBody>
      </p:sp>
      <p:pic>
        <p:nvPicPr>
          <p:cNvPr id="5" name="Picture 4" descr="slide1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2601" y="3002768"/>
            <a:ext cx="3265488" cy="295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8321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Brief SMS Explanation</a:t>
            </a:r>
            <a:endParaRPr lang="en-US" dirty="0"/>
          </a:p>
        </p:txBody>
      </p:sp>
      <p:sp>
        <p:nvSpPr>
          <p:cNvPr id="3" name="Content Placeholder 2"/>
          <p:cNvSpPr>
            <a:spLocks noGrp="1"/>
          </p:cNvSpPr>
          <p:nvPr>
            <p:ph idx="1"/>
          </p:nvPr>
        </p:nvSpPr>
        <p:spPr/>
        <p:txBody>
          <a:bodyPr/>
          <a:lstStyle/>
          <a:p>
            <a:r>
              <a:rPr lang="en-US" dirty="0" smtClean="0"/>
              <a:t>The Department of Defense (DoD) Safety Management Center of Excellence (SMCX) historically focused on VPP, but are experts in the evaluation of other SMS:</a:t>
            </a:r>
            <a:endParaRPr lang="en-US" dirty="0"/>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21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40985649"/>
              </p:ext>
            </p:extLst>
          </p:nvPr>
        </p:nvGraphicFramePr>
        <p:xfrm>
          <a:off x="611186" y="2276475"/>
          <a:ext cx="7923214" cy="2538765"/>
        </p:xfrm>
        <a:graphic>
          <a:graphicData uri="http://schemas.openxmlformats.org/drawingml/2006/table">
            <a:tbl>
              <a:tblPr firstRow="1" bandRow="1">
                <a:tableStyleId>{793D81CF-94F2-401A-BA57-92F5A7B2D0C5}</a:tableStyleId>
              </a:tblPr>
              <a:tblGrid>
                <a:gridCol w="3960777"/>
                <a:gridCol w="3962437"/>
              </a:tblGrid>
              <a:tr h="618525">
                <a:tc>
                  <a:txBody>
                    <a:bodyPr/>
                    <a:lstStyle/>
                    <a:p>
                      <a:pPr algn="ctr"/>
                      <a:r>
                        <a:rPr lang="en-US" sz="1800" dirty="0" smtClean="0">
                          <a:latin typeface="Swiss 721 BT"/>
                        </a:rPr>
                        <a:t>Governing</a:t>
                      </a:r>
                      <a:r>
                        <a:rPr lang="en-US" sz="1800" baseline="0" dirty="0" smtClean="0">
                          <a:latin typeface="Swiss 721 BT"/>
                        </a:rPr>
                        <a:t> Organization</a:t>
                      </a:r>
                      <a:endParaRPr lang="en-US" sz="1800" dirty="0">
                        <a:latin typeface="Swiss 721 BT"/>
                      </a:endParaRPr>
                    </a:p>
                  </a:txBody>
                  <a:tcPr/>
                </a:tc>
                <a:tc>
                  <a:txBody>
                    <a:bodyPr/>
                    <a:lstStyle/>
                    <a:p>
                      <a:pPr algn="ctr"/>
                      <a:r>
                        <a:rPr lang="en-US" sz="1800" dirty="0" smtClean="0">
                          <a:latin typeface="Swiss 721 BT"/>
                        </a:rPr>
                        <a:t>SMS</a:t>
                      </a:r>
                      <a:endParaRPr lang="en-US" sz="1800" dirty="0">
                        <a:latin typeface="Swiss 721 BT"/>
                      </a:endParaRPr>
                    </a:p>
                  </a:txBody>
                  <a:tcPr/>
                </a:tc>
              </a:tr>
              <a:tr h="432208">
                <a:tc>
                  <a:txBody>
                    <a:bodyPr/>
                    <a:lstStyle/>
                    <a:p>
                      <a:r>
                        <a:rPr lang="en-US" sz="1800" dirty="0" smtClean="0">
                          <a:latin typeface="Swiss 721 BT"/>
                        </a:rPr>
                        <a:t>Occupational Safety and Health Administration (OSHA)</a:t>
                      </a:r>
                      <a:endParaRPr lang="en-US" sz="1800" dirty="0">
                        <a:latin typeface="Swiss 721 BT"/>
                      </a:endParaRPr>
                    </a:p>
                  </a:txBody>
                  <a:tcPr/>
                </a:tc>
                <a:tc>
                  <a:txBody>
                    <a:bodyPr/>
                    <a:lstStyle/>
                    <a:p>
                      <a:r>
                        <a:rPr lang="en-US" sz="1800" dirty="0" smtClean="0">
                          <a:latin typeface="Swiss 721 BT"/>
                        </a:rPr>
                        <a:t>Voluntary Protection</a:t>
                      </a:r>
                      <a:r>
                        <a:rPr lang="en-US" sz="1800" baseline="0" dirty="0" smtClean="0">
                          <a:latin typeface="Swiss 721 BT"/>
                        </a:rPr>
                        <a:t> Programs (VPP)</a:t>
                      </a:r>
                      <a:endParaRPr lang="en-US" sz="1800" dirty="0">
                        <a:latin typeface="Swiss 721 BT"/>
                      </a:endParaRPr>
                    </a:p>
                  </a:txBody>
                  <a:tcPr/>
                </a:tc>
              </a:tr>
              <a:tr h="442741">
                <a:tc>
                  <a:txBody>
                    <a:bodyPr/>
                    <a:lstStyle/>
                    <a:p>
                      <a:r>
                        <a:rPr lang="en-US" sz="1800" dirty="0" smtClean="0">
                          <a:latin typeface="Swiss 721 BT"/>
                        </a:rPr>
                        <a:t>American National Standards</a:t>
                      </a:r>
                      <a:r>
                        <a:rPr lang="en-US" sz="1800" baseline="0" dirty="0" smtClean="0">
                          <a:latin typeface="Swiss 721 BT"/>
                        </a:rPr>
                        <a:t> Institute (ANSI)</a:t>
                      </a:r>
                      <a:endParaRPr lang="en-US" sz="1800" dirty="0">
                        <a:latin typeface="Swiss 721 BT"/>
                      </a:endParaRPr>
                    </a:p>
                  </a:txBody>
                  <a:tcPr/>
                </a:tc>
                <a:tc>
                  <a:txBody>
                    <a:bodyPr/>
                    <a:lstStyle/>
                    <a:p>
                      <a:r>
                        <a:rPr lang="en-US" sz="1800" dirty="0" smtClean="0">
                          <a:latin typeface="Swiss 721 BT"/>
                        </a:rPr>
                        <a:t>Z-10, Occupational</a:t>
                      </a:r>
                      <a:r>
                        <a:rPr lang="en-US" sz="1800" baseline="0" dirty="0" smtClean="0">
                          <a:latin typeface="Swiss 721 BT"/>
                        </a:rPr>
                        <a:t> Safety &amp; Health Management Standard</a:t>
                      </a:r>
                      <a:endParaRPr lang="en-US" sz="1800" dirty="0">
                        <a:latin typeface="Swiss 721 BT"/>
                      </a:endParaRPr>
                    </a:p>
                  </a:txBody>
                  <a:tcPr/>
                </a:tc>
              </a:tr>
              <a:tr h="618525">
                <a:tc>
                  <a:txBody>
                    <a:bodyPr/>
                    <a:lstStyle/>
                    <a:p>
                      <a:r>
                        <a:rPr lang="en-US" sz="1800" dirty="0" smtClean="0">
                          <a:latin typeface="Swiss 721 BT"/>
                        </a:rPr>
                        <a:t>Occupational Health and Safety Assessment Series</a:t>
                      </a:r>
                      <a:r>
                        <a:rPr lang="en-US" sz="1800" baseline="0" dirty="0" smtClean="0">
                          <a:latin typeface="Swiss 721 BT"/>
                        </a:rPr>
                        <a:t> (OHSAS)</a:t>
                      </a:r>
                      <a:endParaRPr lang="en-US" sz="1800" dirty="0">
                        <a:latin typeface="Swiss 721 BT"/>
                      </a:endParaRPr>
                    </a:p>
                  </a:txBody>
                  <a:tcPr/>
                </a:tc>
                <a:tc>
                  <a:txBody>
                    <a:bodyPr/>
                    <a:lstStyle/>
                    <a:p>
                      <a:r>
                        <a:rPr lang="en-US" sz="1800" dirty="0" smtClean="0">
                          <a:latin typeface="Swiss 721 BT"/>
                        </a:rPr>
                        <a:t>18000, Health &amp;</a:t>
                      </a:r>
                      <a:r>
                        <a:rPr lang="en-US" sz="1800" baseline="0" dirty="0" smtClean="0">
                          <a:latin typeface="Swiss 721 BT"/>
                        </a:rPr>
                        <a:t> Safety Management Systems</a:t>
                      </a:r>
                      <a:endParaRPr lang="en-US" sz="1800" dirty="0">
                        <a:latin typeface="Swiss 721 BT"/>
                      </a:endParaRPr>
                    </a:p>
                  </a:txBody>
                  <a:tcPr/>
                </a:tc>
              </a:tr>
            </a:tbl>
          </a:graphicData>
        </a:graphic>
      </p:graphicFrame>
    </p:spTree>
    <p:extLst>
      <p:ext uri="{BB962C8B-B14F-4D97-AF65-F5344CB8AC3E}">
        <p14:creationId xmlns:p14="http://schemas.microsoft.com/office/powerpoint/2010/main" val="3405031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SMCX SMS </a:t>
            </a:r>
            <a:r>
              <a:rPr lang="en-US" dirty="0"/>
              <a:t>Assessment </a:t>
            </a:r>
            <a:r>
              <a:rPr lang="en-US" dirty="0" smtClean="0"/>
              <a:t>Explained</a:t>
            </a:r>
            <a:endParaRPr lang="en-US" dirty="0"/>
          </a:p>
        </p:txBody>
      </p:sp>
      <p:sp>
        <p:nvSpPr>
          <p:cNvPr id="3" name="Content Placeholder 2"/>
          <p:cNvSpPr>
            <a:spLocks noGrp="1"/>
          </p:cNvSpPr>
          <p:nvPr>
            <p:ph idx="1"/>
          </p:nvPr>
        </p:nvSpPr>
        <p:spPr/>
        <p:txBody>
          <a:bodyPr/>
          <a:lstStyle/>
          <a:p>
            <a:r>
              <a:rPr lang="en-US" dirty="0"/>
              <a:t>Four Elements = 81 sub-elements </a:t>
            </a:r>
            <a:r>
              <a:rPr lang="en-US" dirty="0" smtClean="0"/>
              <a:t>evaluated</a:t>
            </a:r>
            <a:endParaRPr lang="en-US" dirty="0"/>
          </a:p>
          <a:p>
            <a:r>
              <a:rPr lang="en-US" dirty="0" smtClean="0"/>
              <a:t>Plan-Do-Check-Act </a:t>
            </a:r>
            <a:r>
              <a:rPr lang="en-US" dirty="0"/>
              <a:t>Model and the 3-P Process</a:t>
            </a:r>
          </a:p>
          <a:p>
            <a:pPr lvl="1"/>
            <a:r>
              <a:rPr lang="en-US" dirty="0"/>
              <a:t>Paper (document reviews)</a:t>
            </a:r>
          </a:p>
          <a:p>
            <a:pPr lvl="1"/>
            <a:r>
              <a:rPr lang="en-US" dirty="0"/>
              <a:t>People (interviews)</a:t>
            </a:r>
          </a:p>
          <a:p>
            <a:pPr lvl="1"/>
            <a:r>
              <a:rPr lang="en-US" dirty="0"/>
              <a:t>Places (site walkthroughs and observations)</a:t>
            </a:r>
          </a:p>
          <a:p>
            <a:r>
              <a:rPr lang="en-US" dirty="0" smtClean="0"/>
              <a:t>Three Stages of Maturity</a:t>
            </a:r>
          </a:p>
          <a:p>
            <a:pPr lvl="1"/>
            <a:r>
              <a:rPr lang="en-US" dirty="0" smtClean="0"/>
              <a:t>Stage 1 = Decide and Develop </a:t>
            </a:r>
          </a:p>
          <a:p>
            <a:pPr lvl="1"/>
            <a:r>
              <a:rPr lang="en-US" dirty="0" smtClean="0"/>
              <a:t>Stage 2 = Implement and Execute </a:t>
            </a:r>
          </a:p>
          <a:p>
            <a:pPr lvl="1"/>
            <a:r>
              <a:rPr lang="en-US" dirty="0" smtClean="0"/>
              <a:t>Stage 3 = Evaluate and Improve </a:t>
            </a:r>
          </a:p>
          <a:p>
            <a:r>
              <a:rPr lang="en-US" dirty="0" smtClean="0"/>
              <a:t>Each </a:t>
            </a:r>
            <a:r>
              <a:rPr lang="en-US" dirty="0"/>
              <a:t>Action Assessed</a:t>
            </a:r>
          </a:p>
          <a:p>
            <a:pPr lvl="1"/>
            <a:r>
              <a:rPr lang="en-US" dirty="0" smtClean="0">
                <a:solidFill>
                  <a:srgbClr val="FF0000"/>
                </a:solidFill>
              </a:rPr>
              <a:t>Red</a:t>
            </a:r>
            <a:r>
              <a:rPr lang="en-US" dirty="0" smtClean="0"/>
              <a:t> = No Action Taken</a:t>
            </a:r>
          </a:p>
          <a:p>
            <a:pPr lvl="1"/>
            <a:r>
              <a:rPr lang="en-US" dirty="0" smtClean="0">
                <a:solidFill>
                  <a:srgbClr val="FFFF00"/>
                </a:solidFill>
              </a:rPr>
              <a:t>Yellow</a:t>
            </a:r>
            <a:r>
              <a:rPr lang="en-US" dirty="0" smtClean="0"/>
              <a:t> = In Progress</a:t>
            </a:r>
          </a:p>
          <a:p>
            <a:pPr lvl="1"/>
            <a:r>
              <a:rPr lang="en-US" dirty="0" smtClean="0">
                <a:solidFill>
                  <a:srgbClr val="00B050"/>
                </a:solidFill>
              </a:rPr>
              <a:t>Green</a:t>
            </a:r>
            <a:r>
              <a:rPr lang="en-US" dirty="0" smtClean="0"/>
              <a:t>  = Complete</a:t>
            </a:r>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22</a:t>
            </a:fld>
            <a:endParaRPr lang="en-US" dirty="0"/>
          </a:p>
        </p:txBody>
      </p:sp>
      <p:pic>
        <p:nvPicPr>
          <p:cNvPr id="2050" name="Picture 2" descr="http://ts4.mm.bing.net/th?id=H.5034974195158059&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976" y="1947861"/>
            <a:ext cx="2930524" cy="293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463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On–Site Assessments &amp; Team Composition</a:t>
            </a:r>
            <a:endParaRPr lang="en-US" dirty="0"/>
          </a:p>
        </p:txBody>
      </p:sp>
      <p:sp>
        <p:nvSpPr>
          <p:cNvPr id="3" name="Content Placeholder 2"/>
          <p:cNvSpPr>
            <a:spLocks noGrp="1"/>
          </p:cNvSpPr>
          <p:nvPr>
            <p:ph idx="1"/>
          </p:nvPr>
        </p:nvSpPr>
        <p:spPr/>
        <p:txBody>
          <a:bodyPr>
            <a:normAutofit lnSpcReduction="10000"/>
          </a:bodyPr>
          <a:lstStyle/>
          <a:p>
            <a:r>
              <a:rPr lang="en-US" sz="2200" dirty="0"/>
              <a:t>Team composition will vary based on:</a:t>
            </a:r>
          </a:p>
          <a:p>
            <a:pPr lvl="1"/>
            <a:r>
              <a:rPr lang="en-US" dirty="0"/>
              <a:t>Size/complexity of worksite</a:t>
            </a:r>
          </a:p>
          <a:p>
            <a:pPr lvl="1"/>
            <a:r>
              <a:rPr lang="en-US" dirty="0"/>
              <a:t>The processes and jobs performed</a:t>
            </a:r>
          </a:p>
          <a:p>
            <a:pPr lvl="1"/>
            <a:r>
              <a:rPr lang="en-US" dirty="0"/>
              <a:t>The potential risks and hazards which may be encountered</a:t>
            </a:r>
          </a:p>
          <a:p>
            <a:r>
              <a:rPr lang="en-US" sz="2200" dirty="0"/>
              <a:t>A DoD team may include:</a:t>
            </a:r>
          </a:p>
          <a:p>
            <a:pPr lvl="1"/>
            <a:r>
              <a:rPr lang="en-US" dirty="0"/>
              <a:t>Team </a:t>
            </a:r>
            <a:r>
              <a:rPr lang="en-US" dirty="0" smtClean="0"/>
              <a:t>Lead </a:t>
            </a:r>
            <a:r>
              <a:rPr lang="en-US" dirty="0"/>
              <a:t>(knowledgeable in VPP/SMS)</a:t>
            </a:r>
          </a:p>
          <a:p>
            <a:pPr lvl="1"/>
            <a:r>
              <a:rPr lang="en-US" dirty="0"/>
              <a:t>Subject matter experts (SMEs):</a:t>
            </a:r>
          </a:p>
          <a:p>
            <a:pPr lvl="2"/>
            <a:r>
              <a:rPr lang="en-US" dirty="0"/>
              <a:t>Safety (0018 or highly qualified USR)</a:t>
            </a:r>
          </a:p>
          <a:p>
            <a:pPr lvl="2"/>
            <a:r>
              <a:rPr lang="en-US" dirty="0"/>
              <a:t>Occupational </a:t>
            </a:r>
            <a:r>
              <a:rPr lang="en-US" dirty="0" smtClean="0"/>
              <a:t>Health</a:t>
            </a:r>
            <a:endParaRPr lang="en-US" dirty="0"/>
          </a:p>
          <a:p>
            <a:pPr lvl="2"/>
            <a:r>
              <a:rPr lang="en-US" dirty="0"/>
              <a:t>Public </a:t>
            </a:r>
            <a:r>
              <a:rPr lang="en-US" dirty="0" smtClean="0"/>
              <a:t>Health</a:t>
            </a:r>
            <a:endParaRPr lang="en-US" dirty="0"/>
          </a:p>
          <a:p>
            <a:pPr lvl="2"/>
            <a:r>
              <a:rPr lang="en-US" dirty="0"/>
              <a:t>Ergonomics</a:t>
            </a:r>
          </a:p>
          <a:p>
            <a:pPr lvl="2"/>
            <a:r>
              <a:rPr lang="en-US" dirty="0"/>
              <a:t>Fire</a:t>
            </a:r>
          </a:p>
          <a:p>
            <a:pPr lvl="2"/>
            <a:r>
              <a:rPr lang="en-US" dirty="0"/>
              <a:t>Environmental</a:t>
            </a:r>
          </a:p>
          <a:p>
            <a:pPr lvl="2"/>
            <a:r>
              <a:rPr lang="en-US" dirty="0"/>
              <a:t>Industrial </a:t>
            </a:r>
            <a:r>
              <a:rPr lang="en-US" dirty="0" smtClean="0"/>
              <a:t>Hygiene/Bioenvironmental</a:t>
            </a:r>
            <a:endParaRPr lang="en-US" dirty="0"/>
          </a:p>
          <a:p>
            <a:pPr lvl="1"/>
            <a:r>
              <a:rPr lang="en-US" dirty="0" smtClean="0"/>
              <a:t>Employees</a:t>
            </a:r>
            <a:endParaRPr lang="en-US" dirty="0"/>
          </a:p>
          <a:p>
            <a:pPr lvl="1"/>
            <a:r>
              <a:rPr lang="en-US" dirty="0"/>
              <a:t>Union </a:t>
            </a:r>
            <a:r>
              <a:rPr lang="en-US" dirty="0" smtClean="0"/>
              <a:t>Representatives</a:t>
            </a:r>
            <a:endParaRPr lang="en-US" dirty="0"/>
          </a:p>
          <a:p>
            <a:pPr lvl="1"/>
            <a:r>
              <a:rPr lang="en-US" dirty="0"/>
              <a:t>Change </a:t>
            </a:r>
            <a:r>
              <a:rPr lang="en-US" dirty="0" smtClean="0"/>
              <a:t>Managers</a:t>
            </a:r>
          </a:p>
          <a:p>
            <a:pPr marL="342900" lvl="2" indent="-342900"/>
            <a:endParaRPr lang="en-US" sz="2000" dirty="0"/>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23</a:t>
            </a:fld>
            <a:endParaRPr lang="en-US" dirty="0"/>
          </a:p>
        </p:txBody>
      </p:sp>
      <p:sp>
        <p:nvSpPr>
          <p:cNvPr id="5" name="TextBox 4"/>
          <p:cNvSpPr txBox="1"/>
          <p:nvPr/>
        </p:nvSpPr>
        <p:spPr>
          <a:xfrm>
            <a:off x="5424406" y="2460897"/>
            <a:ext cx="3491698" cy="2862322"/>
          </a:xfrm>
          <a:prstGeom prst="rect">
            <a:avLst/>
          </a:prstGeom>
          <a:solidFill>
            <a:schemeClr val="bg1">
              <a:lumMod val="50000"/>
            </a:schemeClr>
          </a:solidFill>
        </p:spPr>
        <p:txBody>
          <a:bodyPr wrap="square" rtlCol="0">
            <a:spAutoFit/>
          </a:bodyPr>
          <a:lstStyle/>
          <a:p>
            <a:pPr algn="ctr"/>
            <a:r>
              <a:rPr lang="en-US" b="1" u="sng" dirty="0" smtClean="0">
                <a:solidFill>
                  <a:schemeClr val="bg1"/>
                </a:solidFill>
                <a:latin typeface="Swiss 721 BT"/>
              </a:rPr>
              <a:t>Definition – Evaluation Team:</a:t>
            </a:r>
          </a:p>
          <a:p>
            <a:pPr algn="ctr"/>
            <a:r>
              <a:rPr lang="en-US" dirty="0" smtClean="0">
                <a:solidFill>
                  <a:schemeClr val="bg1"/>
                </a:solidFill>
                <a:latin typeface="Swiss 721 BT"/>
              </a:rPr>
              <a:t>An </a:t>
            </a:r>
            <a:r>
              <a:rPr lang="en-US" dirty="0">
                <a:solidFill>
                  <a:schemeClr val="bg1"/>
                </a:solidFill>
                <a:latin typeface="Swiss 721 BT"/>
              </a:rPr>
              <a:t>interdisciplinary group of professionals and sometimes other </a:t>
            </a:r>
            <a:r>
              <a:rPr lang="en-US" dirty="0" smtClean="0">
                <a:solidFill>
                  <a:schemeClr val="bg1"/>
                </a:solidFill>
                <a:latin typeface="Swiss 721 BT"/>
              </a:rPr>
              <a:t>employees </a:t>
            </a:r>
            <a:r>
              <a:rPr lang="en-US" dirty="0">
                <a:solidFill>
                  <a:schemeClr val="bg1"/>
                </a:solidFill>
                <a:latin typeface="Swiss 721 BT"/>
              </a:rPr>
              <a:t>who conduct onsite evaluations. The team normally consists of a team leader, a </a:t>
            </a:r>
            <a:r>
              <a:rPr lang="en-US" dirty="0" smtClean="0">
                <a:solidFill>
                  <a:schemeClr val="bg1"/>
                </a:solidFill>
                <a:latin typeface="Swiss 721 BT"/>
              </a:rPr>
              <a:t>back-up </a:t>
            </a:r>
            <a:r>
              <a:rPr lang="en-US" dirty="0">
                <a:solidFill>
                  <a:schemeClr val="bg1"/>
                </a:solidFill>
                <a:latin typeface="Swiss 721 BT"/>
              </a:rPr>
              <a:t>team leader, safety and health specialists, </a:t>
            </a:r>
            <a:r>
              <a:rPr lang="en-US" dirty="0" smtClean="0">
                <a:solidFill>
                  <a:schemeClr val="bg1"/>
                </a:solidFill>
                <a:latin typeface="Swiss 721 BT"/>
              </a:rPr>
              <a:t>other </a:t>
            </a:r>
            <a:r>
              <a:rPr lang="en-US" dirty="0">
                <a:solidFill>
                  <a:schemeClr val="bg1"/>
                </a:solidFill>
                <a:latin typeface="Swiss 721 BT"/>
              </a:rPr>
              <a:t>specialists as </a:t>
            </a:r>
            <a:r>
              <a:rPr lang="en-US" dirty="0" smtClean="0">
                <a:solidFill>
                  <a:schemeClr val="bg1"/>
                </a:solidFill>
                <a:latin typeface="Swiss 721 BT"/>
              </a:rPr>
              <a:t>appropriate, management and employees. </a:t>
            </a:r>
          </a:p>
        </p:txBody>
      </p:sp>
    </p:spTree>
    <p:extLst>
      <p:ext uri="{BB962C8B-B14F-4D97-AF65-F5344CB8AC3E}">
        <p14:creationId xmlns:p14="http://schemas.microsoft.com/office/powerpoint/2010/main" val="3055065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DOD IH Regulations and Government References</a:t>
            </a:r>
            <a:endParaRPr lang="en-US" dirty="0"/>
          </a:p>
        </p:txBody>
      </p:sp>
      <p:sp>
        <p:nvSpPr>
          <p:cNvPr id="3" name="Content Placeholder 2"/>
          <p:cNvSpPr>
            <a:spLocks noGrp="1"/>
          </p:cNvSpPr>
          <p:nvPr>
            <p:ph idx="1"/>
          </p:nvPr>
        </p:nvSpPr>
        <p:spPr/>
        <p:txBody>
          <a:bodyPr/>
          <a:lstStyle/>
          <a:p>
            <a:pPr>
              <a:spcAft>
                <a:spcPts val="600"/>
              </a:spcAft>
            </a:pPr>
            <a:r>
              <a:rPr lang="en-US" sz="2400" dirty="0" smtClean="0"/>
              <a:t>United States Army </a:t>
            </a:r>
          </a:p>
          <a:p>
            <a:pPr lvl="1">
              <a:spcAft>
                <a:spcPts val="1200"/>
              </a:spcAft>
            </a:pPr>
            <a:r>
              <a:rPr lang="en-US" sz="2000" dirty="0"/>
              <a:t>The Army Industrial Hygiene Program – Department of Army Pamphlet </a:t>
            </a:r>
            <a:r>
              <a:rPr lang="en-US" sz="2000" dirty="0" smtClean="0"/>
              <a:t>40-503</a:t>
            </a:r>
            <a:endParaRPr lang="en-US" sz="2000" dirty="0"/>
          </a:p>
          <a:p>
            <a:pPr>
              <a:spcAft>
                <a:spcPts val="600"/>
              </a:spcAft>
            </a:pPr>
            <a:r>
              <a:rPr lang="en-US" sz="2400" dirty="0" smtClean="0"/>
              <a:t>United States Air Force</a:t>
            </a:r>
          </a:p>
          <a:p>
            <a:pPr lvl="1">
              <a:spcAft>
                <a:spcPts val="1200"/>
              </a:spcAft>
            </a:pPr>
            <a:r>
              <a:rPr lang="en-US" sz="2000" dirty="0"/>
              <a:t>Departmental AF 48 Series Publications pertaining to </a:t>
            </a:r>
            <a:r>
              <a:rPr lang="en-US" sz="2000" dirty="0" smtClean="0"/>
              <a:t>Bioenvironmental Engineering</a:t>
            </a:r>
          </a:p>
          <a:p>
            <a:pPr marL="342900" lvl="1" indent="-342900">
              <a:spcAft>
                <a:spcPts val="600"/>
              </a:spcAft>
              <a:buFont typeface="Arial"/>
              <a:buChar char="•"/>
            </a:pPr>
            <a:r>
              <a:rPr lang="en-US" sz="2400" dirty="0" smtClean="0"/>
              <a:t>United </a:t>
            </a:r>
            <a:r>
              <a:rPr lang="en-US" sz="2400" dirty="0"/>
              <a:t>States Navy/Marine </a:t>
            </a:r>
            <a:r>
              <a:rPr lang="en-US" sz="2400" dirty="0" smtClean="0"/>
              <a:t>Corps</a:t>
            </a:r>
          </a:p>
          <a:p>
            <a:pPr lvl="1">
              <a:spcAft>
                <a:spcPts val="1200"/>
              </a:spcAft>
            </a:pPr>
            <a:r>
              <a:rPr lang="en-US" sz="2000" dirty="0"/>
              <a:t>Navy Bureau of Medicine and Surgery (BUMED) Environmental Quality </a:t>
            </a:r>
            <a:r>
              <a:rPr lang="en-US" sz="2000" dirty="0" smtClean="0"/>
              <a:t>Programs </a:t>
            </a:r>
            <a:endParaRPr lang="en-US" sz="2000" dirty="0"/>
          </a:p>
          <a:p>
            <a:pPr lvl="1"/>
            <a:endParaRPr lang="en-US" dirty="0"/>
          </a:p>
          <a:p>
            <a:endParaRPr lang="en-US" dirty="0" smtClean="0"/>
          </a:p>
        </p:txBody>
      </p:sp>
      <p:sp>
        <p:nvSpPr>
          <p:cNvPr id="4" name="Slide Number Placeholder 3"/>
          <p:cNvSpPr>
            <a:spLocks noGrp="1"/>
          </p:cNvSpPr>
          <p:nvPr>
            <p:ph type="sldNum" sz="quarter" idx="4"/>
          </p:nvPr>
        </p:nvSpPr>
        <p:spPr/>
        <p:txBody>
          <a:bodyPr/>
          <a:lstStyle/>
          <a:p>
            <a:fld id="{EC6B01B9-2AD7-FF46-ADAD-E0B0ABE832D6}" type="slidenum">
              <a:rPr lang="en-US" smtClean="0"/>
              <a:pPr/>
              <a:t>24</a:t>
            </a:fld>
            <a:endParaRPr lang="en-US" dirty="0"/>
          </a:p>
        </p:txBody>
      </p:sp>
    </p:spTree>
    <p:extLst>
      <p:ext uri="{BB962C8B-B14F-4D97-AF65-F5344CB8AC3E}">
        <p14:creationId xmlns:p14="http://schemas.microsoft.com/office/powerpoint/2010/main" val="402861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SMS Elements Relating to Industrial Hygiene</a:t>
            </a:r>
            <a:endParaRPr lang="en-US" dirty="0"/>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25</a:t>
            </a:fld>
            <a:endParaRPr lang="en-US"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749" y="912888"/>
            <a:ext cx="8864352" cy="506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455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xfrm>
            <a:off x="0" y="158624"/>
            <a:ext cx="9144000" cy="570726"/>
          </a:xfrm>
        </p:spPr>
        <p:txBody>
          <a:bodyPr>
            <a:normAutofit fontScale="90000"/>
          </a:bodyPr>
          <a:lstStyle/>
          <a:p>
            <a:r>
              <a:rPr lang="en-US" dirty="0" smtClean="0"/>
              <a:t>Management Leadership &amp; Employee Involvement</a:t>
            </a:r>
            <a:endParaRPr lang="en-US" dirty="0"/>
          </a:p>
        </p:txBody>
      </p:sp>
      <p:sp>
        <p:nvSpPr>
          <p:cNvPr id="3" name="Content Placeholder 2"/>
          <p:cNvSpPr>
            <a:spLocks noGrp="1"/>
          </p:cNvSpPr>
          <p:nvPr>
            <p:ph idx="1"/>
          </p:nvPr>
        </p:nvSpPr>
        <p:spPr/>
        <p:txBody>
          <a:bodyPr>
            <a:normAutofit/>
          </a:bodyPr>
          <a:lstStyle/>
          <a:p>
            <a:pPr lvl="2"/>
            <a:endParaRPr lang="en-US" dirty="0">
              <a:solidFill>
                <a:schemeClr val="accent1">
                  <a:lumMod val="40000"/>
                  <a:lumOff val="60000"/>
                </a:schemeClr>
              </a:solidFill>
            </a:endParaRPr>
          </a:p>
          <a:p>
            <a:pPr lvl="3"/>
            <a:endParaRPr lang="en-US" dirty="0">
              <a:solidFill>
                <a:schemeClr val="accent1">
                  <a:lumMod val="40000"/>
                  <a:lumOff val="60000"/>
                </a:schemeClr>
              </a:solidFill>
            </a:endParaRPr>
          </a:p>
          <a:p>
            <a:endParaRPr lang="en-US" dirty="0" smtClean="0"/>
          </a:p>
          <a:p>
            <a:endParaRPr lang="en-US" dirty="0"/>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26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48263139"/>
              </p:ext>
            </p:extLst>
          </p:nvPr>
        </p:nvGraphicFramePr>
        <p:xfrm>
          <a:off x="173039" y="940399"/>
          <a:ext cx="8867052" cy="4602480"/>
        </p:xfrm>
        <a:graphic>
          <a:graphicData uri="http://schemas.openxmlformats.org/drawingml/2006/table">
            <a:tbl>
              <a:tblPr firstRow="1" bandRow="1">
                <a:tableStyleId>{793D81CF-94F2-401A-BA57-92F5A7B2D0C5}</a:tableStyleId>
              </a:tblPr>
              <a:tblGrid>
                <a:gridCol w="4432597"/>
                <a:gridCol w="4434455"/>
              </a:tblGrid>
              <a:tr h="0">
                <a:tc gridSpan="2">
                  <a:txBody>
                    <a:bodyPr/>
                    <a:lstStyle/>
                    <a:p>
                      <a:pPr algn="ctr"/>
                      <a:r>
                        <a:rPr lang="en-US" sz="1800" dirty="0" smtClean="0">
                          <a:latin typeface="Swiss 721 BT"/>
                        </a:rPr>
                        <a:t>Management Commitment to Safety</a:t>
                      </a:r>
                      <a:r>
                        <a:rPr lang="en-US" sz="1800" baseline="0" dirty="0" smtClean="0">
                          <a:latin typeface="Swiss 721 BT"/>
                        </a:rPr>
                        <a:t> &amp; Health Protection – Planning</a:t>
                      </a:r>
                      <a:endParaRPr lang="en-US" sz="1800" dirty="0">
                        <a:latin typeface="Swiss 721 BT"/>
                      </a:endParaRPr>
                    </a:p>
                  </a:txBody>
                  <a:tcPr/>
                </a:tc>
                <a:tc hMerge="1">
                  <a:txBody>
                    <a:bodyPr/>
                    <a:lstStyle/>
                    <a:p>
                      <a:pPr algn="ctr"/>
                      <a:endParaRPr lang="en-US" sz="1800" dirty="0"/>
                    </a:p>
                  </a:txBody>
                  <a:tcPr/>
                </a:tc>
              </a:tr>
              <a:tr h="432208">
                <a:tc>
                  <a:txBody>
                    <a:bodyPr/>
                    <a:lstStyle/>
                    <a:p>
                      <a:r>
                        <a:rPr lang="en-US" sz="1600" dirty="0" smtClean="0">
                          <a:solidFill>
                            <a:schemeClr val="tx1"/>
                          </a:solidFill>
                          <a:latin typeface="Swiss 721 BT"/>
                        </a:rPr>
                        <a:t>Does the site have an effective, documented process to ensure safety and health is routinely integrated in all the site's planning processes?</a:t>
                      </a:r>
                      <a:endParaRPr lang="en-US" sz="1600" dirty="0">
                        <a:solidFill>
                          <a:schemeClr val="tx1"/>
                        </a:solidFill>
                        <a:latin typeface="Swiss 721 BT"/>
                      </a:endParaRPr>
                    </a:p>
                  </a:txBody>
                  <a:tcPr/>
                </a:tc>
                <a:tc rowSpan="2">
                  <a:txBody>
                    <a:bodyPr/>
                    <a:lstStyle/>
                    <a:p>
                      <a:pPr marL="285750" lvl="2" indent="-285750">
                        <a:buFont typeface="Arial" panose="020B0604020202020204" pitchFamily="34" charset="0"/>
                        <a:buChar char="•"/>
                      </a:pPr>
                      <a:r>
                        <a:rPr lang="en-US" sz="1600" dirty="0" smtClean="0">
                          <a:solidFill>
                            <a:schemeClr val="tx1"/>
                          </a:solidFill>
                          <a:latin typeface="Swiss 721 BT"/>
                        </a:rPr>
                        <a:t>Review written procedures in the site’s safety and health plan:</a:t>
                      </a:r>
                    </a:p>
                    <a:p>
                      <a:pPr marL="457200" lvl="3" indent="-171450">
                        <a:buFont typeface="Arial" panose="020B0604020202020204" pitchFamily="34" charset="0"/>
                        <a:buChar char="•"/>
                      </a:pPr>
                      <a:r>
                        <a:rPr lang="en-US" sz="1600" i="1" dirty="0" smtClean="0">
                          <a:solidFill>
                            <a:schemeClr val="tx1"/>
                          </a:solidFill>
                          <a:latin typeface="Swiss 721 BT"/>
                        </a:rPr>
                        <a:t>Do they have procedures in place to perform hazard analysis?</a:t>
                      </a:r>
                    </a:p>
                    <a:p>
                      <a:pPr marL="457200" lvl="3" indent="-171450">
                        <a:buFont typeface="Arial" panose="020B0604020202020204" pitchFamily="34" charset="0"/>
                        <a:buChar char="•"/>
                      </a:pPr>
                      <a:r>
                        <a:rPr lang="en-US" sz="1600" i="1" dirty="0" smtClean="0">
                          <a:solidFill>
                            <a:schemeClr val="tx1"/>
                          </a:solidFill>
                          <a:latin typeface="Swiss 721 BT"/>
                        </a:rPr>
                        <a:t>Does command consult the Safety, IH, Occupational Health, etc. before making critical decisions which may pose a health risk to employees?</a:t>
                      </a:r>
                    </a:p>
                    <a:p>
                      <a:pPr marL="457200" lvl="3" indent="-171450">
                        <a:buFont typeface="Arial" panose="020B0604020202020204" pitchFamily="34" charset="0"/>
                        <a:buChar char="•"/>
                      </a:pPr>
                      <a:r>
                        <a:rPr lang="en-US" sz="1600" i="1" dirty="0" smtClean="0">
                          <a:solidFill>
                            <a:schemeClr val="tx1"/>
                          </a:solidFill>
                          <a:latin typeface="Swiss 721 BT"/>
                        </a:rPr>
                        <a:t>Are safety/IH training initiatives adequately funded?</a:t>
                      </a:r>
                    </a:p>
                    <a:p>
                      <a:pPr marL="457200" lvl="3" indent="-171450">
                        <a:buFont typeface="Arial" panose="020B0604020202020204" pitchFamily="34" charset="0"/>
                        <a:buChar char="•"/>
                      </a:pPr>
                      <a:r>
                        <a:rPr lang="en-US" sz="1600" i="1" dirty="0" smtClean="0">
                          <a:solidFill>
                            <a:schemeClr val="tx1"/>
                          </a:solidFill>
                          <a:latin typeface="Swiss 721 BT"/>
                        </a:rPr>
                        <a:t>Is PPE available when needed?</a:t>
                      </a:r>
                    </a:p>
                    <a:p>
                      <a:pPr marL="285750" lvl="2" indent="-285750">
                        <a:buFont typeface="Arial" panose="020B0604020202020204" pitchFamily="34" charset="0"/>
                        <a:buChar char="•"/>
                      </a:pPr>
                      <a:r>
                        <a:rPr lang="en-US" sz="1600" dirty="0" smtClean="0">
                          <a:solidFill>
                            <a:schemeClr val="tx1"/>
                          </a:solidFill>
                          <a:latin typeface="Swiss 721 BT"/>
                        </a:rPr>
                        <a:t>The interview process is critical to verify these elements: </a:t>
                      </a:r>
                    </a:p>
                    <a:p>
                      <a:pPr marL="457200" lvl="3" indent="-171450">
                        <a:buFont typeface="Arial" panose="020B0604020202020204" pitchFamily="34" charset="0"/>
                        <a:buChar char="•"/>
                      </a:pPr>
                      <a:r>
                        <a:rPr lang="en-US" sz="1600" i="1" dirty="0" smtClean="0">
                          <a:solidFill>
                            <a:schemeClr val="tx1"/>
                          </a:solidFill>
                          <a:latin typeface="Swiss 721 BT"/>
                        </a:rPr>
                        <a:t>Do employees know who the Safety/IH staff are and how to contact them?</a:t>
                      </a:r>
                    </a:p>
                    <a:p>
                      <a:pPr marL="457200" lvl="3" indent="-171450">
                        <a:buFont typeface="Arial" panose="020B0604020202020204" pitchFamily="34" charset="0"/>
                        <a:buChar char="•"/>
                      </a:pPr>
                      <a:r>
                        <a:rPr lang="en-US" sz="1600" i="1" dirty="0" smtClean="0">
                          <a:solidFill>
                            <a:schemeClr val="tx1"/>
                          </a:solidFill>
                          <a:latin typeface="Swiss 721 BT"/>
                        </a:rPr>
                        <a:t>Has the Safety/IH staff been actively involved in the workplace?</a:t>
                      </a:r>
                    </a:p>
                  </a:txBody>
                  <a:tcPr/>
                </a:tc>
              </a:tr>
              <a:tr h="442741">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Swiss 721 BT"/>
                        </a:rPr>
                        <a:t>Do employees have access to safety professionals, industrial hygienists, occupational health/medical facilities and personnel, and other needed professionals such as engineers? (contractors,</a:t>
                      </a:r>
                      <a:r>
                        <a:rPr lang="en-US" sz="1600" baseline="0" dirty="0" smtClean="0">
                          <a:solidFill>
                            <a:schemeClr val="tx1"/>
                          </a:solidFill>
                          <a:latin typeface="Swiss 721 BT"/>
                        </a:rPr>
                        <a:t> in-house staff, etc.)</a:t>
                      </a:r>
                      <a:r>
                        <a:rPr lang="en-US" sz="1600" dirty="0" smtClean="0">
                          <a:solidFill>
                            <a:schemeClr val="tx1"/>
                          </a:solidFill>
                          <a:latin typeface="Swiss 721 BT"/>
                        </a:rPr>
                        <a:t> </a:t>
                      </a:r>
                    </a:p>
                    <a:p>
                      <a:endParaRPr lang="en-US" sz="1600" dirty="0">
                        <a:solidFill>
                          <a:schemeClr val="tx1"/>
                        </a:solidFill>
                        <a:latin typeface="Swiss 721 BT"/>
                      </a:endParaRPr>
                    </a:p>
                  </a:txBody>
                  <a:tcPr/>
                </a:tc>
                <a:tc vMerge="1">
                  <a:txBody>
                    <a:bodyPr/>
                    <a:lstStyle/>
                    <a:p>
                      <a:endParaRPr lang="en-US" sz="1800" dirty="0"/>
                    </a:p>
                  </a:txBody>
                  <a:tcPr/>
                </a:tc>
              </a:tr>
            </a:tbl>
          </a:graphicData>
        </a:graphic>
      </p:graphicFrame>
    </p:spTree>
    <p:extLst>
      <p:ext uri="{BB962C8B-B14F-4D97-AF65-F5344CB8AC3E}">
        <p14:creationId xmlns:p14="http://schemas.microsoft.com/office/powerpoint/2010/main" val="1587124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5"/>
          <p:cNvSpPr>
            <a:spLocks noGrp="1"/>
          </p:cNvSpPr>
          <p:nvPr>
            <p:ph type="title"/>
          </p:nvPr>
        </p:nvSpPr>
        <p:spPr>
          <a:xfrm>
            <a:off x="0" y="158624"/>
            <a:ext cx="9144000" cy="570726"/>
          </a:xfrm>
        </p:spPr>
        <p:txBody>
          <a:bodyPr>
            <a:normAutofit fontScale="90000"/>
          </a:bodyPr>
          <a:lstStyle/>
          <a:p>
            <a:r>
              <a:rPr lang="en-US" dirty="0" smtClean="0"/>
              <a:t>Management Leadership &amp; Employee Involvement</a:t>
            </a:r>
            <a:endParaRPr lang="en-US" dirty="0"/>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27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12559219"/>
              </p:ext>
            </p:extLst>
          </p:nvPr>
        </p:nvGraphicFramePr>
        <p:xfrm>
          <a:off x="182110" y="970081"/>
          <a:ext cx="8867052" cy="4450080"/>
        </p:xfrm>
        <a:graphic>
          <a:graphicData uri="http://schemas.openxmlformats.org/drawingml/2006/table">
            <a:tbl>
              <a:tblPr firstRow="1" bandRow="1">
                <a:tableStyleId>{793D81CF-94F2-401A-BA57-92F5A7B2D0C5}</a:tableStyleId>
              </a:tblPr>
              <a:tblGrid>
                <a:gridCol w="4432597"/>
                <a:gridCol w="4434455"/>
              </a:tblGrid>
              <a:tr h="266203">
                <a:tc gridSpan="2">
                  <a:txBody>
                    <a:bodyPr/>
                    <a:lstStyle/>
                    <a:p>
                      <a:pPr algn="ctr"/>
                      <a:r>
                        <a:rPr lang="en-US" sz="1800" dirty="0" smtClean="0">
                          <a:latin typeface="Swiss 721 BT"/>
                        </a:rPr>
                        <a:t>Management Commitment to Safety</a:t>
                      </a:r>
                      <a:r>
                        <a:rPr lang="en-US" sz="1800" baseline="0" dirty="0" smtClean="0">
                          <a:latin typeface="Swiss 721 BT"/>
                        </a:rPr>
                        <a:t> &amp; Health Protection – Planning</a:t>
                      </a:r>
                      <a:endParaRPr lang="en-US" sz="1800" dirty="0">
                        <a:latin typeface="Swiss 721 BT"/>
                      </a:endParaRPr>
                    </a:p>
                  </a:txBody>
                  <a:tcPr/>
                </a:tc>
                <a:tc hMerge="1">
                  <a:txBody>
                    <a:bodyPr/>
                    <a:lstStyle/>
                    <a:p>
                      <a:pPr algn="ctr"/>
                      <a:endParaRPr lang="en-US" sz="1800" dirty="0"/>
                    </a:p>
                  </a:txBody>
                  <a:tcPr/>
                </a:tc>
              </a:tr>
              <a:tr h="1131361">
                <a:tc>
                  <a:txBody>
                    <a:bodyPr/>
                    <a:lstStyle/>
                    <a:p>
                      <a:pPr marL="0" lvl="1" indent="0"/>
                      <a:r>
                        <a:rPr lang="en-US" sz="1600" kern="1200" dirty="0" smtClean="0">
                          <a:solidFill>
                            <a:schemeClr val="tx1"/>
                          </a:solidFill>
                          <a:latin typeface="Swiss 721 BT"/>
                          <a:ea typeface="+mn-ea"/>
                          <a:cs typeface="+mn-cs"/>
                        </a:rPr>
                        <a:t>Are required inspections and IH surveys/sampling being done as required?</a:t>
                      </a:r>
                      <a:endParaRPr lang="en-US" sz="1600" kern="1200" dirty="0">
                        <a:solidFill>
                          <a:schemeClr val="tx1"/>
                        </a:solidFill>
                        <a:latin typeface="Swiss 721 BT"/>
                        <a:ea typeface="+mn-ea"/>
                        <a:cs typeface="+mn-cs"/>
                      </a:endParaRPr>
                    </a:p>
                  </a:txBody>
                  <a:tcPr/>
                </a:tc>
                <a:tc>
                  <a:txBody>
                    <a:bodyPr/>
                    <a:lstStyle/>
                    <a:p>
                      <a:pPr marL="228600" lvl="2" indent="-228600">
                        <a:buFont typeface="Arial" panose="020B0604020202020204" pitchFamily="34" charset="0"/>
                        <a:buChar char="•"/>
                      </a:pPr>
                      <a:r>
                        <a:rPr lang="en-US" sz="1600" dirty="0" smtClean="0">
                          <a:solidFill>
                            <a:schemeClr val="tx1"/>
                          </a:solidFill>
                          <a:latin typeface="Swiss 721 BT"/>
                        </a:rPr>
                        <a:t>Review past inspection results</a:t>
                      </a:r>
                    </a:p>
                    <a:p>
                      <a:pPr marL="228600" lvl="2" indent="-228600">
                        <a:buFont typeface="Arial" panose="020B0604020202020204" pitchFamily="34" charset="0"/>
                        <a:buChar char="•"/>
                      </a:pPr>
                      <a:r>
                        <a:rPr lang="en-US" sz="1600" dirty="0" smtClean="0">
                          <a:solidFill>
                            <a:schemeClr val="tx1"/>
                          </a:solidFill>
                          <a:latin typeface="Swiss 721 BT"/>
                        </a:rPr>
                        <a:t>Review past IH surveys</a:t>
                      </a:r>
                    </a:p>
                    <a:p>
                      <a:pPr marL="228600" lvl="2" indent="-228600">
                        <a:buFont typeface="Arial" panose="020B0604020202020204" pitchFamily="34" charset="0"/>
                        <a:buChar char="•"/>
                      </a:pPr>
                      <a:r>
                        <a:rPr lang="en-US" sz="1600" dirty="0" smtClean="0">
                          <a:solidFill>
                            <a:schemeClr val="tx1"/>
                          </a:solidFill>
                          <a:latin typeface="Swiss 721 BT"/>
                        </a:rPr>
                        <a:t>Interview employees if they have participated in any IH sampling/surveys in the past </a:t>
                      </a:r>
                    </a:p>
                    <a:p>
                      <a:pPr marL="0" lvl="2" indent="0"/>
                      <a:endParaRPr lang="en-US" sz="1600" dirty="0" smtClean="0">
                        <a:solidFill>
                          <a:schemeClr val="tx1"/>
                        </a:solidFill>
                        <a:latin typeface="Swiss 721 BT"/>
                      </a:endParaRPr>
                    </a:p>
                  </a:txBody>
                  <a:tcPr/>
                </a:tc>
              </a:tr>
              <a:tr h="1841234">
                <a:tc>
                  <a:txBody>
                    <a:bodyPr/>
                    <a:lstStyle/>
                    <a:p>
                      <a:pPr marL="0" lvl="1" indent="0"/>
                      <a:r>
                        <a:rPr lang="en-US" sz="1600" dirty="0" smtClean="0">
                          <a:solidFill>
                            <a:schemeClr val="tx1"/>
                          </a:solidFill>
                          <a:latin typeface="Swiss 721 BT"/>
                        </a:rPr>
                        <a:t>Is assigned training being completed in a timely manner?</a:t>
                      </a:r>
                    </a:p>
                    <a:p>
                      <a:endParaRPr lang="en-US" sz="1600" dirty="0">
                        <a:solidFill>
                          <a:schemeClr val="tx1"/>
                        </a:solidFill>
                        <a:latin typeface="Swiss 721 BT"/>
                      </a:endParaRPr>
                    </a:p>
                  </a:txBody>
                  <a:tcPr/>
                </a:tc>
                <a:tc>
                  <a:txBody>
                    <a:bodyPr/>
                    <a:lstStyle/>
                    <a:p>
                      <a:pPr marL="228600" lvl="2" indent="-228600">
                        <a:buFont typeface="Arial" panose="020B0604020202020204" pitchFamily="34" charset="0"/>
                        <a:buChar char="•"/>
                      </a:pPr>
                      <a:r>
                        <a:rPr lang="en-US" sz="1600" kern="1200" dirty="0" smtClean="0">
                          <a:solidFill>
                            <a:schemeClr val="tx1"/>
                          </a:solidFill>
                          <a:latin typeface="Swiss 721 BT"/>
                          <a:ea typeface="+mn-ea"/>
                          <a:cs typeface="+mn-cs"/>
                        </a:rPr>
                        <a:t>Review training completion records </a:t>
                      </a:r>
                    </a:p>
                    <a:p>
                      <a:pPr marL="228600" lvl="2" indent="-228600">
                        <a:buFont typeface="Arial" panose="020B0604020202020204" pitchFamily="34" charset="0"/>
                        <a:buChar char="•"/>
                      </a:pPr>
                      <a:r>
                        <a:rPr lang="en-US" sz="1600" kern="1200" dirty="0" smtClean="0">
                          <a:solidFill>
                            <a:schemeClr val="tx1"/>
                          </a:solidFill>
                          <a:latin typeface="Swiss 721 BT"/>
                          <a:ea typeface="+mn-ea"/>
                          <a:cs typeface="+mn-cs"/>
                        </a:rPr>
                        <a:t>During interviews, ask employees about previous trainings: </a:t>
                      </a:r>
                    </a:p>
                    <a:p>
                      <a:pPr marL="457200" lvl="3" indent="-228600">
                        <a:buFont typeface="Arial" panose="020B0604020202020204" pitchFamily="34" charset="0"/>
                        <a:buChar char="•"/>
                      </a:pPr>
                      <a:r>
                        <a:rPr lang="en-US" sz="1600" i="1" kern="1200" dirty="0" smtClean="0">
                          <a:solidFill>
                            <a:schemeClr val="tx1"/>
                          </a:solidFill>
                          <a:latin typeface="Swiss 721 BT"/>
                          <a:ea typeface="+mn-ea"/>
                          <a:cs typeface="+mn-cs"/>
                        </a:rPr>
                        <a:t>Hazard Communication (HAZCOM)</a:t>
                      </a:r>
                    </a:p>
                    <a:p>
                      <a:pPr marL="457200" lvl="3" indent="-228600">
                        <a:buFont typeface="Arial" panose="020B0604020202020204" pitchFamily="34" charset="0"/>
                        <a:buChar char="•"/>
                      </a:pPr>
                      <a:r>
                        <a:rPr lang="en-US" sz="1600" i="1" kern="1200" dirty="0" smtClean="0">
                          <a:solidFill>
                            <a:schemeClr val="tx1"/>
                          </a:solidFill>
                          <a:latin typeface="Swiss 721 BT"/>
                          <a:ea typeface="+mn-ea"/>
                          <a:cs typeface="+mn-cs"/>
                        </a:rPr>
                        <a:t>Bloodborne Pathogens</a:t>
                      </a:r>
                    </a:p>
                    <a:p>
                      <a:pPr marL="457200" lvl="3" indent="-228600">
                        <a:buFont typeface="Arial" panose="020B0604020202020204" pitchFamily="34" charset="0"/>
                        <a:buChar char="•"/>
                      </a:pPr>
                      <a:r>
                        <a:rPr lang="en-US" sz="1600" i="1" kern="1200" dirty="0" smtClean="0">
                          <a:solidFill>
                            <a:schemeClr val="tx1"/>
                          </a:solidFill>
                          <a:latin typeface="Swiss 721 BT"/>
                          <a:ea typeface="+mn-ea"/>
                          <a:cs typeface="+mn-cs"/>
                        </a:rPr>
                        <a:t>Radiation Safety</a:t>
                      </a:r>
                    </a:p>
                    <a:p>
                      <a:pPr marL="457200" lvl="3" indent="-228600">
                        <a:buFont typeface="Arial" panose="020B0604020202020204" pitchFamily="34" charset="0"/>
                        <a:buChar char="•"/>
                      </a:pPr>
                      <a:r>
                        <a:rPr lang="en-US" sz="1600" i="1" kern="1200" dirty="0" smtClean="0">
                          <a:solidFill>
                            <a:schemeClr val="tx1"/>
                          </a:solidFill>
                          <a:latin typeface="Swiss 721 BT"/>
                          <a:ea typeface="+mn-ea"/>
                          <a:cs typeface="+mn-cs"/>
                        </a:rPr>
                        <a:t>Respiratory Protection</a:t>
                      </a:r>
                    </a:p>
                    <a:p>
                      <a:pPr marL="457200" lvl="3" indent="-228600">
                        <a:buFont typeface="Arial" panose="020B0604020202020204" pitchFamily="34" charset="0"/>
                        <a:buChar char="•"/>
                      </a:pPr>
                      <a:r>
                        <a:rPr lang="en-US" sz="1600" i="1" kern="1200" dirty="0" smtClean="0">
                          <a:solidFill>
                            <a:schemeClr val="tx1"/>
                          </a:solidFill>
                          <a:latin typeface="Swiss 721 BT"/>
                          <a:ea typeface="+mn-ea"/>
                          <a:cs typeface="+mn-cs"/>
                        </a:rPr>
                        <a:t>Workplace hazard identification and controls</a:t>
                      </a:r>
                    </a:p>
                    <a:p>
                      <a:pPr marL="457200" lvl="3" indent="-228600">
                        <a:buFont typeface="Arial" panose="020B0604020202020204" pitchFamily="34" charset="0"/>
                        <a:buChar char="•"/>
                      </a:pPr>
                      <a:r>
                        <a:rPr lang="en-US" sz="1600" i="1" kern="1200" dirty="0" smtClean="0">
                          <a:solidFill>
                            <a:schemeClr val="tx1"/>
                          </a:solidFill>
                          <a:latin typeface="Swiss 721 BT"/>
                          <a:ea typeface="+mn-ea"/>
                          <a:cs typeface="+mn-cs"/>
                        </a:rPr>
                        <a:t>PPE use, limitation, and maintenance</a:t>
                      </a:r>
                    </a:p>
                  </a:txBody>
                  <a:tcPr/>
                </a:tc>
              </a:tr>
            </a:tbl>
          </a:graphicData>
        </a:graphic>
      </p:graphicFrame>
    </p:spTree>
    <p:extLst>
      <p:ext uri="{BB962C8B-B14F-4D97-AF65-F5344CB8AC3E}">
        <p14:creationId xmlns:p14="http://schemas.microsoft.com/office/powerpoint/2010/main" val="64559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5"/>
          <p:cNvSpPr>
            <a:spLocks noGrp="1"/>
          </p:cNvSpPr>
          <p:nvPr>
            <p:ph type="title"/>
          </p:nvPr>
        </p:nvSpPr>
        <p:spPr>
          <a:xfrm>
            <a:off x="0" y="158624"/>
            <a:ext cx="9144000" cy="570726"/>
          </a:xfrm>
        </p:spPr>
        <p:txBody>
          <a:bodyPr>
            <a:normAutofit fontScale="90000"/>
          </a:bodyPr>
          <a:lstStyle/>
          <a:p>
            <a:r>
              <a:rPr lang="en-US" dirty="0" smtClean="0"/>
              <a:t>Management Leadership &amp; Employee Involvement</a:t>
            </a:r>
            <a:endParaRPr lang="en-US" dirty="0"/>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28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40698638"/>
              </p:ext>
            </p:extLst>
          </p:nvPr>
        </p:nvGraphicFramePr>
        <p:xfrm>
          <a:off x="173039" y="969183"/>
          <a:ext cx="8867052" cy="3992880"/>
        </p:xfrm>
        <a:graphic>
          <a:graphicData uri="http://schemas.openxmlformats.org/drawingml/2006/table">
            <a:tbl>
              <a:tblPr firstRow="1" bandRow="1">
                <a:tableStyleId>{793D81CF-94F2-401A-BA57-92F5A7B2D0C5}</a:tableStyleId>
              </a:tblPr>
              <a:tblGrid>
                <a:gridCol w="4432597"/>
                <a:gridCol w="4434455"/>
              </a:tblGrid>
              <a:tr h="0">
                <a:tc gridSpan="2">
                  <a:txBody>
                    <a:bodyPr/>
                    <a:lstStyle/>
                    <a:p>
                      <a:pPr algn="ctr"/>
                      <a:r>
                        <a:rPr lang="en-US" sz="1800" dirty="0" smtClean="0">
                          <a:latin typeface="Swiss 721 BT"/>
                        </a:rPr>
                        <a:t>Management Commitment to Safety</a:t>
                      </a:r>
                      <a:r>
                        <a:rPr lang="en-US" sz="1800" baseline="0" dirty="0" smtClean="0">
                          <a:latin typeface="Swiss 721 BT"/>
                        </a:rPr>
                        <a:t> &amp; Health Protection – Planning</a:t>
                      </a:r>
                      <a:endParaRPr lang="en-US" sz="1800" dirty="0">
                        <a:latin typeface="Swiss 721 BT"/>
                      </a:endParaRPr>
                    </a:p>
                  </a:txBody>
                  <a:tcPr/>
                </a:tc>
                <a:tc hMerge="1">
                  <a:txBody>
                    <a:bodyPr/>
                    <a:lstStyle/>
                    <a:p>
                      <a:pPr algn="ctr"/>
                      <a:endParaRPr lang="en-US" sz="1800" dirty="0"/>
                    </a:p>
                  </a:txBody>
                  <a:tcPr/>
                </a:tc>
              </a:tr>
              <a:tr h="919888">
                <a:tc>
                  <a:txBody>
                    <a:bodyPr/>
                    <a:lstStyle/>
                    <a:p>
                      <a:pPr marL="0" lvl="1" indent="0"/>
                      <a:r>
                        <a:rPr lang="en-US" sz="1600" dirty="0" smtClean="0">
                          <a:solidFill>
                            <a:schemeClr val="tx1"/>
                          </a:solidFill>
                          <a:latin typeface="Swiss 721 BT"/>
                        </a:rPr>
                        <a:t>Do employees have the required PPE, are they utilizing it, and is it in good condition? </a:t>
                      </a:r>
                      <a:endParaRPr lang="en-US" sz="1600" dirty="0">
                        <a:solidFill>
                          <a:schemeClr val="tx1"/>
                        </a:solidFill>
                        <a:latin typeface="Swiss 721 BT"/>
                      </a:endParaRPr>
                    </a:p>
                  </a:txBody>
                  <a:tcPr/>
                </a:tc>
                <a:tc>
                  <a:txBody>
                    <a:bodyPr/>
                    <a:lstStyle/>
                    <a:p>
                      <a:pPr marL="228600" lvl="2" indent="-228600">
                        <a:buFont typeface="Arial" panose="020B0604020202020204" pitchFamily="34" charset="0"/>
                        <a:buChar char="•"/>
                      </a:pPr>
                      <a:r>
                        <a:rPr lang="en-US" sz="1600" kern="1200" dirty="0" smtClean="0">
                          <a:solidFill>
                            <a:schemeClr val="tx1"/>
                          </a:solidFill>
                          <a:latin typeface="Swiss 721 BT"/>
                          <a:ea typeface="+mn-ea"/>
                          <a:cs typeface="+mn-cs"/>
                        </a:rPr>
                        <a:t>Be observant and notice PPE use during site walk about</a:t>
                      </a:r>
                    </a:p>
                    <a:p>
                      <a:pPr marL="457200" lvl="3" indent="-228600">
                        <a:buFont typeface="Arial" panose="020B0604020202020204" pitchFamily="34" charset="0"/>
                        <a:buChar char="•"/>
                      </a:pPr>
                      <a:r>
                        <a:rPr lang="en-US" sz="1600" i="1" kern="1200" dirty="0" smtClean="0">
                          <a:solidFill>
                            <a:schemeClr val="tx1"/>
                          </a:solidFill>
                          <a:latin typeface="Swiss 721 BT"/>
                          <a:ea typeface="+mn-ea"/>
                          <a:cs typeface="+mn-cs"/>
                        </a:rPr>
                        <a:t>The location and condition of the PPE can tell us a lot</a:t>
                      </a:r>
                    </a:p>
                    <a:p>
                      <a:pPr marL="228600" lvl="2" indent="-228600">
                        <a:buFont typeface="Arial" panose="020B0604020202020204" pitchFamily="34" charset="0"/>
                        <a:buChar char="•"/>
                      </a:pPr>
                      <a:r>
                        <a:rPr lang="en-US" sz="1600" kern="1200" dirty="0" smtClean="0">
                          <a:solidFill>
                            <a:schemeClr val="tx1"/>
                          </a:solidFill>
                          <a:latin typeface="Swiss 721 BT"/>
                          <a:ea typeface="+mn-ea"/>
                          <a:cs typeface="+mn-cs"/>
                        </a:rPr>
                        <a:t>Inquire about the extent of PPE training employees were provided</a:t>
                      </a:r>
                    </a:p>
                  </a:txBody>
                  <a:tcPr/>
                </a:tc>
              </a:tr>
              <a:tr h="1066800">
                <a:tc>
                  <a:txBody>
                    <a:bodyPr/>
                    <a:lstStyle/>
                    <a:p>
                      <a:pPr marL="0" lvl="1" indent="0"/>
                      <a:r>
                        <a:rPr lang="en-US" sz="1600" dirty="0" smtClean="0">
                          <a:solidFill>
                            <a:schemeClr val="tx1"/>
                          </a:solidFill>
                          <a:latin typeface="Swiss 721 BT"/>
                        </a:rPr>
                        <a:t>Are reported hazards being corrected in a timely manner?</a:t>
                      </a:r>
                    </a:p>
                    <a:p>
                      <a:endParaRPr lang="en-US" sz="1600" dirty="0">
                        <a:solidFill>
                          <a:schemeClr val="tx1"/>
                        </a:solidFill>
                        <a:latin typeface="Swiss 721 BT"/>
                      </a:endParaRPr>
                    </a:p>
                  </a:txBody>
                  <a:tcPr/>
                </a:tc>
                <a:tc>
                  <a:txBody>
                    <a:bodyPr/>
                    <a:lstStyle/>
                    <a:p>
                      <a:pPr marL="228600" lvl="2" indent="-228600">
                        <a:buFont typeface="Arial" panose="020B0604020202020204" pitchFamily="34" charset="0"/>
                        <a:buChar char="•"/>
                      </a:pPr>
                      <a:r>
                        <a:rPr lang="en-US" sz="1600" kern="1200" dirty="0" smtClean="0">
                          <a:solidFill>
                            <a:schemeClr val="tx1"/>
                          </a:solidFill>
                          <a:latin typeface="Swiss 721 BT"/>
                          <a:ea typeface="+mn-ea"/>
                          <a:cs typeface="+mn-cs"/>
                        </a:rPr>
                        <a:t>Review the hazard control logs to ensure they are up to date</a:t>
                      </a:r>
                    </a:p>
                    <a:p>
                      <a:pPr marL="228600" lvl="2" indent="-228600">
                        <a:buFont typeface="Arial" panose="020B0604020202020204" pitchFamily="34" charset="0"/>
                        <a:buChar char="•"/>
                      </a:pPr>
                      <a:r>
                        <a:rPr lang="en-US" sz="1600" kern="1200" dirty="0" smtClean="0">
                          <a:solidFill>
                            <a:schemeClr val="tx1"/>
                          </a:solidFill>
                          <a:latin typeface="Swiss 721 BT"/>
                          <a:ea typeface="+mn-ea"/>
                          <a:cs typeface="+mn-cs"/>
                        </a:rPr>
                        <a:t>Interview employees about reported hazards: </a:t>
                      </a:r>
                    </a:p>
                    <a:p>
                      <a:pPr marL="457200" lvl="3" indent="-228600">
                        <a:buFont typeface="Arial" panose="020B0604020202020204" pitchFamily="34" charset="0"/>
                        <a:buChar char="•"/>
                      </a:pPr>
                      <a:r>
                        <a:rPr lang="en-US" sz="1600" i="1" kern="1200" dirty="0" smtClean="0">
                          <a:solidFill>
                            <a:schemeClr val="tx1"/>
                          </a:solidFill>
                          <a:latin typeface="Swiss 721 BT"/>
                          <a:ea typeface="+mn-ea"/>
                          <a:cs typeface="+mn-cs"/>
                        </a:rPr>
                        <a:t>Have they ever reported a hazard?</a:t>
                      </a:r>
                    </a:p>
                    <a:p>
                      <a:pPr marL="457200" lvl="3" indent="-228600">
                        <a:buFont typeface="Arial" panose="020B0604020202020204" pitchFamily="34" charset="0"/>
                        <a:buChar char="•"/>
                      </a:pPr>
                      <a:r>
                        <a:rPr lang="en-US" sz="1600" i="1" kern="1200" dirty="0" smtClean="0">
                          <a:solidFill>
                            <a:schemeClr val="tx1"/>
                          </a:solidFill>
                          <a:latin typeface="Swiss 721 BT"/>
                          <a:ea typeface="+mn-ea"/>
                          <a:cs typeface="+mn-cs"/>
                        </a:rPr>
                        <a:t>Ensure they are receiving required feedback on corrective actions</a:t>
                      </a:r>
                    </a:p>
                    <a:p>
                      <a:endParaRPr lang="en-US" dirty="0">
                        <a:solidFill>
                          <a:schemeClr val="tx1"/>
                        </a:solidFill>
                        <a:latin typeface="Swiss 721 BT"/>
                      </a:endParaRPr>
                    </a:p>
                  </a:txBody>
                  <a:tcPr/>
                </a:tc>
              </a:tr>
            </a:tbl>
          </a:graphicData>
        </a:graphic>
      </p:graphicFrame>
    </p:spTree>
    <p:extLst>
      <p:ext uri="{BB962C8B-B14F-4D97-AF65-F5344CB8AC3E}">
        <p14:creationId xmlns:p14="http://schemas.microsoft.com/office/powerpoint/2010/main" val="3952713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xfrm>
            <a:off x="0" y="158624"/>
            <a:ext cx="9144000" cy="570726"/>
          </a:xfrm>
        </p:spPr>
        <p:txBody>
          <a:bodyPr>
            <a:normAutofit fontScale="90000"/>
          </a:bodyPr>
          <a:lstStyle/>
          <a:p>
            <a:r>
              <a:rPr lang="en-US" dirty="0" smtClean="0"/>
              <a:t>Management Leadership &amp; Employee Involvement</a:t>
            </a:r>
            <a:endParaRPr lang="en-US" dirty="0"/>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29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80198234"/>
              </p:ext>
            </p:extLst>
          </p:nvPr>
        </p:nvGraphicFramePr>
        <p:xfrm>
          <a:off x="173038" y="955040"/>
          <a:ext cx="8867052" cy="3749040"/>
        </p:xfrm>
        <a:graphic>
          <a:graphicData uri="http://schemas.openxmlformats.org/drawingml/2006/table">
            <a:tbl>
              <a:tblPr firstRow="1" bandRow="1">
                <a:tableStyleId>{793D81CF-94F2-401A-BA57-92F5A7B2D0C5}</a:tableStyleId>
              </a:tblPr>
              <a:tblGrid>
                <a:gridCol w="4432597"/>
                <a:gridCol w="4434455"/>
              </a:tblGrid>
              <a:tr h="0">
                <a:tc gridSpan="2">
                  <a:txBody>
                    <a:bodyPr/>
                    <a:lstStyle/>
                    <a:p>
                      <a:pPr algn="ctr"/>
                      <a:r>
                        <a:rPr lang="en-US" sz="1800" dirty="0" smtClean="0">
                          <a:latin typeface="Swiss 721 BT"/>
                        </a:rPr>
                        <a:t>Employee Involvement</a:t>
                      </a:r>
                      <a:r>
                        <a:rPr lang="en-US" sz="1800" baseline="0" dirty="0" smtClean="0">
                          <a:latin typeface="Swiss 721 BT"/>
                        </a:rPr>
                        <a:t> – S&amp;HMS Awareness</a:t>
                      </a:r>
                      <a:endParaRPr lang="en-US" sz="1800" dirty="0">
                        <a:latin typeface="Swiss 721 BT"/>
                      </a:endParaRPr>
                    </a:p>
                  </a:txBody>
                  <a:tcPr/>
                </a:tc>
                <a:tc hMerge="1">
                  <a:txBody>
                    <a:bodyPr/>
                    <a:lstStyle/>
                    <a:p>
                      <a:pPr algn="ctr"/>
                      <a:endParaRPr lang="en-US" sz="1800" dirty="0"/>
                    </a:p>
                  </a:txBody>
                  <a:tcPr/>
                </a:tc>
              </a:tr>
              <a:tr h="919888">
                <a:tc>
                  <a:txBody>
                    <a:bodyPr/>
                    <a:lstStyle/>
                    <a:p>
                      <a:pPr marL="0" lvl="1" indent="0"/>
                      <a:r>
                        <a:rPr lang="en-US" sz="1600" dirty="0" smtClean="0">
                          <a:solidFill>
                            <a:schemeClr val="tx1"/>
                          </a:solidFill>
                          <a:latin typeface="Swiss 721 BT"/>
                        </a:rPr>
                        <a:t>Are employees knowledgeable about the site's SMS?</a:t>
                      </a:r>
                    </a:p>
                  </a:txBody>
                  <a:tcPr/>
                </a:tc>
                <a:tc>
                  <a:txBody>
                    <a:bodyPr/>
                    <a:lstStyle/>
                    <a:p>
                      <a:pPr marL="228600" lvl="2" indent="-228600">
                        <a:buFont typeface="Arial" panose="020B0604020202020204" pitchFamily="34" charset="0"/>
                        <a:buChar char="•"/>
                      </a:pPr>
                      <a:r>
                        <a:rPr lang="en-US" sz="1600" kern="1200" dirty="0" smtClean="0">
                          <a:solidFill>
                            <a:schemeClr val="tx1"/>
                          </a:solidFill>
                          <a:latin typeface="Swiss 721 BT"/>
                          <a:ea typeface="+mn-ea"/>
                          <a:cs typeface="+mn-cs"/>
                        </a:rPr>
                        <a:t>Make sure employees know where to locate the site’s written safety program</a:t>
                      </a:r>
                    </a:p>
                    <a:p>
                      <a:pPr marL="228600" lvl="2" indent="-228600">
                        <a:buFont typeface="Arial" panose="020B0604020202020204" pitchFamily="34" charset="0"/>
                        <a:buChar char="•"/>
                      </a:pPr>
                      <a:r>
                        <a:rPr lang="en-US" sz="1600" kern="1200" dirty="0" smtClean="0">
                          <a:solidFill>
                            <a:schemeClr val="tx1"/>
                          </a:solidFill>
                          <a:latin typeface="Swiss 721 BT"/>
                          <a:ea typeface="+mn-ea"/>
                          <a:cs typeface="+mn-cs"/>
                        </a:rPr>
                        <a:t>Ask them to describe the safety program</a:t>
                      </a:r>
                    </a:p>
                    <a:p>
                      <a:pPr marL="228600" lvl="3" indent="-228600">
                        <a:buFont typeface="Arial" panose="020B0604020202020204" pitchFamily="34" charset="0"/>
                        <a:buChar char="•"/>
                      </a:pPr>
                      <a:r>
                        <a:rPr lang="en-US" sz="1600" kern="1200" dirty="0" smtClean="0">
                          <a:solidFill>
                            <a:schemeClr val="tx1"/>
                          </a:solidFill>
                          <a:latin typeface="Swiss 721 BT"/>
                          <a:ea typeface="+mn-ea"/>
                          <a:cs typeface="+mn-cs"/>
                        </a:rPr>
                        <a:t>Employees aren’t expected to know it verbatim, but should: </a:t>
                      </a:r>
                    </a:p>
                    <a:p>
                      <a:pPr marL="457200" lvl="4" indent="-228600">
                        <a:buFont typeface="Arial" panose="020B0604020202020204" pitchFamily="34" charset="0"/>
                        <a:buChar char="•"/>
                      </a:pPr>
                      <a:r>
                        <a:rPr lang="en-US" sz="1600" i="1" kern="1200" dirty="0" smtClean="0">
                          <a:solidFill>
                            <a:schemeClr val="tx1"/>
                          </a:solidFill>
                          <a:latin typeface="Swiss 721 BT"/>
                          <a:ea typeface="+mn-ea"/>
                          <a:cs typeface="+mn-cs"/>
                        </a:rPr>
                        <a:t>Know their roles and responsibilities in the sites SMS</a:t>
                      </a:r>
                    </a:p>
                    <a:p>
                      <a:pPr marL="457200" lvl="4" indent="-228600">
                        <a:buFont typeface="Arial" panose="020B0604020202020204" pitchFamily="34" charset="0"/>
                        <a:buChar char="•"/>
                      </a:pPr>
                      <a:r>
                        <a:rPr lang="en-US" sz="1600" i="1" kern="1200" dirty="0" smtClean="0">
                          <a:solidFill>
                            <a:schemeClr val="tx1"/>
                          </a:solidFill>
                          <a:latin typeface="Swiss 721 BT"/>
                          <a:ea typeface="+mn-ea"/>
                          <a:cs typeface="+mn-cs"/>
                        </a:rPr>
                        <a:t>Understand the</a:t>
                      </a:r>
                      <a:r>
                        <a:rPr lang="en-US" sz="1600" i="1" kern="1200" baseline="0" dirty="0" smtClean="0">
                          <a:solidFill>
                            <a:schemeClr val="tx1"/>
                          </a:solidFill>
                          <a:latin typeface="Swiss 721 BT"/>
                          <a:ea typeface="+mn-ea"/>
                          <a:cs typeface="+mn-cs"/>
                        </a:rPr>
                        <a:t> </a:t>
                      </a:r>
                      <a:r>
                        <a:rPr lang="en-US" sz="1600" i="1" kern="1200" dirty="0" smtClean="0">
                          <a:solidFill>
                            <a:schemeClr val="tx1"/>
                          </a:solidFill>
                          <a:latin typeface="Swiss 721 BT"/>
                          <a:ea typeface="+mn-ea"/>
                          <a:cs typeface="+mn-cs"/>
                        </a:rPr>
                        <a:t>site’s safety/IH goals</a:t>
                      </a:r>
                      <a:endParaRPr lang="en-US" sz="1600" i="1" kern="1200" dirty="0">
                        <a:solidFill>
                          <a:schemeClr val="tx1"/>
                        </a:solidFill>
                        <a:latin typeface="Swiss 721 BT"/>
                        <a:ea typeface="+mn-ea"/>
                        <a:cs typeface="+mn-cs"/>
                      </a:endParaRPr>
                    </a:p>
                  </a:txBody>
                  <a:tcPr/>
                </a:tc>
              </a:tr>
              <a:tr h="1066800">
                <a:tc>
                  <a:txBody>
                    <a:bodyPr/>
                    <a:lstStyle/>
                    <a:p>
                      <a:pPr marL="0" lvl="1" indent="0"/>
                      <a:r>
                        <a:rPr lang="en-US" sz="1600" dirty="0" smtClean="0">
                          <a:solidFill>
                            <a:schemeClr val="tx1"/>
                          </a:solidFill>
                          <a:latin typeface="Swiss 721 BT"/>
                        </a:rPr>
                        <a:t>Can employees freely participate in the SMS without fear of reprisal or discrimination?</a:t>
                      </a:r>
                    </a:p>
                    <a:p>
                      <a:endParaRPr lang="en-US" sz="1600" dirty="0">
                        <a:solidFill>
                          <a:schemeClr val="tx1"/>
                        </a:solidFill>
                        <a:latin typeface="Swiss 721 BT"/>
                      </a:endParaRPr>
                    </a:p>
                  </a:txBody>
                  <a:tcPr/>
                </a:tc>
                <a:tc>
                  <a:txBody>
                    <a:bodyPr/>
                    <a:lstStyle/>
                    <a:p>
                      <a:pPr marL="228600" lvl="2" indent="-228600">
                        <a:buFont typeface="Arial" panose="020B0604020202020204" pitchFamily="34" charset="0"/>
                        <a:buChar char="•"/>
                      </a:pPr>
                      <a:r>
                        <a:rPr lang="en-US" sz="1600" kern="1200" dirty="0" smtClean="0">
                          <a:solidFill>
                            <a:schemeClr val="tx1"/>
                          </a:solidFill>
                          <a:latin typeface="Swiss 721 BT"/>
                          <a:ea typeface="+mn-ea"/>
                          <a:cs typeface="+mn-cs"/>
                        </a:rPr>
                        <a:t>Verify through observations and employee interviews</a:t>
                      </a:r>
                    </a:p>
                    <a:p>
                      <a:pPr marL="228600" lvl="2" indent="-228600">
                        <a:buFont typeface="Arial" panose="020B0604020202020204" pitchFamily="34" charset="0"/>
                        <a:buChar char="•"/>
                      </a:pPr>
                      <a:r>
                        <a:rPr lang="en-US" sz="1600" kern="1200" dirty="0" smtClean="0">
                          <a:solidFill>
                            <a:schemeClr val="tx1"/>
                          </a:solidFill>
                          <a:latin typeface="Swiss 721 BT"/>
                          <a:ea typeface="+mn-ea"/>
                          <a:cs typeface="+mn-cs"/>
                        </a:rPr>
                        <a:t>Make sure employees know there will be no repercussions for answering truthfully</a:t>
                      </a:r>
                    </a:p>
                    <a:p>
                      <a:endParaRPr lang="en-US" dirty="0">
                        <a:solidFill>
                          <a:schemeClr val="tx1"/>
                        </a:solidFill>
                        <a:latin typeface="Swiss 721 BT"/>
                      </a:endParaRPr>
                    </a:p>
                  </a:txBody>
                  <a:tcPr/>
                </a:tc>
              </a:tr>
            </a:tbl>
          </a:graphicData>
        </a:graphic>
      </p:graphicFrame>
    </p:spTree>
    <p:extLst>
      <p:ext uri="{BB962C8B-B14F-4D97-AF65-F5344CB8AC3E}">
        <p14:creationId xmlns:p14="http://schemas.microsoft.com/office/powerpoint/2010/main" val="2734025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Typical IH Procedures</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solidFill>
                  <a:schemeClr val="tx1"/>
                </a:solidFill>
              </a:rPr>
              <a:t>General Worksite Information</a:t>
            </a:r>
          </a:p>
          <a:p>
            <a:pPr>
              <a:lnSpc>
                <a:spcPct val="150000"/>
              </a:lnSpc>
            </a:pPr>
            <a:r>
              <a:rPr lang="en-US" sz="2400" dirty="0" smtClean="0">
                <a:solidFill>
                  <a:schemeClr val="tx1"/>
                </a:solidFill>
              </a:rPr>
              <a:t>Individual Process/Task Information</a:t>
            </a:r>
          </a:p>
          <a:p>
            <a:pPr>
              <a:lnSpc>
                <a:spcPct val="150000"/>
              </a:lnSpc>
            </a:pPr>
            <a:r>
              <a:rPr lang="en-US" sz="2400" dirty="0" smtClean="0">
                <a:solidFill>
                  <a:schemeClr val="tx1"/>
                </a:solidFill>
              </a:rPr>
              <a:t>Chemical Information</a:t>
            </a:r>
          </a:p>
          <a:p>
            <a:pPr>
              <a:lnSpc>
                <a:spcPct val="150000"/>
              </a:lnSpc>
            </a:pPr>
            <a:r>
              <a:rPr lang="en-US" sz="2400" dirty="0" smtClean="0">
                <a:solidFill>
                  <a:schemeClr val="tx1"/>
                </a:solidFill>
              </a:rPr>
              <a:t>Data Evaluation</a:t>
            </a:r>
          </a:p>
        </p:txBody>
      </p:sp>
      <p:sp>
        <p:nvSpPr>
          <p:cNvPr id="4" name="Slide Number Placeholder 3"/>
          <p:cNvSpPr>
            <a:spLocks noGrp="1"/>
          </p:cNvSpPr>
          <p:nvPr>
            <p:ph type="sldNum" sz="quarter" idx="4"/>
          </p:nvPr>
        </p:nvSpPr>
        <p:spPr/>
        <p:txBody>
          <a:bodyPr/>
          <a:lstStyle/>
          <a:p>
            <a:fld id="{EC6B01B9-2AD7-FF46-ADAD-E0B0ABE832D6}" type="slidenum">
              <a:rPr lang="en-US" smtClean="0"/>
              <a:pPr/>
              <a:t>3</a:t>
            </a:fld>
            <a:endParaRPr lang="en-US" dirty="0"/>
          </a:p>
        </p:txBody>
      </p:sp>
    </p:spTree>
    <p:extLst>
      <p:ext uri="{BB962C8B-B14F-4D97-AF65-F5344CB8AC3E}">
        <p14:creationId xmlns:p14="http://schemas.microsoft.com/office/powerpoint/2010/main" val="3568264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xfrm>
            <a:off x="0" y="158624"/>
            <a:ext cx="9144000" cy="570726"/>
          </a:xfrm>
        </p:spPr>
        <p:txBody>
          <a:bodyPr>
            <a:normAutofit fontScale="90000"/>
          </a:bodyPr>
          <a:lstStyle/>
          <a:p>
            <a:r>
              <a:rPr lang="en-US" dirty="0" smtClean="0"/>
              <a:t>Management Leadership &amp; Employee Involvement</a:t>
            </a:r>
            <a:endParaRPr lang="en-US" dirty="0"/>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30</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170948657"/>
              </p:ext>
            </p:extLst>
          </p:nvPr>
        </p:nvGraphicFramePr>
        <p:xfrm>
          <a:off x="182110" y="955040"/>
          <a:ext cx="8867052" cy="3718560"/>
        </p:xfrm>
        <a:graphic>
          <a:graphicData uri="http://schemas.openxmlformats.org/drawingml/2006/table">
            <a:tbl>
              <a:tblPr firstRow="1" bandRow="1">
                <a:tableStyleId>{793D81CF-94F2-401A-BA57-92F5A7B2D0C5}</a:tableStyleId>
              </a:tblPr>
              <a:tblGrid>
                <a:gridCol w="4432597"/>
                <a:gridCol w="4434455"/>
              </a:tblGrid>
              <a:tr h="0">
                <a:tc gridSpan="2">
                  <a:txBody>
                    <a:bodyPr/>
                    <a:lstStyle/>
                    <a:p>
                      <a:pPr algn="ctr"/>
                      <a:r>
                        <a:rPr lang="en-US" sz="1800" dirty="0" smtClean="0">
                          <a:latin typeface="Swiss 721 BT"/>
                        </a:rPr>
                        <a:t>Employee Involvement</a:t>
                      </a:r>
                      <a:r>
                        <a:rPr lang="en-US" sz="1800" baseline="0" dirty="0" smtClean="0">
                          <a:latin typeface="Swiss 721 BT"/>
                        </a:rPr>
                        <a:t> – S&amp;HMS Awareness</a:t>
                      </a:r>
                      <a:endParaRPr lang="en-US" sz="1800" dirty="0">
                        <a:latin typeface="Swiss 721 BT"/>
                      </a:endParaRPr>
                    </a:p>
                  </a:txBody>
                  <a:tcPr/>
                </a:tc>
                <a:tc hMerge="1">
                  <a:txBody>
                    <a:bodyPr/>
                    <a:lstStyle/>
                    <a:p>
                      <a:pPr algn="ctr"/>
                      <a:endParaRPr lang="en-US" sz="1800" dirty="0"/>
                    </a:p>
                  </a:txBody>
                  <a:tcPr/>
                </a:tc>
              </a:tr>
              <a:tr h="919888">
                <a:tc>
                  <a:txBody>
                    <a:bodyPr/>
                    <a:lstStyle/>
                    <a:p>
                      <a:pPr marL="0" lvl="1" indent="0"/>
                      <a:r>
                        <a:rPr lang="en-US" sz="1600" dirty="0" smtClean="0">
                          <a:solidFill>
                            <a:schemeClr val="tx1"/>
                          </a:solidFill>
                          <a:latin typeface="Swiss 721 BT"/>
                        </a:rPr>
                        <a:t>Do employees have access to results of self inspections, accident/incident investigations, pertinent medical records, IH sampling results, upon request?</a:t>
                      </a:r>
                      <a:endParaRPr lang="en-US" sz="1600" dirty="0">
                        <a:solidFill>
                          <a:schemeClr val="tx1"/>
                        </a:solidFill>
                        <a:latin typeface="Swiss 721 BT"/>
                      </a:endParaRPr>
                    </a:p>
                  </a:txBody>
                  <a:tcPr/>
                </a:tc>
                <a:tc>
                  <a:txBody>
                    <a:bodyPr/>
                    <a:lstStyle/>
                    <a:p>
                      <a:pPr marL="228600" lvl="2" indent="-228600">
                        <a:buFont typeface="Arial" panose="020B0604020202020204" pitchFamily="34" charset="0"/>
                        <a:buChar char="•"/>
                      </a:pPr>
                      <a:r>
                        <a:rPr lang="en-US" sz="1600" kern="1200" dirty="0" smtClean="0">
                          <a:solidFill>
                            <a:schemeClr val="tx1"/>
                          </a:solidFill>
                          <a:latin typeface="Swiss 721 BT"/>
                          <a:ea typeface="+mn-ea"/>
                          <a:cs typeface="+mn-cs"/>
                        </a:rPr>
                        <a:t>Review past IH survey reports and self inspections</a:t>
                      </a:r>
                    </a:p>
                    <a:p>
                      <a:pPr marL="228600" lvl="2" indent="-228600">
                        <a:buFont typeface="Arial" panose="020B0604020202020204" pitchFamily="34" charset="0"/>
                        <a:buChar char="•"/>
                      </a:pPr>
                      <a:r>
                        <a:rPr lang="en-US" sz="1600" kern="1200" dirty="0" smtClean="0">
                          <a:solidFill>
                            <a:schemeClr val="tx1"/>
                          </a:solidFill>
                          <a:latin typeface="Swiss 721 BT"/>
                          <a:ea typeface="+mn-ea"/>
                          <a:cs typeface="+mn-cs"/>
                        </a:rPr>
                        <a:t>During employee interviews ask:</a:t>
                      </a:r>
                    </a:p>
                    <a:p>
                      <a:pPr marL="457200" lvl="3" indent="-228600">
                        <a:buFont typeface="Arial" panose="020B0604020202020204" pitchFamily="34" charset="0"/>
                        <a:buChar char="•"/>
                      </a:pPr>
                      <a:r>
                        <a:rPr lang="en-US" sz="1600" i="1" kern="1200" dirty="0" smtClean="0">
                          <a:solidFill>
                            <a:schemeClr val="tx1"/>
                          </a:solidFill>
                          <a:latin typeface="Swiss 721 BT"/>
                          <a:ea typeface="+mn-ea"/>
                          <a:cs typeface="+mn-cs"/>
                        </a:rPr>
                        <a:t>How were the employees informed of IH survey/ sampling results</a:t>
                      </a:r>
                    </a:p>
                    <a:p>
                      <a:pPr marL="457200" lvl="3" indent="-228600">
                        <a:buFont typeface="Arial" panose="020B0604020202020204" pitchFamily="34" charset="0"/>
                        <a:buChar char="•"/>
                      </a:pPr>
                      <a:r>
                        <a:rPr lang="en-US" sz="1600" i="1" kern="1200" dirty="0" smtClean="0">
                          <a:solidFill>
                            <a:schemeClr val="tx1"/>
                          </a:solidFill>
                          <a:latin typeface="Swiss 721 BT"/>
                          <a:ea typeface="+mn-ea"/>
                          <a:cs typeface="+mn-cs"/>
                        </a:rPr>
                        <a:t>Did the IH who conducted the survey notify them or results?</a:t>
                      </a:r>
                    </a:p>
                    <a:p>
                      <a:pPr marL="457200" lvl="3" indent="-228600">
                        <a:buFont typeface="Arial" panose="020B0604020202020204" pitchFamily="34" charset="0"/>
                        <a:buChar char="•"/>
                      </a:pPr>
                      <a:r>
                        <a:rPr lang="en-US" sz="1600" i="1" kern="1200" dirty="0" smtClean="0">
                          <a:solidFill>
                            <a:schemeClr val="tx1"/>
                          </a:solidFill>
                          <a:latin typeface="Swiss 721 BT"/>
                          <a:ea typeface="+mn-ea"/>
                          <a:cs typeface="+mn-cs"/>
                        </a:rPr>
                        <a:t>Do they understand why the IH surveys/ sampling were conducted?</a:t>
                      </a:r>
                    </a:p>
                  </a:txBody>
                  <a:tcPr/>
                </a:tc>
              </a:tr>
              <a:tr h="1066800">
                <a:tc>
                  <a:txBody>
                    <a:bodyPr/>
                    <a:lstStyle/>
                    <a:p>
                      <a:pPr marL="0" lvl="1" indent="0">
                        <a:tabLst>
                          <a:tab pos="0" algn="l"/>
                        </a:tabLst>
                      </a:pPr>
                      <a:r>
                        <a:rPr lang="en-US" sz="1600" dirty="0" smtClean="0">
                          <a:solidFill>
                            <a:schemeClr val="tx1"/>
                          </a:solidFill>
                          <a:latin typeface="Swiss 721 BT"/>
                        </a:rPr>
                        <a:t>Are employees knowledgeable about their OSHA rights and responsibilities?</a:t>
                      </a:r>
                    </a:p>
                    <a:p>
                      <a:endParaRPr lang="en-US" sz="1600" dirty="0">
                        <a:solidFill>
                          <a:schemeClr val="tx1"/>
                        </a:solidFill>
                        <a:latin typeface="Swiss 721 BT"/>
                      </a:endParaRPr>
                    </a:p>
                  </a:txBody>
                  <a:tcPr/>
                </a:tc>
                <a:tc>
                  <a:txBody>
                    <a:bodyPr/>
                    <a:lstStyle/>
                    <a:p>
                      <a:pPr marL="228600" lvl="2" indent="-228600">
                        <a:buFont typeface="Arial" panose="020B0604020202020204" pitchFamily="34" charset="0"/>
                        <a:buChar char="•"/>
                      </a:pPr>
                      <a:r>
                        <a:rPr lang="en-US" sz="1600" kern="1200" dirty="0" smtClean="0">
                          <a:solidFill>
                            <a:schemeClr val="tx1"/>
                          </a:solidFill>
                          <a:latin typeface="Swiss 721 BT"/>
                          <a:ea typeface="+mn-ea"/>
                          <a:cs typeface="+mn-cs"/>
                        </a:rPr>
                        <a:t>Verify through employee interviews</a:t>
                      </a:r>
                    </a:p>
                    <a:p>
                      <a:pPr marL="228600" lvl="2" indent="-228600">
                        <a:buFont typeface="Arial" panose="020B0604020202020204" pitchFamily="34" charset="0"/>
                        <a:buChar char="•"/>
                      </a:pPr>
                      <a:r>
                        <a:rPr lang="en-US" sz="1600" kern="1200" dirty="0" smtClean="0">
                          <a:solidFill>
                            <a:schemeClr val="tx1"/>
                          </a:solidFill>
                          <a:latin typeface="Swiss 721 BT"/>
                          <a:ea typeface="+mn-ea"/>
                          <a:cs typeface="+mn-cs"/>
                        </a:rPr>
                        <a:t>Ensure the OSHA rights poster (or DD 2272) are up to date, signed, and posted in common areas</a:t>
                      </a:r>
                    </a:p>
                  </a:txBody>
                  <a:tcPr/>
                </a:tc>
              </a:tr>
            </a:tbl>
          </a:graphicData>
        </a:graphic>
      </p:graphicFrame>
    </p:spTree>
    <p:extLst>
      <p:ext uri="{BB962C8B-B14F-4D97-AF65-F5344CB8AC3E}">
        <p14:creationId xmlns:p14="http://schemas.microsoft.com/office/powerpoint/2010/main" val="2128041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Worksite Analysis</a:t>
            </a:r>
            <a:endParaRPr lang="en-US" dirty="0"/>
          </a:p>
        </p:txBody>
      </p:sp>
      <p:sp>
        <p:nvSpPr>
          <p:cNvPr id="3" name="Content Placeholder 2"/>
          <p:cNvSpPr>
            <a:spLocks noGrp="1"/>
          </p:cNvSpPr>
          <p:nvPr>
            <p:ph idx="1"/>
          </p:nvPr>
        </p:nvSpPr>
        <p:spPr/>
        <p:txBody>
          <a:bodyPr>
            <a:normAutofit/>
          </a:bodyPr>
          <a:lstStyle/>
          <a:p>
            <a:pPr marL="1371600" lvl="3" indent="0">
              <a:buNone/>
            </a:pPr>
            <a:endParaRPr lang="en-US" dirty="0" smtClean="0">
              <a:solidFill>
                <a:schemeClr val="accent1">
                  <a:lumMod val="40000"/>
                  <a:lumOff val="60000"/>
                </a:schemeClr>
              </a:solidFill>
            </a:endParaRPr>
          </a:p>
          <a:p>
            <a:pPr lvl="2"/>
            <a:endParaRPr lang="en-US" dirty="0">
              <a:solidFill>
                <a:schemeClr val="accent1">
                  <a:lumMod val="40000"/>
                  <a:lumOff val="60000"/>
                </a:schemeClr>
              </a:solidFill>
            </a:endParaRPr>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31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43028366"/>
              </p:ext>
            </p:extLst>
          </p:nvPr>
        </p:nvGraphicFramePr>
        <p:xfrm>
          <a:off x="163060" y="1042208"/>
          <a:ext cx="8867052" cy="3627120"/>
        </p:xfrm>
        <a:graphic>
          <a:graphicData uri="http://schemas.openxmlformats.org/drawingml/2006/table">
            <a:tbl>
              <a:tblPr firstRow="1" bandRow="1">
                <a:tableStyleId>{793D81CF-94F2-401A-BA57-92F5A7B2D0C5}</a:tableStyleId>
              </a:tblPr>
              <a:tblGrid>
                <a:gridCol w="4432597"/>
                <a:gridCol w="4434455"/>
              </a:tblGrid>
              <a:tr h="0">
                <a:tc gridSpan="2">
                  <a:txBody>
                    <a:bodyPr/>
                    <a:lstStyle/>
                    <a:p>
                      <a:pPr algn="ctr"/>
                      <a:r>
                        <a:rPr lang="en-US" sz="1800" dirty="0" smtClean="0">
                          <a:latin typeface="Swiss 721 BT"/>
                        </a:rPr>
                        <a:t>Baseline Hazard Analysis</a:t>
                      </a:r>
                      <a:r>
                        <a:rPr lang="en-US" sz="1800" baseline="0" dirty="0" smtClean="0">
                          <a:latin typeface="Swiss 721 BT"/>
                        </a:rPr>
                        <a:t> – Baseline Industrial Hygiene</a:t>
                      </a:r>
                      <a:endParaRPr lang="en-US" sz="1800" dirty="0">
                        <a:latin typeface="Swiss 721 BT"/>
                      </a:endParaRPr>
                    </a:p>
                  </a:txBody>
                  <a:tcPr/>
                </a:tc>
                <a:tc hMerge="1">
                  <a:txBody>
                    <a:bodyPr/>
                    <a:lstStyle/>
                    <a:p>
                      <a:pPr algn="ctr"/>
                      <a:endParaRPr lang="en-US" sz="1800" dirty="0"/>
                    </a:p>
                  </a:txBody>
                  <a:tcPr/>
                </a:tc>
              </a:tr>
              <a:tr h="919888">
                <a:tc>
                  <a:txBody>
                    <a:bodyPr/>
                    <a:lstStyle/>
                    <a:p>
                      <a:pPr marL="0" lvl="1" indent="0"/>
                      <a:r>
                        <a:rPr lang="en-US" sz="1600" dirty="0" smtClean="0">
                          <a:solidFill>
                            <a:schemeClr val="tx1"/>
                          </a:solidFill>
                          <a:latin typeface="Swiss 721 BT"/>
                        </a:rPr>
                        <a:t>Ensure a baseline Industrial Hygiene (IH) study has been completed, including chemical inventory, review of previously reported hazards, trends, and illnesses, to identify and quantify employee exposures to typical health hazards such as noise, chemical exposure, dust, etc.</a:t>
                      </a:r>
                    </a:p>
                  </a:txBody>
                  <a:tcPr/>
                </a:tc>
                <a:tc>
                  <a:txBody>
                    <a:bodyPr/>
                    <a:lstStyle/>
                    <a:p>
                      <a:pPr marL="228600" lvl="2" indent="-228600">
                        <a:buFont typeface="Arial" panose="020B0604020202020204" pitchFamily="34" charset="0"/>
                        <a:buChar char="•"/>
                      </a:pPr>
                      <a:r>
                        <a:rPr lang="en-US" sz="1600" kern="1200" dirty="0" smtClean="0">
                          <a:solidFill>
                            <a:schemeClr val="tx1"/>
                          </a:solidFill>
                          <a:latin typeface="Swiss 721 BT"/>
                          <a:ea typeface="+mn-ea"/>
                          <a:cs typeface="+mn-cs"/>
                        </a:rPr>
                        <a:t>Review past IH reports</a:t>
                      </a:r>
                    </a:p>
                    <a:p>
                      <a:pPr marL="228600" lvl="2" indent="-228600">
                        <a:buFont typeface="Arial" panose="020B0604020202020204" pitchFamily="34" charset="0"/>
                        <a:buChar char="•"/>
                      </a:pPr>
                      <a:r>
                        <a:rPr lang="en-US" sz="1600" kern="1200" dirty="0" smtClean="0">
                          <a:solidFill>
                            <a:schemeClr val="tx1"/>
                          </a:solidFill>
                          <a:latin typeface="Swiss 721 BT"/>
                          <a:ea typeface="+mn-ea"/>
                          <a:cs typeface="+mn-cs"/>
                        </a:rPr>
                        <a:t>Interview the IH department about the baseline</a:t>
                      </a:r>
                    </a:p>
                    <a:p>
                      <a:pPr marL="457200" lvl="3" indent="-228600">
                        <a:buFont typeface="Arial" panose="020B0604020202020204" pitchFamily="34" charset="0"/>
                        <a:buChar char="•"/>
                      </a:pPr>
                      <a:r>
                        <a:rPr lang="en-US" sz="1600" i="1" kern="1200" dirty="0" smtClean="0">
                          <a:solidFill>
                            <a:schemeClr val="tx1"/>
                          </a:solidFill>
                          <a:latin typeface="Swiss 721 BT"/>
                          <a:ea typeface="+mn-ea"/>
                          <a:cs typeface="+mn-cs"/>
                        </a:rPr>
                        <a:t>Who performed the baseline?</a:t>
                      </a:r>
                    </a:p>
                    <a:p>
                      <a:pPr marL="457200" lvl="3" indent="-228600">
                        <a:buFont typeface="Arial" panose="020B0604020202020204" pitchFamily="34" charset="0"/>
                        <a:buChar char="•"/>
                      </a:pPr>
                      <a:r>
                        <a:rPr lang="en-US" sz="1600" i="1" kern="1200" dirty="0" smtClean="0">
                          <a:solidFill>
                            <a:schemeClr val="tx1"/>
                          </a:solidFill>
                          <a:latin typeface="Swiss 721 BT"/>
                          <a:ea typeface="+mn-ea"/>
                          <a:cs typeface="+mn-cs"/>
                        </a:rPr>
                        <a:t>Does the site utilize a database to maintain their IH data?</a:t>
                      </a:r>
                    </a:p>
                    <a:p>
                      <a:pPr marL="457200" lvl="3" indent="-228600">
                        <a:buFont typeface="Arial" panose="020B0604020202020204" pitchFamily="34" charset="0"/>
                        <a:buChar char="•"/>
                      </a:pPr>
                      <a:r>
                        <a:rPr lang="en-US" sz="1600" i="1" kern="1200" dirty="0" smtClean="0">
                          <a:solidFill>
                            <a:schemeClr val="tx1"/>
                          </a:solidFill>
                          <a:latin typeface="Swiss 721 BT"/>
                          <a:ea typeface="+mn-ea"/>
                          <a:cs typeface="+mn-cs"/>
                        </a:rPr>
                        <a:t>Does the completed IH baseline includes ergonomics?</a:t>
                      </a:r>
                    </a:p>
                    <a:p>
                      <a:pPr marL="228600" lvl="2" indent="-228600">
                        <a:buFont typeface="Arial" panose="020B0604020202020204" pitchFamily="34" charset="0"/>
                        <a:buChar char="•"/>
                      </a:pPr>
                      <a:r>
                        <a:rPr lang="en-US" sz="1600" kern="1200" dirty="0" smtClean="0">
                          <a:solidFill>
                            <a:schemeClr val="tx1"/>
                          </a:solidFill>
                          <a:latin typeface="Swiss 721 BT"/>
                          <a:ea typeface="+mn-ea"/>
                          <a:cs typeface="+mn-cs"/>
                        </a:rPr>
                        <a:t>Verify, through interviews, that all results were shared with affected employees</a:t>
                      </a:r>
                    </a:p>
                    <a:p>
                      <a:pPr marL="228600" lvl="2" indent="-228600">
                        <a:buFont typeface="Arial" panose="020B0604020202020204" pitchFamily="34" charset="0"/>
                        <a:buChar char="•"/>
                      </a:pPr>
                      <a:r>
                        <a:rPr lang="en-US" sz="1600" kern="1200" dirty="0" smtClean="0">
                          <a:solidFill>
                            <a:schemeClr val="tx1"/>
                          </a:solidFill>
                          <a:latin typeface="Swiss 721 BT"/>
                          <a:ea typeface="+mn-ea"/>
                          <a:cs typeface="+mn-cs"/>
                        </a:rPr>
                        <a:t>Review the sites chemical Inventory list</a:t>
                      </a:r>
                    </a:p>
                    <a:p>
                      <a:pPr marL="457200" lvl="3" indent="-228600">
                        <a:buFont typeface="Arial" panose="020B0604020202020204" pitchFamily="34" charset="0"/>
                        <a:buChar char="•"/>
                      </a:pPr>
                      <a:r>
                        <a:rPr lang="en-US" sz="1600" i="1" kern="1200" dirty="0" smtClean="0">
                          <a:solidFill>
                            <a:schemeClr val="tx1"/>
                          </a:solidFill>
                          <a:latin typeface="Swiss 721 BT"/>
                          <a:ea typeface="+mn-ea"/>
                          <a:cs typeface="+mn-cs"/>
                        </a:rPr>
                        <a:t>Is it comprehensive and up to date?</a:t>
                      </a:r>
                    </a:p>
                    <a:p>
                      <a:pPr marL="457200" lvl="3" indent="-228600">
                        <a:buFont typeface="Arial" panose="020B0604020202020204" pitchFamily="34" charset="0"/>
                        <a:buChar char="•"/>
                      </a:pPr>
                      <a:r>
                        <a:rPr lang="en-US" sz="1600" i="1" kern="1200" dirty="0" smtClean="0">
                          <a:solidFill>
                            <a:schemeClr val="tx1"/>
                          </a:solidFill>
                          <a:latin typeface="Swiss 721 BT"/>
                          <a:ea typeface="+mn-ea"/>
                          <a:cs typeface="+mn-cs"/>
                        </a:rPr>
                        <a:t>Where is it located? </a:t>
                      </a:r>
                    </a:p>
                  </a:txBody>
                  <a:tcPr/>
                </a:tc>
              </a:tr>
            </a:tbl>
          </a:graphicData>
        </a:graphic>
      </p:graphicFrame>
    </p:spTree>
    <p:extLst>
      <p:ext uri="{BB962C8B-B14F-4D97-AF65-F5344CB8AC3E}">
        <p14:creationId xmlns:p14="http://schemas.microsoft.com/office/powerpoint/2010/main" val="1486843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Worksite Analysis</a:t>
            </a:r>
          </a:p>
        </p:txBody>
      </p:sp>
      <p:sp>
        <p:nvSpPr>
          <p:cNvPr id="3" name="Content Placeholder 2"/>
          <p:cNvSpPr>
            <a:spLocks noGrp="1"/>
          </p:cNvSpPr>
          <p:nvPr>
            <p:ph idx="1"/>
          </p:nvPr>
        </p:nvSpPr>
        <p:spPr/>
        <p:txBody>
          <a:bodyPr/>
          <a:lstStyle/>
          <a:p>
            <a:pPr lvl="1"/>
            <a:endParaRPr lang="fr-FR" dirty="0"/>
          </a:p>
          <a:p>
            <a:pPr marL="0" indent="0">
              <a:buNone/>
            </a:pPr>
            <a:endParaRPr lang="en-US" dirty="0"/>
          </a:p>
        </p:txBody>
      </p:sp>
      <p:sp>
        <p:nvSpPr>
          <p:cNvPr id="4" name="Slide Number Placeholder 3"/>
          <p:cNvSpPr>
            <a:spLocks noGrp="1"/>
          </p:cNvSpPr>
          <p:nvPr>
            <p:ph type="sldNum" sz="quarter" idx="4294967295"/>
          </p:nvPr>
        </p:nvSpPr>
        <p:spPr>
          <a:xfrm>
            <a:off x="457200" y="6310168"/>
            <a:ext cx="2133600" cy="365125"/>
          </a:xfrm>
          <a:prstGeom prst="rect">
            <a:avLst/>
          </a:prstGeom>
        </p:spPr>
        <p:txBody>
          <a:bodyPr/>
          <a:lstStyle/>
          <a:p>
            <a:fld id="{EC6B01B9-2AD7-FF46-ADAD-E0B0ABE832D6}" type="slidenum">
              <a:rPr lang="en-US" smtClean="0"/>
              <a:pPr/>
              <a:t>32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98774612"/>
              </p:ext>
            </p:extLst>
          </p:nvPr>
        </p:nvGraphicFramePr>
        <p:xfrm>
          <a:off x="153989" y="991408"/>
          <a:ext cx="8867052" cy="4602480"/>
        </p:xfrm>
        <a:graphic>
          <a:graphicData uri="http://schemas.openxmlformats.org/drawingml/2006/table">
            <a:tbl>
              <a:tblPr firstRow="1" bandRow="1">
                <a:tableStyleId>{793D81CF-94F2-401A-BA57-92F5A7B2D0C5}</a:tableStyleId>
              </a:tblPr>
              <a:tblGrid>
                <a:gridCol w="4432597"/>
                <a:gridCol w="4434455"/>
              </a:tblGrid>
              <a:tr h="0">
                <a:tc gridSpan="2">
                  <a:txBody>
                    <a:bodyPr/>
                    <a:lstStyle/>
                    <a:p>
                      <a:pPr algn="ctr"/>
                      <a:r>
                        <a:rPr lang="en-US" sz="1800" dirty="0" smtClean="0">
                          <a:latin typeface="Swiss 721 BT"/>
                        </a:rPr>
                        <a:t>Baseline Hazard Analysis – Baseline Industrial Hygiene</a:t>
                      </a:r>
                      <a:endParaRPr lang="en-US" sz="1800" dirty="0">
                        <a:latin typeface="Swiss 721 BT"/>
                      </a:endParaRPr>
                    </a:p>
                  </a:txBody>
                  <a:tcPr/>
                </a:tc>
                <a:tc hMerge="1">
                  <a:txBody>
                    <a:bodyPr/>
                    <a:lstStyle/>
                    <a:p>
                      <a:pPr algn="ctr"/>
                      <a:endParaRPr lang="en-US" sz="1800" dirty="0"/>
                    </a:p>
                  </a:txBody>
                  <a:tcPr/>
                </a:tc>
              </a:tr>
              <a:tr h="919888">
                <a:tc>
                  <a:txBody>
                    <a:bodyPr/>
                    <a:lstStyle/>
                    <a:p>
                      <a:pPr marL="0" lvl="1" indent="0"/>
                      <a:r>
                        <a:rPr lang="en-US" sz="1600" dirty="0" smtClean="0">
                          <a:solidFill>
                            <a:schemeClr val="tx1"/>
                          </a:solidFill>
                          <a:latin typeface="Swiss 721 BT"/>
                        </a:rPr>
                        <a:t>Does the site have a documented sampling strategy used to identify health hazards and assess employees’ exposure (including duration, route, and frequency of exposure), and the number of exposed employees?</a:t>
                      </a:r>
                      <a:endParaRPr lang="en-US" sz="1600" dirty="0">
                        <a:solidFill>
                          <a:schemeClr val="tx1"/>
                        </a:solidFill>
                        <a:latin typeface="Swiss 721 BT"/>
                      </a:endParaRPr>
                    </a:p>
                  </a:txBody>
                  <a:tcPr/>
                </a:tc>
                <a:tc>
                  <a:txBody>
                    <a:bodyPr/>
                    <a:lstStyle/>
                    <a:p>
                      <a:pPr marL="228600" lvl="2" indent="-228600">
                        <a:buFont typeface="Arial" panose="020B0604020202020204" pitchFamily="34" charset="0"/>
                        <a:buChar char="•"/>
                      </a:pPr>
                      <a:r>
                        <a:rPr lang="en-US" sz="1600" kern="1200" dirty="0" smtClean="0">
                          <a:solidFill>
                            <a:schemeClr val="tx1"/>
                          </a:solidFill>
                          <a:latin typeface="Swiss 721 BT"/>
                          <a:ea typeface="+mn-ea"/>
                          <a:cs typeface="+mn-cs"/>
                        </a:rPr>
                        <a:t>Do sampling, testing, and analysis follow nationally recognized procedures?</a:t>
                      </a:r>
                    </a:p>
                    <a:p>
                      <a:pPr marL="228600" lvl="2" indent="-228600">
                        <a:buFont typeface="Arial" panose="020B0604020202020204" pitchFamily="34" charset="0"/>
                        <a:buChar char="•"/>
                      </a:pPr>
                      <a:r>
                        <a:rPr lang="en-US" sz="1600" kern="1200" dirty="0" smtClean="0">
                          <a:solidFill>
                            <a:schemeClr val="tx1"/>
                          </a:solidFill>
                          <a:latin typeface="Swiss 721 BT"/>
                          <a:ea typeface="+mn-ea"/>
                          <a:cs typeface="+mn-cs"/>
                        </a:rPr>
                        <a:t>Does the site compare sampling results to the minimum exposure limits or follow more </a:t>
                      </a:r>
                      <a:r>
                        <a:rPr lang="fr-FR" sz="1600" kern="1200" dirty="0" smtClean="0">
                          <a:solidFill>
                            <a:schemeClr val="tx1"/>
                          </a:solidFill>
                          <a:latin typeface="Swiss 721 BT"/>
                          <a:ea typeface="+mn-ea"/>
                          <a:cs typeface="+mn-cs"/>
                        </a:rPr>
                        <a:t>restrictive Occupational Exposure Limits?</a:t>
                      </a:r>
                    </a:p>
                    <a:p>
                      <a:pPr marL="228600" lvl="2" indent="-228600">
                        <a:buFont typeface="Arial" panose="020B0604020202020204" pitchFamily="34" charset="0"/>
                        <a:buChar char="•"/>
                      </a:pPr>
                      <a:r>
                        <a:rPr lang="en-US" sz="1600" kern="1200" dirty="0" smtClean="0">
                          <a:solidFill>
                            <a:schemeClr val="tx1"/>
                          </a:solidFill>
                          <a:latin typeface="Swiss 721 BT"/>
                          <a:ea typeface="+mn-ea"/>
                          <a:cs typeface="+mn-cs"/>
                        </a:rPr>
                        <a:t>Review past IH reports</a:t>
                      </a:r>
                    </a:p>
                    <a:p>
                      <a:pPr marL="228600" lvl="2" indent="-228600">
                        <a:buFont typeface="Arial" panose="020B0604020202020204" pitchFamily="34" charset="0"/>
                        <a:buChar char="•"/>
                      </a:pPr>
                      <a:r>
                        <a:rPr lang="en-US" sz="1600" kern="1200" dirty="0" smtClean="0">
                          <a:solidFill>
                            <a:schemeClr val="tx1"/>
                          </a:solidFill>
                          <a:latin typeface="Swiss 721 BT"/>
                          <a:ea typeface="+mn-ea"/>
                          <a:cs typeface="+mn-cs"/>
                        </a:rPr>
                        <a:t>Interview the IH department about the baseline</a:t>
                      </a:r>
                    </a:p>
                    <a:p>
                      <a:pPr marL="457200" lvl="3" indent="-228600">
                        <a:buFont typeface="Arial" panose="020B0604020202020204" pitchFamily="34" charset="0"/>
                        <a:buChar char="•"/>
                      </a:pPr>
                      <a:r>
                        <a:rPr lang="en-US" sz="1600" i="1" kern="1200" dirty="0" smtClean="0">
                          <a:solidFill>
                            <a:schemeClr val="tx1"/>
                          </a:solidFill>
                          <a:latin typeface="Swiss 721 BT"/>
                          <a:ea typeface="+mn-ea"/>
                          <a:cs typeface="+mn-cs"/>
                        </a:rPr>
                        <a:t>Who performed the baseline?</a:t>
                      </a:r>
                    </a:p>
                    <a:p>
                      <a:pPr marL="457200" lvl="3" indent="-228600">
                        <a:buFont typeface="Arial" panose="020B0604020202020204" pitchFamily="34" charset="0"/>
                        <a:buChar char="•"/>
                      </a:pPr>
                      <a:r>
                        <a:rPr lang="en-US" sz="1600" i="1" kern="1200" dirty="0" smtClean="0">
                          <a:solidFill>
                            <a:schemeClr val="tx1"/>
                          </a:solidFill>
                          <a:latin typeface="Swiss 721 BT"/>
                          <a:ea typeface="+mn-ea"/>
                          <a:cs typeface="+mn-cs"/>
                        </a:rPr>
                        <a:t>How were the results compared to consensus standards?</a:t>
                      </a:r>
                    </a:p>
                    <a:p>
                      <a:pPr marL="685800" lvl="4" indent="-228600">
                        <a:buFont typeface="Arial" panose="020B0604020202020204" pitchFamily="34" charset="0"/>
                        <a:buChar char="•"/>
                      </a:pPr>
                      <a:r>
                        <a:rPr lang="fr-FR" sz="1200" i="1" kern="1200" dirty="0" smtClean="0">
                          <a:solidFill>
                            <a:schemeClr val="tx1"/>
                          </a:solidFill>
                          <a:latin typeface="Swiss 721 BT"/>
                          <a:ea typeface="+mn-ea"/>
                          <a:cs typeface="+mn-cs"/>
                        </a:rPr>
                        <a:t>OSHA - Permissible Exposure Limits</a:t>
                      </a:r>
                    </a:p>
                    <a:p>
                      <a:pPr marL="685800" lvl="4" indent="-228600">
                        <a:buFont typeface="Arial" panose="020B0604020202020204" pitchFamily="34" charset="0"/>
                        <a:buChar char="•"/>
                      </a:pPr>
                      <a:r>
                        <a:rPr lang="fr-FR" sz="1200" i="1" kern="1200" dirty="0" smtClean="0">
                          <a:solidFill>
                            <a:schemeClr val="tx1"/>
                          </a:solidFill>
                          <a:latin typeface="Swiss 721 BT"/>
                          <a:ea typeface="+mn-ea"/>
                          <a:cs typeface="+mn-cs"/>
                        </a:rPr>
                        <a:t>ACGIH – Threshold Limit Values/Short Term Exposure Limits</a:t>
                      </a:r>
                    </a:p>
                    <a:p>
                      <a:pPr marL="685800" lvl="4" indent="-228600">
                        <a:buFont typeface="Arial" panose="020B0604020202020204" pitchFamily="34" charset="0"/>
                        <a:buChar char="•"/>
                      </a:pPr>
                      <a:r>
                        <a:rPr lang="fr-FR" sz="1200" i="1" kern="1200" dirty="0" smtClean="0">
                          <a:solidFill>
                            <a:schemeClr val="tx1"/>
                          </a:solidFill>
                          <a:latin typeface="Swiss 721 BT"/>
                          <a:ea typeface="+mn-ea"/>
                          <a:cs typeface="+mn-cs"/>
                        </a:rPr>
                        <a:t>NIOSH – Recommended Exposure Limits</a:t>
                      </a:r>
                      <a:endParaRPr lang="en-US" sz="1200" i="1" kern="1200" dirty="0" smtClean="0">
                        <a:solidFill>
                          <a:schemeClr val="tx1"/>
                        </a:solidFill>
                        <a:latin typeface="Swiss 721 BT"/>
                        <a:ea typeface="+mn-ea"/>
                        <a:cs typeface="+mn-cs"/>
                      </a:endParaRPr>
                    </a:p>
                    <a:p>
                      <a:pPr marL="457200" lvl="3" indent="-228600">
                        <a:buFont typeface="Arial" panose="020B0604020202020204" pitchFamily="34" charset="0"/>
                        <a:buChar char="•"/>
                      </a:pPr>
                      <a:r>
                        <a:rPr lang="en-US" sz="1600" i="1" kern="1200" dirty="0" smtClean="0">
                          <a:solidFill>
                            <a:schemeClr val="tx1"/>
                          </a:solidFill>
                          <a:latin typeface="Swiss 721 BT"/>
                          <a:ea typeface="+mn-ea"/>
                          <a:cs typeface="+mn-cs"/>
                        </a:rPr>
                        <a:t>Was there any overexposures recorded?</a:t>
                      </a:r>
                    </a:p>
                    <a:p>
                      <a:pPr marL="457200" lvl="3" indent="-228600">
                        <a:buFont typeface="Arial" panose="020B0604020202020204" pitchFamily="34" charset="0"/>
                        <a:buChar char="•"/>
                      </a:pPr>
                      <a:r>
                        <a:rPr lang="en-US" sz="1600" i="1" kern="1200" dirty="0" smtClean="0">
                          <a:solidFill>
                            <a:schemeClr val="tx1"/>
                          </a:solidFill>
                          <a:latin typeface="Swiss 721 BT"/>
                          <a:ea typeface="+mn-ea"/>
                          <a:cs typeface="+mn-cs"/>
                        </a:rPr>
                        <a:t>Where is the IH data maintained?</a:t>
                      </a:r>
                    </a:p>
                    <a:p>
                      <a:pPr marL="228600" lvl="2" indent="-228600">
                        <a:buFont typeface="Arial" panose="020B0604020202020204" pitchFamily="34" charset="0"/>
                        <a:buChar char="•"/>
                      </a:pPr>
                      <a:endParaRPr lang="fr-FR" sz="1600" kern="1200" dirty="0" smtClean="0">
                        <a:solidFill>
                          <a:schemeClr val="tx1"/>
                        </a:solidFill>
                        <a:latin typeface="Swiss 721 BT"/>
                        <a:ea typeface="+mn-ea"/>
                        <a:cs typeface="+mn-cs"/>
                      </a:endParaRPr>
                    </a:p>
                  </a:txBody>
                  <a:tcPr/>
                </a:tc>
              </a:tr>
            </a:tbl>
          </a:graphicData>
        </a:graphic>
      </p:graphicFrame>
    </p:spTree>
    <p:extLst>
      <p:ext uri="{BB962C8B-B14F-4D97-AF65-F5344CB8AC3E}">
        <p14:creationId xmlns:p14="http://schemas.microsoft.com/office/powerpoint/2010/main" val="1533091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Worksite Analysis</a:t>
            </a:r>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33</a:t>
            </a:fld>
            <a:endParaRPr lang="en-US"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038" y="998455"/>
            <a:ext cx="8867775" cy="4083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831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Worksite Analysis</a:t>
            </a:r>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34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92311737"/>
              </p:ext>
            </p:extLst>
          </p:nvPr>
        </p:nvGraphicFramePr>
        <p:xfrm>
          <a:off x="173039" y="955040"/>
          <a:ext cx="8867052" cy="3169920"/>
        </p:xfrm>
        <a:graphic>
          <a:graphicData uri="http://schemas.openxmlformats.org/drawingml/2006/table">
            <a:tbl>
              <a:tblPr firstRow="1" bandRow="1">
                <a:tableStyleId>{793D81CF-94F2-401A-BA57-92F5A7B2D0C5}</a:tableStyleId>
              </a:tblPr>
              <a:tblGrid>
                <a:gridCol w="4432597"/>
                <a:gridCol w="4434455"/>
              </a:tblGrid>
              <a:tr h="0">
                <a:tc gridSpan="2">
                  <a:txBody>
                    <a:bodyPr/>
                    <a:lstStyle/>
                    <a:p>
                      <a:pPr algn="ctr"/>
                      <a:r>
                        <a:rPr lang="en-US" sz="1800" dirty="0" smtClean="0">
                          <a:latin typeface="Swiss 721 BT"/>
                        </a:rPr>
                        <a:t>Hazard Analysis of Routine Jobs –Tasks-Processes</a:t>
                      </a:r>
                      <a:endParaRPr lang="en-US" sz="1800" dirty="0">
                        <a:latin typeface="Swiss 721 BT"/>
                      </a:endParaRPr>
                    </a:p>
                  </a:txBody>
                  <a:tcPr/>
                </a:tc>
                <a:tc hMerge="1">
                  <a:txBody>
                    <a:bodyPr/>
                    <a:lstStyle/>
                    <a:p>
                      <a:pPr algn="ctr"/>
                      <a:endParaRPr lang="en-US" sz="1800" dirty="0"/>
                    </a:p>
                  </a:txBody>
                  <a:tcPr/>
                </a:tc>
              </a:tr>
              <a:tr h="919888">
                <a:tc>
                  <a:txBody>
                    <a:bodyPr/>
                    <a:lstStyle/>
                    <a:p>
                      <a:pPr marL="0" lvl="1" indent="0"/>
                      <a:r>
                        <a:rPr lang="en-US" sz="1600" dirty="0" smtClean="0">
                          <a:solidFill>
                            <a:schemeClr val="tx1"/>
                          </a:solidFill>
                          <a:latin typeface="Swiss 721 BT"/>
                        </a:rPr>
                        <a:t>Is there at least a minimally effective hazard identification and analysis system in place for routine operations and activities, which addresses both saf</a:t>
                      </a:r>
                      <a:r>
                        <a:rPr lang="en-US" sz="1400" dirty="0" smtClean="0">
                          <a:solidFill>
                            <a:schemeClr val="tx1"/>
                          </a:solidFill>
                          <a:latin typeface="Swiss 721 BT"/>
                        </a:rPr>
                        <a:t>ety and health hazards?</a:t>
                      </a:r>
                      <a:endParaRPr lang="en-US" sz="1400" dirty="0">
                        <a:solidFill>
                          <a:schemeClr val="tx1"/>
                        </a:solidFill>
                        <a:latin typeface="Swiss 721 BT"/>
                      </a:endParaRPr>
                    </a:p>
                  </a:txBody>
                  <a:tcPr/>
                </a:tc>
                <a:tc>
                  <a:txBody>
                    <a:bodyPr/>
                    <a:lstStyle/>
                    <a:p>
                      <a:pPr marL="228600" lvl="2" indent="-228600">
                        <a:buFont typeface="Arial" panose="020B0604020202020204" pitchFamily="34" charset="0"/>
                        <a:buChar char="•"/>
                      </a:pPr>
                      <a:r>
                        <a:rPr lang="en-US" sz="1600" kern="1200" dirty="0" smtClean="0">
                          <a:solidFill>
                            <a:schemeClr val="tx1"/>
                          </a:solidFill>
                          <a:latin typeface="Swiss 721 BT"/>
                          <a:ea typeface="+mn-ea"/>
                          <a:cs typeface="+mn-cs"/>
                        </a:rPr>
                        <a:t>Ensure non-supervisory employees are involved in the development and review of hazard analysis programs:</a:t>
                      </a:r>
                    </a:p>
                    <a:p>
                      <a:pPr marL="457200" lvl="3" indent="-228600">
                        <a:buFont typeface="Arial" panose="020B0604020202020204" pitchFamily="34" charset="0"/>
                        <a:buChar char="•"/>
                      </a:pPr>
                      <a:r>
                        <a:rPr lang="en-US" sz="1600" i="1" kern="1200" dirty="0" smtClean="0">
                          <a:solidFill>
                            <a:schemeClr val="tx1"/>
                          </a:solidFill>
                          <a:latin typeface="Swiss 721 BT"/>
                          <a:ea typeface="+mn-ea"/>
                          <a:cs typeface="+mn-cs"/>
                        </a:rPr>
                        <a:t>Job Hazard Analysis</a:t>
                      </a:r>
                      <a:r>
                        <a:rPr lang="en-US" sz="1600" i="1" kern="1200" baseline="0" dirty="0" smtClean="0">
                          <a:solidFill>
                            <a:schemeClr val="tx1"/>
                          </a:solidFill>
                          <a:latin typeface="Swiss 721 BT"/>
                          <a:ea typeface="+mn-ea"/>
                          <a:cs typeface="+mn-cs"/>
                        </a:rPr>
                        <a:t> (JHA)</a:t>
                      </a:r>
                      <a:endParaRPr lang="en-US" sz="1600" i="1" kern="1200" dirty="0" smtClean="0">
                        <a:solidFill>
                          <a:schemeClr val="tx1"/>
                        </a:solidFill>
                        <a:latin typeface="Swiss 721 BT"/>
                        <a:ea typeface="+mn-ea"/>
                        <a:cs typeface="+mn-cs"/>
                      </a:endParaRPr>
                    </a:p>
                    <a:p>
                      <a:pPr marL="457200" lvl="3" indent="-228600">
                        <a:buFont typeface="Arial" panose="020B0604020202020204" pitchFamily="34" charset="0"/>
                        <a:buChar char="•"/>
                      </a:pPr>
                      <a:r>
                        <a:rPr lang="en-US" sz="1600" i="1" kern="1200" dirty="0" smtClean="0">
                          <a:solidFill>
                            <a:schemeClr val="tx1"/>
                          </a:solidFill>
                          <a:latin typeface="Swiss 721 BT"/>
                          <a:ea typeface="+mn-ea"/>
                          <a:cs typeface="+mn-cs"/>
                        </a:rPr>
                        <a:t>Job Safety Analysis</a:t>
                      </a:r>
                      <a:r>
                        <a:rPr lang="en-US" sz="1600" i="1" kern="1200" baseline="0" dirty="0" smtClean="0">
                          <a:solidFill>
                            <a:schemeClr val="tx1"/>
                          </a:solidFill>
                          <a:latin typeface="Swiss 721 BT"/>
                          <a:ea typeface="+mn-ea"/>
                          <a:cs typeface="+mn-cs"/>
                        </a:rPr>
                        <a:t> (JSA)</a:t>
                      </a:r>
                      <a:endParaRPr lang="en-US" sz="1600" i="1" kern="1200" dirty="0" smtClean="0">
                        <a:solidFill>
                          <a:schemeClr val="tx1"/>
                        </a:solidFill>
                        <a:latin typeface="Swiss 721 BT"/>
                        <a:ea typeface="+mn-ea"/>
                        <a:cs typeface="+mn-cs"/>
                      </a:endParaRPr>
                    </a:p>
                    <a:p>
                      <a:pPr marL="457200" lvl="3" indent="-228600">
                        <a:buFont typeface="Arial" panose="020B0604020202020204" pitchFamily="34" charset="0"/>
                        <a:buChar char="•"/>
                      </a:pPr>
                      <a:r>
                        <a:rPr lang="en-US" sz="1600" i="1" kern="1200" dirty="0" smtClean="0">
                          <a:solidFill>
                            <a:schemeClr val="tx1"/>
                          </a:solidFill>
                          <a:latin typeface="Swiss 721 BT"/>
                          <a:ea typeface="+mn-ea"/>
                          <a:cs typeface="+mn-cs"/>
                        </a:rPr>
                        <a:t>Composite Risk Management Worksheets</a:t>
                      </a:r>
                    </a:p>
                    <a:p>
                      <a:pPr marL="457200" lvl="3" indent="-228600">
                        <a:buFont typeface="Arial" panose="020B0604020202020204" pitchFamily="34" charset="0"/>
                        <a:buChar char="•"/>
                      </a:pPr>
                      <a:r>
                        <a:rPr lang="en-US" sz="1600" i="1" kern="1200" dirty="0" smtClean="0">
                          <a:solidFill>
                            <a:schemeClr val="tx1"/>
                          </a:solidFill>
                          <a:latin typeface="Swiss 721 BT"/>
                          <a:ea typeface="+mn-ea"/>
                          <a:cs typeface="+mn-cs"/>
                        </a:rPr>
                        <a:t>Job Safety</a:t>
                      </a:r>
                      <a:r>
                        <a:rPr lang="en-US" sz="1600" i="1" kern="1200" baseline="0" dirty="0" smtClean="0">
                          <a:solidFill>
                            <a:schemeClr val="tx1"/>
                          </a:solidFill>
                          <a:latin typeface="Swiss 721 BT"/>
                          <a:ea typeface="+mn-ea"/>
                          <a:cs typeface="+mn-cs"/>
                        </a:rPr>
                        <a:t> Training Outlines (JSTOs)</a:t>
                      </a:r>
                      <a:endParaRPr lang="en-US" sz="1600" i="1" kern="1200" dirty="0" smtClean="0">
                        <a:solidFill>
                          <a:schemeClr val="tx1"/>
                        </a:solidFill>
                        <a:latin typeface="Swiss 721 BT"/>
                        <a:ea typeface="+mn-ea"/>
                        <a:cs typeface="+mn-cs"/>
                      </a:endParaRPr>
                    </a:p>
                    <a:p>
                      <a:pPr marL="228600" lvl="2" indent="-228600">
                        <a:buFont typeface="Arial" panose="020B0604020202020204" pitchFamily="34" charset="0"/>
                        <a:buChar char="•"/>
                      </a:pPr>
                      <a:r>
                        <a:rPr lang="en-US" sz="1600" kern="1200" dirty="0" smtClean="0">
                          <a:solidFill>
                            <a:schemeClr val="tx1"/>
                          </a:solidFill>
                          <a:latin typeface="Swiss 721 BT"/>
                          <a:ea typeface="+mn-ea"/>
                          <a:cs typeface="+mn-cs"/>
                        </a:rPr>
                        <a:t>Does the site incorporate risk analysis into Standard Operating Procedures or Training Manuals?</a:t>
                      </a:r>
                    </a:p>
                    <a:p>
                      <a:pPr lvl="2"/>
                      <a:endParaRPr lang="en-US" dirty="0" smtClean="0">
                        <a:solidFill>
                          <a:schemeClr val="tx1"/>
                        </a:solidFill>
                        <a:latin typeface="Swiss 721 BT"/>
                      </a:endParaRPr>
                    </a:p>
                  </a:txBody>
                  <a:tcPr/>
                </a:tc>
              </a:tr>
            </a:tbl>
          </a:graphicData>
        </a:graphic>
      </p:graphicFrame>
    </p:spTree>
    <p:extLst>
      <p:ext uri="{BB962C8B-B14F-4D97-AF65-F5344CB8AC3E}">
        <p14:creationId xmlns:p14="http://schemas.microsoft.com/office/powerpoint/2010/main" val="838338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Worksite Analysis</a:t>
            </a:r>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35</a:t>
            </a:fld>
            <a:endParaRPr 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038" y="960474"/>
            <a:ext cx="8867775" cy="4616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293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Worksite Analysis</a:t>
            </a:r>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36</a:t>
            </a:fld>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110" y="1002789"/>
            <a:ext cx="8867775" cy="390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5641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Worksite Analysis</a:t>
            </a:r>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37</a:t>
            </a:fld>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7553" y="955675"/>
            <a:ext cx="6138744" cy="517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145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Worksite Analysis</a:t>
            </a:r>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38</a:t>
            </a:fld>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038" y="998489"/>
            <a:ext cx="8867775" cy="4388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339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Hazard Prevention and Control</a:t>
            </a:r>
            <a:endParaRPr lang="en-US" dirty="0"/>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39</a:t>
            </a:fld>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1016" y="955675"/>
            <a:ext cx="7731819" cy="517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973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Management System </a:t>
            </a:r>
            <a:r>
              <a:rPr lang="en-US" dirty="0" smtClean="0"/>
              <a:t>– DOEHRS</a:t>
            </a:r>
            <a:endParaRPr lang="en-US" dirty="0"/>
          </a:p>
        </p:txBody>
      </p:sp>
      <p:sp>
        <p:nvSpPr>
          <p:cNvPr id="3" name="Content Placeholder 2"/>
          <p:cNvSpPr>
            <a:spLocks noGrp="1"/>
          </p:cNvSpPr>
          <p:nvPr>
            <p:ph idx="1"/>
          </p:nvPr>
        </p:nvSpPr>
        <p:spPr/>
        <p:txBody>
          <a:bodyPr/>
          <a:lstStyle/>
          <a:p>
            <a:pPr marL="0" indent="0" algn="ctr">
              <a:buNone/>
            </a:pPr>
            <a:r>
              <a:rPr lang="en-US" sz="2800" b="1" u="sng" dirty="0">
                <a:solidFill>
                  <a:schemeClr val="tx1"/>
                </a:solidFill>
              </a:rPr>
              <a:t>Defense Occupational and Environmental </a:t>
            </a:r>
            <a:r>
              <a:rPr lang="en-US" sz="2800" b="1" u="sng" dirty="0" smtClean="0">
                <a:solidFill>
                  <a:schemeClr val="tx1"/>
                </a:solidFill>
              </a:rPr>
              <a:t>Health Readiness </a:t>
            </a:r>
            <a:r>
              <a:rPr lang="en-US" sz="2800" b="1" u="sng" dirty="0">
                <a:solidFill>
                  <a:schemeClr val="tx1"/>
                </a:solidFill>
              </a:rPr>
              <a:t>System (DOEHRS)</a:t>
            </a:r>
          </a:p>
          <a:p>
            <a:r>
              <a:rPr lang="en-US" dirty="0">
                <a:solidFill>
                  <a:schemeClr val="tx1"/>
                </a:solidFill>
              </a:rPr>
              <a:t>Developed </a:t>
            </a:r>
            <a:r>
              <a:rPr lang="en-US" dirty="0" smtClean="0">
                <a:solidFill>
                  <a:schemeClr val="tx1"/>
                </a:solidFill>
              </a:rPr>
              <a:t>to address unexplainable illnesses </a:t>
            </a:r>
            <a:r>
              <a:rPr lang="en-US" dirty="0">
                <a:solidFill>
                  <a:schemeClr val="tx1"/>
                </a:solidFill>
              </a:rPr>
              <a:t>suffered by military personnel</a:t>
            </a:r>
          </a:p>
          <a:p>
            <a:r>
              <a:rPr lang="en-US" dirty="0" smtClean="0">
                <a:solidFill>
                  <a:schemeClr val="tx1"/>
                </a:solidFill>
              </a:rPr>
              <a:t>Available for use </a:t>
            </a:r>
            <a:r>
              <a:rPr lang="en-US" dirty="0">
                <a:solidFill>
                  <a:schemeClr val="tx1"/>
                </a:solidFill>
              </a:rPr>
              <a:t>by all branches of the military</a:t>
            </a:r>
          </a:p>
          <a:p>
            <a:r>
              <a:rPr lang="en-US" dirty="0" smtClean="0">
                <a:solidFill>
                  <a:schemeClr val="tx1"/>
                </a:solidFill>
              </a:rPr>
              <a:t>A </a:t>
            </a:r>
            <a:r>
              <a:rPr lang="en-US" dirty="0">
                <a:solidFill>
                  <a:schemeClr val="tx1"/>
                </a:solidFill>
              </a:rPr>
              <a:t>system to record longitudinal exposure records of Department of Defense (</a:t>
            </a:r>
            <a:r>
              <a:rPr lang="en-US" dirty="0" smtClean="0">
                <a:solidFill>
                  <a:schemeClr val="tx1"/>
                </a:solidFill>
              </a:rPr>
              <a:t>DoD</a:t>
            </a:r>
            <a:r>
              <a:rPr lang="en-US" dirty="0">
                <a:solidFill>
                  <a:schemeClr val="tx1"/>
                </a:solidFill>
              </a:rPr>
              <a:t>) employees, for occupational hazards</a:t>
            </a:r>
          </a:p>
          <a:p>
            <a:r>
              <a:rPr lang="en-US" dirty="0" smtClean="0">
                <a:solidFill>
                  <a:schemeClr val="tx1"/>
                </a:solidFill>
              </a:rPr>
              <a:t>Assembles</a:t>
            </a:r>
            <a:r>
              <a:rPr lang="en-US" dirty="0">
                <a:solidFill>
                  <a:schemeClr val="tx1"/>
                </a:solidFill>
              </a:rPr>
              <a:t>, compares, evaluates, and stores:</a:t>
            </a:r>
          </a:p>
          <a:p>
            <a:pPr lvl="1"/>
            <a:r>
              <a:rPr lang="en-US" dirty="0" smtClean="0">
                <a:solidFill>
                  <a:schemeClr val="tx1"/>
                </a:solidFill>
              </a:rPr>
              <a:t>IH </a:t>
            </a:r>
            <a:r>
              <a:rPr lang="en-US" dirty="0">
                <a:solidFill>
                  <a:schemeClr val="tx1"/>
                </a:solidFill>
              </a:rPr>
              <a:t>surveillance data,</a:t>
            </a:r>
          </a:p>
          <a:p>
            <a:pPr lvl="1"/>
            <a:r>
              <a:rPr lang="en-US" dirty="0" smtClean="0">
                <a:solidFill>
                  <a:schemeClr val="tx1"/>
                </a:solidFill>
              </a:rPr>
              <a:t>Occupational hazard information,</a:t>
            </a:r>
          </a:p>
          <a:p>
            <a:pPr lvl="1"/>
            <a:r>
              <a:rPr lang="en-US" dirty="0" smtClean="0">
                <a:solidFill>
                  <a:schemeClr val="tx1"/>
                </a:solidFill>
              </a:rPr>
              <a:t>Personnel exposure information,</a:t>
            </a:r>
            <a:endParaRPr lang="en-US" dirty="0">
              <a:solidFill>
                <a:schemeClr val="tx1"/>
              </a:solidFill>
            </a:endParaRPr>
          </a:p>
          <a:p>
            <a:pPr lvl="1"/>
            <a:r>
              <a:rPr lang="en-US" dirty="0">
                <a:solidFill>
                  <a:schemeClr val="tx1"/>
                </a:solidFill>
              </a:rPr>
              <a:t>Workplace IH </a:t>
            </a:r>
            <a:r>
              <a:rPr lang="en-US" dirty="0" smtClean="0">
                <a:solidFill>
                  <a:schemeClr val="tx1"/>
                </a:solidFill>
              </a:rPr>
              <a:t>monitoring/sampling </a:t>
            </a:r>
            <a:r>
              <a:rPr lang="en-US" dirty="0">
                <a:solidFill>
                  <a:schemeClr val="tx1"/>
                </a:solidFill>
              </a:rPr>
              <a:t>data</a:t>
            </a:r>
            <a:r>
              <a:rPr lang="en-US" dirty="0" smtClean="0">
                <a:solidFill>
                  <a:schemeClr val="tx1"/>
                </a:solidFill>
              </a:rPr>
              <a:t>, and</a:t>
            </a:r>
            <a:endParaRPr lang="en-US" dirty="0">
              <a:solidFill>
                <a:schemeClr val="tx1"/>
              </a:solidFill>
            </a:endParaRPr>
          </a:p>
          <a:p>
            <a:pPr lvl="1"/>
            <a:r>
              <a:rPr lang="en-US" dirty="0">
                <a:solidFill>
                  <a:schemeClr val="tx1"/>
                </a:solidFill>
              </a:rPr>
              <a:t>Hazard control usage </a:t>
            </a:r>
            <a:r>
              <a:rPr lang="en-US" dirty="0" smtClean="0">
                <a:solidFill>
                  <a:schemeClr val="tx1"/>
                </a:solidFill>
              </a:rPr>
              <a:t>data</a:t>
            </a:r>
            <a:endParaRPr lang="en-US" dirty="0"/>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4</a:t>
            </a:fld>
            <a:endParaRPr lang="en-US" dirty="0"/>
          </a:p>
        </p:txBody>
      </p:sp>
    </p:spTree>
    <p:extLst>
      <p:ext uri="{BB962C8B-B14F-4D97-AF65-F5344CB8AC3E}">
        <p14:creationId xmlns:p14="http://schemas.microsoft.com/office/powerpoint/2010/main" val="13371231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Hazard Prevention and Control</a:t>
            </a:r>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40</a:t>
            </a:fld>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038" y="1163990"/>
            <a:ext cx="8867775" cy="4753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5496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Hazard Prevention and Control</a:t>
            </a:r>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41</a:t>
            </a:fld>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038" y="875345"/>
            <a:ext cx="8867775" cy="509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941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Safety and Health Training – Non S&amp;H Employees</a:t>
            </a:r>
            <a:endParaRPr lang="en-US" dirty="0"/>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42</a:t>
            </a:fld>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130" y="955675"/>
            <a:ext cx="8825591" cy="517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279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Safety and Health Training</a:t>
            </a:r>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43</a:t>
            </a:fld>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038" y="1211301"/>
            <a:ext cx="8867775" cy="4659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850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Safety and Health </a:t>
            </a:r>
            <a:r>
              <a:rPr lang="en-US" dirty="0" smtClean="0"/>
              <a:t>Training – S&amp;H staff</a:t>
            </a:r>
            <a:endParaRPr lang="en-US" dirty="0"/>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44</a:t>
            </a:fld>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65453" y="955675"/>
            <a:ext cx="6882945" cy="517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6229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SMS </a:t>
            </a:r>
            <a:r>
              <a:rPr lang="en-US" dirty="0" smtClean="0"/>
              <a:t>Assessments - Summary</a:t>
            </a:r>
            <a:endParaRPr lang="en-US" dirty="0"/>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45</a:t>
            </a:fld>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1801" y="955675"/>
            <a:ext cx="8510249" cy="517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611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SMS Assessments - Summary</a:t>
            </a:r>
          </a:p>
        </p:txBody>
      </p:sp>
      <p:sp>
        <p:nvSpPr>
          <p:cNvPr id="3" name="Content Placeholder 2"/>
          <p:cNvSpPr>
            <a:spLocks noGrp="1"/>
          </p:cNvSpPr>
          <p:nvPr>
            <p:ph idx="1"/>
          </p:nvPr>
        </p:nvSpPr>
        <p:spPr/>
        <p:txBody>
          <a:bodyPr>
            <a:normAutofit/>
          </a:bodyPr>
          <a:lstStyle/>
          <a:p>
            <a:pPr marL="457200" lvl="1" indent="0">
              <a:buNone/>
            </a:pPr>
            <a:endParaRPr lang="en-US" dirty="0"/>
          </a:p>
          <a:p>
            <a:endParaRPr lang="en-US" dirty="0"/>
          </a:p>
        </p:txBody>
      </p:sp>
      <p:sp>
        <p:nvSpPr>
          <p:cNvPr id="4" name="Slide Number Placeholder 3"/>
          <p:cNvSpPr>
            <a:spLocks noGrp="1"/>
          </p:cNvSpPr>
          <p:nvPr>
            <p:ph type="sldNum" sz="quarter" idx="4"/>
          </p:nvPr>
        </p:nvSpPr>
        <p:spPr>
          <a:prstGeom prst="rect">
            <a:avLst/>
          </a:prstGeom>
        </p:spPr>
        <p:txBody>
          <a:bodyPr/>
          <a:lstStyle/>
          <a:p>
            <a:fld id="{EC6B01B9-2AD7-FF46-ADAD-E0B0ABE832D6}" type="slidenum">
              <a:rPr lang="en-US" smtClean="0"/>
              <a:pPr/>
              <a:t>46</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858838"/>
            <a:ext cx="8877300" cy="513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94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Worksite Information</a:t>
            </a:r>
            <a:endParaRPr lang="en-US" dirty="0"/>
          </a:p>
        </p:txBody>
      </p:sp>
      <p:sp>
        <p:nvSpPr>
          <p:cNvPr id="3" name="Content Placeholder 2"/>
          <p:cNvSpPr>
            <a:spLocks noGrp="1"/>
          </p:cNvSpPr>
          <p:nvPr>
            <p:ph idx="1"/>
          </p:nvPr>
        </p:nvSpPr>
        <p:spPr/>
        <p:txBody>
          <a:bodyPr/>
          <a:lstStyle/>
          <a:p>
            <a:pPr marL="0" lvl="1" indent="0">
              <a:spcAft>
                <a:spcPts val="1200"/>
              </a:spcAft>
              <a:buNone/>
            </a:pPr>
            <a:r>
              <a:rPr lang="en-US" sz="2800" dirty="0" smtClean="0">
                <a:solidFill>
                  <a:schemeClr val="tx1"/>
                </a:solidFill>
              </a:rPr>
              <a:t>Ensure </a:t>
            </a:r>
            <a:r>
              <a:rPr lang="en-US" sz="2800" dirty="0">
                <a:solidFill>
                  <a:schemeClr val="tx1"/>
                </a:solidFill>
              </a:rPr>
              <a:t>all necessary data is </a:t>
            </a:r>
            <a:r>
              <a:rPr lang="en-US" sz="2800" dirty="0" smtClean="0">
                <a:solidFill>
                  <a:schemeClr val="tx1"/>
                </a:solidFill>
              </a:rPr>
              <a:t>collected:</a:t>
            </a:r>
          </a:p>
          <a:p>
            <a:pPr>
              <a:spcAft>
                <a:spcPts val="1200"/>
              </a:spcAft>
            </a:pPr>
            <a:r>
              <a:rPr lang="en-US" sz="2400" dirty="0" smtClean="0">
                <a:solidFill>
                  <a:schemeClr val="tx1"/>
                </a:solidFill>
              </a:rPr>
              <a:t>Workplace </a:t>
            </a:r>
            <a:r>
              <a:rPr lang="en-US" sz="2400" dirty="0">
                <a:solidFill>
                  <a:schemeClr val="tx1"/>
                </a:solidFill>
              </a:rPr>
              <a:t>Information</a:t>
            </a:r>
          </a:p>
          <a:p>
            <a:pPr>
              <a:spcAft>
                <a:spcPts val="1200"/>
              </a:spcAft>
            </a:pPr>
            <a:r>
              <a:rPr lang="en-US" sz="2400" dirty="0">
                <a:solidFill>
                  <a:schemeClr val="tx1"/>
                </a:solidFill>
              </a:rPr>
              <a:t>Point of Contact </a:t>
            </a:r>
          </a:p>
          <a:p>
            <a:pPr>
              <a:spcAft>
                <a:spcPts val="1200"/>
              </a:spcAft>
            </a:pPr>
            <a:r>
              <a:rPr lang="en-US" sz="2400" dirty="0">
                <a:solidFill>
                  <a:schemeClr val="tx1"/>
                </a:solidFill>
              </a:rPr>
              <a:t>Shop </a:t>
            </a:r>
            <a:r>
              <a:rPr lang="en-US" sz="2400" dirty="0" smtClean="0">
                <a:solidFill>
                  <a:schemeClr val="tx1"/>
                </a:solidFill>
              </a:rPr>
              <a:t>Description</a:t>
            </a:r>
          </a:p>
          <a:p>
            <a:pPr>
              <a:spcAft>
                <a:spcPts val="1200"/>
              </a:spcAft>
            </a:pPr>
            <a:r>
              <a:rPr lang="en-US" sz="2400" dirty="0" smtClean="0">
                <a:solidFill>
                  <a:schemeClr val="tx1"/>
                </a:solidFill>
              </a:rPr>
              <a:t>Shop Prioritization Categorization</a:t>
            </a:r>
          </a:p>
          <a:p>
            <a:pPr>
              <a:spcAft>
                <a:spcPts val="1200"/>
              </a:spcAft>
            </a:pPr>
            <a:r>
              <a:rPr lang="en-US" sz="2400" dirty="0" smtClean="0">
                <a:solidFill>
                  <a:schemeClr val="tx1"/>
                </a:solidFill>
              </a:rPr>
              <a:t>Observations </a:t>
            </a:r>
            <a:r>
              <a:rPr lang="en-US" sz="2400" dirty="0">
                <a:solidFill>
                  <a:schemeClr val="tx1"/>
                </a:solidFill>
              </a:rPr>
              <a:t>and Notes</a:t>
            </a:r>
          </a:p>
        </p:txBody>
      </p:sp>
      <p:sp>
        <p:nvSpPr>
          <p:cNvPr id="5" name="Slide Number Placeholder 4"/>
          <p:cNvSpPr>
            <a:spLocks noGrp="1"/>
          </p:cNvSpPr>
          <p:nvPr>
            <p:ph type="sldNum" sz="quarter" idx="4"/>
          </p:nvPr>
        </p:nvSpPr>
        <p:spPr>
          <a:prstGeom prst="rect">
            <a:avLst/>
          </a:prstGeom>
        </p:spPr>
        <p:txBody>
          <a:bodyPr/>
          <a:lstStyle/>
          <a:p>
            <a:fld id="{EC6B01B9-2AD7-FF46-ADAD-E0B0ABE832D6}" type="slidenum">
              <a:rPr lang="en-US" smtClean="0"/>
              <a:pPr/>
              <a:t>5</a:t>
            </a:fld>
            <a:endParaRPr lang="en-US" dirty="0"/>
          </a:p>
        </p:txBody>
      </p:sp>
    </p:spTree>
    <p:extLst>
      <p:ext uri="{BB962C8B-B14F-4D97-AF65-F5344CB8AC3E}">
        <p14:creationId xmlns:p14="http://schemas.microsoft.com/office/powerpoint/2010/main" val="879618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Worksite Information</a:t>
            </a:r>
            <a:endParaRPr lang="en-US" dirty="0"/>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42477" y="955675"/>
            <a:ext cx="4128896" cy="5170488"/>
          </a:xfrm>
          <a:prstGeom prst="rect">
            <a:avLst/>
          </a:prstGeom>
        </p:spPr>
      </p:pic>
      <p:sp>
        <p:nvSpPr>
          <p:cNvPr id="4" name="Slide Number Placeholder 3"/>
          <p:cNvSpPr>
            <a:spLocks noGrp="1"/>
          </p:cNvSpPr>
          <p:nvPr>
            <p:ph type="sldNum" sz="quarter" idx="4"/>
          </p:nvPr>
        </p:nvSpPr>
        <p:spPr/>
        <p:txBody>
          <a:bodyPr/>
          <a:lstStyle/>
          <a:p>
            <a:fld id="{EC6B01B9-2AD7-FF46-ADAD-E0B0ABE832D6}" type="slidenum">
              <a:rPr lang="en-US" smtClean="0"/>
              <a:pPr/>
              <a:t>6</a:t>
            </a:fld>
            <a:endParaRPr lang="en-US" dirty="0"/>
          </a:p>
        </p:txBody>
      </p:sp>
    </p:spTree>
    <p:extLst>
      <p:ext uri="{BB962C8B-B14F-4D97-AF65-F5344CB8AC3E}">
        <p14:creationId xmlns:p14="http://schemas.microsoft.com/office/powerpoint/2010/main" val="1394681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Individual Process/Task Information</a:t>
            </a:r>
            <a:endParaRPr lang="en-US" dirty="0"/>
          </a:p>
        </p:txBody>
      </p:sp>
      <p:sp>
        <p:nvSpPr>
          <p:cNvPr id="3" name="Content Placeholder 2"/>
          <p:cNvSpPr>
            <a:spLocks noGrp="1"/>
          </p:cNvSpPr>
          <p:nvPr>
            <p:ph idx="1"/>
          </p:nvPr>
        </p:nvSpPr>
        <p:spPr/>
        <p:txBody>
          <a:bodyPr/>
          <a:lstStyle/>
          <a:p>
            <a:pPr marL="0" lvl="1" indent="0">
              <a:spcAft>
                <a:spcPts val="1200"/>
              </a:spcAft>
              <a:buNone/>
            </a:pPr>
            <a:r>
              <a:rPr lang="en-US" sz="2800" dirty="0">
                <a:solidFill>
                  <a:schemeClr val="tx1"/>
                </a:solidFill>
              </a:rPr>
              <a:t>Ensure all necessary data is collected</a:t>
            </a:r>
            <a:r>
              <a:rPr lang="en-US" sz="2800" dirty="0" smtClean="0">
                <a:solidFill>
                  <a:schemeClr val="tx1"/>
                </a:solidFill>
              </a:rPr>
              <a:t>:</a:t>
            </a:r>
          </a:p>
          <a:p>
            <a:pPr>
              <a:spcAft>
                <a:spcPts val="1200"/>
              </a:spcAft>
            </a:pPr>
            <a:r>
              <a:rPr lang="en-US" sz="2400" dirty="0" smtClean="0">
                <a:solidFill>
                  <a:schemeClr val="tx1"/>
                </a:solidFill>
              </a:rPr>
              <a:t>Workplace Information</a:t>
            </a:r>
          </a:p>
          <a:p>
            <a:pPr>
              <a:spcAft>
                <a:spcPts val="1200"/>
              </a:spcAft>
            </a:pPr>
            <a:r>
              <a:rPr lang="en-US" sz="2400" dirty="0" smtClean="0">
                <a:solidFill>
                  <a:schemeClr val="tx1"/>
                </a:solidFill>
              </a:rPr>
              <a:t>Process Information	</a:t>
            </a:r>
          </a:p>
          <a:p>
            <a:pPr>
              <a:spcAft>
                <a:spcPts val="1200"/>
              </a:spcAft>
            </a:pPr>
            <a:r>
              <a:rPr lang="en-US" sz="2400" dirty="0" smtClean="0">
                <a:solidFill>
                  <a:schemeClr val="tx1"/>
                </a:solidFill>
              </a:rPr>
              <a:t>Process Personnel</a:t>
            </a:r>
            <a:endParaRPr lang="en-US" sz="2400" dirty="0">
              <a:solidFill>
                <a:schemeClr val="tx1"/>
              </a:solidFill>
            </a:endParaRPr>
          </a:p>
          <a:p>
            <a:pPr>
              <a:spcAft>
                <a:spcPts val="1200"/>
              </a:spcAft>
            </a:pPr>
            <a:r>
              <a:rPr lang="en-US" sz="2400" dirty="0" smtClean="0">
                <a:solidFill>
                  <a:schemeClr val="tx1"/>
                </a:solidFill>
              </a:rPr>
              <a:t>Hazards and Hazard Source</a:t>
            </a:r>
          </a:p>
          <a:p>
            <a:pPr>
              <a:spcAft>
                <a:spcPts val="1200"/>
              </a:spcAft>
            </a:pPr>
            <a:r>
              <a:rPr lang="en-US" sz="2400" dirty="0" smtClean="0">
                <a:solidFill>
                  <a:schemeClr val="tx1"/>
                </a:solidFill>
              </a:rPr>
              <a:t>Hierarchy of Hazard Controls</a:t>
            </a:r>
            <a:endParaRPr lang="en-US" dirty="0">
              <a:solidFill>
                <a:schemeClr val="tx1"/>
              </a:solidFill>
            </a:endParaRPr>
          </a:p>
        </p:txBody>
      </p:sp>
      <p:sp>
        <p:nvSpPr>
          <p:cNvPr id="5" name="Slide Number Placeholder 4"/>
          <p:cNvSpPr>
            <a:spLocks noGrp="1"/>
          </p:cNvSpPr>
          <p:nvPr>
            <p:ph type="sldNum" sz="quarter" idx="4"/>
          </p:nvPr>
        </p:nvSpPr>
        <p:spPr>
          <a:prstGeom prst="rect">
            <a:avLst/>
          </a:prstGeom>
        </p:spPr>
        <p:txBody>
          <a:bodyPr/>
          <a:lstStyle/>
          <a:p>
            <a:fld id="{EC6B01B9-2AD7-FF46-ADAD-E0B0ABE832D6}" type="slidenum">
              <a:rPr lang="en-US" smtClean="0"/>
              <a:pPr/>
              <a:t>7</a:t>
            </a:fld>
            <a:endParaRPr lang="en-US" dirty="0"/>
          </a:p>
        </p:txBody>
      </p:sp>
    </p:spTree>
    <p:extLst>
      <p:ext uri="{BB962C8B-B14F-4D97-AF65-F5344CB8AC3E}">
        <p14:creationId xmlns:p14="http://schemas.microsoft.com/office/powerpoint/2010/main" val="223377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Individual Process/Task Information</a:t>
            </a:r>
            <a:endParaRPr lang="en-US" dirty="0"/>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28320" y="955675"/>
            <a:ext cx="4157211" cy="5170488"/>
          </a:xfrm>
          <a:prstGeom prst="rect">
            <a:avLst/>
          </a:prstGeom>
        </p:spPr>
      </p:pic>
      <p:sp>
        <p:nvSpPr>
          <p:cNvPr id="4" name="Slide Number Placeholder 3"/>
          <p:cNvSpPr>
            <a:spLocks noGrp="1"/>
          </p:cNvSpPr>
          <p:nvPr>
            <p:ph type="sldNum" sz="quarter" idx="4"/>
          </p:nvPr>
        </p:nvSpPr>
        <p:spPr/>
        <p:txBody>
          <a:bodyPr/>
          <a:lstStyle/>
          <a:p>
            <a:fld id="{EC6B01B9-2AD7-FF46-ADAD-E0B0ABE832D6}" type="slidenum">
              <a:rPr lang="en-US" smtClean="0"/>
              <a:pPr/>
              <a:t>8</a:t>
            </a:fld>
            <a:endParaRPr lang="en-US" dirty="0"/>
          </a:p>
        </p:txBody>
      </p:sp>
    </p:spTree>
    <p:extLst>
      <p:ext uri="{BB962C8B-B14F-4D97-AF65-F5344CB8AC3E}">
        <p14:creationId xmlns:p14="http://schemas.microsoft.com/office/powerpoint/2010/main" val="1467801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Chemical Information</a:t>
            </a:r>
            <a:endParaRPr lang="en-US" dirty="0"/>
          </a:p>
        </p:txBody>
      </p:sp>
      <p:sp>
        <p:nvSpPr>
          <p:cNvPr id="3" name="Content Placeholder 2"/>
          <p:cNvSpPr>
            <a:spLocks noGrp="1"/>
          </p:cNvSpPr>
          <p:nvPr>
            <p:ph idx="1"/>
          </p:nvPr>
        </p:nvSpPr>
        <p:spPr/>
        <p:txBody>
          <a:bodyPr>
            <a:normAutofit/>
          </a:bodyPr>
          <a:lstStyle/>
          <a:p>
            <a:pPr marL="0" lvl="1" indent="0">
              <a:spcAft>
                <a:spcPts val="1200"/>
              </a:spcAft>
              <a:buNone/>
            </a:pPr>
            <a:r>
              <a:rPr lang="en-US" sz="2800" dirty="0">
                <a:solidFill>
                  <a:schemeClr val="tx1"/>
                </a:solidFill>
              </a:rPr>
              <a:t>Ensure all necessary data is collected</a:t>
            </a:r>
            <a:r>
              <a:rPr lang="en-US" sz="2800" dirty="0" smtClean="0">
                <a:solidFill>
                  <a:schemeClr val="tx1"/>
                </a:solidFill>
              </a:rPr>
              <a:t>:</a:t>
            </a:r>
          </a:p>
          <a:p>
            <a:pPr>
              <a:spcAft>
                <a:spcPts val="1200"/>
              </a:spcAft>
            </a:pPr>
            <a:r>
              <a:rPr lang="en-US" sz="2400" dirty="0" smtClean="0">
                <a:solidFill>
                  <a:schemeClr val="tx1"/>
                </a:solidFill>
              </a:rPr>
              <a:t>Workplace </a:t>
            </a:r>
            <a:r>
              <a:rPr lang="en-US" sz="2400" dirty="0">
                <a:solidFill>
                  <a:schemeClr val="tx1"/>
                </a:solidFill>
              </a:rPr>
              <a:t>I</a:t>
            </a:r>
            <a:r>
              <a:rPr lang="en-US" sz="2400" dirty="0" smtClean="0">
                <a:solidFill>
                  <a:schemeClr val="tx1"/>
                </a:solidFill>
              </a:rPr>
              <a:t>nformation</a:t>
            </a:r>
          </a:p>
          <a:p>
            <a:pPr>
              <a:spcAft>
                <a:spcPts val="1200"/>
              </a:spcAft>
            </a:pPr>
            <a:r>
              <a:rPr lang="en-US" sz="2400" dirty="0" smtClean="0">
                <a:solidFill>
                  <a:schemeClr val="tx1"/>
                </a:solidFill>
              </a:rPr>
              <a:t>Product Information</a:t>
            </a:r>
          </a:p>
          <a:p>
            <a:pPr>
              <a:spcAft>
                <a:spcPts val="1200"/>
              </a:spcAft>
            </a:pPr>
            <a:r>
              <a:rPr lang="en-US" sz="2400" dirty="0" smtClean="0">
                <a:solidFill>
                  <a:schemeClr val="tx1"/>
                </a:solidFill>
              </a:rPr>
              <a:t>Ingredient Information</a:t>
            </a:r>
          </a:p>
          <a:p>
            <a:pPr>
              <a:spcAft>
                <a:spcPts val="1200"/>
              </a:spcAft>
            </a:pPr>
            <a:r>
              <a:rPr lang="en-US" sz="2400" dirty="0" smtClean="0">
                <a:solidFill>
                  <a:schemeClr val="tx1"/>
                </a:solidFill>
              </a:rPr>
              <a:t>Exposure Routes</a:t>
            </a:r>
            <a:endParaRPr lang="en-US" dirty="0"/>
          </a:p>
        </p:txBody>
      </p:sp>
      <p:sp>
        <p:nvSpPr>
          <p:cNvPr id="5" name="Slide Number Placeholder 4"/>
          <p:cNvSpPr>
            <a:spLocks noGrp="1"/>
          </p:cNvSpPr>
          <p:nvPr>
            <p:ph type="sldNum" sz="quarter" idx="4"/>
          </p:nvPr>
        </p:nvSpPr>
        <p:spPr>
          <a:prstGeom prst="rect">
            <a:avLst/>
          </a:prstGeom>
        </p:spPr>
        <p:txBody>
          <a:bodyPr/>
          <a:lstStyle/>
          <a:p>
            <a:fld id="{EC6B01B9-2AD7-FF46-ADAD-E0B0ABE832D6}" type="slidenum">
              <a:rPr lang="en-US" smtClean="0"/>
              <a:pPr/>
              <a:t>9</a:t>
            </a:fld>
            <a:endParaRPr lang="en-US" dirty="0"/>
          </a:p>
        </p:txBody>
      </p:sp>
    </p:spTree>
    <p:extLst>
      <p:ext uri="{BB962C8B-B14F-4D97-AF65-F5344CB8AC3E}">
        <p14:creationId xmlns:p14="http://schemas.microsoft.com/office/powerpoint/2010/main" val="2046577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157CE471BFB14FB3A8C7AA8E6EC4E0" ma:contentTypeVersion="0" ma:contentTypeDescription="Create a new document." ma:contentTypeScope="" ma:versionID="f9814696373ecbe4f017609fe09e799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865A09F-9C90-449A-BF58-BD4262864728}">
  <ds:schemaRefs>
    <ds:schemaRef ds:uri="http://schemas.microsoft.com/sharepoint/v3/contenttype/forms"/>
  </ds:schemaRefs>
</ds:datastoreItem>
</file>

<file path=customXml/itemProps2.xml><?xml version="1.0" encoding="utf-8"?>
<ds:datastoreItem xmlns:ds="http://schemas.openxmlformats.org/officeDocument/2006/customXml" ds:itemID="{33C15BDA-2DF5-46C1-B40F-053A14FFE7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655CDCED-95E4-482B-B4DD-6679AB938AA4}">
  <ds:schemaRefs>
    <ds:schemaRef ds:uri="http://purl.org/dc/terms/"/>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15066</TotalTime>
  <Words>2858</Words>
  <Application>Microsoft Office PowerPoint</Application>
  <PresentationFormat>On-screen Show (4:3)</PresentationFormat>
  <Paragraphs>418</Paragraphs>
  <Slides>46</Slides>
  <Notes>11</Notes>
  <HiddenSlides>27</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Industrial Hygiene Procedures and Safety Management System Assessments</vt:lpstr>
      <vt:lpstr>Purpose of the Webinar</vt:lpstr>
      <vt:lpstr>Typical IH Procedures</vt:lpstr>
      <vt:lpstr>Data Management System – DOEHRS</vt:lpstr>
      <vt:lpstr>General Worksite Information</vt:lpstr>
      <vt:lpstr>General Worksite Information</vt:lpstr>
      <vt:lpstr>Individual Process/Task Information</vt:lpstr>
      <vt:lpstr>Individual Process/Task Information</vt:lpstr>
      <vt:lpstr>Chemical Information</vt:lpstr>
      <vt:lpstr>Chemical Information</vt:lpstr>
      <vt:lpstr>Data Evaluation</vt:lpstr>
      <vt:lpstr>Data Evaluation Conclusion</vt:lpstr>
      <vt:lpstr>DOEHRS – SMS Assessment Relevance</vt:lpstr>
      <vt:lpstr>DOEHRS – SMS Assessment Relevance</vt:lpstr>
      <vt:lpstr>DOEHRS – SMS Assessment Relevance</vt:lpstr>
      <vt:lpstr>Common IH Shops and Hazards</vt:lpstr>
      <vt:lpstr>Presenters</vt:lpstr>
      <vt:lpstr>QUESTIONS</vt:lpstr>
      <vt:lpstr>Backup Information</vt:lpstr>
      <vt:lpstr>Brief SMS Explanation</vt:lpstr>
      <vt:lpstr>Brief SMS Explanation</vt:lpstr>
      <vt:lpstr>SMCX SMS Assessment Explained</vt:lpstr>
      <vt:lpstr>On–Site Assessments &amp; Team Composition</vt:lpstr>
      <vt:lpstr>DOD IH Regulations and Government References</vt:lpstr>
      <vt:lpstr>SMS Elements Relating to Industrial Hygiene</vt:lpstr>
      <vt:lpstr>Management Leadership &amp; Employee Involvement</vt:lpstr>
      <vt:lpstr>Management Leadership &amp; Employee Involvement</vt:lpstr>
      <vt:lpstr>Management Leadership &amp; Employee Involvement</vt:lpstr>
      <vt:lpstr>Management Leadership &amp; Employee Involvement</vt:lpstr>
      <vt:lpstr>Management Leadership &amp; Employee Involvement</vt:lpstr>
      <vt:lpstr>Worksite Analysis</vt:lpstr>
      <vt:lpstr>Worksite Analysis</vt:lpstr>
      <vt:lpstr>Worksite Analysis</vt:lpstr>
      <vt:lpstr>Worksite Analysis</vt:lpstr>
      <vt:lpstr>Worksite Analysis</vt:lpstr>
      <vt:lpstr>Worksite Analysis</vt:lpstr>
      <vt:lpstr>Worksite Analysis</vt:lpstr>
      <vt:lpstr>Worksite Analysis</vt:lpstr>
      <vt:lpstr>Hazard Prevention and Control</vt:lpstr>
      <vt:lpstr>Hazard Prevention and Control</vt:lpstr>
      <vt:lpstr>Hazard Prevention and Control</vt:lpstr>
      <vt:lpstr>Safety and Health Training – Non S&amp;H Employees</vt:lpstr>
      <vt:lpstr>Safety and Health Training</vt:lpstr>
      <vt:lpstr>Safety and Health Training – S&amp;H staff</vt:lpstr>
      <vt:lpstr>SMS Assessments - Summary</vt:lpstr>
      <vt:lpstr>SMS Assessments -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hooper</dc:creator>
  <cp:lastModifiedBy>Slavick, Sherri</cp:lastModifiedBy>
  <cp:revision>120</cp:revision>
  <dcterms:created xsi:type="dcterms:W3CDTF">2013-07-03T14:40:41Z</dcterms:created>
  <dcterms:modified xsi:type="dcterms:W3CDTF">2014-02-20T13:22:12Z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0x0101009C157CE471BFB14FB3A8C7AA8E6EC4E0</vt:lpwstr>
  </property>
</Properties>
</file>