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3918" autoAdjust="0"/>
  </p:normalViewPr>
  <p:slideViewPr>
    <p:cSldViewPr snapToGrid="0" snapToObjects="1" showGuides="1">
      <p:cViewPr varScale="1">
        <p:scale>
          <a:sx n="89" d="100"/>
          <a:sy n="89" d="100"/>
        </p:scale>
        <p:origin x="1074" y="78"/>
      </p:cViewPr>
      <p:guideLst>
        <p:guide orient="horz" pos="268"/>
        <p:guide pos="139"/>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80" d="100"/>
          <a:sy n="80" d="100"/>
        </p:scale>
        <p:origin x="388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11/20/2020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11/20/2020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arm1.staticflickr.com/145/353099637_8bbb99028a.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laws-regs/regulations/standardnumber/1960/1960.7"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farm8.staticflickr.com/7677/17125926318_bdfe32ae37_z.jpg" TargetMode="External"/><Relationship Id="rId4" Type="http://schemas.openxmlformats.org/officeDocument/2006/relationships/hyperlink" Target="https://www.osha.gov/pls/oshaweb/owadisp.show_document?p_table=OSHACT&amp;p_id=335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dte/grant_materials/fy10/sh-20853-10/osha_inspection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tabsh.files.wordpress.com/2011/09/organizational-structure.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pload.wikimedia.org/wikipedia/commons/8/8c/Flickr_-_The_U.S._Army_-_Basic_combat_training_visit.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mtribe.files.wordpress.com/2011/03/responsibilities.gi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This presentation outlines authority and line accountability requirements for the purposes of Occupational Safety and Health Administration (OSHA) Voluntary Protection Programs (VPP) recognition.</a:t>
            </a:r>
          </a:p>
          <a:p>
            <a:endParaRPr lang="en-US" dirty="0"/>
          </a:p>
          <a:p>
            <a:r>
              <a:rPr lang="en-US" kern="1200" dirty="0" smtClean="0">
                <a:solidFill>
                  <a:schemeClr val="tx1"/>
                </a:solidFill>
                <a:effectLst/>
              </a:rPr>
              <a:t>The presentation provides information on the background and importance of authority and line accountability, required documentation, and the various levels of employee knowledge. It concludes with an action checklist and supplemental details to help with OSHA VPP implementation and sustainment efforts.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1854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S&amp;H professionals serve as subject matter experts to head the efforts in implementing the leadership’s S&amp;H program, not the other way around. A documentation of your leadership’s commitment to S&amp;H shows they accept ultimate responsibility.</a:t>
            </a:r>
          </a:p>
          <a:p>
            <a:endParaRPr lang="en-US" kern="1200" dirty="0" smtClean="0">
              <a:solidFill>
                <a:schemeClr val="tx1"/>
              </a:solidFill>
              <a:effectLst/>
            </a:endParaRPr>
          </a:p>
          <a:p>
            <a:r>
              <a:rPr lang="en-US" kern="1200" dirty="0" smtClean="0">
                <a:solidFill>
                  <a:schemeClr val="tx1"/>
                </a:solidFill>
                <a:effectLst/>
              </a:rPr>
              <a:t>In addition to documenting leadership’s ownership of the S&amp;H program, it is best to communicate this information to the workforce, especially if your workplace has a misconception about it being the safety office’s program.</a:t>
            </a: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 image shows the CEO signature on a document. When the highest-ranking official signs a document in your organization, it demonstrates their commitment and highlights their responsibility.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Image retrieved from Bing Images (free to share and use license) at: </a:t>
            </a:r>
            <a:r>
              <a:rPr lang="en-US" u="sng" kern="1200" dirty="0" smtClean="0">
                <a:solidFill>
                  <a:schemeClr val="tx1"/>
                </a:solidFill>
                <a:effectLst/>
                <a:hlinkClick r:id="rId3"/>
              </a:rPr>
              <a:t>http://farm1.staticflickr.com/145/353099637_8bbb99028a.jpg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03944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If you are going to hold employees accountable to perform to standards, or meet responsibilities, you have the obligation to provide employees the resources needed to achieve them.</a:t>
            </a:r>
            <a:r>
              <a:rPr lang="en-US" sz="1000" kern="1200" baseline="0" dirty="0" smtClean="0">
                <a:solidFill>
                  <a:schemeClr val="tx1"/>
                </a:solidFill>
                <a:effectLst/>
                <a:latin typeface="+mn-lt"/>
                <a:ea typeface="+mn-ea"/>
                <a:cs typeface="+mn-cs"/>
              </a:rPr>
              <a:t> Requirements and obligations include: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The Federal Program under 29 CFR 1960.7 (Financial Management) requires federal agencies to provide appropriate resources for a S&amp;H program: </a:t>
            </a:r>
            <a:r>
              <a:rPr lang="en-US" sz="1000" u="sng" kern="1200" dirty="0" smtClean="0">
                <a:solidFill>
                  <a:schemeClr val="tx1"/>
                </a:solidFill>
                <a:effectLst/>
                <a:latin typeface="+mn-lt"/>
                <a:ea typeface="+mn-ea"/>
                <a:cs typeface="+mn-cs"/>
                <a:hlinkClick r:id="rId3"/>
              </a:rPr>
              <a:t>https://www.osha.gov/laws-regs/regulations/standardnumber/1960/1960.7</a:t>
            </a:r>
            <a:r>
              <a:rPr lang="en-US" sz="10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The OSHA General Duty clause also details this obligation: </a:t>
            </a:r>
            <a:r>
              <a:rPr lang="en-US" u="sng" kern="1200" dirty="0" smtClean="0">
                <a:solidFill>
                  <a:schemeClr val="tx1"/>
                </a:solidFill>
                <a:effectLst/>
                <a:latin typeface="+mn-lt"/>
                <a:ea typeface="+mn-ea"/>
                <a:cs typeface="+mn-cs"/>
                <a:hlinkClick r:id="rId4"/>
              </a:rPr>
              <a:t>https://www.osha.gov/pls/oshaweb/owadisp.show_document?p_table=OSHACT&amp;p_id=3359</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images shows various S&amp;H professionals working together. You</a:t>
            </a:r>
            <a:r>
              <a:rPr lang="en-US" kern="1200" baseline="0" dirty="0" smtClean="0">
                <a:solidFill>
                  <a:schemeClr val="tx1"/>
                </a:solidFill>
                <a:effectLst/>
                <a:latin typeface="+mn-lt"/>
                <a:ea typeface="+mn-ea"/>
                <a:cs typeface="+mn-cs"/>
              </a:rPr>
              <a:t> may need additional subject matter experts to support your S&amp;H program.</a:t>
            </a:r>
            <a:endParaRPr lang="en-US"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Image retrieved from Bing Images (free to share and use license) at: </a:t>
            </a:r>
            <a:r>
              <a:rPr lang="en-US" u="sng" kern="1200" dirty="0" smtClean="0">
                <a:solidFill>
                  <a:schemeClr val="tx1"/>
                </a:solidFill>
                <a:effectLst/>
                <a:latin typeface="+mn-lt"/>
                <a:ea typeface="+mn-ea"/>
                <a:cs typeface="+mn-cs"/>
                <a:hlinkClick r:id="rId5"/>
              </a:rPr>
              <a:t>http://farm8.staticflickr.com/7677/17125926318_bdfe32ae37_z.jpg</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367311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What resources are necessary? It depends on the task, but generally, provides employees: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Safe machinery and materials </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Safe facilities and physical environments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S&amp;H training and job-specific education</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Standard operating procedures to complete tasks safely</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Safe tools and equipment</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PPE needs</a:t>
            </a:r>
          </a:p>
          <a:p>
            <a:pPr marL="0" lvl="0" indent="0">
              <a:buFont typeface="Arial" panose="020B0604020202020204" pitchFamily="34" charset="0"/>
              <a:buNone/>
            </a:pPr>
            <a:endParaRPr lang="en-US"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dirty="0" smtClean="0">
                <a:solidFill>
                  <a:schemeClr val="tx1"/>
                </a:solidFill>
                <a:effectLst/>
                <a:latin typeface="+mn-lt"/>
                <a:ea typeface="+mn-ea"/>
                <a:cs typeface="+mn-cs"/>
              </a:rPr>
              <a:t>The image shows PPE need for one type</a:t>
            </a:r>
            <a:r>
              <a:rPr lang="en-US" kern="1200" baseline="0" dirty="0" smtClean="0">
                <a:solidFill>
                  <a:schemeClr val="tx1"/>
                </a:solidFill>
                <a:effectLst/>
                <a:latin typeface="+mn-lt"/>
                <a:ea typeface="+mn-ea"/>
                <a:cs typeface="+mn-cs"/>
              </a:rPr>
              <a:t> of job tasking</a:t>
            </a:r>
            <a:r>
              <a:rPr lang="en-US" kern="1200" dirty="0" smtClean="0">
                <a:solidFill>
                  <a:schemeClr val="tx1"/>
                </a:solidFill>
                <a:effectLst/>
                <a:latin typeface="+mn-lt"/>
                <a:ea typeface="+mn-ea"/>
                <a:cs typeface="+mn-cs"/>
              </a:rPr>
              <a:t>. You may</a:t>
            </a:r>
            <a:r>
              <a:rPr lang="en-US" kern="1200" baseline="0" dirty="0" smtClean="0">
                <a:solidFill>
                  <a:schemeClr val="tx1"/>
                </a:solidFill>
                <a:effectLst/>
                <a:latin typeface="+mn-lt"/>
                <a:ea typeface="+mn-ea"/>
                <a:cs typeface="+mn-cs"/>
              </a:rPr>
              <a:t> need different types of PPE depending on your work environment.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dirty="0" smtClean="0">
                <a:solidFill>
                  <a:schemeClr val="tx1"/>
                </a:solidFill>
                <a:effectLst/>
                <a:latin typeface="+mn-lt"/>
                <a:ea typeface="+mn-ea"/>
                <a:cs typeface="+mn-cs"/>
              </a:rPr>
              <a:t>Image retrieved from Bing Images (Creative</a:t>
            </a:r>
            <a:r>
              <a:rPr lang="en-US" kern="1200" baseline="0" dirty="0" smtClean="0">
                <a:solidFill>
                  <a:schemeClr val="tx1"/>
                </a:solidFill>
                <a:effectLst/>
                <a:latin typeface="+mn-lt"/>
                <a:ea typeface="+mn-ea"/>
                <a:cs typeface="+mn-cs"/>
              </a:rPr>
              <a:t> Commons).</a:t>
            </a:r>
            <a:endParaRPr lang="en-US" sz="7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82161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Think of a situation where an organization gives a supervisor a S&amp;H responsibility and, as part of this</a:t>
            </a:r>
            <a:r>
              <a:rPr lang="en-US" kern="1200" baseline="0" dirty="0" smtClean="0">
                <a:solidFill>
                  <a:schemeClr val="tx1"/>
                </a:solidFill>
                <a:effectLst/>
                <a:latin typeface="+mn-lt"/>
                <a:ea typeface="+mn-ea"/>
                <a:cs typeface="+mn-cs"/>
              </a:rPr>
              <a:t> responsibility</a:t>
            </a:r>
            <a:r>
              <a:rPr lang="en-US" kern="1200" dirty="0" smtClean="0">
                <a:solidFill>
                  <a:schemeClr val="tx1"/>
                </a:solidFill>
                <a:effectLst/>
                <a:latin typeface="+mn-lt"/>
                <a:ea typeface="+mn-ea"/>
                <a:cs typeface="+mn-cs"/>
              </a:rPr>
              <a:t>, has to tell another supervisor what to do. This situation may create a conflict between the supervisors since they are of the same position and authority within their normal job duties.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dirty="0" smtClean="0">
                <a:solidFill>
                  <a:schemeClr val="tx1"/>
                </a:solidFill>
                <a:effectLst/>
                <a:latin typeface="+mn-lt"/>
                <a:ea typeface="+mn-ea"/>
                <a:cs typeface="+mn-cs"/>
              </a:rPr>
              <a:t>The image shows a frustrated supervisor.</a:t>
            </a:r>
            <a:endParaRPr lang="en-US"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dirty="0" smtClean="0">
                <a:solidFill>
                  <a:schemeClr val="tx1"/>
                </a:solidFill>
                <a:effectLst/>
                <a:latin typeface="+mn-lt"/>
                <a:ea typeface="+mn-ea"/>
                <a:cs typeface="+mn-cs"/>
              </a:rPr>
              <a:t>Image retrieved from Bing Images (Creative</a:t>
            </a:r>
            <a:r>
              <a:rPr lang="en-US" kern="1200" baseline="0" dirty="0" smtClean="0">
                <a:solidFill>
                  <a:schemeClr val="tx1"/>
                </a:solidFill>
                <a:effectLst/>
                <a:latin typeface="+mn-lt"/>
                <a:ea typeface="+mn-ea"/>
                <a:cs typeface="+mn-cs"/>
              </a:rPr>
              <a:t> Commons).</a:t>
            </a: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161211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Letters of designation appoint employees to positions, as needed, and provide their written authorities and limitations. Leadership signs these letters. Leaders and managers communicate this information to ensure all affected employees understand the authorities given to an individual(s).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 image</a:t>
            </a:r>
            <a:r>
              <a:rPr lang="en-US" kern="1200" baseline="0" dirty="0" smtClean="0">
                <a:solidFill>
                  <a:schemeClr val="tx1"/>
                </a:solidFill>
                <a:effectLst/>
              </a:rPr>
              <a:t> shows an appointment letter for a new Unit Safety Representative at Hill Air Force Base (AFB); this letter is important to give the individual authority to carry out the actions delegated and assigned to them. Notice the letter is signed by the Director of the organization.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Image courtesy of Hill AFB 309</a:t>
            </a:r>
            <a:r>
              <a:rPr lang="en-US" kern="1200" baseline="30000" dirty="0" smtClean="0">
                <a:solidFill>
                  <a:schemeClr val="tx1"/>
                </a:solidFill>
                <a:effectLst/>
              </a:rPr>
              <a:t>th</a:t>
            </a:r>
            <a:r>
              <a:rPr lang="en-US" kern="1200" dirty="0" smtClean="0">
                <a:solidFill>
                  <a:schemeClr val="tx1"/>
                </a:solidFill>
                <a:effectLst/>
              </a:rPr>
              <a:t> Software Maintenance Group (SMXG).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302048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OSHA uses workplace inspections and citations to measure your employer's safety performance. For more information on OSHA’s inspection process, please visit: </a:t>
            </a:r>
            <a:r>
              <a:rPr lang="en-US" u="sng" kern="1200" dirty="0" smtClean="0">
                <a:solidFill>
                  <a:schemeClr val="tx1"/>
                </a:solidFill>
                <a:effectLst/>
                <a:latin typeface="+mn-lt"/>
                <a:ea typeface="+mn-ea"/>
                <a:cs typeface="+mn-cs"/>
                <a:hlinkClick r:id="rId3"/>
              </a:rPr>
              <a:t>https://www.osha.gov/dte/grant_materials/fy10/sh-20853-10/osha_inspections.pdf</a:t>
            </a:r>
            <a:endParaRPr lang="en-US" kern="1200" dirty="0" smtClean="0">
              <a:solidFill>
                <a:schemeClr val="tx1"/>
              </a:solidFill>
              <a:effectLst/>
              <a:latin typeface="+mn-lt"/>
              <a:ea typeface="+mn-ea"/>
              <a:cs typeface="+mn-cs"/>
            </a:endParaRPr>
          </a:p>
          <a:p>
            <a:endParaRPr lang="en-US" b="1" kern="1200" dirty="0" smtClean="0">
              <a:solidFill>
                <a:schemeClr val="tx1"/>
              </a:solidFill>
              <a:effectLst/>
              <a:latin typeface="+mn-lt"/>
              <a:ea typeface="+mn-ea"/>
              <a:cs typeface="+mn-cs"/>
            </a:endParaRPr>
          </a:p>
          <a:p>
            <a:r>
              <a:rPr lang="en-US" b="1" kern="1200" dirty="0" smtClean="0">
                <a:solidFill>
                  <a:schemeClr val="tx1"/>
                </a:solidFill>
                <a:effectLst/>
                <a:latin typeface="+mn-lt"/>
                <a:ea typeface="+mn-ea"/>
                <a:cs typeface="+mn-cs"/>
              </a:rPr>
              <a:t>Responsibility:</a:t>
            </a:r>
            <a:r>
              <a:rPr lang="en-US" kern="1200" dirty="0" smtClean="0">
                <a:solidFill>
                  <a:schemeClr val="tx1"/>
                </a:solidFill>
                <a:effectLst/>
                <a:latin typeface="+mn-lt"/>
                <a:ea typeface="+mn-ea"/>
                <a:cs typeface="+mn-cs"/>
              </a:rPr>
              <a:t> Identify all S&amp;H responsibilities a position holds. List all of those responsibilities individually.</a:t>
            </a:r>
          </a:p>
          <a:p>
            <a:r>
              <a:rPr lang="en-US" kern="1200" dirty="0" smtClean="0">
                <a:solidFill>
                  <a:schemeClr val="tx1"/>
                </a:solidFill>
                <a:effectLst/>
                <a:latin typeface="+mn-lt"/>
                <a:ea typeface="+mn-ea"/>
                <a:cs typeface="+mn-cs"/>
              </a:rPr>
              <a:t> </a:t>
            </a:r>
          </a:p>
          <a:p>
            <a:r>
              <a:rPr lang="en-US" b="1" kern="1200" dirty="0" smtClean="0">
                <a:solidFill>
                  <a:schemeClr val="tx1"/>
                </a:solidFill>
                <a:effectLst/>
                <a:latin typeface="+mn-lt"/>
                <a:ea typeface="+mn-ea"/>
                <a:cs typeface="+mn-cs"/>
              </a:rPr>
              <a:t>Priority:</a:t>
            </a:r>
            <a:r>
              <a:rPr lang="en-US" kern="1200" dirty="0" smtClean="0">
                <a:solidFill>
                  <a:schemeClr val="tx1"/>
                </a:solidFill>
                <a:effectLst/>
                <a:latin typeface="+mn-lt"/>
                <a:ea typeface="+mn-ea"/>
                <a:cs typeface="+mn-cs"/>
              </a:rPr>
              <a:t> Prioritize each responsibility in order, determining which responsibilities are most important. Weigh some responsibilities more than others when you evaluate performance.</a:t>
            </a:r>
          </a:p>
          <a:p>
            <a:endParaRPr lang="en-US" kern="1200" dirty="0" smtClean="0">
              <a:solidFill>
                <a:schemeClr val="tx1"/>
              </a:solidFill>
              <a:effectLst/>
              <a:latin typeface="+mn-lt"/>
              <a:ea typeface="+mn-ea"/>
              <a:cs typeface="+mn-cs"/>
            </a:endParaRPr>
          </a:p>
          <a:p>
            <a:r>
              <a:rPr lang="en-US" b="1" kern="1200" dirty="0" smtClean="0">
                <a:solidFill>
                  <a:schemeClr val="tx1"/>
                </a:solidFill>
                <a:effectLst/>
                <a:latin typeface="+mn-lt"/>
                <a:ea typeface="+mn-ea"/>
                <a:cs typeface="+mn-cs"/>
              </a:rPr>
              <a:t>Measurement:</a:t>
            </a:r>
            <a:r>
              <a:rPr lang="en-US" kern="1200" dirty="0" smtClean="0">
                <a:solidFill>
                  <a:schemeClr val="tx1"/>
                </a:solidFill>
                <a:effectLst/>
                <a:latin typeface="+mn-lt"/>
                <a:ea typeface="+mn-ea"/>
                <a:cs typeface="+mn-cs"/>
              </a:rPr>
              <a:t> Develop performance indicators for each responsibility quantifying success.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A performance indicator is how you measure whether or not an individual met their responsibility.</a:t>
            </a:r>
          </a:p>
          <a:p>
            <a:endParaRPr lang="en-US" kern="1200" dirty="0" smtClean="0">
              <a:solidFill>
                <a:schemeClr val="tx1"/>
              </a:solidFill>
              <a:effectLst/>
              <a:latin typeface="+mn-lt"/>
              <a:ea typeface="+mn-ea"/>
              <a:cs typeface="+mn-cs"/>
            </a:endParaRPr>
          </a:p>
          <a:p>
            <a:r>
              <a:rPr lang="en-US" b="1" kern="1200" dirty="0" smtClean="0">
                <a:solidFill>
                  <a:schemeClr val="tx1"/>
                </a:solidFill>
                <a:effectLst/>
                <a:latin typeface="+mn-lt"/>
                <a:ea typeface="+mn-ea"/>
                <a:cs typeface="+mn-cs"/>
              </a:rPr>
              <a:t>Method: </a:t>
            </a:r>
            <a:r>
              <a:rPr lang="en-US" kern="1200" dirty="0" smtClean="0">
                <a:solidFill>
                  <a:schemeClr val="tx1"/>
                </a:solidFill>
                <a:effectLst/>
                <a:latin typeface="+mn-lt"/>
                <a:ea typeface="+mn-ea"/>
                <a:cs typeface="+mn-cs"/>
              </a:rPr>
              <a:t>Identify the way(s) to collect data and come up with the performance indicators. Identify who or how you will collect data to determine if someone has met a responsibility.</a:t>
            </a:r>
          </a:p>
          <a:p>
            <a:endParaRPr lang="en-US" kern="1200" dirty="0" smtClean="0">
              <a:solidFill>
                <a:schemeClr val="tx1"/>
              </a:solidFill>
              <a:effectLst/>
              <a:latin typeface="+mn-lt"/>
              <a:ea typeface="+mn-ea"/>
              <a:cs typeface="+mn-cs"/>
            </a:endParaRPr>
          </a:p>
          <a:p>
            <a:r>
              <a:rPr lang="en-US" b="1" kern="1200" dirty="0" smtClean="0">
                <a:solidFill>
                  <a:schemeClr val="tx1"/>
                </a:solidFill>
                <a:effectLst/>
                <a:latin typeface="+mn-lt"/>
                <a:ea typeface="+mn-ea"/>
                <a:cs typeface="+mn-cs"/>
              </a:rPr>
              <a:t>Incorporate:</a:t>
            </a:r>
            <a:r>
              <a:rPr lang="en-US" kern="1200" dirty="0" smtClean="0">
                <a:solidFill>
                  <a:schemeClr val="tx1"/>
                </a:solidFill>
                <a:effectLst/>
                <a:latin typeface="+mn-lt"/>
                <a:ea typeface="+mn-ea"/>
                <a:cs typeface="+mn-cs"/>
              </a:rPr>
              <a:t> Review the current performance measurement system to determine what S&amp;H criteria, if any, are included. Then, incorporate the prioritized responsibilities into the performance review. If there are several S&amp;H responsibilities, ensure more than one performance criterion exists.</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4203404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To be effective, accountability depends on clearly defined and enforced consequences. There should be consequences</a:t>
            </a:r>
            <a:r>
              <a:rPr lang="en-US" kern="1200" baseline="0" dirty="0" smtClean="0">
                <a:solidFill>
                  <a:schemeClr val="tx1"/>
                </a:solidFill>
                <a:effectLst/>
              </a:rPr>
              <a:t> w</a:t>
            </a:r>
            <a:r>
              <a:rPr lang="en-US" kern="1200" dirty="0" smtClean="0">
                <a:solidFill>
                  <a:schemeClr val="tx1"/>
                </a:solidFill>
                <a:effectLst/>
              </a:rPr>
              <a:t>hen personnel do not meet their S&amp;H responsibilities. These consequences are often documented and sometimes included in performance appraisals.</a:t>
            </a:r>
          </a:p>
          <a:p>
            <a:endParaRPr lang="en-US" kern="1200" dirty="0" smtClean="0">
              <a:solidFill>
                <a:schemeClr val="tx1"/>
              </a:solidFill>
              <a:effectLst/>
            </a:endParaRPr>
          </a:p>
          <a:p>
            <a:r>
              <a:rPr lang="en-US" kern="1200" dirty="0" smtClean="0">
                <a:solidFill>
                  <a:schemeClr val="tx1"/>
                </a:solidFill>
                <a:effectLst/>
              </a:rPr>
              <a:t>Consequences for failing to meet S&amp;H responsibilities must:</a:t>
            </a:r>
          </a:p>
          <a:p>
            <a:pPr marL="171450" lvl="0" indent="-171450">
              <a:buFont typeface="Arial" panose="020B0604020202020204" pitchFamily="34" charset="0"/>
              <a:buChar char="•"/>
            </a:pPr>
            <a:r>
              <a:rPr lang="en-US" kern="1200" dirty="0" smtClean="0">
                <a:solidFill>
                  <a:schemeClr val="tx1"/>
                </a:solidFill>
                <a:effectLst/>
              </a:rPr>
              <a:t>Be justified</a:t>
            </a:r>
          </a:p>
          <a:p>
            <a:pPr marL="171450" lvl="0" indent="-171450">
              <a:buFont typeface="Arial" panose="020B0604020202020204" pitchFamily="34" charset="0"/>
              <a:buChar char="•"/>
            </a:pPr>
            <a:r>
              <a:rPr lang="en-US" kern="1200" dirty="0" smtClean="0">
                <a:solidFill>
                  <a:schemeClr val="tx1"/>
                </a:solidFill>
                <a:effectLst/>
              </a:rPr>
              <a:t>Correspond to the degree of positive or negative results</a:t>
            </a:r>
          </a:p>
          <a:p>
            <a:pPr marL="171450" lvl="0" indent="-171450">
              <a:buFont typeface="Arial" panose="020B0604020202020204" pitchFamily="34" charset="0"/>
              <a:buChar char="•"/>
            </a:pPr>
            <a:r>
              <a:rPr lang="en-US" kern="1200" dirty="0" smtClean="0">
                <a:solidFill>
                  <a:schemeClr val="tx1"/>
                </a:solidFill>
                <a:effectLst/>
              </a:rPr>
              <a:t>Be applied consistently to all personnel</a:t>
            </a:r>
          </a:p>
          <a:p>
            <a:endParaRPr lang="en-US" kern="1200" dirty="0" smtClean="0">
              <a:solidFill>
                <a:schemeClr val="tx1"/>
              </a:solidFill>
              <a:effectLst/>
            </a:endParaRPr>
          </a:p>
          <a:p>
            <a:r>
              <a:rPr lang="en-US" kern="1200" dirty="0" smtClean="0">
                <a:solidFill>
                  <a:schemeClr val="tx1"/>
                </a:solidFill>
                <a:effectLst/>
              </a:rPr>
              <a:t>Before making derogatory marks in performance appraisals, investigate why the employee(s) did not meet the responsibility(ies). Hold personnel accountable for a responsibility only if they have control of the resources or the ability to fulfill the responsibility. If personnel are being measured and held accountable for meeting responsibilities they have no control over, they may attempt to gain control of those results somehow; these attempts may take the form of inappropriate behaviors. For example, if you measure a supervisor only on accident rates, they may threaten to terminate or</a:t>
            </a:r>
            <a:r>
              <a:rPr lang="en-US" kern="1200" baseline="0" dirty="0" smtClean="0">
                <a:solidFill>
                  <a:schemeClr val="tx1"/>
                </a:solidFill>
                <a:effectLst/>
              </a:rPr>
              <a:t> retaliate against </a:t>
            </a:r>
            <a:r>
              <a:rPr lang="en-US" kern="1200" dirty="0" smtClean="0">
                <a:solidFill>
                  <a:schemeClr val="tx1"/>
                </a:solidFill>
                <a:effectLst/>
              </a:rPr>
              <a:t>anyone who completes an OSHA injury report. Not only is the supervisor's behavior counterproductive, but it is illegal. It is a result, though, of an expectation for which they have little control.</a:t>
            </a:r>
          </a:p>
          <a:p>
            <a:endParaRPr lang="en-US" kern="1200" dirty="0" smtClean="0">
              <a:solidFill>
                <a:schemeClr val="tx1"/>
              </a:solidFill>
              <a:effectLst/>
            </a:endParaRPr>
          </a:p>
          <a:p>
            <a:r>
              <a:rPr lang="en-US" kern="1200" dirty="0" smtClean="0">
                <a:solidFill>
                  <a:schemeClr val="tx1"/>
                </a:solidFill>
                <a:effectLst/>
              </a:rPr>
              <a:t>To build a high level of trust between management and labor, apply consequences consistently at all levels of the organization. When management fails to meet a responsibility, hold them accountable just as an employee would.</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2280718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Evaluations can be done by safety professionals or a safety committee.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r>
              <a:rPr lang="en-US" kern="1200" dirty="0" smtClean="0">
                <a:solidFill>
                  <a:schemeClr val="tx1"/>
                </a:solidFill>
                <a:effectLst/>
              </a:rPr>
              <a:t>If there are potential weaknesses in your accountability system, take notes on the behaviors and conditions in the workplace possibly pointing to inadequate or missing accountability system policies, plans, processes, and procedures. Incorporate new performance standards, as needed, to correct S&amp;H behaviors or meet other or new responsibilities.</a:t>
            </a:r>
            <a:endParaRPr lang="en-US"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310500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87350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This presentation is beneficial to safety and health (S&amp;H) professionals, VPP representatives, leaders, and various levels of management and supervision.</a:t>
            </a:r>
            <a:endParaRPr lang="en-US" sz="700"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82078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ML&amp;EI = Management Leadership and Employee </a:t>
            </a:r>
            <a:r>
              <a:rPr lang="en-US" dirty="0"/>
              <a:t>I</a:t>
            </a:r>
            <a:r>
              <a:rPr lang="en-US" kern="1200" dirty="0" smtClean="0">
                <a:solidFill>
                  <a:schemeClr val="tx1"/>
                </a:solidFill>
                <a:effectLst/>
                <a:latin typeface="+mn-lt"/>
                <a:ea typeface="+mn-ea"/>
                <a:cs typeface="+mn-cs"/>
              </a:rPr>
              <a:t>nvolvement</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The authority and line accountability sub-element of VPP ensures just what its name </a:t>
            </a:r>
            <a:r>
              <a:rPr lang="en-US" kern="1200" dirty="0" smtClean="0">
                <a:solidFill>
                  <a:schemeClr val="tx1"/>
                </a:solidFill>
                <a:effectLst/>
                <a:latin typeface="+mn-lt"/>
                <a:ea typeface="+mn-ea"/>
                <a:cs typeface="+mn-cs"/>
              </a:rPr>
              <a:t>implies, identifying </a:t>
            </a:r>
            <a:r>
              <a:rPr lang="en-US" kern="1200" dirty="0" smtClean="0">
                <a:solidFill>
                  <a:schemeClr val="tx1"/>
                </a:solidFill>
                <a:effectLst/>
                <a:latin typeface="+mn-lt"/>
                <a:ea typeface="+mn-ea"/>
                <a:cs typeface="+mn-cs"/>
              </a:rPr>
              <a:t>those who have the authority to make S&amp;H decisions and changes in the workplace. This sub-element also defines the S&amp;H responsibilities held by all levels of personnel and checks the systems in place to hold personnel accountable for meeting those responsibilities.</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75892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Make sure you provide completed</a:t>
            </a:r>
            <a:r>
              <a:rPr lang="en-US"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safety management system (SMS).</a:t>
            </a:r>
          </a:p>
          <a:p>
            <a:endParaRPr lang="en-US" kern="1200" baseline="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Organizational charts may include the structure of leadership/management, where safety falls within the organization, and the structure of the safety office, if applicable.</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An organizational chart reflecting the hierarchy of safety office authority helps to justify access to qualified S&amp;H professionals.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S&amp;H resources may include budget, S&amp;H professionals, dedicated safety representatives, allocated training time, S&amp;H promotions/marketing/initiatives, hazard controls, and personal protective equipment (PPE) availability.</a:t>
            </a:r>
          </a:p>
          <a:p>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image shows a hierarchy of authority in an organization.</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Image retrieved from Bing Images (free to share and use license) at: </a:t>
            </a:r>
            <a:r>
              <a:rPr lang="en-US" u="sng" kern="1200" dirty="0" smtClean="0">
                <a:solidFill>
                  <a:schemeClr val="tx1"/>
                </a:solidFill>
                <a:effectLst/>
                <a:latin typeface="+mn-lt"/>
                <a:ea typeface="+mn-ea"/>
                <a:cs typeface="+mn-cs"/>
                <a:hlinkClick r:id="rId3"/>
              </a:rPr>
              <a:t>https://atabsh.files.wordpress.com/2011/09/organizational-structure.jpg</a:t>
            </a:r>
            <a:endParaRPr lang="en-US" sz="700"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231247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Responsibility, without appropriate authority, to implement change often results in uncontrolled hazards or ineffective hazard controls. Issues may arise when top managers delegate authority to persons who lack sufficient power or resources to ensure an effective SMS. Sometimes, you may need letters of designation. For example, you may assign a first line supervisor responsibility for collecting self-safety inspections from all other first line supervisors and checking them for completeness. The other first line supervisors may indicate this first line supervisor has no rank or authority over them to ensure they complete their inspections; having a letter in place to show this authority becomes useful.</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A common question for leaders and managers includes whether or not they have provided feedback for S&amp;H performance during appraisals. When management failures occur in S&amp;H, you need to reflect these failures somewhere to hold management personnel accountable. Ultimately, top management must accept responsibility for S&amp;H in the organization, even if they delegate some S&amp;H functions to others.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The image represents leadership discussing their S&amp;H responsibilities.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Image retrieved from Bing Images (free to share and use license) at: </a:t>
            </a:r>
            <a:r>
              <a:rPr lang="en-US" u="sng" kern="1200" dirty="0" smtClean="0">
                <a:solidFill>
                  <a:schemeClr val="tx1"/>
                </a:solidFill>
                <a:effectLst/>
                <a:latin typeface="+mn-lt"/>
                <a:ea typeface="+mn-ea"/>
                <a:cs typeface="+mn-cs"/>
                <a:hlinkClick r:id="rId3"/>
              </a:rPr>
              <a:t>https://upload.wikimedia.org/wikipedia/commons/8/8c/Flickr_-_The_U.S._Army_-_Basic_combat_training_visit.jpg</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83299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S&amp;H professional resources include: safety professionals, qualified industrial hygienists, and occupational health care professionals.</a:t>
            </a:r>
          </a:p>
          <a:p>
            <a:endParaRPr lang="en-US" kern="1200" dirty="0" smtClean="0">
              <a:solidFill>
                <a:schemeClr val="tx1"/>
              </a:solidFill>
              <a:effectLst/>
            </a:endParaRPr>
          </a:p>
          <a:p>
            <a:r>
              <a:rPr lang="en-US" kern="1200" dirty="0" smtClean="0">
                <a:solidFill>
                  <a:schemeClr val="tx1"/>
                </a:solidFill>
                <a:effectLst/>
              </a:rPr>
              <a:t>You do not have to “own” these personnel, meaning they do not have to be a direct part of your organization; “access” can defer to base safety and industrial hygiene offices or outside occupational health care facilities.</a:t>
            </a:r>
          </a:p>
          <a:p>
            <a:endParaRPr lang="en-US" kern="1200" dirty="0" smtClean="0">
              <a:solidFill>
                <a:schemeClr val="tx1"/>
              </a:solidFill>
              <a:effectLst/>
            </a:endParaRPr>
          </a:p>
          <a:p>
            <a:r>
              <a:rPr lang="en-US" dirty="0" smtClean="0">
                <a:effectLst/>
              </a:rPr>
              <a:t>Key personnel may include:</a:t>
            </a:r>
          </a:p>
          <a:p>
            <a:pPr marL="171450" indent="-171450">
              <a:buFont typeface="Arial" panose="020B0604020202020204" pitchFamily="34" charset="0"/>
              <a:buChar char="•"/>
            </a:pPr>
            <a:r>
              <a:rPr lang="en-US" kern="1200" dirty="0" smtClean="0">
                <a:solidFill>
                  <a:schemeClr val="tx1"/>
                </a:solidFill>
                <a:effectLst/>
              </a:rPr>
              <a:t>Human resources</a:t>
            </a:r>
          </a:p>
          <a:p>
            <a:pPr marL="171450" lvl="0" indent="-171450">
              <a:buFont typeface="Arial" panose="020B0604020202020204" pitchFamily="34" charset="0"/>
              <a:buChar char="•"/>
            </a:pPr>
            <a:r>
              <a:rPr lang="en-US" kern="1200" dirty="0" smtClean="0">
                <a:solidFill>
                  <a:schemeClr val="tx1"/>
                </a:solidFill>
                <a:effectLst/>
              </a:rPr>
              <a:t>S&amp;H training managers</a:t>
            </a:r>
          </a:p>
          <a:p>
            <a:pPr marL="171450" lvl="0" indent="-171450">
              <a:buFont typeface="Arial" panose="020B0604020202020204" pitchFamily="34" charset="0"/>
              <a:buChar char="•"/>
            </a:pPr>
            <a:r>
              <a:rPr lang="en-US" kern="1200" dirty="0" smtClean="0">
                <a:solidFill>
                  <a:schemeClr val="tx1"/>
                </a:solidFill>
                <a:effectLst/>
              </a:rPr>
              <a:t>Budget office</a:t>
            </a:r>
          </a:p>
          <a:p>
            <a:pPr marL="171450" lvl="0" indent="-171450">
              <a:buFont typeface="Arial" panose="020B0604020202020204" pitchFamily="34" charset="0"/>
              <a:buChar char="•"/>
            </a:pPr>
            <a:r>
              <a:rPr lang="en-US" kern="1200" dirty="0" smtClean="0">
                <a:solidFill>
                  <a:schemeClr val="tx1"/>
                </a:solidFill>
                <a:effectLst/>
              </a:rPr>
              <a:t>Industrial hygiene</a:t>
            </a:r>
          </a:p>
          <a:p>
            <a:pPr marL="171450" lvl="0" indent="-171450">
              <a:buFont typeface="Arial" panose="020B0604020202020204" pitchFamily="34" charset="0"/>
              <a:buChar char="•"/>
            </a:pPr>
            <a:r>
              <a:rPr lang="en-US" kern="1200" dirty="0" smtClean="0">
                <a:solidFill>
                  <a:schemeClr val="tx1"/>
                </a:solidFill>
                <a:effectLst/>
              </a:rPr>
              <a:t>Occupational health</a:t>
            </a:r>
          </a:p>
          <a:p>
            <a:pPr marL="171450" lvl="0" indent="-171450">
              <a:buFont typeface="Arial" panose="020B0604020202020204" pitchFamily="34" charset="0"/>
              <a:buChar char="•"/>
            </a:pPr>
            <a:r>
              <a:rPr lang="en-US" kern="1200" dirty="0" smtClean="0">
                <a:solidFill>
                  <a:schemeClr val="tx1"/>
                </a:solidFill>
                <a:effectLst/>
              </a:rPr>
              <a:t>S&amp;H professionals</a:t>
            </a:r>
          </a:p>
          <a:p>
            <a:pPr marL="171450" lvl="0" indent="-171450">
              <a:buFont typeface="Arial" panose="020B0604020202020204" pitchFamily="34" charset="0"/>
              <a:buChar char="•"/>
            </a:pPr>
            <a:r>
              <a:rPr lang="en-US" kern="1200" dirty="0" smtClean="0">
                <a:solidFill>
                  <a:schemeClr val="tx1"/>
                </a:solidFill>
                <a:effectLst/>
              </a:rPr>
              <a:t>Recordkeepers</a:t>
            </a:r>
          </a:p>
          <a:p>
            <a:pPr marL="171450" lvl="0" indent="-171450">
              <a:buFont typeface="Arial" panose="020B0604020202020204" pitchFamily="34" charset="0"/>
              <a:buChar char="•"/>
            </a:pPr>
            <a:r>
              <a:rPr lang="en-US" kern="1200" dirty="0" smtClean="0">
                <a:solidFill>
                  <a:schemeClr val="tx1"/>
                </a:solidFill>
                <a:effectLst/>
              </a:rPr>
              <a:t>Union</a:t>
            </a:r>
            <a:r>
              <a:rPr lang="en-US" kern="1200" baseline="0" dirty="0" smtClean="0">
                <a:solidFill>
                  <a:schemeClr val="tx1"/>
                </a:solidFill>
                <a:effectLst/>
              </a:rPr>
              <a:t> steward</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65620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Employees do not need to know what the S&amp;H budget is or how it is determined, but should have the basic understanding of the resources available to them. Employees provide valuable information on identifying and determining types and quantities of needed resources, such as S&amp;H training, personal protective equipment, and S&amp;H subject matter expertise.</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A common misconception is the safety professional(s) is ultimately responsible for S&amp;H, rather than top leadership. It is important employees understand the head of the organization is responsible for ensuring their S&amp;H at work.</a:t>
            </a: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
            </a:r>
            <a:br>
              <a:rPr lang="en-US" kern="1200" dirty="0" smtClean="0">
                <a:solidFill>
                  <a:schemeClr val="tx1"/>
                </a:solidFill>
                <a:effectLst/>
                <a:latin typeface="+mn-lt"/>
                <a:ea typeface="+mn-ea"/>
                <a:cs typeface="+mn-cs"/>
              </a:rPr>
            </a:br>
            <a:r>
              <a:rPr lang="en-US" kern="1200" dirty="0" smtClean="0">
                <a:solidFill>
                  <a:schemeClr val="tx1"/>
                </a:solidFill>
                <a:effectLst/>
                <a:latin typeface="+mn-lt"/>
                <a:ea typeface="+mn-ea"/>
                <a:cs typeface="+mn-cs"/>
              </a:rPr>
              <a:t>The image represents a group of employees and their willingness to contribute.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Image retrieved from Bing Images (Creative</a:t>
            </a:r>
            <a:r>
              <a:rPr lang="en-US" kern="1200" baseline="0" dirty="0" smtClean="0">
                <a:solidFill>
                  <a:schemeClr val="tx1"/>
                </a:solidFill>
                <a:effectLst/>
                <a:latin typeface="+mn-lt"/>
                <a:ea typeface="+mn-ea"/>
                <a:cs typeface="+mn-cs"/>
              </a:rPr>
              <a:t> Commons).</a:t>
            </a:r>
            <a:endParaRPr lang="en-US" sz="700"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19743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Follow this action checklist to implement and sustain VPP expectations for authority and line accountability. Each of these action checklist items will be covered in more detail on the following slides.</a:t>
            </a:r>
            <a:endParaRPr lang="en-US" sz="700"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28693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Document all assigned S&amp;H responsibilities. Make sure these responsibilities are specific and clearly understood.</a:t>
            </a:r>
          </a:p>
          <a:p>
            <a:endParaRPr lang="en-US" kern="1200" dirty="0" smtClean="0">
              <a:solidFill>
                <a:schemeClr val="tx1"/>
              </a:solidFill>
              <a:effectLst/>
            </a:endParaRPr>
          </a:p>
          <a:p>
            <a:r>
              <a:rPr lang="en-US" kern="1200" dirty="0" smtClean="0">
                <a:solidFill>
                  <a:schemeClr val="tx1"/>
                </a:solidFill>
                <a:effectLst/>
              </a:rPr>
              <a:t>A job description may include a generic expectation for S&amp;H performance, but you need to define each individual responsibility in some way.</a:t>
            </a:r>
          </a:p>
          <a:p>
            <a:endParaRPr lang="en-US" kern="1200" dirty="0" smtClean="0">
              <a:solidFill>
                <a:schemeClr val="tx1"/>
              </a:solidFill>
              <a:effectLst/>
            </a:endParaRPr>
          </a:p>
          <a:p>
            <a:r>
              <a:rPr lang="en-US" kern="1200" dirty="0" smtClean="0">
                <a:solidFill>
                  <a:schemeClr val="tx1"/>
                </a:solidFill>
                <a:effectLst/>
              </a:rPr>
              <a:t>Consider documenting these responsibilities in written programs, procedures, or policies, or other potential documents. For example, your safety self-inspection program may have language stating supervisors are responsible for ensuring the completion of inspections each quarter. When you incorporate these responsibilities into programs, communicate them directly to supervisors at the time they assume their position so they can carry out their expectations.</a:t>
            </a: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 image represents the need to document any responsibilities and safety performance standards.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r>
              <a:rPr lang="en-US" kern="1200" dirty="0" smtClean="0">
                <a:solidFill>
                  <a:schemeClr val="tx1"/>
                </a:solidFill>
                <a:effectLst/>
              </a:rPr>
              <a:t>Image retrieved from Bing Images (free to share and use license) at: </a:t>
            </a:r>
            <a:r>
              <a:rPr lang="en-US" u="sng" kern="1200" dirty="0" smtClean="0">
                <a:solidFill>
                  <a:schemeClr val="tx1"/>
                </a:solidFill>
                <a:effectLst/>
                <a:hlinkClick r:id="rId3"/>
              </a:rPr>
              <a:t>https://pmtribe.files.wordpress.com/2011/03/responsibilities.gif</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7860302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707886"/>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November 30, 2020.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Authority and Line Accountability</a:t>
            </a:r>
            <a:endParaRPr lang="en-US" dirty="0"/>
          </a:p>
        </p:txBody>
      </p:sp>
      <p:sp>
        <p:nvSpPr>
          <p:cNvPr id="5" name="Subtitle 4"/>
          <p:cNvSpPr>
            <a:spLocks noGrp="1"/>
          </p:cNvSpPr>
          <p:nvPr>
            <p:ph type="subTitle" idx="1"/>
          </p:nvPr>
        </p:nvSpPr>
        <p:spPr/>
        <p:txBody>
          <a:bodyPr/>
          <a:lstStyle/>
          <a:p>
            <a:r>
              <a:rPr lang="en-US" dirty="0"/>
              <a:t>OSHA VPP</a:t>
            </a:r>
          </a:p>
        </p:txBody>
      </p:sp>
      <p:sp>
        <p:nvSpPr>
          <p:cNvPr id="4" name="Subtitle 2"/>
          <p:cNvSpPr txBox="1">
            <a:spLocks/>
          </p:cNvSpPr>
          <p:nvPr/>
        </p:nvSpPr>
        <p:spPr>
          <a:xfrm>
            <a:off x="1840360" y="4173769"/>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November 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447852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Responsibility</a:t>
            </a:r>
            <a:endParaRPr lang="en-US" dirty="0"/>
          </a:p>
        </p:txBody>
      </p:sp>
      <p:sp>
        <p:nvSpPr>
          <p:cNvPr id="3" name="Content Placeholder 2"/>
          <p:cNvSpPr>
            <a:spLocks noGrp="1"/>
          </p:cNvSpPr>
          <p:nvPr>
            <p:ph idx="1"/>
          </p:nvPr>
        </p:nvSpPr>
        <p:spPr/>
        <p:txBody>
          <a:bodyPr/>
          <a:lstStyle/>
          <a:p>
            <a:r>
              <a:rPr lang="en-US" dirty="0" smtClean="0"/>
              <a:t>Top leadership must accept ultimate responsibility for workplace S&amp;H:</a:t>
            </a:r>
          </a:p>
          <a:p>
            <a:pPr lvl="1"/>
            <a:r>
              <a:rPr lang="en-US" dirty="0" smtClean="0"/>
              <a:t>Develop a S&amp;H policy stating leadership’s responsibility</a:t>
            </a:r>
          </a:p>
          <a:p>
            <a:pPr lvl="1"/>
            <a:r>
              <a:rPr lang="en-US" dirty="0" smtClean="0"/>
              <a:t>Approve and sign a written S&amp;H program</a:t>
            </a:r>
          </a:p>
          <a:p>
            <a:pPr lvl="1"/>
            <a:r>
              <a:rPr lang="en-US" dirty="0" smtClean="0"/>
              <a:t>Communicate LEADERSHIP’s S&amp;H program – NOT the safety office’s</a:t>
            </a:r>
          </a:p>
          <a:p>
            <a:pPr lvl="1"/>
            <a:r>
              <a:rPr lang="en-US" dirty="0" smtClean="0"/>
              <a:t>Set the example by following the rules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3828366" y="3641852"/>
            <a:ext cx="4651629" cy="2342388"/>
          </a:xfrm>
          <a:prstGeom prst="rect">
            <a:avLst/>
          </a:prstGeom>
        </p:spPr>
      </p:pic>
      <p:sp>
        <p:nvSpPr>
          <p:cNvPr id="7" name="Rectangle 6"/>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67498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Resources Needed to Achieve Standards</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Analyze historical data to determine potential S&amp;H needs</a:t>
            </a:r>
          </a:p>
          <a:p>
            <a:r>
              <a:rPr lang="en-US" dirty="0"/>
              <a:t>Identify resources needed </a:t>
            </a:r>
            <a:r>
              <a:rPr lang="en-US" dirty="0" smtClean="0"/>
              <a:t>to </a:t>
            </a:r>
            <a:br>
              <a:rPr lang="en-US" dirty="0" smtClean="0"/>
            </a:br>
            <a:r>
              <a:rPr lang="en-US" dirty="0" smtClean="0"/>
              <a:t>mitigate potential workplace </a:t>
            </a:r>
            <a:r>
              <a:rPr lang="en-US" dirty="0"/>
              <a:t>hazards</a:t>
            </a:r>
          </a:p>
          <a:p>
            <a:r>
              <a:rPr lang="en-US" dirty="0"/>
              <a:t>Determine resources </a:t>
            </a:r>
            <a:r>
              <a:rPr lang="en-US" dirty="0" smtClean="0"/>
              <a:t>needed to</a:t>
            </a:r>
            <a:br>
              <a:rPr lang="en-US" dirty="0" smtClean="0"/>
            </a:br>
            <a:r>
              <a:rPr lang="en-US" dirty="0" smtClean="0"/>
              <a:t>maintain compliance </a:t>
            </a:r>
            <a:r>
              <a:rPr lang="en-US" dirty="0"/>
              <a:t>or safe </a:t>
            </a:r>
            <a:r>
              <a:rPr lang="en-US" dirty="0" smtClean="0"/>
              <a:t>work</a:t>
            </a:r>
            <a:br>
              <a:rPr lang="en-US" dirty="0" smtClean="0"/>
            </a:br>
            <a:r>
              <a:rPr lang="en-US" dirty="0" smtClean="0"/>
              <a:t>conditions</a:t>
            </a:r>
            <a:endParaRPr lang="en-US" dirty="0"/>
          </a:p>
          <a:p>
            <a:r>
              <a:rPr lang="en-US" dirty="0"/>
              <a:t>Evaluate the need </a:t>
            </a:r>
            <a:r>
              <a:rPr lang="en-US" dirty="0" smtClean="0"/>
              <a:t>for more S&amp;H</a:t>
            </a:r>
            <a:r>
              <a:rPr lang="en-US" dirty="0"/>
              <a:t/>
            </a:r>
            <a:br>
              <a:rPr lang="en-US" dirty="0"/>
            </a:br>
            <a:r>
              <a:rPr lang="en-US" dirty="0" smtClean="0"/>
              <a:t>professionals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3074" name="Picture 2" descr="http://farm8.staticflickr.com/7677/17125926318_bdfe32ae37_z.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095744" y="1883664"/>
            <a:ext cx="4567566" cy="37773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59190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Needed to Achieve Standards</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Estimate the time needed to fulfill S&amp;H responsibilities</a:t>
            </a:r>
          </a:p>
          <a:p>
            <a:r>
              <a:rPr lang="en-US" dirty="0" smtClean="0"/>
              <a:t>Anticipate emergency situations</a:t>
            </a:r>
            <a:br>
              <a:rPr lang="en-US" dirty="0" smtClean="0"/>
            </a:br>
            <a:r>
              <a:rPr lang="en-US" dirty="0" smtClean="0"/>
              <a:t>and expenses</a:t>
            </a:r>
          </a:p>
          <a:p>
            <a:r>
              <a:rPr lang="en-US" dirty="0" smtClean="0"/>
              <a:t>Draft a S&amp;H budget</a:t>
            </a:r>
          </a:p>
          <a:p>
            <a:r>
              <a:rPr lang="en-US" dirty="0" smtClean="0"/>
              <a:t>Review annually for </a:t>
            </a:r>
            <a:r>
              <a:rPr lang="en-US" dirty="0" smtClean="0"/>
              <a:t>increases</a:t>
            </a:r>
            <a:r>
              <a:rPr lang="en-US" dirty="0" smtClean="0"/>
              <a:t/>
            </a:r>
            <a:br>
              <a:rPr lang="en-US" dirty="0" smtClean="0"/>
            </a:br>
            <a:r>
              <a:rPr lang="en-US" dirty="0" smtClean="0"/>
              <a:t>or decreases </a:t>
            </a:r>
            <a:r>
              <a:rPr lang="en-US" dirty="0" smtClean="0"/>
              <a:t>in budget needs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7" name="Rectangle 6"/>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6" name="Picture 5" descr="construction, ppe, safety gears, hard hat, green col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632" y="2011680"/>
            <a:ext cx="5537921" cy="3675720"/>
          </a:xfrm>
          <a:prstGeom prst="rect">
            <a:avLst/>
          </a:prstGeom>
        </p:spPr>
      </p:pic>
    </p:spTree>
    <p:extLst>
      <p:ext uri="{BB962C8B-B14F-4D97-AF65-F5344CB8AC3E}">
        <p14:creationId xmlns:p14="http://schemas.microsoft.com/office/powerpoint/2010/main" val="21321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idx="1"/>
          </p:nvPr>
        </p:nvSpPr>
        <p:spPr/>
        <p:txBody>
          <a:bodyPr/>
          <a:lstStyle/>
          <a:p>
            <a:r>
              <a:rPr lang="en-US" dirty="0" smtClean="0"/>
              <a:t>Some employees cannot carry out responsibilities without authority</a:t>
            </a:r>
          </a:p>
          <a:p>
            <a:r>
              <a:rPr lang="en-US" dirty="0" smtClean="0"/>
              <a:t>Review the best fits, by job title, for S&amp;H responsibilities</a:t>
            </a:r>
          </a:p>
          <a:p>
            <a:r>
              <a:rPr lang="en-US" dirty="0" smtClean="0"/>
              <a:t>Conflicts occur with people of the </a:t>
            </a:r>
            <a:r>
              <a:rPr lang="en-US" dirty="0" smtClean="0"/>
              <a:t>same</a:t>
            </a:r>
            <a:r>
              <a:rPr lang="en-US" dirty="0" smtClean="0"/>
              <a:t/>
            </a:r>
            <a:br>
              <a:rPr lang="en-US" dirty="0" smtClean="0"/>
            </a:br>
            <a:r>
              <a:rPr lang="en-US" dirty="0" smtClean="0"/>
              <a:t>position or job title</a:t>
            </a:r>
          </a:p>
          <a:p>
            <a:r>
              <a:rPr lang="en-US" dirty="0" smtClean="0"/>
              <a:t>Create letters of designation, as needed</a:t>
            </a:r>
          </a:p>
          <a:p>
            <a:r>
              <a:rPr lang="en-US" dirty="0" smtClean="0"/>
              <a:t>Have leadership </a:t>
            </a:r>
            <a:r>
              <a:rPr lang="en-US" dirty="0" smtClean="0"/>
              <a:t>communicate</a:t>
            </a:r>
            <a:r>
              <a:rPr lang="en-US" dirty="0" smtClean="0"/>
              <a:t/>
            </a:r>
            <a:br>
              <a:rPr lang="en-US" dirty="0" smtClean="0"/>
            </a:br>
            <a:r>
              <a:rPr lang="en-US" dirty="0" smtClean="0"/>
              <a:t>assigned authority</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5" name="Picture 4" descr="Free photo Upset Woman Person Angry Young Isolated Mad ..."/>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10000" r="90000">
                        <a14:backgroundMark x1="31406" y1="78454" x2="30312" y2="93677"/>
                      </a14:backgroundRemoval>
                    </a14:imgEffect>
                  </a14:imgLayer>
                </a14:imgProps>
              </a:ext>
              <a:ext uri="{28A0092B-C50C-407E-A947-70E740481C1C}">
                <a14:useLocalDpi xmlns:a14="http://schemas.microsoft.com/office/drawing/2010/main" val="0"/>
              </a:ext>
            </a:extLst>
          </a:blip>
          <a:srcRect l="13246" r="12534"/>
          <a:stretch/>
        </p:blipFill>
        <p:spPr>
          <a:xfrm>
            <a:off x="7269464" y="2056280"/>
            <a:ext cx="4524499" cy="4067175"/>
          </a:xfrm>
          <a:prstGeom prst="rect">
            <a:avLst/>
          </a:prstGeom>
        </p:spPr>
      </p:pic>
      <p:sp>
        <p:nvSpPr>
          <p:cNvPr id="6" name="Rectangle 5"/>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31614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Appointment Letter</a:t>
            </a:r>
            <a:endParaRPr lang="en-US" dirty="0"/>
          </a:p>
        </p:txBody>
      </p:sp>
      <p:sp>
        <p:nvSpPr>
          <p:cNvPr id="4" name="Slide Number Placeholder 3"/>
          <p:cNvSpPr>
            <a:spLocks noGrp="1"/>
          </p:cNvSpPr>
          <p:nvPr>
            <p:ph type="sldNum" sz="quarter" idx="4"/>
          </p:nvPr>
        </p:nvSpPr>
        <p:spPr>
          <a:xfrm>
            <a:off x="242813" y="6310171"/>
            <a:ext cx="2133600" cy="365125"/>
          </a:xfrm>
        </p:spPr>
        <p:txBody>
          <a:bodyPr/>
          <a:lstStyle/>
          <a:p>
            <a:fld id="{EC6B01B9-2AD7-FF46-ADAD-E0B0ABE832D6}" type="slidenum">
              <a:rPr lang="en-US" smtClean="0"/>
              <a:pPr/>
              <a:t>14</a:t>
            </a:fld>
            <a:endParaRPr lang="en-US" dirty="0"/>
          </a:p>
        </p:txBody>
      </p:sp>
      <p:sp>
        <p:nvSpPr>
          <p:cNvPr id="9" name="Rectangle 8"/>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courtesy of Hill AFB 309</a:t>
            </a:r>
            <a:r>
              <a:rPr lang="en-US" sz="1000" baseline="30000" dirty="0">
                <a:solidFill>
                  <a:schemeClr val="bg1">
                    <a:lumMod val="50000"/>
                  </a:schemeClr>
                </a:solidFill>
              </a:rPr>
              <a:t>th</a:t>
            </a:r>
            <a:r>
              <a:rPr lang="en-US" sz="1000" dirty="0">
                <a:solidFill>
                  <a:schemeClr val="bg1">
                    <a:lumMod val="50000"/>
                  </a:schemeClr>
                </a:solidFill>
              </a:rPr>
              <a:t> SMXG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83255" y="870859"/>
            <a:ext cx="4425490" cy="524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515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Measurement System</a:t>
            </a:r>
            <a:endParaRPr lang="en-US" dirty="0"/>
          </a:p>
        </p:txBody>
      </p:sp>
      <p:sp>
        <p:nvSpPr>
          <p:cNvPr id="3" name="Content Placeholder 2"/>
          <p:cNvSpPr>
            <a:spLocks noGrp="1"/>
          </p:cNvSpPr>
          <p:nvPr>
            <p:ph idx="1"/>
          </p:nvPr>
        </p:nvSpPr>
        <p:spPr/>
        <p:txBody>
          <a:bodyPr/>
          <a:lstStyle/>
          <a:p>
            <a:r>
              <a:rPr lang="en-US" dirty="0" smtClean="0"/>
              <a:t>Review current S&amp;H responsibilities for all positions</a:t>
            </a:r>
          </a:p>
          <a:p>
            <a:r>
              <a:rPr lang="en-US" dirty="0" smtClean="0"/>
              <a:t>Assign priorities to S&amp;H responsibilities</a:t>
            </a:r>
          </a:p>
          <a:p>
            <a:r>
              <a:rPr lang="en-US" dirty="0" smtClean="0"/>
              <a:t>Develop performance indicators for each responsibility</a:t>
            </a:r>
          </a:p>
          <a:p>
            <a:r>
              <a:rPr lang="en-US" dirty="0" smtClean="0"/>
              <a:t>Identify how to collect performance indicator data</a:t>
            </a:r>
          </a:p>
          <a:p>
            <a:r>
              <a:rPr lang="en-US" dirty="0" smtClean="0"/>
              <a:t>Review the current system for S&amp;H criteria</a:t>
            </a:r>
          </a:p>
          <a:p>
            <a:r>
              <a:rPr lang="en-US" dirty="0" smtClean="0"/>
              <a:t>Incorporate prioritized responsibilities into current system for each position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Tree>
    <p:extLst>
      <p:ext uri="{BB962C8B-B14F-4D97-AF65-F5344CB8AC3E}">
        <p14:creationId xmlns:p14="http://schemas.microsoft.com/office/powerpoint/2010/main" val="3544019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lstStyle/>
          <a:p>
            <a:r>
              <a:rPr lang="en-US" dirty="0" smtClean="0"/>
              <a:t>Compare failures to performance standards and expectations</a:t>
            </a:r>
          </a:p>
          <a:p>
            <a:r>
              <a:rPr lang="en-US" dirty="0" smtClean="0"/>
              <a:t>Expect consequences for failure to perform</a:t>
            </a:r>
          </a:p>
          <a:p>
            <a:r>
              <a:rPr lang="en-US" dirty="0" smtClean="0"/>
              <a:t>Equitably apply consequences across all personnel, including leadership and management</a:t>
            </a:r>
          </a:p>
          <a:p>
            <a:r>
              <a:rPr lang="en-US" dirty="0" smtClean="0"/>
              <a:t>Apply consequence to individual responsibilities, rather than an overall responsibility</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6" name="TextBox 5"/>
          <p:cNvSpPr txBox="1"/>
          <p:nvPr/>
        </p:nvSpPr>
        <p:spPr>
          <a:xfrm>
            <a:off x="1923143" y="4481740"/>
            <a:ext cx="8345714" cy="931024"/>
          </a:xfrm>
          <a:prstGeom prst="rect">
            <a:avLst/>
          </a:prstGeom>
          <a:solidFill>
            <a:schemeClr val="tx2">
              <a:lumMod val="75000"/>
            </a:schemeClr>
          </a:solidFill>
          <a:effectLst>
            <a:outerShdw blurRad="50800" dist="38100" dir="10800000" algn="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lvl="0" algn="ctr"/>
            <a:endParaRPr lang="en-US" sz="1050" b="1" dirty="0">
              <a:solidFill>
                <a:schemeClr val="bg1"/>
              </a:solidFill>
            </a:endParaRPr>
          </a:p>
          <a:p>
            <a:pPr lvl="0" algn="ctr"/>
            <a:r>
              <a:rPr lang="en-US" sz="3200" b="1" dirty="0">
                <a:solidFill>
                  <a:schemeClr val="bg1"/>
                </a:solidFill>
              </a:rPr>
              <a:t>No consequences = No accountability</a:t>
            </a:r>
          </a:p>
          <a:p>
            <a:pPr lvl="0" algn="ctr"/>
            <a:endParaRPr lang="en-US" sz="1050" b="1" dirty="0">
              <a:solidFill>
                <a:schemeClr val="bg1"/>
              </a:solidFill>
            </a:endParaRPr>
          </a:p>
        </p:txBody>
      </p:sp>
    </p:spTree>
    <p:extLst>
      <p:ext uri="{BB962C8B-B14F-4D97-AF65-F5344CB8AC3E}">
        <p14:creationId xmlns:p14="http://schemas.microsoft.com/office/powerpoint/2010/main" val="2701182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System Evaluation</a:t>
            </a:r>
            <a:endParaRPr lang="en-US" dirty="0"/>
          </a:p>
        </p:txBody>
      </p:sp>
      <p:sp>
        <p:nvSpPr>
          <p:cNvPr id="3" name="Content Placeholder 2"/>
          <p:cNvSpPr>
            <a:spLocks noGrp="1"/>
          </p:cNvSpPr>
          <p:nvPr>
            <p:ph idx="1"/>
          </p:nvPr>
        </p:nvSpPr>
        <p:spPr/>
        <p:txBody>
          <a:bodyPr/>
          <a:lstStyle/>
          <a:p>
            <a:r>
              <a:rPr lang="en-US" dirty="0" smtClean="0"/>
              <a:t>Evaluate the accountability system annually:</a:t>
            </a:r>
          </a:p>
          <a:p>
            <a:pPr lvl="1"/>
            <a:r>
              <a:rPr lang="en-US" dirty="0" smtClean="0"/>
              <a:t>Are personnel meeting S&amp;H responsibilities?</a:t>
            </a:r>
          </a:p>
          <a:p>
            <a:pPr lvl="1"/>
            <a:r>
              <a:rPr lang="en-US" dirty="0" smtClean="0"/>
              <a:t>Are consequences applied when responsibilities are not met?</a:t>
            </a:r>
          </a:p>
          <a:p>
            <a:pPr lvl="1"/>
            <a:r>
              <a:rPr lang="en-US" dirty="0" smtClean="0"/>
              <a:t>Are there any new S&amp;H responsibilities not currently measured?</a:t>
            </a:r>
          </a:p>
          <a:p>
            <a:pPr lvl="1"/>
            <a:r>
              <a:rPr lang="en-US" dirty="0" smtClean="0"/>
              <a:t>Were any standards difficult to measure?</a:t>
            </a:r>
          </a:p>
          <a:p>
            <a:pPr lvl="1"/>
            <a:r>
              <a:rPr lang="en-US" dirty="0" smtClean="0"/>
              <a:t>Do any accountability policies, plans, procedures, or processes need to be modified?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Tree>
    <p:extLst>
      <p:ext uri="{BB962C8B-B14F-4D97-AF65-F5344CB8AC3E}">
        <p14:creationId xmlns:p14="http://schemas.microsoft.com/office/powerpoint/2010/main" val="380409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In this presentation, you learned to</a:t>
            </a:r>
            <a:r>
              <a:rPr lang="en-US" dirty="0" smtClean="0"/>
              <a:t>:</a:t>
            </a:r>
            <a:endParaRPr lang="en-US" dirty="0"/>
          </a:p>
          <a:p>
            <a:pPr lvl="1"/>
            <a:r>
              <a:rPr lang="en-US" dirty="0"/>
              <a:t>Summarize the background and importance of authority and line accountability</a:t>
            </a:r>
          </a:p>
          <a:p>
            <a:pPr lvl="1"/>
            <a:r>
              <a:rPr lang="en-US" dirty="0"/>
              <a:t>List authority and line accountability-related documentation</a:t>
            </a:r>
          </a:p>
          <a:p>
            <a:pPr lvl="1"/>
            <a:r>
              <a:rPr lang="en-US" dirty="0"/>
              <a:t>Describe the knowledge leadership/management, key personnel, and the workforce should have regarding authority and line accountability</a:t>
            </a:r>
          </a:p>
          <a:p>
            <a:pPr lvl="1"/>
            <a:r>
              <a:rPr lang="en-US" dirty="0"/>
              <a:t>Identify authority and line accountability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Tree>
    <p:extLst>
      <p:ext uri="{BB962C8B-B14F-4D97-AF65-F5344CB8AC3E}">
        <p14:creationId xmlns:p14="http://schemas.microsoft.com/office/powerpoint/2010/main" val="7663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a:t>In this presentation, you will learn to</a:t>
            </a:r>
            <a:r>
              <a:rPr lang="en-US" dirty="0" smtClean="0"/>
              <a:t>:</a:t>
            </a:r>
            <a:endParaRPr lang="en-US" dirty="0"/>
          </a:p>
          <a:p>
            <a:pPr lvl="1"/>
            <a:r>
              <a:rPr lang="en-US" dirty="0"/>
              <a:t>Summarize the background and importance of authority and line accountability</a:t>
            </a:r>
          </a:p>
          <a:p>
            <a:pPr lvl="1"/>
            <a:r>
              <a:rPr lang="en-US" dirty="0"/>
              <a:t>List authority and line accountability-related documentation</a:t>
            </a:r>
          </a:p>
          <a:p>
            <a:pPr lvl="1"/>
            <a:r>
              <a:rPr lang="en-US" dirty="0"/>
              <a:t>Describe the knowledge leadership/management, key personnel, and the workforce should have regarding authority and line accountability</a:t>
            </a:r>
          </a:p>
          <a:p>
            <a:pPr lvl="1"/>
            <a:r>
              <a:rPr lang="en-US" dirty="0"/>
              <a:t>Identify authority and line accountability actions to implement and sustain OSHA </a:t>
            </a:r>
            <a:r>
              <a:rPr lang="en-US" dirty="0" smtClean="0"/>
              <a:t>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3382623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Importance</a:t>
            </a:r>
            <a:endParaRPr lang="en-US" dirty="0"/>
          </a:p>
        </p:txBody>
      </p:sp>
      <p:sp>
        <p:nvSpPr>
          <p:cNvPr id="3" name="Content Placeholder 2"/>
          <p:cNvSpPr>
            <a:spLocks noGrp="1"/>
          </p:cNvSpPr>
          <p:nvPr>
            <p:ph idx="1"/>
          </p:nvPr>
        </p:nvSpPr>
        <p:spPr/>
        <p:txBody>
          <a:bodyPr/>
          <a:lstStyle/>
          <a:p>
            <a:r>
              <a:rPr lang="en-US" dirty="0" smtClean="0"/>
              <a:t>Included in the ML&amp;EI criteria for VPP</a:t>
            </a:r>
          </a:p>
          <a:p>
            <a:r>
              <a:rPr lang="en-US" dirty="0" smtClean="0"/>
              <a:t>Addresses top management’s ultimate responsibility for S&amp;H</a:t>
            </a:r>
          </a:p>
          <a:p>
            <a:r>
              <a:rPr lang="en-US" dirty="0" smtClean="0"/>
              <a:t>Identifies S&amp;H responsibilities for all personnel</a:t>
            </a:r>
          </a:p>
          <a:p>
            <a:r>
              <a:rPr lang="en-US" dirty="0" smtClean="0"/>
              <a:t>Assigns authority to responsible personnel</a:t>
            </a:r>
          </a:p>
          <a:p>
            <a:r>
              <a:rPr lang="en-US" dirty="0" smtClean="0"/>
              <a:t>Dedicates adequate resources to fulfill responsibilities</a:t>
            </a:r>
          </a:p>
          <a:p>
            <a:r>
              <a:rPr lang="en-US" dirty="0" smtClean="0"/>
              <a:t>Holds personnel accountable for their assigned responsibilities</a:t>
            </a:r>
          </a:p>
          <a:p>
            <a:r>
              <a:rPr lang="en-US" dirty="0" smtClean="0"/>
              <a:t>Provides access to qualified S&amp;H professionals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7" name="Content Placeholder 2"/>
          <p:cNvSpPr txBox="1">
            <a:spLocks/>
          </p:cNvSpPr>
          <p:nvPr/>
        </p:nvSpPr>
        <p:spPr>
          <a:xfrm>
            <a:off x="5997323" y="942951"/>
            <a:ext cx="5901600" cy="5171123"/>
          </a:xfrm>
          <a:prstGeom prst="rect">
            <a:avLst/>
          </a:prstGeom>
        </p:spPr>
        <p:txBody>
          <a:bodyPr vert="horz" lIns="91440" tIns="45720" rIns="91440" bIns="45720" rtlCol="0">
            <a:normAutofit/>
          </a:bodyPr>
          <a:lst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98410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r>
              <a:rPr lang="en-US" dirty="0" smtClean="0"/>
              <a:t>Organizational charts</a:t>
            </a:r>
          </a:p>
          <a:p>
            <a:r>
              <a:rPr lang="en-US" dirty="0" smtClean="0"/>
              <a:t>S&amp;H mission, vision, and policy statements</a:t>
            </a:r>
          </a:p>
          <a:p>
            <a:r>
              <a:rPr lang="en-US" dirty="0" smtClean="0"/>
              <a:t>S&amp;H program signatures page</a:t>
            </a:r>
          </a:p>
          <a:p>
            <a:r>
              <a:rPr lang="en-US" dirty="0" smtClean="0"/>
              <a:t>Letters of designation</a:t>
            </a:r>
          </a:p>
          <a:p>
            <a:r>
              <a:rPr lang="en-US" dirty="0" smtClean="0"/>
              <a:t>Job descriptions outlining S&amp;H</a:t>
            </a:r>
            <a:br>
              <a:rPr lang="en-US" dirty="0" smtClean="0"/>
            </a:br>
            <a:r>
              <a:rPr lang="en-US" dirty="0" smtClean="0"/>
              <a:t>responsibilities</a:t>
            </a:r>
          </a:p>
          <a:p>
            <a:r>
              <a:rPr lang="en-US" dirty="0" smtClean="0"/>
              <a:t>Performance appraisals considering S&amp;H</a:t>
            </a:r>
          </a:p>
          <a:p>
            <a:r>
              <a:rPr lang="en-US" dirty="0" smtClean="0"/>
              <a:t>S&amp;H budget and resource allocations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6" name="Rectangle 5"/>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30" name="Picture 6"/>
          <p:cNvPicPr>
            <a:picLocks noChangeAspect="1" noChangeArrowheads="1"/>
          </p:cNvPicPr>
          <p:nvPr/>
        </p:nvPicPr>
        <p:blipFill rotWithShape="1">
          <a:blip r:embed="rId3">
            <a:clrChange>
              <a:clrFrom>
                <a:srgbClr val="D8D8D8"/>
              </a:clrFrom>
              <a:clrTo>
                <a:srgbClr val="D8D8D8">
                  <a:alpha val="0"/>
                </a:srgbClr>
              </a:clrTo>
            </a:clrChange>
            <a:extLst>
              <a:ext uri="{28A0092B-C50C-407E-A947-70E740481C1C}">
                <a14:useLocalDpi xmlns:a14="http://schemas.microsoft.com/office/drawing/2010/main" val="0"/>
              </a:ext>
            </a:extLst>
          </a:blip>
          <a:srcRect t="4495" r="6170"/>
          <a:stretch/>
        </p:blipFill>
        <p:spPr bwMode="auto">
          <a:xfrm>
            <a:off x="7038046" y="1200149"/>
            <a:ext cx="4924425" cy="336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7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Leadership/Management Knowledge</a:t>
            </a:r>
            <a:endParaRPr lang="en-US" dirty="0"/>
          </a:p>
        </p:txBody>
      </p:sp>
      <p:sp>
        <p:nvSpPr>
          <p:cNvPr id="3" name="Content Placeholder 2"/>
          <p:cNvSpPr>
            <a:spLocks noGrp="1"/>
          </p:cNvSpPr>
          <p:nvPr>
            <p:ph idx="1"/>
          </p:nvPr>
        </p:nvSpPr>
        <p:spPr/>
        <p:txBody>
          <a:bodyPr/>
          <a:lstStyle/>
          <a:p>
            <a:r>
              <a:rPr lang="en-US" dirty="0" smtClean="0"/>
              <a:t>Leaders and management should know about:</a:t>
            </a:r>
          </a:p>
          <a:p>
            <a:pPr lvl="1"/>
            <a:r>
              <a:rPr lang="en-US" dirty="0" smtClean="0"/>
              <a:t>Their S&amp;H roles and responsibilities</a:t>
            </a:r>
          </a:p>
          <a:p>
            <a:pPr lvl="1"/>
            <a:r>
              <a:rPr lang="en-US" dirty="0" smtClean="0"/>
              <a:t>Who has S&amp;H responsibilities</a:t>
            </a:r>
          </a:p>
          <a:p>
            <a:pPr lvl="1"/>
            <a:r>
              <a:rPr lang="en-US" dirty="0" smtClean="0"/>
              <a:t>Authority given to those assigned</a:t>
            </a:r>
            <a:br>
              <a:rPr lang="en-US" dirty="0" smtClean="0"/>
            </a:br>
            <a:r>
              <a:rPr lang="en-US" dirty="0" smtClean="0"/>
              <a:t>S&amp;H responsibilities</a:t>
            </a:r>
          </a:p>
          <a:p>
            <a:pPr lvl="1"/>
            <a:r>
              <a:rPr lang="en-US" dirty="0" smtClean="0"/>
              <a:t>How they are held accountable for</a:t>
            </a:r>
            <a:br>
              <a:rPr lang="en-US" dirty="0" smtClean="0"/>
            </a:br>
            <a:r>
              <a:rPr lang="en-US" dirty="0" smtClean="0"/>
              <a:t>S&amp;H</a:t>
            </a:r>
          </a:p>
          <a:p>
            <a:pPr lvl="1"/>
            <a:r>
              <a:rPr lang="en-US" dirty="0" smtClean="0"/>
              <a:t>How they hold others accountable</a:t>
            </a:r>
          </a:p>
          <a:p>
            <a:pPr lvl="1"/>
            <a:r>
              <a:rPr lang="en-US" dirty="0" smtClean="0"/>
              <a:t>Resources dedicated to ensure</a:t>
            </a:r>
            <a:br>
              <a:rPr lang="en-US" dirty="0" smtClean="0"/>
            </a:br>
            <a:r>
              <a:rPr lang="en-US" dirty="0" smtClean="0"/>
              <a:t>workplace S&amp;H</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824" y="1782761"/>
            <a:ext cx="4896653" cy="386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276416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Personnel Knowledge</a:t>
            </a:r>
            <a:endParaRPr lang="en-US" dirty="0"/>
          </a:p>
        </p:txBody>
      </p:sp>
      <p:sp>
        <p:nvSpPr>
          <p:cNvPr id="3" name="Content Placeholder 2"/>
          <p:cNvSpPr>
            <a:spLocks noGrp="1"/>
          </p:cNvSpPr>
          <p:nvPr>
            <p:ph idx="1"/>
          </p:nvPr>
        </p:nvSpPr>
        <p:spPr/>
        <p:txBody>
          <a:bodyPr/>
          <a:lstStyle/>
          <a:p>
            <a:r>
              <a:rPr lang="en-US" dirty="0" smtClean="0"/>
              <a:t>Key personnel should be knowledgeable about:</a:t>
            </a:r>
          </a:p>
          <a:p>
            <a:pPr lvl="1"/>
            <a:r>
              <a:rPr lang="en-US" dirty="0" smtClean="0"/>
              <a:t>Documentation outlining S&amp;H responsibilities</a:t>
            </a:r>
          </a:p>
          <a:p>
            <a:pPr lvl="1"/>
            <a:r>
              <a:rPr lang="en-US" dirty="0" smtClean="0"/>
              <a:t>How responsibilities are incorporated into performance appraisals</a:t>
            </a:r>
          </a:p>
          <a:p>
            <a:pPr lvl="1"/>
            <a:r>
              <a:rPr lang="en-US" dirty="0" smtClean="0"/>
              <a:t>S&amp;H budget and how it is determined</a:t>
            </a:r>
          </a:p>
          <a:p>
            <a:pPr lvl="1"/>
            <a:r>
              <a:rPr lang="en-US" dirty="0" smtClean="0"/>
              <a:t>Training budget and training time allocations</a:t>
            </a:r>
          </a:p>
          <a:p>
            <a:pPr lvl="1"/>
            <a:r>
              <a:rPr lang="en-US" dirty="0" smtClean="0"/>
              <a:t>Special funding for S&amp;H initiatives</a:t>
            </a:r>
          </a:p>
          <a:p>
            <a:pPr lvl="1"/>
            <a:r>
              <a:rPr lang="en-US" dirty="0" smtClean="0"/>
              <a:t>Availability of qualified S&amp;H professionals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Tree>
    <p:extLst>
      <p:ext uri="{BB962C8B-B14F-4D97-AF65-F5344CB8AC3E}">
        <p14:creationId xmlns:p14="http://schemas.microsoft.com/office/powerpoint/2010/main" val="191072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Knowledge</a:t>
            </a:r>
            <a:endParaRPr lang="en-US" dirty="0"/>
          </a:p>
        </p:txBody>
      </p:sp>
      <p:sp>
        <p:nvSpPr>
          <p:cNvPr id="3" name="Content Placeholder 2"/>
          <p:cNvSpPr>
            <a:spLocks noGrp="1"/>
          </p:cNvSpPr>
          <p:nvPr>
            <p:ph idx="1"/>
          </p:nvPr>
        </p:nvSpPr>
        <p:spPr/>
        <p:txBody>
          <a:bodyPr/>
          <a:lstStyle/>
          <a:p>
            <a:r>
              <a:rPr lang="en-US" dirty="0" smtClean="0"/>
              <a:t>Employees should be knowledgeable about:</a:t>
            </a:r>
          </a:p>
          <a:p>
            <a:pPr lvl="1"/>
            <a:r>
              <a:rPr lang="en-US" dirty="0" smtClean="0"/>
              <a:t>Their S&amp;H roles and responsibilities</a:t>
            </a:r>
          </a:p>
          <a:p>
            <a:pPr lvl="1"/>
            <a:r>
              <a:rPr lang="en-US" dirty="0" smtClean="0"/>
              <a:t>Who is ultimately responsible for S&amp;H in the organization</a:t>
            </a:r>
          </a:p>
          <a:p>
            <a:pPr lvl="1"/>
            <a:r>
              <a:rPr lang="en-US" dirty="0" smtClean="0"/>
              <a:t>How they are held accountable for their roles and responsibilities</a:t>
            </a:r>
          </a:p>
          <a:p>
            <a:pPr lvl="1"/>
            <a:r>
              <a:rPr lang="en-US" dirty="0" smtClean="0"/>
              <a:t>Availability of S&amp;H assistance, training, and resources</a:t>
            </a:r>
          </a:p>
          <a:p>
            <a:pPr lvl="1"/>
            <a:r>
              <a:rPr lang="en-US" dirty="0" smtClean="0"/>
              <a:t>S&amp;H-related items in their </a:t>
            </a:r>
            <a:br>
              <a:rPr lang="en-US" dirty="0" smtClean="0"/>
            </a:br>
            <a:r>
              <a:rPr lang="en-US" dirty="0" smtClean="0"/>
              <a:t>performance appraisals, if </a:t>
            </a:r>
            <a:br>
              <a:rPr lang="en-US" dirty="0" smtClean="0"/>
            </a:br>
            <a:r>
              <a:rPr lang="en-US" dirty="0" smtClean="0"/>
              <a:t>applicable</a:t>
            </a:r>
          </a:p>
          <a:p>
            <a:pPr lvl="1"/>
            <a:r>
              <a:rPr lang="en-US" dirty="0" smtClean="0"/>
              <a:t>How to be involved in the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
        <p:nvSpPr>
          <p:cNvPr id="7" name="Rectangle 6"/>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843" y1="85382" x2="19373" y2="22259"/>
                        <a14:foregroundMark x1="18376" y1="6977" x2="18376" y2="36877"/>
                        <a14:foregroundMark x1="7977" y1="18937" x2="10684" y2="58140"/>
                        <a14:foregroundMark x1="7977" y1="43854" x2="4131" y2="81728"/>
                        <a14:foregroundMark x1="2991" y1="50831" x2="6838" y2="73422"/>
                        <a14:foregroundMark x1="2422" y1="58472" x2="2422" y2="58472"/>
                        <a14:foregroundMark x1="11966" y1="81728" x2="88319" y2="81063"/>
                        <a14:foregroundMark x1="97151" y1="97010" x2="87179" y2="22924"/>
                        <a14:foregroundMark x1="87749" y1="53488" x2="35613" y2="31894"/>
                        <a14:foregroundMark x1="61254" y1="13953" x2="59544" y2="43189"/>
                        <a14:foregroundMark x1="43447" y1="18937" x2="43447" y2="40199"/>
                        <a14:foregroundMark x1="78205" y1="24252" x2="71083" y2="48505"/>
                        <a14:foregroundMark x1="72222" y1="32558" x2="72222" y2="32558"/>
                        <a14:foregroundMark x1="72792" y1="29900" x2="72792" y2="29900"/>
                        <a14:foregroundMark x1="90028" y1="28571" x2="90028" y2="28571"/>
                        <a14:foregroundMark x1="90028" y1="23588" x2="88319" y2="23588"/>
                        <a14:foregroundMark x1="86895" y1="22924" x2="86895" y2="22924"/>
                        <a14:foregroundMark x1="85043" y1="27243" x2="85043" y2="27243"/>
                        <a14:foregroundMark x1="85043" y1="31229" x2="85043" y2="31229"/>
                        <a14:foregroundMark x1="87464" y1="36877" x2="87464" y2="36877"/>
                        <a14:foregroundMark x1="30912" y1="82060" x2="7977" y2="84053"/>
                        <a14:foregroundMark x1="27066" y1="94352" x2="25214" y2="94352"/>
                        <a14:foregroundMark x1="21937" y1="94352" x2="37179" y2="98007"/>
                        <a14:foregroundMark x1="5983" y1="29236" x2="5983" y2="29236"/>
                        <a14:foregroundMark x1="6553" y1="34884" x2="6553" y2="34884"/>
                        <a14:foregroundMark x1="6268" y1="32558" x2="6268" y2="32558"/>
                        <a14:foregroundMark x1="2137" y1="53821" x2="2137" y2="53821"/>
                        <a14:foregroundMark x1="1282" y1="59136" x2="1282" y2="59136"/>
                        <a14:foregroundMark x1="2422" y1="48505" x2="2422" y2="48505"/>
                        <a14:foregroundMark x1="4416" y1="45847" x2="4416" y2="45847"/>
                        <a14:foregroundMark x1="88604" y1="22924" x2="88604" y2="22924"/>
                        <a14:foregroundMark x1="88746" y1="22591" x2="88034" y2="21927"/>
                        <a14:foregroundMark x1="87037" y1="21927" x2="87037" y2="21927"/>
                        <a14:foregroundMark x1="87179" y1="22591" x2="87179" y2="22591"/>
                        <a14:foregroundMark x1="88604" y1="32558" x2="88604" y2="32558"/>
                        <a14:foregroundMark x1="87749" y1="28571" x2="87749" y2="28571"/>
                        <a14:foregroundMark x1="87464" y1="26910" x2="87464" y2="25581"/>
                        <a14:foregroundMark x1="87464" y1="24585" x2="87464" y2="24585"/>
                        <a14:foregroundMark x1="87464" y1="22591" x2="87464" y2="22591"/>
                        <a14:foregroundMark x1="89459" y1="22259" x2="89459" y2="22259"/>
                        <a14:foregroundMark x1="90598" y1="22259" x2="90598" y2="22259"/>
                        <a14:foregroundMark x1="90883" y1="22259" x2="90883" y2="22259"/>
                        <a14:foregroundMark x1="91453" y1="23920" x2="91595" y2="24917"/>
                        <a14:foregroundMark x1="91738" y1="25249" x2="91738" y2="26246"/>
                        <a14:foregroundMark x1="92165" y1="27907" x2="92308" y2="28571"/>
                        <a14:foregroundMark x1="92593" y1="30233" x2="92593" y2="30233"/>
                        <a14:backgroundMark x1="1852" y1="68771" x2="1852" y2="68771"/>
                      </a14:backgroundRemoval>
                    </a14:imgEffect>
                  </a14:imgLayer>
                </a14:imgProps>
              </a:ext>
            </a:extLst>
          </a:blip>
          <a:stretch>
            <a:fillRect/>
          </a:stretch>
        </p:blipFill>
        <p:spPr>
          <a:xfrm>
            <a:off x="5671565" y="3525887"/>
            <a:ext cx="6085373" cy="2609255"/>
          </a:xfrm>
          <a:prstGeom prst="rect">
            <a:avLst/>
          </a:prstGeom>
        </p:spPr>
      </p:pic>
    </p:spTree>
    <p:extLst>
      <p:ext uri="{BB962C8B-B14F-4D97-AF65-F5344CB8AC3E}">
        <p14:creationId xmlns:p14="http://schemas.microsoft.com/office/powerpoint/2010/main" val="342159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10" name="Rounded Rectangle 9"/>
          <p:cNvSpPr/>
          <p:nvPr/>
        </p:nvSpPr>
        <p:spPr>
          <a:xfrm>
            <a:off x="725729" y="1139825"/>
            <a:ext cx="10740543" cy="4578351"/>
          </a:xfrm>
          <a:prstGeom prst="roundRect">
            <a:avLst>
              <a:gd name="adj" fmla="val 9379"/>
            </a:avLst>
          </a:prstGeom>
        </p:spPr>
        <p:style>
          <a:lnRef idx="1">
            <a:schemeClr val="dk1"/>
          </a:lnRef>
          <a:fillRef idx="2">
            <a:schemeClr val="dk1"/>
          </a:fillRef>
          <a:effectRef idx="1">
            <a:schemeClr val="dk1"/>
          </a:effectRef>
          <a:fontRef idx="minor">
            <a:schemeClr val="dk1"/>
          </a:fontRef>
        </p:style>
        <p:txBody>
          <a:bodyPr rtlCol="0" anchor="ctr"/>
          <a:lstStyle/>
          <a:p>
            <a:pPr marL="628650" indent="-514350">
              <a:spcBef>
                <a:spcPts val="600"/>
              </a:spcBef>
              <a:spcAft>
                <a:spcPts val="600"/>
              </a:spcAft>
              <a:buFont typeface="Wingdings" panose="05000000000000000000" pitchFamily="2" charset="2"/>
              <a:buChar char="q"/>
            </a:pPr>
            <a:r>
              <a:rPr lang="en-US" sz="2800" dirty="0"/>
              <a:t>Establish standards of S&amp;H </a:t>
            </a:r>
            <a:r>
              <a:rPr lang="en-US" sz="2800" dirty="0" smtClean="0"/>
              <a:t>performance</a:t>
            </a:r>
            <a:endParaRPr lang="en-US" sz="2800" dirty="0"/>
          </a:p>
          <a:p>
            <a:pPr marL="628650" indent="-514350">
              <a:spcBef>
                <a:spcPts val="600"/>
              </a:spcBef>
              <a:spcAft>
                <a:spcPts val="600"/>
              </a:spcAft>
              <a:buFont typeface="Wingdings" panose="05000000000000000000" pitchFamily="2" charset="2"/>
              <a:buChar char="q"/>
            </a:pPr>
            <a:r>
              <a:rPr lang="en-US" sz="2800" dirty="0"/>
              <a:t>Convey top leadership’s responsibility for S&amp;H</a:t>
            </a:r>
          </a:p>
          <a:p>
            <a:pPr marL="628650" indent="-514350">
              <a:spcBef>
                <a:spcPts val="600"/>
              </a:spcBef>
              <a:spcAft>
                <a:spcPts val="600"/>
              </a:spcAft>
              <a:buFont typeface="Wingdings" panose="05000000000000000000" pitchFamily="2" charset="2"/>
              <a:buChar char="q"/>
            </a:pPr>
            <a:r>
              <a:rPr lang="en-US" sz="2800" dirty="0"/>
              <a:t>Identify resources needed to achieve performance standards</a:t>
            </a:r>
          </a:p>
          <a:p>
            <a:pPr marL="628650" indent="-514350">
              <a:spcBef>
                <a:spcPts val="600"/>
              </a:spcBef>
              <a:spcAft>
                <a:spcPts val="600"/>
              </a:spcAft>
              <a:buFont typeface="Wingdings" panose="05000000000000000000" pitchFamily="2" charset="2"/>
              <a:buChar char="q"/>
            </a:pPr>
            <a:r>
              <a:rPr lang="en-US" sz="2800" dirty="0"/>
              <a:t>Assign authority for responsibilities, if needed</a:t>
            </a:r>
          </a:p>
          <a:p>
            <a:pPr marL="628650" indent="-514350">
              <a:spcBef>
                <a:spcPts val="600"/>
              </a:spcBef>
              <a:spcAft>
                <a:spcPts val="600"/>
              </a:spcAft>
              <a:buFont typeface="Wingdings" panose="05000000000000000000" pitchFamily="2" charset="2"/>
              <a:buChar char="q"/>
            </a:pPr>
            <a:r>
              <a:rPr lang="en-US" sz="2800" dirty="0"/>
              <a:t>Develop a performance measurement system</a:t>
            </a:r>
          </a:p>
          <a:p>
            <a:pPr marL="628650" indent="-514350">
              <a:spcBef>
                <a:spcPts val="600"/>
              </a:spcBef>
              <a:spcAft>
                <a:spcPts val="600"/>
              </a:spcAft>
              <a:buFont typeface="Wingdings" panose="05000000000000000000" pitchFamily="2" charset="2"/>
              <a:buChar char="q"/>
            </a:pPr>
            <a:r>
              <a:rPr lang="en-US" sz="2800" dirty="0"/>
              <a:t>Apply measures and consequences for lack of </a:t>
            </a:r>
            <a:r>
              <a:rPr lang="en-US" sz="2800" dirty="0" smtClean="0"/>
              <a:t>accountability</a:t>
            </a:r>
            <a:endParaRPr lang="en-US" sz="2800" dirty="0"/>
          </a:p>
          <a:p>
            <a:pPr marL="628650" indent="-514350">
              <a:spcBef>
                <a:spcPts val="600"/>
              </a:spcBef>
              <a:spcAft>
                <a:spcPts val="600"/>
              </a:spcAft>
              <a:buFont typeface="Wingdings" panose="05000000000000000000" pitchFamily="2" charset="2"/>
              <a:buChar char="q"/>
            </a:pPr>
            <a:r>
              <a:rPr lang="en-US" sz="2800" dirty="0"/>
              <a:t>Evaluate the accountability system</a:t>
            </a:r>
          </a:p>
        </p:txBody>
      </p:sp>
    </p:spTree>
    <p:extLst>
      <p:ext uri="{BB962C8B-B14F-4D97-AF65-F5344CB8AC3E}">
        <p14:creationId xmlns:p14="http://schemas.microsoft.com/office/powerpoint/2010/main" val="234405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Standards of Performance</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a:t>Document S&amp;H </a:t>
            </a:r>
            <a:r>
              <a:rPr lang="en-US" dirty="0" smtClean="0"/>
              <a:t>performance </a:t>
            </a:r>
            <a:r>
              <a:rPr lang="en-US" dirty="0"/>
              <a:t>expectations through:</a:t>
            </a:r>
          </a:p>
          <a:p>
            <a:pPr lvl="1"/>
            <a:r>
              <a:rPr lang="en-US" dirty="0"/>
              <a:t>S&amp;H mission, vision, and policy</a:t>
            </a:r>
          </a:p>
          <a:p>
            <a:pPr lvl="1"/>
            <a:r>
              <a:rPr lang="en-US" dirty="0"/>
              <a:t>Written S&amp;H plans, programs</a:t>
            </a:r>
            <a:r>
              <a:rPr lang="en-US" dirty="0" smtClean="0"/>
              <a:t>, and</a:t>
            </a:r>
            <a:br>
              <a:rPr lang="en-US" dirty="0" smtClean="0"/>
            </a:br>
            <a:r>
              <a:rPr lang="en-US" dirty="0" smtClean="0"/>
              <a:t>procedures</a:t>
            </a:r>
            <a:endParaRPr lang="en-US" dirty="0"/>
          </a:p>
          <a:p>
            <a:pPr lvl="1"/>
            <a:r>
              <a:rPr lang="en-US" dirty="0"/>
              <a:t>S&amp;H goals and objectives</a:t>
            </a:r>
          </a:p>
          <a:p>
            <a:pPr lvl="1"/>
            <a:r>
              <a:rPr lang="en-US" dirty="0"/>
              <a:t>Job descriptions</a:t>
            </a:r>
          </a:p>
          <a:p>
            <a:pPr lvl="1"/>
            <a:r>
              <a:rPr lang="en-US" dirty="0"/>
              <a:t>S&amp;H rules</a:t>
            </a:r>
          </a:p>
          <a:p>
            <a:r>
              <a:rPr lang="en-US" dirty="0"/>
              <a:t>Be specific, descriptive, </a:t>
            </a:r>
            <a:r>
              <a:rPr lang="en-US" dirty="0" smtClean="0"/>
              <a:t>and clear in</a:t>
            </a:r>
            <a:br>
              <a:rPr lang="en-US" dirty="0" smtClean="0"/>
            </a:br>
            <a:r>
              <a:rPr lang="en-US" dirty="0" smtClean="0"/>
              <a:t>communicating performance standards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pic>
        <p:nvPicPr>
          <p:cNvPr id="5122" name="Picture 2" descr="https://pmtribe.files.wordpress.com/2011/03/responsibilit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738" y="1767496"/>
            <a:ext cx="4676219" cy="3404288"/>
          </a:xfrm>
          <a:prstGeom prst="rect">
            <a:avLst/>
          </a:prstGeom>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6"/>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554906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CDCED-95E4-482B-B4DD-6679AB938AA4}">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FABD57D3-F5BE-48ED-B382-A89B15A6D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30258</TotalTime>
  <Words>2560</Words>
  <Application>Microsoft Office PowerPoint</Application>
  <PresentationFormat>Widescreen</PresentationFormat>
  <Paragraphs>268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Swiss 721 BT</vt:lpstr>
      <vt:lpstr>Wingdings</vt:lpstr>
      <vt:lpstr>Office Theme</vt:lpstr>
      <vt:lpstr>Authority and Line Accountability</vt:lpstr>
      <vt:lpstr>Objectives</vt:lpstr>
      <vt:lpstr>Background &amp; Importance</vt:lpstr>
      <vt:lpstr>Documentation</vt:lpstr>
      <vt:lpstr>Leadership/Management Knowledge</vt:lpstr>
      <vt:lpstr>Key Personnel Knowledge</vt:lpstr>
      <vt:lpstr>Workforce Knowledge</vt:lpstr>
      <vt:lpstr>Action Checklist</vt:lpstr>
      <vt:lpstr>Standards of Performance</vt:lpstr>
      <vt:lpstr>Leadership Responsibility</vt:lpstr>
      <vt:lpstr>Resources Needed to Achieve Standards</vt:lpstr>
      <vt:lpstr>Resources Needed to Achieve Standards</vt:lpstr>
      <vt:lpstr>Authority</vt:lpstr>
      <vt:lpstr>Example – Appointment Letter</vt:lpstr>
      <vt:lpstr>Performance Measurement System</vt:lpstr>
      <vt:lpstr>Accountability</vt:lpstr>
      <vt:lpstr>Accountability System 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151</cp:revision>
  <cp:lastPrinted>2015-05-08T19:29:59Z</cp:lastPrinted>
  <dcterms:created xsi:type="dcterms:W3CDTF">2013-07-03T14:40:41Z</dcterms:created>
  <dcterms:modified xsi:type="dcterms:W3CDTF">2020-11-20T21:16:57Z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