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mish, Alyssa" initials="GA" lastIdx="1" clrIdx="0">
    <p:extLst>
      <p:ext uri="{19B8F6BF-5375-455C-9EA6-DF929625EA0E}">
        <p15:presenceInfo xmlns:p15="http://schemas.microsoft.com/office/powerpoint/2012/main" userId="S::gormisha@ctc.com::8872e44c-e17d-4e0f-a316-5cbceda69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2032" autoAdjust="0"/>
  </p:normalViewPr>
  <p:slideViewPr>
    <p:cSldViewPr snapToGrid="0" snapToObjects="1" showGuides="1">
      <p:cViewPr varScale="1">
        <p:scale>
          <a:sx n="71" d="100"/>
          <a:sy n="71" d="100"/>
        </p:scale>
        <p:origin x="840" y="53"/>
      </p:cViewPr>
      <p:guideLst>
        <p:guide orient="horz" pos="268"/>
        <p:guide pos="139"/>
      </p:guideLst>
    </p:cSldViewPr>
  </p:slideViewPr>
  <p:notesTextViewPr>
    <p:cViewPr>
      <p:scale>
        <a:sx n="100" d="100"/>
        <a:sy n="100" d="100"/>
      </p:scale>
      <p:origin x="0" y="0"/>
    </p:cViewPr>
  </p:notesTextViewPr>
  <p:sorterViewPr>
    <p:cViewPr>
      <p:scale>
        <a:sx n="100" d="100"/>
        <a:sy n="100" d="100"/>
      </p:scale>
      <p:origin x="0" y="-4834"/>
    </p:cViewPr>
  </p:sorterViewPr>
  <p:notesViewPr>
    <p:cSldViewPr snapToGrid="0" snapToObjects="1">
      <p:cViewPr varScale="1">
        <p:scale>
          <a:sx n="82" d="100"/>
          <a:sy n="82" d="100"/>
        </p:scale>
        <p:origin x="31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177712604548714"/>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8915928845624964E-2"/>
          <c:y val="0.22179276084029165"/>
          <c:w val="0.91022133475697553"/>
          <c:h val="0.74086277899018194"/>
        </c:manualLayout>
      </c:layout>
      <c:pie3DChart>
        <c:varyColors val="1"/>
        <c:ser>
          <c:idx val="0"/>
          <c:order val="0"/>
          <c:tx>
            <c:strRef>
              <c:f>Sheet1!$B$1</c:f>
              <c:strCache>
                <c:ptCount val="1"/>
                <c:pt idx="0">
                  <c:v>Injuries</c:v>
                </c:pt>
              </c:strCache>
            </c:strRef>
          </c:tx>
          <c:dLbls>
            <c:dLbl>
              <c:idx val="7"/>
              <c:layout>
                <c:manualLayout>
                  <c:x val="2.9727690288713911E-3"/>
                  <c:y val="-2.5572588582677164E-2"/>
                </c:manualLayout>
              </c:layout>
              <c:tx>
                <c:rich>
                  <a:bodyPr/>
                  <a:lstStyle/>
                  <a:p>
                    <a:r>
                      <a:rPr lang="en-US" sz="1200" dirty="0"/>
                      <a:t>Back/ Spine
19%</a:t>
                    </a:r>
                    <a:endParaRPr 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E4B5-478C-94DE-F8013AD82E92}"/>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Foot</c:v>
                </c:pt>
                <c:pt idx="1">
                  <c:v>Ankle</c:v>
                </c:pt>
                <c:pt idx="2">
                  <c:v>Calf</c:v>
                </c:pt>
                <c:pt idx="3">
                  <c:v>Knees</c:v>
                </c:pt>
                <c:pt idx="4">
                  <c:v>Thigh</c:v>
                </c:pt>
                <c:pt idx="5">
                  <c:v>Pelvis</c:v>
                </c:pt>
                <c:pt idx="6">
                  <c:v>Hand/Arm</c:v>
                </c:pt>
                <c:pt idx="7">
                  <c:v>Back/ Spine</c:v>
                </c:pt>
              </c:strCache>
            </c:strRef>
          </c:cat>
          <c:val>
            <c:numRef>
              <c:f>Sheet1!$B$2:$B$9</c:f>
              <c:numCache>
                <c:formatCode>General</c:formatCode>
                <c:ptCount val="8"/>
                <c:pt idx="0">
                  <c:v>6</c:v>
                </c:pt>
                <c:pt idx="1">
                  <c:v>11</c:v>
                </c:pt>
                <c:pt idx="2">
                  <c:v>5</c:v>
                </c:pt>
                <c:pt idx="3">
                  <c:v>13</c:v>
                </c:pt>
                <c:pt idx="4">
                  <c:v>3</c:v>
                </c:pt>
                <c:pt idx="5">
                  <c:v>9</c:v>
                </c:pt>
                <c:pt idx="6">
                  <c:v>40</c:v>
                </c:pt>
                <c:pt idx="7">
                  <c:v>20</c:v>
                </c:pt>
              </c:numCache>
            </c:numRef>
          </c:val>
          <c:extLst>
            <c:ext xmlns:c16="http://schemas.microsoft.com/office/drawing/2014/chart" uri="{C3380CC4-5D6E-409C-BE32-E72D297353CC}">
              <c16:uniqueId val="{00000001-E4B5-478C-94DE-F8013AD82E92}"/>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3/25/2022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3/25/2022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pload.wikimedia.org/wikipedia/commons/e/e8/B210_Safety_Training_(7256587444).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ls/imis/establishment.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2.staticflickr.com/8/7460/12239180354_a309cb6442_b.jp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arm8.staticflickr.com/7057/6881676937_45a7c9974e_z.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pload.wikimedia.org/wikipedia/commons/0/02/FL_Technics_Training_-_Inside_the_class.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farm7.staticflickr.com/6037/6325832341_def56c4542_z.jp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farm5.staticflickr.com/4076/4744382332_1d264ef96e_z.jp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1.staticflickr.com/5/4108/5029376112_0bceb54ebe_b.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1.staticflickr.com/5/4104/5056771149_64db6449f2_z.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4.bp.blogspot.com/_Ty0HUPmsLIA/S8ifWptj_TI/AAAAAAAAAnI/BDL8gkcaSK4/s1600/index.2.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pload.wikimedia.org/wikipedia/commons/2/29/FEMA_-_33789_-_A_building_inspector_speaks_with_contractors_and_FEMA_officials_in_California.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1.staticflickr.com/7/6047/6284030630_7c4f62feb7_z.jp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pload.wikimedia.org/wikipedia/commons/6/67/Afghan_contractors_work_to_build_a_new_facility_(4454281292).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arm8.staticflickr.com/7054/6780185212_d7f720bd5f_z.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8/8a/US_Navy_090310-D-5972N-002_Civilian_employees_work_with_Information_Systems_Technician_2nd_Class_James_Rago_to_troubleshoot_the_video_teleconference_system_of_a_video_information_exchange_system.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stack.imgur.com/VZCIc.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presentation outlines contract employee requirements for the purposes of the Occupational Safety and Health Administration (OSHA) Voluntary Protection Programs (VPP) recognition. </a:t>
            </a:r>
          </a:p>
          <a:p>
            <a:r>
              <a:rPr lang="en-US" dirty="0">
                <a:effectLst/>
              </a:rPr>
              <a:t> </a:t>
            </a:r>
          </a:p>
          <a:p>
            <a:r>
              <a:rPr lang="en-US" dirty="0">
                <a:effectLst/>
              </a:rPr>
              <a:t>It also provides information on the background and importance of contract employees, required documentation, and the various levels of employee knowledge. The presentation concludes with an action checklist and supplemental details to help with OSHA VPP implementation and sustainment efforts. </a:t>
            </a: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74658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Follow this action checklist to implement and sustain VPP expectations for contract employees. Each of these action checklist items will be covered in more detail.</a:t>
            </a: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50142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Write a contractor oversight program to execute the management of your on-site contractors. Shape the information towards holding contractors responsible for S&amp;H requirements, S&amp;H standards, and contract provisions. This slide includes some examples of procedures you want to include in your oversight program; however, this is not an all-inclusive list of contractor oversight procedures.</a:t>
            </a:r>
          </a:p>
          <a:p>
            <a:r>
              <a:rPr lang="en-US" dirty="0">
                <a:effectLst/>
              </a:rPr>
              <a:t>	</a:t>
            </a:r>
          </a:p>
          <a:p>
            <a:r>
              <a:rPr lang="en-US" dirty="0">
                <a:effectLst/>
              </a:rPr>
              <a:t>Think about assigning responsibilities to execute these management processes. In the DoD, CORs often handle these duties, but include any additional support personnel the COR may need.</a:t>
            </a:r>
          </a:p>
          <a:p>
            <a:r>
              <a:rPr lang="en-US" dirty="0">
                <a:effectLst/>
              </a:rPr>
              <a:t> </a:t>
            </a:r>
          </a:p>
          <a:p>
            <a:r>
              <a:rPr lang="en-US" sz="1000" kern="1200" dirty="0">
                <a:solidFill>
                  <a:schemeClr val="tx1"/>
                </a:solidFill>
                <a:effectLst/>
                <a:latin typeface="+mn-lt"/>
                <a:ea typeface="+mn-ea"/>
                <a:cs typeface="+mn-cs"/>
              </a:rPr>
              <a:t>You may have a single contractor oversight program that covers all contractual requirements and all aspects of contractor management. It is acceptable to have one, all-encompassing program, but include all applicable S&amp;H oversights</a:t>
            </a:r>
            <a:r>
              <a:rPr lang="en-US" sz="1000" kern="1200" baseline="0" dirty="0">
                <a:solidFill>
                  <a:schemeClr val="tx1"/>
                </a:solidFill>
                <a:effectLst/>
                <a:latin typeface="+mn-lt"/>
                <a:ea typeface="+mn-ea"/>
                <a:cs typeface="+mn-cs"/>
              </a:rPr>
              <a:t> that apply to your contractors</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 from Microsoft Clip Art.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56290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EMR = experience modification rates</a:t>
            </a:r>
          </a:p>
          <a:p>
            <a:r>
              <a:rPr lang="en-US" dirty="0">
                <a:effectLst/>
              </a:rPr>
              <a:t> </a:t>
            </a:r>
          </a:p>
          <a:p>
            <a:r>
              <a:rPr lang="en-US" sz="1000" kern="1200" dirty="0">
                <a:solidFill>
                  <a:schemeClr val="tx1"/>
                </a:solidFill>
                <a:effectLst/>
                <a:latin typeface="+mn-lt"/>
                <a:ea typeface="+mn-ea"/>
                <a:cs typeface="+mn-cs"/>
              </a:rPr>
              <a:t>The table shows the phases of contract operations. In each phase, there are recommendations for when to conduct each contractor oversight activity; you can incorporate this information into your written contractor oversight program. Note that in OSHA VPP, you only need to collect annual self-evaluation information and I&amp;I rates for </a:t>
            </a:r>
            <a:r>
              <a:rPr lang="en-US" sz="1000" u="sng" kern="1200" dirty="0">
                <a:solidFill>
                  <a:schemeClr val="tx1"/>
                </a:solidFill>
                <a:effectLst/>
                <a:latin typeface="+mn-lt"/>
                <a:ea typeface="+mn-ea"/>
                <a:cs typeface="+mn-cs"/>
              </a:rPr>
              <a:t>applicable</a:t>
            </a:r>
            <a:r>
              <a:rPr lang="en-US" sz="1000" kern="1200" dirty="0">
                <a:solidFill>
                  <a:schemeClr val="tx1"/>
                </a:solidFill>
                <a:effectLst/>
                <a:latin typeface="+mn-lt"/>
                <a:ea typeface="+mn-ea"/>
                <a:cs typeface="+mn-cs"/>
              </a:rPr>
              <a:t> contractors. Many of the items in this table are discussed in the following slides.</a:t>
            </a:r>
          </a:p>
          <a:p>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t>*</a:t>
            </a:r>
            <a:r>
              <a:rPr lang="en-US" sz="1000" dirty="0"/>
              <a:t>VPP only requires I&amp;I rate monitoring and annual self-evaluation information for applicable, on-site contractors</a:t>
            </a:r>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242845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Train CORs to monitor how your contractors adhere to contract S&amp;H requirements. Most, if not all CORs, do not have training or education in workplace S&amp;H. Providing additional training to CORs on S&amp;H expectations increases the effectiveness of S&amp;H oversight for</a:t>
            </a:r>
            <a:r>
              <a:rPr lang="en-US" baseline="0" dirty="0">
                <a:effectLst/>
              </a:rPr>
              <a:t> your </a:t>
            </a:r>
            <a:r>
              <a:rPr lang="en-US" dirty="0">
                <a:effectLst/>
              </a:rPr>
              <a:t>on-site contractors. </a:t>
            </a:r>
          </a:p>
          <a:p>
            <a:r>
              <a:rPr lang="en-US" dirty="0">
                <a:effectLst/>
              </a:rPr>
              <a:t> </a:t>
            </a:r>
          </a:p>
          <a:p>
            <a:r>
              <a:rPr lang="en-US" dirty="0">
                <a:effectLst/>
              </a:rPr>
              <a:t>A common deficiency in S&amp;H oversight is the ability of CORs to conduct effective S&amp;H inspections of contractor work areas. Train CORs in hazard identification and evaluation to provide better oversight. In addition, have S&amp;H professionals periodically accompany CORs when assessing contractor compliance with S&amp;H regulations and contract provisions.</a:t>
            </a:r>
          </a:p>
          <a:p>
            <a:r>
              <a:rPr lang="en-US" dirty="0">
                <a:effectLst/>
              </a:rPr>
              <a:t> </a:t>
            </a:r>
          </a:p>
          <a:p>
            <a:r>
              <a:rPr lang="en-US" sz="1000" kern="1200" dirty="0">
                <a:solidFill>
                  <a:schemeClr val="tx1"/>
                </a:solidFill>
                <a:effectLst/>
                <a:latin typeface="+mn-lt"/>
                <a:ea typeface="+mn-ea"/>
                <a:cs typeface="+mn-cs"/>
              </a:rPr>
              <a:t>Communicate any additional responsibilities you want your COR to know, especially those aimed at meeting VPP requirements. For example, you must document applicable contractor I&amp;I</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incidence rates in your annual self-evaluation. Since the CORs maintain the relationship with the contractor, you may want the COR to request and obtain this information for you.</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Bing Images (free to use and share license) at</a:t>
            </a:r>
            <a:r>
              <a:rPr lang="en-US" sz="1000" b="1" kern="1200" dirty="0">
                <a:solidFill>
                  <a:schemeClr val="tx1"/>
                </a:solidFill>
                <a:effectLst/>
                <a:latin typeface="+mn-lt"/>
                <a:ea typeface="+mn-ea"/>
                <a:cs typeface="+mn-cs"/>
              </a:rPr>
              <a:t>: </a:t>
            </a:r>
            <a:r>
              <a:rPr lang="en-US" sz="1000" u="sng" kern="1200" dirty="0">
                <a:solidFill>
                  <a:schemeClr val="tx1"/>
                </a:solidFill>
                <a:effectLst/>
                <a:latin typeface="+mn-lt"/>
                <a:ea typeface="+mn-ea"/>
                <a:cs typeface="+mn-cs"/>
                <a:hlinkClick r:id="rId3"/>
              </a:rPr>
              <a:t>https://upload.wikimedia.org/wikipedia/commons/e/e8/B210_Safety_Training_%287256587444%29.jpg</a:t>
            </a:r>
            <a:endParaRPr lang="en-US" dirty="0"/>
          </a:p>
          <a:p>
            <a:endParaRPr lang="en-US" sz="1000" kern="1200" dirty="0">
              <a:solidFill>
                <a:schemeClr val="tx1"/>
              </a:solidFill>
              <a:effectLst/>
              <a:latin typeface="+mn-lt"/>
              <a:ea typeface="+mn-ea"/>
              <a:cs typeface="+mn-cs"/>
            </a:endParaRPr>
          </a:p>
          <a:p>
            <a:r>
              <a:rPr lang="en-US" dirty="0">
                <a:effectLst/>
              </a:rPr>
              <a:t>The image represents CORs attending training related to their S&amp;H responsibilities. </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68250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0000"/>
                </a:solidFill>
                <a:effectLst/>
                <a:ea typeface="Calibri"/>
                <a:cs typeface="Times New Roman"/>
              </a:rPr>
              <a:t>EMR:</a:t>
            </a:r>
            <a:r>
              <a:rPr lang="en-US" dirty="0">
                <a:solidFill>
                  <a:srgbClr val="000000"/>
                </a:solidFill>
                <a:effectLst/>
                <a:ea typeface="Calibri"/>
                <a:cs typeface="Times New Roman"/>
              </a:rPr>
              <a:t> A numerical multiplier calculated by insurance companies to represent a company's accident and injury record as compared to the industry average. An EMR of 1.0 means a company has an average safety record. An EMR below 1.0 means the company has a good safety record, while an EMR above 1.0 indicates a poor safety record.</a:t>
            </a:r>
            <a:endParaRPr lang="en-US" dirty="0">
              <a:solidFill>
                <a:srgbClr val="000000"/>
              </a:solidFill>
              <a:effectLst/>
              <a:ea typeface="Calibri"/>
            </a:endParaRPr>
          </a:p>
          <a:p>
            <a:endParaRPr lang="en-US" dirty="0">
              <a:effectLst/>
            </a:endParaRPr>
          </a:p>
          <a:p>
            <a:r>
              <a:rPr lang="en-US" dirty="0">
                <a:effectLst/>
              </a:rPr>
              <a:t>Review contractor S&amp;H performance history during the selection process. The slide includes a list of common items to review when selecting contractors; this list is not all-inclusive. Require potential contractors to demonstrate their S&amp;H program capabilities and experience during contract solicitations, as prescribed by the Federal Acquisition Regulation (FAR), the Defense Federal Acquisition Regulation Supplement (DFARS), and other Agency FAR supplements. </a:t>
            </a:r>
          </a:p>
          <a:p>
            <a:r>
              <a:rPr lang="en-US" dirty="0">
                <a:effectLst/>
              </a:rPr>
              <a:t> </a:t>
            </a:r>
          </a:p>
          <a:p>
            <a:r>
              <a:rPr lang="en-US" dirty="0">
                <a:effectLst/>
              </a:rPr>
              <a:t>Obtain a list of previous employers the contractor worked for and ask them about the contractor’s S&amp;H performance. In addition, review the S&amp;H experience, qualifications, or certifications of employees or contractor S&amp;H representatives, if applicable. For construction sites, for example, you may require the contractor have an on-site S&amp;H professional to manage and monitor the worksite.</a:t>
            </a:r>
          </a:p>
          <a:p>
            <a:endParaRPr lang="en-US" dirty="0">
              <a:effectLst/>
            </a:endParaRPr>
          </a:p>
          <a:p>
            <a:r>
              <a:rPr lang="en-US" dirty="0">
                <a:effectLst/>
                <a:ea typeface="Calibri"/>
                <a:cs typeface="Times New Roman"/>
              </a:rPr>
              <a:t>Use OSHA’s establishment search website to find contractor companies and their citation history: </a:t>
            </a:r>
            <a:r>
              <a:rPr lang="en-US" u="sng" dirty="0">
                <a:solidFill>
                  <a:srgbClr val="0000FF"/>
                </a:solidFill>
                <a:effectLst/>
                <a:ea typeface="Calibri"/>
                <a:cs typeface="Times New Roman"/>
                <a:hlinkClick r:id="rId3"/>
              </a:rPr>
              <a:t>https://www.osha.gov/pls/imis/establishment.html</a:t>
            </a:r>
            <a:endParaRPr lang="en-US" u="sng" dirty="0">
              <a:solidFill>
                <a:srgbClr val="0000FF"/>
              </a:solidFill>
              <a:effectLst/>
              <a:ea typeface="Calibri"/>
              <a:cs typeface="Times New Roman"/>
            </a:endParaRPr>
          </a:p>
          <a:p>
            <a:endParaRPr lang="en-US" u="sng" dirty="0">
              <a:solidFill>
                <a:srgbClr val="0000FF"/>
              </a:solidFill>
              <a:effectLst/>
              <a:cs typeface="Times New Roman"/>
            </a:endParaRPr>
          </a:p>
          <a:p>
            <a:r>
              <a:rPr lang="en-US" kern="1200" dirty="0">
                <a:solidFill>
                  <a:schemeClr val="tx1"/>
                </a:solidFill>
                <a:effectLst/>
              </a:rPr>
              <a:t>Image retrieved from Bing Images (free to use and share license) at</a:t>
            </a:r>
            <a:r>
              <a:rPr lang="en-US" b="0" kern="1200" dirty="0">
                <a:solidFill>
                  <a:schemeClr val="tx1"/>
                </a:solidFill>
                <a:effectLst/>
              </a:rPr>
              <a:t>:</a:t>
            </a:r>
            <a:r>
              <a:rPr lang="en-US" b="1" kern="1200" dirty="0">
                <a:solidFill>
                  <a:schemeClr val="tx1"/>
                </a:solidFill>
                <a:effectLst/>
              </a:rPr>
              <a:t> </a:t>
            </a:r>
            <a:r>
              <a:rPr lang="en-US" u="sng" kern="1200" dirty="0">
                <a:solidFill>
                  <a:schemeClr val="tx1"/>
                </a:solidFill>
                <a:effectLst/>
                <a:hlinkClick r:id="rId4"/>
              </a:rPr>
              <a:t>https://c2.staticflickr.com/8/7460/12239180354_a309cb6442_b.jpg</a:t>
            </a:r>
            <a:endParaRPr lang="en-US" dirty="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03014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Contractors should submit their S&amp;H program to your organization for review once you</a:t>
            </a:r>
            <a:r>
              <a:rPr lang="en-US" baseline="0" dirty="0">
                <a:effectLst/>
              </a:rPr>
              <a:t> award a contract</a:t>
            </a:r>
            <a:r>
              <a:rPr lang="en-US" dirty="0">
                <a:effectLst/>
              </a:rPr>
              <a:t>. The slide includes a list of potential sections in contractor S&amp;H programs to review for effective S&amp;H protection of all employees; this list is not all-inclusive. The intent of this program is to outline how your contractors comply with S&amp;H requirements and regulations, as well as reduce the impact of contract work activities on the S&amp;H of your employees. </a:t>
            </a:r>
          </a:p>
          <a:p>
            <a:br>
              <a:rPr lang="en-US" dirty="0">
                <a:effectLst/>
              </a:rPr>
            </a:br>
            <a:r>
              <a:rPr lang="en-US" dirty="0">
                <a:effectLst/>
              </a:rPr>
              <a:t>At all DoD sites, contractors are required to comply with your installation and local S&amp;H requirements. Ensure contractors include a statement regarding adherence to these requirements. Requirements may include speed limits, cell phone use while operating vehicles, personal protective equipment (PPE) use, or even complying with specific S&amp;H plans or hazard control programs. For example, you may incorporate contract provisions stating the contractor must follow your confined space entry program, rather than have the contractor exercise their own program. This ensures uniform application of a safety-critical process across your organization.</a:t>
            </a:r>
          </a:p>
          <a:p>
            <a:r>
              <a:rPr lang="en-US" dirty="0">
                <a:effectLst/>
              </a:rPr>
              <a:t> </a:t>
            </a:r>
          </a:p>
          <a:p>
            <a:r>
              <a:rPr lang="en-US" dirty="0">
                <a:effectLst/>
                <a:ea typeface="Calibri"/>
              </a:rPr>
              <a:t>Do not accept a contractor’s S&amp;H program if it does not meet contract provisions and S&amp;H regulatory requirements. Ensure the contractor addresses any program elements they do not meet, which you can discuss during the pre-contract meeting.</a:t>
            </a:r>
          </a:p>
          <a:p>
            <a:endParaRPr lang="en-US" dirty="0">
              <a:effectLst/>
            </a:endParaRPr>
          </a:p>
          <a:p>
            <a:r>
              <a:rPr lang="en-US" kern="1200" dirty="0">
                <a:solidFill>
                  <a:schemeClr val="tx1"/>
                </a:solidFill>
                <a:effectLst/>
              </a:rPr>
              <a:t>Image retrieved from Microsoft</a:t>
            </a:r>
            <a:r>
              <a:rPr lang="en-US" kern="1200" baseline="0" dirty="0">
                <a:solidFill>
                  <a:schemeClr val="tx1"/>
                </a:solidFill>
                <a:effectLst/>
              </a:rPr>
              <a: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52921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683606"/>
          </a:xfrm>
        </p:spPr>
        <p:txBody>
          <a:bodyPr/>
          <a:lstStyle/>
          <a:p>
            <a:pPr>
              <a:lnSpc>
                <a:spcPct val="115000"/>
              </a:lnSpc>
            </a:pPr>
            <a:r>
              <a:rPr lang="en-US" sz="1000" dirty="0">
                <a:effectLst/>
                <a:cs typeface="Times New Roman"/>
              </a:rPr>
              <a:t>Hold pre-contract meetings with contractors before contract work begins. Involve all applicable stakeholders in these meetings. These meetings allow you to discuss areas of concern with the contractor and review applicable S&amp;H requirements before the work begins. </a:t>
            </a:r>
            <a:endParaRPr lang="en-US" dirty="0">
              <a:effectLst/>
            </a:endParaRPr>
          </a:p>
          <a:p>
            <a:pPr>
              <a:lnSpc>
                <a:spcPct val="115000"/>
              </a:lnSpc>
            </a:pPr>
            <a:r>
              <a:rPr lang="en-US" sz="1000" dirty="0">
                <a:effectLst/>
                <a:cs typeface="Times New Roman"/>
              </a:rPr>
              <a:t> </a:t>
            </a:r>
            <a:endParaRPr lang="en-US" dirty="0">
              <a:effectLst/>
            </a:endParaRPr>
          </a:p>
          <a:p>
            <a:pPr>
              <a:lnSpc>
                <a:spcPct val="115000"/>
              </a:lnSpc>
            </a:pPr>
            <a:r>
              <a:rPr lang="en-US" sz="1000" dirty="0">
                <a:effectLst/>
                <a:cs typeface="Times New Roman"/>
              </a:rPr>
              <a:t>Personnel to involve in the pre-contract meeting can include acquisition and contracts personnel, project managers, S&amp;H professionals, and key stakeholders (e.g., fire department, emergency services, and security), depending on the contractual work being performed. Also, consider including project superintendents, supervisors, quality control representatives, subcontractors, and the COR’s quality assurance representatives.</a:t>
            </a:r>
            <a:endParaRPr lang="en-US" dirty="0">
              <a:effectLst/>
            </a:endParaRPr>
          </a:p>
          <a:p>
            <a:pPr>
              <a:lnSpc>
                <a:spcPct val="115000"/>
              </a:lnSpc>
            </a:pPr>
            <a:r>
              <a:rPr lang="en-US" sz="1000" dirty="0">
                <a:effectLst/>
                <a:cs typeface="Times New Roman"/>
              </a:rPr>
              <a:t> </a:t>
            </a:r>
            <a:endParaRPr lang="en-US" dirty="0">
              <a:effectLst/>
            </a:endParaRPr>
          </a:p>
          <a:p>
            <a:pPr marL="0" marR="0">
              <a:lnSpc>
                <a:spcPct val="115000"/>
              </a:lnSpc>
            </a:pPr>
            <a:r>
              <a:rPr lang="en-US" sz="1000" dirty="0">
                <a:effectLst/>
                <a:ea typeface="Calibri"/>
                <a:cs typeface="Times New Roman"/>
              </a:rPr>
              <a:t>Pre-contract meetings are an opportune time to assess contractor-operated work areas and identify potential S&amp;H hazards. Consider having your own site S&amp;H professionals participate in this walkthrough with the COR to assist in hazard identification and gain knowledge of the potential hazards created by the contractor. </a:t>
            </a:r>
          </a:p>
          <a:p>
            <a:pPr marL="0" marR="0">
              <a:lnSpc>
                <a:spcPct val="115000"/>
              </a:lnSpc>
            </a:pPr>
            <a:endParaRPr lang="en-US" sz="1000" dirty="0">
              <a:effectLst/>
              <a:ea typeface="Calibri"/>
              <a:cs typeface="Times New Roman"/>
            </a:endParaRPr>
          </a:p>
          <a:p>
            <a:pPr marL="0" marR="0">
              <a:lnSpc>
                <a:spcPct val="115000"/>
              </a:lnSpc>
            </a:pPr>
            <a:r>
              <a:rPr lang="en-US" sz="1000" dirty="0">
                <a:effectLst/>
                <a:ea typeface="Calibri"/>
                <a:cs typeface="Times New Roman"/>
              </a:rPr>
              <a:t>Many times, contractors submit S&amp;H programs, S&amp;H training, or other evidence of S&amp;H compliance post-award.</a:t>
            </a:r>
            <a:r>
              <a:rPr lang="en-US" sz="1000" baseline="0" dirty="0">
                <a:effectLst/>
                <a:ea typeface="Calibri"/>
                <a:cs typeface="Times New Roman"/>
              </a:rPr>
              <a:t> If</a:t>
            </a:r>
            <a:r>
              <a:rPr lang="en-US" sz="1000" dirty="0">
                <a:effectLst/>
                <a:ea typeface="Calibri"/>
                <a:cs typeface="Times New Roman"/>
              </a:rPr>
              <a:t> you have not already reviewed these</a:t>
            </a:r>
            <a:r>
              <a:rPr lang="en-US" sz="1000" baseline="0" dirty="0">
                <a:effectLst/>
                <a:ea typeface="Calibri"/>
                <a:cs typeface="Times New Roman"/>
              </a:rPr>
              <a:t> documents</a:t>
            </a:r>
            <a:r>
              <a:rPr lang="en-US" sz="1000" dirty="0">
                <a:effectLst/>
                <a:ea typeface="Calibri"/>
                <a:cs typeface="Times New Roman"/>
              </a:rPr>
              <a:t>, these meetings allow you to ensure each document is adequate prior to beginning work. This</a:t>
            </a:r>
            <a:r>
              <a:rPr lang="en-US" sz="1000" baseline="0" dirty="0">
                <a:effectLst/>
                <a:ea typeface="Calibri"/>
                <a:cs typeface="Times New Roman"/>
              </a:rPr>
              <a:t> is also the time to </a:t>
            </a:r>
            <a:r>
              <a:rPr lang="en-US" sz="1000" dirty="0">
                <a:effectLst/>
                <a:ea typeface="Calibri"/>
                <a:cs typeface="Times New Roman"/>
              </a:rPr>
              <a:t>ask any questions regarding the documents, or follow-up on any changes you recommended the make contractor beforehand. </a:t>
            </a:r>
          </a:p>
          <a:p>
            <a:pPr marL="0" marR="0">
              <a:lnSpc>
                <a:spcPct val="115000"/>
              </a:lnSpc>
            </a:pPr>
            <a:endParaRPr lang="en-US" sz="1000" dirty="0">
              <a:effectLst/>
            </a:endParaRPr>
          </a:p>
          <a:p>
            <a:pPr marL="0" marR="0" indent="0" algn="l" defTabSz="457200" rtl="0" eaLnBrk="1" fontAlgn="auto" latinLnBrk="0" hangingPunct="1">
              <a:lnSpc>
                <a:spcPct val="100000"/>
              </a:lnSpc>
              <a:buClrTx/>
              <a:buSzTx/>
              <a:buFontTx/>
              <a:buNone/>
              <a:tabLst/>
              <a:defRPr/>
            </a:pPr>
            <a:r>
              <a:rPr lang="en-US" dirty="0">
                <a:effectLst/>
              </a:rPr>
              <a:t>Image retrieved from Bing Images (free to use and share license) at</a:t>
            </a:r>
            <a:r>
              <a:rPr lang="en-US" b="1" dirty="0">
                <a:effectLst/>
              </a:rPr>
              <a:t>: </a:t>
            </a:r>
            <a:r>
              <a:rPr lang="en-US" sz="1000" u="sng" kern="1200" dirty="0">
                <a:solidFill>
                  <a:schemeClr val="tx1"/>
                </a:solidFill>
                <a:effectLst/>
                <a:hlinkClick r:id="rId3"/>
              </a:rPr>
              <a:t>http://farm8.staticflickr.com/7057/6881676937_45a7c9974e_z.jpg</a:t>
            </a:r>
            <a:r>
              <a:rPr lang="en-US" dirty="0">
                <a:effectLst/>
              </a:rPr>
              <a:t> </a:t>
            </a:r>
          </a:p>
          <a:p>
            <a:pPr marL="0" marR="0" indent="0" algn="l" defTabSz="457200" rtl="0" eaLnBrk="1" fontAlgn="auto" latinLnBrk="0" hangingPunct="1">
              <a:lnSpc>
                <a:spcPct val="100000"/>
              </a:lnSpc>
              <a:buClrTx/>
              <a:buSzTx/>
              <a:buFontTx/>
              <a:buNone/>
              <a:tabLst/>
              <a:defRPr/>
            </a:pPr>
            <a:endParaRPr lang="en-US" dirty="0">
              <a:effectLst/>
            </a:endParaRPr>
          </a:p>
          <a:p>
            <a:pPr marL="0" marR="0" indent="0" algn="l" defTabSz="457200" rtl="0" eaLnBrk="1" fontAlgn="auto" latinLnBrk="0" hangingPunct="1">
              <a:lnSpc>
                <a:spcPct val="100000"/>
              </a:lnSpc>
              <a:buClrTx/>
              <a:buSzTx/>
              <a:buFontTx/>
              <a:buNone/>
              <a:tabLst/>
              <a:defRPr/>
            </a:pPr>
            <a:r>
              <a:rPr lang="en-US" dirty="0">
                <a:effectLst/>
              </a:rPr>
              <a:t>The image shows a pre-contract meeting occurring</a:t>
            </a:r>
            <a:r>
              <a:rPr lang="en-US" baseline="0" dirty="0">
                <a:effectLst/>
              </a:rPr>
              <a:t> with contractor management and safety representatives, as well as representatives from the VPP worksite.</a:t>
            </a:r>
            <a:endParaRPr lang="en-US" dirty="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60364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NEO = new employee orientation</a:t>
            </a:r>
          </a:p>
          <a:p>
            <a:r>
              <a:rPr lang="en-US" b="1" dirty="0">
                <a:effectLst/>
              </a:rPr>
              <a:t> </a:t>
            </a:r>
            <a:endParaRPr lang="en-US" dirty="0">
              <a:effectLst/>
            </a:endParaRPr>
          </a:p>
          <a:p>
            <a:r>
              <a:rPr lang="en-US" dirty="0">
                <a:effectLst/>
              </a:rPr>
              <a:t>There will be instances where you need to provide additional training to contract employees</a:t>
            </a:r>
            <a:r>
              <a:rPr lang="en-US" baseline="0" dirty="0">
                <a:effectLst/>
              </a:rPr>
              <a:t> </a:t>
            </a:r>
            <a:r>
              <a:rPr lang="en-US" dirty="0">
                <a:effectLst/>
              </a:rPr>
              <a:t>outside of the training they receive from their employer. Specifically, include applicable contractors in your NEO.</a:t>
            </a:r>
          </a:p>
          <a:p>
            <a:endParaRPr lang="en-US" dirty="0">
              <a:effectLst/>
            </a:endParaRPr>
          </a:p>
          <a:p>
            <a:pPr marL="0" marR="0" indent="0" algn="l" defTabSz="457200" rtl="0" eaLnBrk="1" fontAlgn="auto" latinLnBrk="0" hangingPunct="1">
              <a:lnSpc>
                <a:spcPct val="100000"/>
              </a:lnSpc>
              <a:buClrTx/>
              <a:buSzTx/>
              <a:buFontTx/>
              <a:buNone/>
              <a:tabLst/>
              <a:defRPr/>
            </a:pPr>
            <a:r>
              <a:rPr lang="en-US" dirty="0">
                <a:effectLst/>
              </a:rPr>
              <a:t>Including applicable contractors in your NEO communicates or reinforces S&amp;H requirements specific to your organization. Coordinate with the contractor to ensure you do not duplicate information between the trainings provided by them and by you. Also, review the contract provisions to differentiate S&amp;H trainings outlined as a contractor responsibility or your responsibility.</a:t>
            </a:r>
          </a:p>
          <a:p>
            <a:endParaRPr lang="en-US" dirty="0">
              <a:effectLst/>
            </a:endParaRPr>
          </a:p>
          <a:p>
            <a:r>
              <a:rPr lang="en-US" dirty="0">
                <a:effectLst/>
              </a:rPr>
              <a:t>Image retrieved from Bing Images (free to use and share license) at</a:t>
            </a:r>
            <a:r>
              <a:rPr lang="en-US" b="1" dirty="0">
                <a:effectLst/>
              </a:rPr>
              <a:t>: </a:t>
            </a:r>
            <a:r>
              <a:rPr lang="en-US" sz="1000" u="sng" kern="1200" dirty="0">
                <a:solidFill>
                  <a:schemeClr val="tx1"/>
                </a:solidFill>
                <a:effectLst/>
                <a:latin typeface="+mn-lt"/>
                <a:ea typeface="+mn-ea"/>
                <a:cs typeface="+mn-cs"/>
                <a:hlinkClick r:id="rId3"/>
              </a:rPr>
              <a:t>https://upload.wikimedia.org/wikipedia/commons/0/02/FL_Technics_Training_-_Inside_the_class.jpg</a:t>
            </a:r>
            <a:endParaRPr lang="en-US" dirty="0">
              <a:effectLst/>
            </a:endParaRPr>
          </a:p>
          <a:p>
            <a:r>
              <a:rPr lang="en-US" b="1" dirty="0">
                <a:effectLst/>
              </a:rPr>
              <a:t> </a:t>
            </a:r>
            <a:endParaRPr lang="en-US" dirty="0">
              <a:effectLst/>
            </a:endParaRPr>
          </a:p>
          <a:p>
            <a:r>
              <a:rPr lang="en-US" dirty="0">
                <a:effectLst/>
              </a:rPr>
              <a:t>The image shows training for both organizational employees and contract employees supervised by the host organization. Train contract employees </a:t>
            </a:r>
            <a:r>
              <a:rPr lang="en-US" u="none" dirty="0">
                <a:effectLst/>
              </a:rPr>
              <a:t>supervised by your organization </a:t>
            </a:r>
            <a:r>
              <a:rPr lang="en-US" dirty="0">
                <a:effectLst/>
              </a:rPr>
              <a:t>like your own employees, unless otherwise specified under the contract.</a:t>
            </a: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69217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Train contract employees </a:t>
            </a:r>
            <a:r>
              <a:rPr lang="en-US" b="0" u="none" dirty="0">
                <a:effectLst/>
              </a:rPr>
              <a:t>supervised by you organization </a:t>
            </a:r>
            <a:r>
              <a:rPr lang="en-US" dirty="0">
                <a:effectLst/>
              </a:rPr>
              <a:t>the same way you train your own employees. Provide NEO to these contract employees as if you hired new employees to work for you. </a:t>
            </a:r>
          </a:p>
          <a:p>
            <a:r>
              <a:rPr lang="en-US" dirty="0">
                <a:effectLst/>
              </a:rPr>
              <a:t> </a:t>
            </a:r>
          </a:p>
          <a:p>
            <a:r>
              <a:rPr lang="en-US" dirty="0">
                <a:effectLst/>
              </a:rPr>
              <a:t>Additional topics of interest for contract employees supervised by your organization may include: </a:t>
            </a:r>
          </a:p>
          <a:p>
            <a:pPr marL="234950" lvl="0" indent="-123825">
              <a:buFont typeface="Symbol"/>
              <a:buChar char=""/>
            </a:pPr>
            <a:r>
              <a:rPr lang="en-US" dirty="0">
                <a:effectLst/>
              </a:rPr>
              <a:t>S&amp;H hazards and their associated controls</a:t>
            </a:r>
          </a:p>
          <a:p>
            <a:pPr marL="234950" lvl="0" indent="-123825">
              <a:buFont typeface="Symbol"/>
              <a:buChar char=""/>
            </a:pPr>
            <a:r>
              <a:rPr lang="en-US" dirty="0">
                <a:effectLst/>
              </a:rPr>
              <a:t>Safe work procedures</a:t>
            </a:r>
          </a:p>
          <a:p>
            <a:pPr marL="234950" lvl="0" indent="-123825">
              <a:buFont typeface="Symbol"/>
              <a:buChar char=""/>
            </a:pPr>
            <a:r>
              <a:rPr lang="en-US" dirty="0">
                <a:effectLst/>
              </a:rPr>
              <a:t>How to recognize hazardous conditions</a:t>
            </a:r>
          </a:p>
          <a:p>
            <a:pPr marL="234950" lvl="0" indent="-123825">
              <a:buFont typeface="Symbol"/>
              <a:buChar char=""/>
            </a:pPr>
            <a:r>
              <a:rPr lang="en-US" dirty="0">
                <a:effectLst/>
              </a:rPr>
              <a:t>Signs and symptoms of workplace I&amp;I</a:t>
            </a:r>
          </a:p>
          <a:p>
            <a:pPr marL="234950" lvl="0" indent="-123825">
              <a:buFont typeface="Symbol"/>
              <a:buChar char=""/>
            </a:pPr>
            <a:r>
              <a:rPr lang="en-US" dirty="0">
                <a:effectLst/>
              </a:rPr>
              <a:t>Mishap reporting procedures</a:t>
            </a:r>
          </a:p>
          <a:p>
            <a:pPr marL="234950" lvl="0" indent="-123825">
              <a:buFont typeface="Symbol"/>
              <a:buChar char=""/>
            </a:pPr>
            <a:r>
              <a:rPr lang="en-US" dirty="0">
                <a:effectLst/>
              </a:rPr>
              <a:t>OSHA VPP fundamentals</a:t>
            </a:r>
          </a:p>
          <a:p>
            <a:r>
              <a:rPr lang="en-US" dirty="0">
                <a:effectLst/>
              </a:rPr>
              <a:t> </a:t>
            </a:r>
          </a:p>
          <a:p>
            <a:r>
              <a:rPr lang="en-US" dirty="0">
                <a:effectLst/>
              </a:rPr>
              <a:t>Invite contractors to participate in S&amp;H activities, events, or meetings. Justify S&amp;H-related meetings, at a minimum, when the content of the meeting potentially affects the S&amp;H of the contract employees.</a:t>
            </a:r>
          </a:p>
          <a:p>
            <a:endParaRPr lang="en-US" dirty="0">
              <a:effectLst/>
            </a:endParaRPr>
          </a:p>
          <a:p>
            <a:pPr marL="0" marR="0" indent="0" algn="l" defTabSz="457200" rtl="0" eaLnBrk="1" fontAlgn="auto" latinLnBrk="0" hangingPunct="1">
              <a:lnSpc>
                <a:spcPct val="100000"/>
              </a:lnSpc>
              <a:buClrTx/>
              <a:buSzTx/>
              <a:buFontTx/>
              <a:buNone/>
              <a:tabLst/>
              <a:defRPr/>
            </a:pPr>
            <a:r>
              <a:rPr lang="en-US" dirty="0">
                <a:effectLst/>
              </a:rPr>
              <a:t>Top image retrieved from Bing Images (free to use and share license) at: </a:t>
            </a:r>
            <a:r>
              <a:rPr lang="en-US" sz="1000" u="sng" kern="1200" dirty="0">
                <a:solidFill>
                  <a:schemeClr val="tx1"/>
                </a:solidFill>
                <a:effectLst/>
                <a:latin typeface="+mn-lt"/>
                <a:ea typeface="+mn-ea"/>
                <a:cs typeface="+mn-cs"/>
                <a:hlinkClick r:id="rId3"/>
              </a:rPr>
              <a:t>http://farm7.staticflickr.com/6037/6325832341_def56c4542_z.jpg</a:t>
            </a:r>
            <a:endParaRPr lang="en-US" sz="1000" u="sng" kern="1200" dirty="0">
              <a:solidFill>
                <a:schemeClr val="tx1"/>
              </a:solidFill>
              <a:effectLst/>
              <a:latin typeface="+mn-lt"/>
              <a:ea typeface="+mn-ea"/>
              <a:cs typeface="+mn-cs"/>
            </a:endParaRPr>
          </a:p>
          <a:p>
            <a:pPr marL="0" marR="0" indent="0" algn="l" defTabSz="457200" rtl="0" eaLnBrk="1" fontAlgn="auto" latinLnBrk="0" hangingPunct="1">
              <a:lnSpc>
                <a:spcPct val="100000"/>
              </a:lnSpc>
              <a:buClrTx/>
              <a:buSzTx/>
              <a:buFontTx/>
              <a:buNone/>
              <a:tabLst/>
              <a:defRPr/>
            </a:pPr>
            <a:endParaRPr lang="en-US" dirty="0">
              <a:effectLst/>
            </a:endParaRPr>
          </a:p>
          <a:p>
            <a:pPr marL="0" marR="0" indent="0" algn="l" defTabSz="457200" rtl="0" eaLnBrk="1" fontAlgn="auto" latinLnBrk="0" hangingPunct="1">
              <a:lnSpc>
                <a:spcPct val="100000"/>
              </a:lnSpc>
              <a:buClrTx/>
              <a:buSzTx/>
              <a:buFontTx/>
              <a:buNone/>
              <a:tabLst/>
              <a:defRPr/>
            </a:pPr>
            <a:r>
              <a:rPr lang="en-US" dirty="0">
                <a:effectLst/>
              </a:rPr>
              <a:t>Bottom</a:t>
            </a:r>
            <a:r>
              <a:rPr lang="en-US" baseline="0" dirty="0">
                <a:effectLst/>
              </a:rPr>
              <a:t> i</a:t>
            </a:r>
            <a:r>
              <a:rPr lang="en-US" dirty="0">
                <a:effectLst/>
              </a:rPr>
              <a:t>mage retrieved from Bing Images (free to use and share license) at</a:t>
            </a:r>
            <a:r>
              <a:rPr lang="en-US" b="1" dirty="0">
                <a:effectLst/>
              </a:rPr>
              <a:t>: </a:t>
            </a:r>
            <a:r>
              <a:rPr lang="en-US" u="sng" dirty="0">
                <a:solidFill>
                  <a:srgbClr val="0000FF"/>
                </a:solidFill>
                <a:effectLst/>
                <a:hlinkClick r:id="rId4"/>
              </a:rPr>
              <a:t>http://farm5.staticflickr.com/4076/4744382332_1d264ef96e_z.jpg</a:t>
            </a:r>
            <a:r>
              <a:rPr lang="en-US" b="1" dirty="0">
                <a:effectLst/>
              </a:rPr>
              <a:t> </a:t>
            </a:r>
          </a:p>
          <a:p>
            <a:pPr marL="0" marR="0" indent="0" algn="l" defTabSz="457200" rtl="0" eaLnBrk="1" fontAlgn="auto" latinLnBrk="0" hangingPunct="1">
              <a:lnSpc>
                <a:spcPct val="100000"/>
              </a:lnSpc>
              <a:buClrTx/>
              <a:buSzTx/>
              <a:buFontTx/>
              <a:buNone/>
              <a:tabLst/>
              <a:defRPr/>
            </a:pP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effectLst/>
              </a:rPr>
              <a:t>The top image shows Service members meeting with contractors to discuss contract work. The bottom</a:t>
            </a:r>
            <a:r>
              <a:rPr lang="en-US" baseline="0" dirty="0">
                <a:effectLst/>
              </a:rPr>
              <a:t> </a:t>
            </a:r>
            <a:r>
              <a:rPr lang="en-US" dirty="0">
                <a:effectLst/>
              </a:rPr>
              <a:t>image shows a daily safety meeting for contractors; ensure contractors are holding daily meetings and ask to see documentation of what was covered.</a:t>
            </a: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77104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r>
              <a:rPr lang="en-US" dirty="0">
                <a:effectLst/>
              </a:rPr>
              <a:t>Review the contractor’s S&amp;H inspections to make</a:t>
            </a:r>
            <a:r>
              <a:rPr lang="en-US" baseline="0" dirty="0">
                <a:effectLst/>
              </a:rPr>
              <a:t> sure they are completed </a:t>
            </a:r>
            <a:r>
              <a:rPr lang="en-US" dirty="0">
                <a:effectLst/>
              </a:rPr>
              <a:t>and to see if deficiencies are corrected. In addition, conduct your own S&amp;H inspections of contractor work areas. The COR typically conducts these inspections or surveillance activities, but you</a:t>
            </a:r>
            <a:r>
              <a:rPr lang="en-US" baseline="0" dirty="0">
                <a:effectLst/>
              </a:rPr>
              <a:t> are </a:t>
            </a:r>
            <a:r>
              <a:rPr lang="en-US" dirty="0">
                <a:effectLst/>
              </a:rPr>
              <a:t>encouraged to include S&amp;H professionals. You can conduct planned inspections; however, you should consider unplanned inspections and spot checks too. Identify and document hazards found during site walkthroughs and compare these findings to the contractor’s inspections.</a:t>
            </a:r>
          </a:p>
          <a:p>
            <a:r>
              <a:rPr lang="en-US" dirty="0">
                <a:effectLst/>
              </a:rPr>
              <a:t> </a:t>
            </a:r>
          </a:p>
          <a:p>
            <a:r>
              <a:rPr lang="en-US" dirty="0">
                <a:effectLst/>
              </a:rPr>
              <a:t>Review other documents that may relate to contract S&amp;H provisions, such as S&amp;H meetings or toolbox talks, submitted hazard reports, and mishap investigation results. Hold meetings to discuss deficiencies with the contractor. </a:t>
            </a:r>
          </a:p>
          <a:p>
            <a:r>
              <a:rPr lang="en-US" dirty="0">
                <a:effectLst/>
              </a:rPr>
              <a:t> </a:t>
            </a:r>
          </a:p>
          <a:p>
            <a:r>
              <a:rPr lang="en-US" dirty="0">
                <a:effectLst/>
              </a:rPr>
              <a:t>CORs should: </a:t>
            </a:r>
          </a:p>
          <a:p>
            <a:pPr marL="234950" marR="0" lvl="0" indent="-123825">
              <a:lnSpc>
                <a:spcPct val="115000"/>
              </a:lnSpc>
              <a:buFont typeface="Symbol"/>
              <a:buChar char=""/>
            </a:pPr>
            <a:r>
              <a:rPr lang="en-US" dirty="0">
                <a:effectLst/>
                <a:ea typeface="Calibri"/>
                <a:cs typeface="Times New Roman"/>
              </a:rPr>
              <a:t>Visit the contractor worksite periodically to evaluate the quality of the contractor’s work, adherence to schedule, and compliance with federal, state, and local regulations</a:t>
            </a:r>
          </a:p>
          <a:p>
            <a:pPr marL="234950" marR="0" lvl="0" indent="-123825">
              <a:lnSpc>
                <a:spcPct val="115000"/>
              </a:lnSpc>
              <a:buFont typeface="Symbol"/>
              <a:buChar char=""/>
            </a:pPr>
            <a:r>
              <a:rPr lang="en-US" dirty="0">
                <a:effectLst/>
                <a:ea typeface="Calibri"/>
                <a:cs typeface="Times New Roman"/>
              </a:rPr>
              <a:t>Observe contract employees working to ensure they follow applicable S&amp;H rules, including wearing proper PPE</a:t>
            </a:r>
          </a:p>
          <a:p>
            <a:pPr marL="234950" marR="0" lvl="0" indent="-123825">
              <a:lnSpc>
                <a:spcPct val="115000"/>
              </a:lnSpc>
              <a:buFont typeface="Symbol"/>
              <a:buChar char=""/>
            </a:pPr>
            <a:r>
              <a:rPr lang="en-US" dirty="0">
                <a:effectLst/>
                <a:ea typeface="Calibri"/>
                <a:cs typeface="Times New Roman"/>
              </a:rPr>
              <a:t>Document identified hazards</a:t>
            </a:r>
            <a:r>
              <a:rPr lang="en-US" baseline="0" dirty="0">
                <a:effectLst/>
                <a:ea typeface="Calibri"/>
                <a:cs typeface="Times New Roman"/>
              </a:rPr>
              <a:t> and </a:t>
            </a:r>
            <a:r>
              <a:rPr lang="en-US" dirty="0">
                <a:effectLst/>
                <a:ea typeface="Calibri"/>
                <a:cs typeface="Times New Roman"/>
              </a:rPr>
              <a:t>non-compliances with contract provisions</a:t>
            </a:r>
          </a:p>
          <a:p>
            <a:pPr marL="234950" marR="0" lvl="0" indent="-123825">
              <a:lnSpc>
                <a:spcPct val="115000"/>
              </a:lnSpc>
              <a:buFont typeface="Symbol"/>
              <a:buChar char=""/>
            </a:pPr>
            <a:r>
              <a:rPr lang="en-US" dirty="0">
                <a:effectLst/>
                <a:ea typeface="Calibri"/>
                <a:cs typeface="Times New Roman"/>
              </a:rPr>
              <a:t>Address S&amp;H non-compliances with the appropriate contract official(s)</a:t>
            </a:r>
          </a:p>
          <a:p>
            <a:pPr marL="234950" marR="0" lvl="0" indent="-123825">
              <a:lnSpc>
                <a:spcPct val="115000"/>
              </a:lnSpc>
              <a:buFont typeface="Symbol"/>
              <a:buChar char=""/>
            </a:pPr>
            <a:r>
              <a:rPr lang="en-US" dirty="0">
                <a:effectLst/>
                <a:ea typeface="Calibri"/>
                <a:cs typeface="Times New Roman"/>
              </a:rPr>
              <a:t>Exercise disciplinary procedures when contractors commit repeat non-compliance (in accordance with contract provisions), as needed</a:t>
            </a:r>
            <a:endParaRPr lang="en-US" dirty="0">
              <a:effectLst/>
            </a:endParaRPr>
          </a:p>
          <a:p>
            <a:endParaRPr lang="en-US" dirty="0">
              <a:effectLst/>
            </a:endParaRPr>
          </a:p>
          <a:p>
            <a:r>
              <a:rPr lang="en-US" dirty="0">
                <a:effectLst/>
              </a:rPr>
              <a:t>Image retrieved from Bing Images (free to use and share license) at</a:t>
            </a:r>
            <a:r>
              <a:rPr lang="en-US" b="1" dirty="0">
                <a:effectLst/>
              </a:rPr>
              <a:t>: </a:t>
            </a:r>
            <a:r>
              <a:rPr lang="en-US" u="sng" dirty="0">
                <a:solidFill>
                  <a:srgbClr val="0000FF"/>
                </a:solidFill>
                <a:effectLst/>
                <a:hlinkClick r:id="rId3"/>
              </a:rPr>
              <a:t>https://c1.staticflickr.com/5/4108/5029376112_0bceb54ebe_b.jpg</a:t>
            </a:r>
            <a:endParaRPr lang="en-US" dirty="0">
              <a:effectLst/>
            </a:endParaRPr>
          </a:p>
          <a:p>
            <a:r>
              <a:rPr lang="en-US" dirty="0">
                <a:effectLst/>
              </a:rPr>
              <a:t> </a:t>
            </a:r>
          </a:p>
          <a:p>
            <a:r>
              <a:rPr lang="en-US" dirty="0">
                <a:effectLst/>
              </a:rPr>
              <a:t>The image represents CORs, safety staff, and contractor conducting an inspection of a contractor work area.</a:t>
            </a: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289182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This presentation is beneficial to safety and health (S&amp;H) professionals, VPP representatives, contracting officer representatives (CORs), or other personnel involved in the management of on-site contractors.</a:t>
            </a: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256963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661303"/>
          </a:xfrm>
        </p:spPr>
        <p:txBody>
          <a:bodyPr/>
          <a:lstStyle/>
          <a:p>
            <a:r>
              <a:rPr lang="en-US" dirty="0">
                <a:effectLst/>
              </a:rPr>
              <a:t>For OSHA VPP, you must gather contractor I&amp;I information. You include this information in your annual self-evaluation and OSHA VPP application. This information comprises the total number of applicable contractors, total number of contract employees supervised by your organization and intermingled with your own employees, and the I&amp;I incidence rates for each applicable contractor. Contract employees supervised by your organization should immediately report</a:t>
            </a:r>
            <a:r>
              <a:rPr lang="en-US" baseline="0" dirty="0">
                <a:effectLst/>
              </a:rPr>
              <a:t> any on-site I&amp;Is that occur while working at your worksite. </a:t>
            </a:r>
            <a:endParaRPr lang="en-US" dirty="0">
              <a:effectLst/>
            </a:endParaRPr>
          </a:p>
          <a:p>
            <a:r>
              <a:rPr lang="en-US" dirty="0">
                <a:effectLst/>
              </a:rPr>
              <a:t> </a:t>
            </a:r>
          </a:p>
          <a:p>
            <a:r>
              <a:rPr lang="en-US" dirty="0">
                <a:effectLst/>
              </a:rPr>
              <a:t>I&amp;I incidence rate information for applicable contractors must include: </a:t>
            </a:r>
          </a:p>
          <a:p>
            <a:pPr marL="234950" indent="-123825">
              <a:buFont typeface="Arial" panose="020B0604020202020204" pitchFamily="34" charset="0"/>
              <a:buChar char="•"/>
            </a:pPr>
            <a:r>
              <a:rPr lang="en-US" dirty="0">
                <a:effectLst/>
              </a:rPr>
              <a:t>North American Industry Classification System (NAICS) code</a:t>
            </a:r>
          </a:p>
          <a:p>
            <a:pPr marL="234950" indent="-123825">
              <a:buFont typeface="Arial" panose="020B0604020202020204" pitchFamily="34" charset="0"/>
              <a:buChar char="•"/>
            </a:pPr>
            <a:r>
              <a:rPr lang="en-US" dirty="0">
                <a:effectLst/>
              </a:rPr>
              <a:t>Total work hours</a:t>
            </a:r>
          </a:p>
          <a:p>
            <a:pPr marL="234950" indent="-123825">
              <a:buFont typeface="Arial" panose="020B0604020202020204" pitchFamily="34" charset="0"/>
              <a:buChar char="•"/>
            </a:pPr>
            <a:r>
              <a:rPr lang="en-US" dirty="0">
                <a:effectLst/>
              </a:rPr>
              <a:t>Total number of injuries</a:t>
            </a:r>
          </a:p>
          <a:p>
            <a:pPr marL="234950" indent="-123825">
              <a:buFont typeface="Arial" panose="020B0604020202020204" pitchFamily="34" charset="0"/>
              <a:buChar char="•"/>
            </a:pPr>
            <a:r>
              <a:rPr lang="en-US" dirty="0">
                <a:effectLst/>
              </a:rPr>
              <a:t>Total number of illnesses</a:t>
            </a:r>
          </a:p>
          <a:p>
            <a:pPr marL="234950" indent="-123825">
              <a:buFont typeface="Arial" panose="020B0604020202020204" pitchFamily="34" charset="0"/>
              <a:buChar char="•"/>
            </a:pPr>
            <a:r>
              <a:rPr lang="en-US" dirty="0">
                <a:effectLst/>
              </a:rPr>
              <a:t>Sum of I&amp;Is</a:t>
            </a:r>
          </a:p>
          <a:p>
            <a:pPr marL="234950" indent="-123825">
              <a:buFont typeface="Arial" panose="020B0604020202020204" pitchFamily="34" charset="0"/>
              <a:buChar char="•"/>
            </a:pPr>
            <a:r>
              <a:rPr lang="en-US" dirty="0">
                <a:effectLst/>
              </a:rPr>
              <a:t>TCIR for I&amp;Is</a:t>
            </a:r>
          </a:p>
          <a:p>
            <a:pPr marL="234950" indent="-123825">
              <a:buFont typeface="Arial" panose="020B0604020202020204" pitchFamily="34" charset="0"/>
              <a:buChar char="•"/>
            </a:pPr>
            <a:r>
              <a:rPr lang="en-US" dirty="0">
                <a:effectLst/>
              </a:rPr>
              <a:t>Total number of injuries involving DART</a:t>
            </a:r>
          </a:p>
          <a:p>
            <a:pPr marL="234950" indent="-123825">
              <a:buFont typeface="Arial" panose="020B0604020202020204" pitchFamily="34" charset="0"/>
              <a:buChar char="•"/>
            </a:pPr>
            <a:r>
              <a:rPr lang="en-US" dirty="0">
                <a:effectLst/>
              </a:rPr>
              <a:t>Total number of illnesses involving DART</a:t>
            </a:r>
          </a:p>
          <a:p>
            <a:pPr marL="234950" indent="-123825">
              <a:buFont typeface="Arial" panose="020B0604020202020204" pitchFamily="34" charset="0"/>
              <a:buChar char="•"/>
            </a:pPr>
            <a:r>
              <a:rPr lang="en-US" dirty="0">
                <a:effectLst/>
              </a:rPr>
              <a:t>Sum of I&amp;I cases involving DART</a:t>
            </a:r>
          </a:p>
          <a:p>
            <a:pPr marL="234950" indent="-123825">
              <a:buFont typeface="Arial" panose="020B0604020202020204" pitchFamily="34" charset="0"/>
              <a:buChar char="•"/>
            </a:pPr>
            <a:r>
              <a:rPr lang="en-US" dirty="0">
                <a:effectLst/>
              </a:rPr>
              <a:t>DART rate</a:t>
            </a:r>
          </a:p>
          <a:p>
            <a:r>
              <a:rPr lang="en-US" dirty="0">
                <a:effectLst/>
              </a:rPr>
              <a:t> </a:t>
            </a:r>
          </a:p>
          <a:p>
            <a:r>
              <a:rPr lang="en-US" dirty="0">
                <a:effectLst/>
              </a:rPr>
              <a:t>Require applicable contractors to submit their TCIR and DART data for your review. Include I&amp;I information for contract employees supervised by your organization in your I&amp;I data and rates. Review applicable contractor mishap data and investigations if they have </a:t>
            </a:r>
            <a:r>
              <a:rPr lang="en-US" dirty="0">
                <a:effectLst/>
                <a:ea typeface="Calibri"/>
                <a:cs typeface="Times New Roman"/>
              </a:rPr>
              <a:t>I&amp;I rates above their industry average to ensure proper and accurate recordkeeping. You can help the contractor develop APPs/RPPs to combat high I&amp;I rates. Additionally, ask the contractor to submit any plans to lower their rates to you in writing.</a:t>
            </a:r>
          </a:p>
          <a:p>
            <a:endParaRPr lang="en-US" dirty="0">
              <a:effectLst/>
              <a:cs typeface="Times New Roman"/>
            </a:endParaRPr>
          </a:p>
          <a:p>
            <a:r>
              <a:rPr lang="en-US" dirty="0">
                <a:effectLst/>
              </a:rPr>
              <a:t>Graphic created by the DoD SMCX.</a:t>
            </a:r>
            <a:endParaRPr lang="en-US" sz="1000" kern="1200" dirty="0">
              <a:solidFill>
                <a:schemeClr val="tx1"/>
              </a:solidFill>
              <a:effectLst/>
              <a:latin typeface="+mn-lt"/>
              <a:ea typeface="+mn-ea"/>
              <a:cs typeface="+mn-cs"/>
            </a:endParaRPr>
          </a:p>
          <a:p>
            <a:r>
              <a:rPr lang="en-US" dirty="0">
                <a:effectLst/>
              </a:rPr>
              <a:t> </a:t>
            </a:r>
          </a:p>
          <a:p>
            <a:r>
              <a:rPr lang="en-US" dirty="0">
                <a:effectLst/>
              </a:rPr>
              <a:t>The</a:t>
            </a:r>
            <a:r>
              <a:rPr lang="en-US" baseline="0" dirty="0">
                <a:effectLst/>
              </a:rPr>
              <a:t> graph represents an I&amp;I analysis for contractors while working on-site</a:t>
            </a:r>
            <a:r>
              <a:rPr lang="en-US" dirty="0">
                <a:effectLst/>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88752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APP/RRP: </a:t>
            </a:r>
            <a:r>
              <a:rPr lang="en-US" dirty="0">
                <a:effectLst/>
              </a:rPr>
              <a:t>A documented plan of action outlining the steps or corrective measures to take in reducing I&amp;I incidence rates and preventing future mishaps.</a:t>
            </a:r>
          </a:p>
          <a:p>
            <a:r>
              <a:rPr lang="en-US" dirty="0">
                <a:effectLst/>
              </a:rPr>
              <a:t> </a:t>
            </a:r>
          </a:p>
          <a:p>
            <a:r>
              <a:rPr lang="en-US" dirty="0">
                <a:effectLst/>
              </a:rPr>
              <a:t>The overall purpose of an APP/RPP is to reduce an applicable contractor’s I&amp;I rates so their activities pose less risk to your employees. Though not required, OSHA may expect a rate reduction plan when applicable contractor I&amp;I rates exceed the industry average</a:t>
            </a:r>
            <a:r>
              <a:rPr lang="en-US" baseline="0" dirty="0">
                <a:effectLst/>
              </a:rPr>
              <a:t>. Offer your assistance and help </a:t>
            </a:r>
            <a:r>
              <a:rPr lang="en-US" dirty="0">
                <a:effectLst/>
              </a:rPr>
              <a:t>contractors with high I&amp;I rates develop a plan of action towards I&amp;I reduction.</a:t>
            </a:r>
          </a:p>
          <a:p>
            <a:r>
              <a:rPr lang="en-US" dirty="0">
                <a:effectLst/>
              </a:rPr>
              <a:t> </a:t>
            </a:r>
          </a:p>
          <a:p>
            <a:r>
              <a:rPr lang="en-US" dirty="0">
                <a:effectLst/>
              </a:rPr>
              <a:t>Review mishap data with the applicable contractor to identify I&amp;I trends, if not already identified by the contractors themselves. For each negative trend, list potential solutions that may combat or eliminate the trend. Once the contractor selects solutions, they should develop abatement plans to tackle the trends and assign responsibility for ensuring progress throughout the abatement process. It may not always be possible to reduce I&amp;I rates to a level below the industry average, so the</a:t>
            </a:r>
            <a:r>
              <a:rPr lang="en-US" baseline="0" dirty="0">
                <a:effectLst/>
              </a:rPr>
              <a:t> contractor should </a:t>
            </a:r>
            <a:r>
              <a:rPr lang="en-US" dirty="0">
                <a:effectLst/>
              </a:rPr>
              <a:t>establish goals and objectives for an achievable amount of reduction. Have the contractor include this information in a written deliverable to show the efforts</a:t>
            </a:r>
            <a:r>
              <a:rPr lang="en-US" baseline="0" dirty="0">
                <a:effectLst/>
              </a:rPr>
              <a:t> being made towards S&amp;H protection</a:t>
            </a:r>
            <a:r>
              <a:rPr lang="en-US" dirty="0">
                <a:effectLst/>
              </a:rPr>
              <a:t>.</a:t>
            </a:r>
          </a:p>
          <a:p>
            <a:endParaRPr lang="en-US" dirty="0">
              <a:effectLst/>
            </a:endParaRPr>
          </a:p>
          <a:p>
            <a:pPr marL="0" marR="0" indent="0" algn="l" defTabSz="457200" rtl="0" eaLnBrk="1" fontAlgn="auto" latinLnBrk="0" hangingPunct="1">
              <a:lnSpc>
                <a:spcPct val="100000"/>
              </a:lnSpc>
              <a:buClrTx/>
              <a:buSzTx/>
              <a:buFontTx/>
              <a:buNone/>
              <a:tabLst/>
              <a:defRPr/>
            </a:pPr>
            <a:r>
              <a:rPr lang="en-US" dirty="0">
                <a:effectLst/>
              </a:rPr>
              <a:t>Image retrieved from Bing Images (free to use and share license) at</a:t>
            </a:r>
            <a:r>
              <a:rPr lang="en-US" b="1" dirty="0">
                <a:effectLst/>
              </a:rPr>
              <a:t>: </a:t>
            </a:r>
            <a:r>
              <a:rPr lang="en-US" sz="1000" u="sng" kern="1200" dirty="0">
                <a:solidFill>
                  <a:schemeClr val="tx1"/>
                </a:solidFill>
                <a:effectLst/>
                <a:latin typeface="+mn-lt"/>
                <a:ea typeface="+mn-ea"/>
                <a:cs typeface="+mn-cs"/>
                <a:hlinkClick r:id="rId3"/>
              </a:rPr>
              <a:t>https://c1.staticflickr.com/5/4104/5056771149_64db6449f2_z.jpg</a:t>
            </a:r>
            <a:r>
              <a:rPr lang="en-US" dirty="0">
                <a:effectLst/>
              </a:rPr>
              <a:t> </a:t>
            </a:r>
          </a:p>
          <a:p>
            <a:endParaRPr lang="en-US" dirty="0">
              <a:effectLst/>
            </a:endParaRPr>
          </a:p>
          <a:p>
            <a:r>
              <a:rPr lang="en-US" dirty="0">
                <a:effectLst/>
              </a:rPr>
              <a:t>The image represents</a:t>
            </a:r>
            <a:r>
              <a:rPr lang="en-US" baseline="0" dirty="0">
                <a:effectLst/>
              </a:rPr>
              <a:t> </a:t>
            </a:r>
            <a:r>
              <a:rPr lang="en-US" dirty="0">
                <a:effectLst/>
              </a:rPr>
              <a:t>contractors reviewing their I&amp;I</a:t>
            </a:r>
            <a:r>
              <a:rPr lang="en-US" baseline="0" dirty="0">
                <a:effectLst/>
              </a:rPr>
              <a:t> rate information.</a:t>
            </a:r>
            <a:endParaRPr lang="en-US" dirty="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153535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Develop sound relationships with your contractors to improve your SMS and add value to your VPP efforts. Invite contractors to S&amp;H meetings and other S&amp;H activities. Include contractors, when possible, as part of your VPP team or safety committee.</a:t>
            </a:r>
          </a:p>
          <a:p>
            <a:r>
              <a:rPr lang="en-US" dirty="0">
                <a:effectLst/>
              </a:rPr>
              <a:t> </a:t>
            </a:r>
          </a:p>
          <a:p>
            <a:r>
              <a:rPr lang="en-US" sz="1000" kern="1200" dirty="0">
                <a:solidFill>
                  <a:schemeClr val="tx1"/>
                </a:solidFill>
                <a:effectLst/>
                <a:latin typeface="+mn-lt"/>
                <a:ea typeface="+mn-ea"/>
                <a:cs typeface="+mn-cs"/>
              </a:rPr>
              <a:t>Consider including contractors in safety days or safety celebrations, if possible. Developing good relationships with contractors builds trust between management, labor, and employees. Work cooperatively with your CORs and contractors to encourage good performance -- NOT by telling them how to do the job!</a:t>
            </a:r>
            <a:endParaRPr lang="en-US" dirty="0">
              <a:effectLst/>
            </a:endParaRPr>
          </a:p>
          <a:p>
            <a:pPr marL="0" marR="0" indent="0" algn="l" defTabSz="457200" rtl="0" eaLnBrk="1" fontAlgn="auto" latinLnBrk="0" hangingPunct="1">
              <a:lnSpc>
                <a:spcPct val="100000"/>
              </a:lnSpc>
              <a:buClrTx/>
              <a:buSzTx/>
              <a:buFontTx/>
              <a:buNone/>
              <a:tabLst/>
              <a:defRPr/>
            </a:pPr>
            <a:endParaRPr lang="en-US" dirty="0">
              <a:effectLst/>
            </a:endParaRPr>
          </a:p>
          <a:p>
            <a:pPr marL="0" marR="0" indent="0" algn="l" defTabSz="457200" rtl="0" eaLnBrk="1" fontAlgn="auto" latinLnBrk="0" hangingPunct="1">
              <a:lnSpc>
                <a:spcPct val="100000"/>
              </a:lnSpc>
              <a:buClrTx/>
              <a:buSzTx/>
              <a:buFontTx/>
              <a:buNone/>
              <a:tabLst/>
              <a:defRPr/>
            </a:pPr>
            <a:r>
              <a:rPr lang="en-US" dirty="0">
                <a:effectLst/>
              </a:rPr>
              <a:t>Image retrieved from Bing Images (free to use and share license) at</a:t>
            </a:r>
            <a:r>
              <a:rPr lang="en-US" b="1" dirty="0">
                <a:effectLst/>
              </a:rPr>
              <a:t>: </a:t>
            </a:r>
            <a:r>
              <a:rPr lang="en-US" sz="1000" u="sng" kern="1200" dirty="0">
                <a:solidFill>
                  <a:schemeClr val="tx1"/>
                </a:solidFill>
                <a:effectLst/>
                <a:latin typeface="+mn-lt"/>
                <a:ea typeface="+mn-ea"/>
                <a:cs typeface="+mn-cs"/>
                <a:hlinkClick r:id="rId3"/>
              </a:rPr>
              <a:t>http://4.bp.blogspot.com/_Ty0HUPmsLIA/S8ifWptj_TI/AAAAAAAAAnI/BDL8gkcaSK4/s1600/index.2.jpg</a:t>
            </a:r>
            <a:r>
              <a:rPr lang="en-US" dirty="0">
                <a:effectLst/>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130009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377539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878997"/>
          </a:xfrm>
        </p:spPr>
        <p:txBody>
          <a:bodyPr/>
          <a:lstStyle/>
          <a:p>
            <a:r>
              <a:rPr lang="en-US" dirty="0">
                <a:effectLst/>
              </a:rPr>
              <a:t>ML&amp;EI = Management Leadership &amp; Employee Involvement </a:t>
            </a:r>
          </a:p>
          <a:p>
            <a:endParaRPr lang="en-US" dirty="0">
              <a:effectLst/>
            </a:endParaRPr>
          </a:p>
          <a:p>
            <a:pPr marL="0" marR="0" lvl="0" indent="0" algn="l" defTabSz="457200" rtl="0" eaLnBrk="1" fontAlgn="auto" latinLnBrk="0" hangingPunct="1">
              <a:buClrTx/>
              <a:buSzTx/>
              <a:buFontTx/>
              <a:buNone/>
              <a:tabLst/>
              <a:defRPr/>
            </a:pPr>
            <a:r>
              <a:rPr lang="en-US" b="1" dirty="0">
                <a:effectLst/>
              </a:rPr>
              <a:t>Applicable contractor:</a:t>
            </a:r>
            <a:r>
              <a:rPr lang="en-US" dirty="0">
                <a:effectLst/>
              </a:rPr>
              <a:t> </a:t>
            </a:r>
            <a:r>
              <a:rPr lang="en-US" dirty="0">
                <a:effectLst/>
                <a:cs typeface="Calibri"/>
              </a:rPr>
              <a:t>A contractor whose employees work for your organization at least 1,000 hours in any calendar quarter within the last 12 months </a:t>
            </a:r>
            <a:r>
              <a:rPr lang="en-US" b="0" u="sng" dirty="0">
                <a:effectLst/>
                <a:cs typeface="Calibri"/>
              </a:rPr>
              <a:t>and are not directly supervised</a:t>
            </a:r>
            <a:r>
              <a:rPr lang="en-US" dirty="0">
                <a:effectLst/>
                <a:cs typeface="Calibri"/>
              </a:rPr>
              <a:t> by your organization.</a:t>
            </a:r>
          </a:p>
          <a:p>
            <a:pPr marL="0" marR="0" lvl="0" indent="0" algn="l" defTabSz="457200" rtl="0" eaLnBrk="1" fontAlgn="auto" latinLnBrk="0" hangingPunct="1">
              <a:buClrTx/>
              <a:buSzTx/>
              <a:buFontTx/>
              <a:buNone/>
              <a:tabLst/>
              <a:defRPr/>
            </a:pPr>
            <a:r>
              <a:rPr lang="en-US" b="1" dirty="0">
                <a:effectLst/>
              </a:rPr>
              <a:t>Contract</a:t>
            </a:r>
            <a:r>
              <a:rPr lang="en-US" b="1" baseline="0" dirty="0">
                <a:effectLst/>
              </a:rPr>
              <a:t> employee:</a:t>
            </a:r>
            <a:r>
              <a:rPr lang="en-US" sz="1000" b="0" i="0" u="none" strike="noStrike" kern="1200" baseline="0" dirty="0">
                <a:solidFill>
                  <a:schemeClr val="tx1"/>
                </a:solidFill>
                <a:latin typeface="+mn-lt"/>
                <a:ea typeface="+mn-ea"/>
                <a:cs typeface="+mn-cs"/>
              </a:rPr>
              <a:t> Individuals employed by a company providing services, under contract, to your organization, usually at your worksite. 	</a:t>
            </a:r>
          </a:p>
          <a:p>
            <a:r>
              <a:rPr lang="en-US" b="1" dirty="0">
                <a:effectLst/>
              </a:rPr>
              <a:t>General contractor:</a:t>
            </a:r>
            <a:r>
              <a:rPr lang="en-US" dirty="0">
                <a:effectLst/>
              </a:rPr>
              <a:t> </a:t>
            </a:r>
            <a:r>
              <a:rPr lang="en-US" sz="1000" b="0" i="0" u="none" strike="noStrike" kern="1200" baseline="0" dirty="0">
                <a:solidFill>
                  <a:schemeClr val="tx1"/>
                </a:solidFill>
                <a:latin typeface="+mn-lt"/>
                <a:ea typeface="+mn-ea"/>
                <a:cs typeface="+mn-cs"/>
              </a:rPr>
              <a:t>A construction site owner or site manager who controls construction operations and is responsible for assuring safe and healthful working conditions at the worksite; these may also be applicable contractors at your organization. </a:t>
            </a:r>
          </a:p>
          <a:p>
            <a:r>
              <a:rPr lang="en-US" b="1" dirty="0">
                <a:effectLst/>
              </a:rPr>
              <a:t>Resident contractor:</a:t>
            </a:r>
            <a:r>
              <a:rPr lang="en-US" dirty="0">
                <a:effectLst/>
              </a:rPr>
              <a:t> </a:t>
            </a:r>
            <a:r>
              <a:rPr lang="en-US" dirty="0">
                <a:effectLst/>
                <a:cs typeface="Calibri"/>
              </a:rPr>
              <a:t>A company providing ongoing, on-site services to your organization, who occupies delineated work areas within your worksite; these may also be applicable contractors at your organization or contract employees supervised by your organization.</a:t>
            </a:r>
          </a:p>
          <a:p>
            <a:endParaRPr lang="en-US" dirty="0">
              <a:effectLst/>
              <a:cs typeface="Calibri"/>
            </a:endParaRPr>
          </a:p>
          <a:p>
            <a:r>
              <a:rPr lang="en-US" dirty="0">
                <a:effectLst/>
              </a:rPr>
              <a:t>Contract employees or temporary employees </a:t>
            </a:r>
            <a:r>
              <a:rPr lang="en-US" u="sng" dirty="0">
                <a:effectLst/>
              </a:rPr>
              <a:t>supervised by your organization’s</a:t>
            </a:r>
            <a:r>
              <a:rPr lang="en-US" u="none" dirty="0">
                <a:effectLst/>
              </a:rPr>
              <a:t> management are </a:t>
            </a:r>
            <a:r>
              <a:rPr lang="en-US" dirty="0">
                <a:effectLst/>
              </a:rPr>
              <a:t>governed by your safety management system (SMS).</a:t>
            </a:r>
          </a:p>
          <a:p>
            <a:endParaRPr lang="en-US" dirty="0">
              <a:effectLst/>
            </a:endParaRPr>
          </a:p>
          <a:p>
            <a:r>
              <a:rPr lang="en-US" dirty="0">
                <a:effectLst/>
              </a:rPr>
              <a:t>Contractor supervision exists when you supervise the products or services a contractor produces, as well as the methods and processes the contractor uses to accomplish their work. Apply this definition to your resident and general contractors to determine if you can classify them as applicable or contract employees supervised by your organization.</a:t>
            </a:r>
          </a:p>
          <a:p>
            <a:endParaRPr lang="en-US" dirty="0">
              <a:effectLst/>
            </a:endParaRPr>
          </a:p>
          <a:p>
            <a:pPr marL="0" marR="0" indent="0" algn="l" defTabSz="457200" rtl="0" eaLnBrk="1" fontAlgn="auto" latinLnBrk="0" hangingPunct="1">
              <a:buClrTx/>
              <a:buSzTx/>
              <a:buFontTx/>
              <a:buNone/>
              <a:tabLst/>
              <a:defRPr/>
            </a:pPr>
            <a:r>
              <a:rPr lang="en-US" dirty="0">
                <a:effectLst/>
              </a:rPr>
              <a:t>Image retrieved from Yahoo Images (free to share and use license) </a:t>
            </a:r>
            <a:r>
              <a:rPr lang="en-US" b="0" dirty="0">
                <a:effectLst/>
              </a:rPr>
              <a:t>at:</a:t>
            </a:r>
            <a:r>
              <a:rPr lang="en-US" b="1" dirty="0">
                <a:effectLst/>
              </a:rPr>
              <a:t> </a:t>
            </a:r>
            <a:r>
              <a:rPr lang="en-US" u="sng" kern="1200" dirty="0">
                <a:solidFill>
                  <a:schemeClr val="tx1"/>
                </a:solidFill>
                <a:effectLst/>
                <a:hlinkClick r:id="rId3"/>
              </a:rPr>
              <a:t>https://upload.wikimedia.org/wikipedia/commons/2/29/FEMA_-_33789_-_A_building_inspector_speaks_with_contractors_and_FEMA_officials_in_California.jpg</a:t>
            </a:r>
            <a:endParaRPr lang="en-US" u="sng" kern="1200" dirty="0">
              <a:solidFill>
                <a:schemeClr val="tx1"/>
              </a:solidFill>
              <a:effectLst/>
            </a:endParaRPr>
          </a:p>
          <a:p>
            <a:pPr marL="0" marR="0" indent="0" algn="l" defTabSz="457200" rtl="0" eaLnBrk="1" fontAlgn="auto" latinLnBrk="0" hangingPunct="1">
              <a:buClrTx/>
              <a:buSzTx/>
              <a:buFontTx/>
              <a:buNone/>
              <a:tabLst/>
              <a:defRPr/>
            </a:pPr>
            <a:endParaRPr lang="en-US" kern="1200" dirty="0">
              <a:solidFill>
                <a:schemeClr val="tx1"/>
              </a:solidFill>
              <a:effectLst/>
            </a:endParaRPr>
          </a:p>
          <a:p>
            <a:r>
              <a:rPr lang="en-US" kern="1200" dirty="0">
                <a:solidFill>
                  <a:schemeClr val="tx1"/>
                </a:solidFill>
                <a:effectLst/>
              </a:rPr>
              <a:t>The image shows contractors </a:t>
            </a:r>
            <a:r>
              <a:rPr lang="en-US" kern="1200" baseline="0" dirty="0">
                <a:solidFill>
                  <a:schemeClr val="tx1"/>
                </a:solidFill>
                <a:effectLst/>
              </a:rPr>
              <a:t>at</a:t>
            </a:r>
            <a:r>
              <a:rPr lang="en-US" kern="1200" dirty="0">
                <a:solidFill>
                  <a:schemeClr val="tx1"/>
                </a:solidFill>
                <a:effectLst/>
              </a:rPr>
              <a:t> a worksite. Effective contractor oversight ensures you control hazards created from contractor activities</a:t>
            </a:r>
            <a:r>
              <a:rPr lang="en-US" kern="1200" baseline="0" dirty="0">
                <a:solidFill>
                  <a:schemeClr val="tx1"/>
                </a:solidFill>
                <a:effectLst/>
              </a:rPr>
              <a:t>. </a:t>
            </a:r>
            <a:r>
              <a:rPr lang="en-US" kern="1200" dirty="0">
                <a:solidFill>
                  <a:schemeClr val="tx1"/>
                </a:solidFill>
                <a:effectLst/>
              </a:rPr>
              <a:t>Notice how many of the contractors have hard hats on, while one does not.</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64528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buClrTx/>
              <a:buSzTx/>
              <a:buFontTx/>
              <a:buNone/>
              <a:tabLst/>
              <a:defRPr/>
            </a:pPr>
            <a:r>
              <a:rPr lang="en-US" dirty="0">
                <a:effectLst/>
              </a:rPr>
              <a:t>I&amp;I = injury and illness</a:t>
            </a:r>
          </a:p>
          <a:p>
            <a:r>
              <a:rPr lang="en-US" dirty="0">
                <a:effectLst/>
              </a:rPr>
              <a:t> </a:t>
            </a:r>
          </a:p>
          <a:p>
            <a:r>
              <a:rPr lang="en-US" dirty="0">
                <a:effectLst/>
              </a:rPr>
              <a:t>Monitor your contractor</a:t>
            </a:r>
            <a:r>
              <a:rPr lang="en-US" baseline="0" dirty="0">
                <a:effectLst/>
              </a:rPr>
              <a:t> </a:t>
            </a:r>
            <a:r>
              <a:rPr lang="en-US" dirty="0">
                <a:effectLst/>
              </a:rPr>
              <a:t>I&amp;I rates to ensure contract employees are not sustaining I&amp;Is. OSHA expects Star-quality sites to help contractors who have high I&amp;I rates identify causes and create plans to help reduce their rates.</a:t>
            </a:r>
          </a:p>
          <a:p>
            <a:r>
              <a:rPr lang="en-US" dirty="0">
                <a:effectLst/>
              </a:rPr>
              <a:t> </a:t>
            </a:r>
          </a:p>
          <a:p>
            <a:r>
              <a:rPr lang="en-US" dirty="0">
                <a:effectLst/>
                <a:ea typeface="Calibri"/>
                <a:cs typeface="Times New Roman"/>
              </a:rPr>
              <a:t>OSHA does not require contractors to achieve VPP recognition if your organization is pursuing or has obtained VPP recognition; however, </a:t>
            </a:r>
            <a:r>
              <a:rPr lang="en-US" b="1" dirty="0">
                <a:effectLst/>
                <a:ea typeface="Calibri"/>
                <a:cs typeface="Times New Roman"/>
              </a:rPr>
              <a:t>you are required to inform contractors that you are pursuing or have obtained VPP recognition</a:t>
            </a:r>
            <a:r>
              <a:rPr lang="en-US" dirty="0">
                <a:effectLst/>
                <a:ea typeface="Calibri"/>
                <a:cs typeface="Times New Roman"/>
              </a:rPr>
              <a:t>. Resident contractors may apply for VPP recognition, but only if your worksite has already achieved VPP Star status. On the</a:t>
            </a:r>
            <a:r>
              <a:rPr lang="en-US" baseline="0" dirty="0">
                <a:effectLst/>
                <a:ea typeface="Calibri"/>
                <a:cs typeface="Times New Roman"/>
              </a:rPr>
              <a:t> other hand, g</a:t>
            </a:r>
            <a:r>
              <a:rPr lang="en-US" dirty="0">
                <a:effectLst/>
                <a:ea typeface="Calibri"/>
                <a:cs typeface="Times New Roman"/>
              </a:rPr>
              <a:t>eneral</a:t>
            </a:r>
            <a:r>
              <a:rPr lang="en-US" baseline="0" dirty="0">
                <a:effectLst/>
                <a:ea typeface="Calibri"/>
                <a:cs typeface="Times New Roman"/>
              </a:rPr>
              <a:t> contractors may pursue VPP recognition while working at your worksite regardless of whether you are a Star site. They must be at your worksite for a minimum of 12 months in order to do so.</a:t>
            </a:r>
            <a:endParaRPr lang="en-US" dirty="0">
              <a:effectLst/>
              <a:ea typeface="Calibri"/>
              <a:cs typeface="Times New Roman"/>
            </a:endParaRPr>
          </a:p>
          <a:p>
            <a:endParaRPr lang="en-US" u="none" dirty="0">
              <a:effectLst/>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effectLst/>
              </a:rPr>
              <a:t>Images retrieved from Yahoo Images (free to share and use license) a</a:t>
            </a:r>
            <a:r>
              <a:rPr lang="en-US" b="0" dirty="0">
                <a:effectLst/>
              </a:rPr>
              <a:t>t: </a:t>
            </a:r>
            <a:r>
              <a:rPr lang="en-US" sz="1000" u="sng" kern="1200" dirty="0">
                <a:solidFill>
                  <a:schemeClr val="tx1"/>
                </a:solidFill>
                <a:effectLst/>
                <a:latin typeface="+mn-lt"/>
                <a:ea typeface="+mn-ea"/>
                <a:cs typeface="+mn-cs"/>
                <a:hlinkClick r:id="rId3"/>
              </a:rPr>
              <a:t>https://c1.staticflickr.com/7/6047/6284030630_7c4f62feb7_z.jpg</a:t>
            </a:r>
            <a:r>
              <a:rPr lang="en-US" sz="1000" u="none" kern="1200" baseline="0" dirty="0">
                <a:solidFill>
                  <a:schemeClr val="tx1"/>
                </a:solidFill>
                <a:effectLst/>
                <a:latin typeface="+mn-lt"/>
                <a:ea typeface="+mn-ea"/>
                <a:cs typeface="+mn-cs"/>
              </a:rPr>
              <a:t> and </a:t>
            </a:r>
            <a:r>
              <a:rPr lang="en-US" sz="1000" u="sng" kern="1200" dirty="0">
                <a:solidFill>
                  <a:schemeClr val="tx1"/>
                </a:solidFill>
                <a:effectLst/>
                <a:latin typeface="+mn-lt"/>
                <a:ea typeface="+mn-ea"/>
                <a:cs typeface="+mn-cs"/>
                <a:hlinkClick r:id="rId4"/>
              </a:rPr>
              <a:t>https://upload.wikimedia.org/wikipedia/commons/6/67/Afghan_contractors_work_to_build_a_new_facility_%284454281292%29.jpg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94099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APP = accident prevention plan</a:t>
            </a:r>
          </a:p>
          <a:p>
            <a:r>
              <a:rPr lang="en-US" dirty="0">
                <a:effectLst/>
              </a:rPr>
              <a:t>RRP = rate reduction plan</a:t>
            </a:r>
          </a:p>
          <a:p>
            <a:endParaRPr lang="en-US" dirty="0">
              <a:effectLst/>
            </a:endParaRPr>
          </a:p>
          <a:p>
            <a:r>
              <a:rPr lang="en-US" dirty="0">
                <a:effectLst/>
              </a:rPr>
              <a:t>An OSHA VPP assessment of your contractor management program typically includes a review of the documents listed on this slide. This is not an all-inclusive list of documentation. Make sure you provide examples of completed forms and documents to your assessment team. Do not show them blank forms! They want to see the documents filled out to assess the execution of your contractor oversight processes. </a:t>
            </a:r>
          </a:p>
          <a:p>
            <a:r>
              <a:rPr lang="en-US" dirty="0">
                <a:effectLst/>
              </a:rPr>
              <a:t> </a:t>
            </a:r>
          </a:p>
          <a:p>
            <a:r>
              <a:rPr lang="en-US" dirty="0">
                <a:effectLst/>
              </a:rPr>
              <a:t>Your contractor selection process should include requirements to evaluate contractors on their past S&amp;H performance. Provide these requirements</a:t>
            </a:r>
            <a:r>
              <a:rPr lang="en-US" baseline="0" dirty="0">
                <a:effectLst/>
              </a:rPr>
              <a:t> and </a:t>
            </a:r>
            <a:r>
              <a:rPr lang="en-US" dirty="0">
                <a:effectLst/>
              </a:rPr>
              <a:t>the process you follow. </a:t>
            </a:r>
          </a:p>
          <a:p>
            <a:r>
              <a:rPr lang="en-US" dirty="0">
                <a:effectLst/>
              </a:rPr>
              <a:t> </a:t>
            </a:r>
          </a:p>
          <a:p>
            <a:r>
              <a:rPr lang="en-US" dirty="0">
                <a:effectLst/>
              </a:rPr>
              <a:t>Provide evidence that you oversee contractors and ensure they follow S&amp;H requirements outlined in their contracts. Show documentation capturing audits or inspections, contractor S&amp;H briefings, and periodic reviews of contractor performance. Provide documentation to support how you exercise your contractor disciplinary process for S&amp;H infractions.</a:t>
            </a:r>
          </a:p>
          <a:p>
            <a:r>
              <a:rPr lang="en-US" dirty="0">
                <a:effectLst/>
              </a:rPr>
              <a:t> </a:t>
            </a:r>
          </a:p>
          <a:p>
            <a:r>
              <a:rPr lang="en-US" dirty="0">
                <a:effectLst/>
                <a:ea typeface="Calibri"/>
                <a:cs typeface="Times New Roman"/>
              </a:rPr>
              <a:t>Collect I&amp;I information from applicable contractors (contract employees supervised by your organization are included in your own I&amp;I rates). This includes their total case incident rate (TCIR) and days away, restricted, and transferred (DART) rate. Show this information and any applicable APP/RRPs</a:t>
            </a:r>
            <a:r>
              <a:rPr lang="en-US" baseline="0" dirty="0">
                <a:effectLst/>
                <a:ea typeface="Calibri"/>
                <a:cs typeface="Times New Roman"/>
              </a:rPr>
              <a:t> </a:t>
            </a:r>
            <a:r>
              <a:rPr lang="en-US" dirty="0">
                <a:effectLst/>
                <a:ea typeface="Calibri"/>
                <a:cs typeface="Times New Roman"/>
              </a:rPr>
              <a:t>to help reduce the contractor’s I&amp;I rates.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06659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Leadership and upper management need to have a general understand the screening and selection process used for your contractors. They should also know the on-site locations of your contractor employees. In addition, they should have a general understanding of disciplinary processes or any action taken against contractors for not meeting contractual S&amp;H requirements.</a:t>
            </a:r>
          </a:p>
          <a:p>
            <a:r>
              <a:rPr lang="en-US" dirty="0">
                <a:effectLst/>
              </a:rPr>
              <a:t> </a:t>
            </a:r>
          </a:p>
          <a:p>
            <a:r>
              <a:rPr lang="en-US" dirty="0">
                <a:effectLst/>
                <a:ea typeface="Calibri"/>
                <a:cs typeface="Times New Roman"/>
              </a:rPr>
              <a:t>It is important for leaders and managers to understand who manages on-site contractors. Oftentimes, this is a COR. </a:t>
            </a:r>
          </a:p>
          <a:p>
            <a:endParaRPr lang="en-US" dirty="0">
              <a:effectLst/>
              <a:ea typeface="Calibri"/>
              <a:cs typeface="Times New Roman"/>
            </a:endParaRPr>
          </a:p>
          <a:p>
            <a:r>
              <a:rPr lang="en-US" dirty="0">
                <a:effectLst/>
              </a:rPr>
              <a:t>Image retrieved from Bing Images (free to use and share license) at: </a:t>
            </a:r>
            <a:r>
              <a:rPr lang="en-US" u="sng" dirty="0">
                <a:solidFill>
                  <a:srgbClr val="0000FF"/>
                </a:solidFill>
                <a:effectLst/>
                <a:hlinkClick r:id="rId3"/>
              </a:rPr>
              <a:t>http://farm8.staticflickr.com/7054/6780185212_d7f720bd5f_z.jpg</a:t>
            </a:r>
            <a:r>
              <a:rPr lang="en-US" dirty="0">
                <a:effectLst/>
              </a:rPr>
              <a:t> </a:t>
            </a:r>
          </a:p>
          <a:p>
            <a:endParaRPr lang="en-US" dirty="0">
              <a:effectLst/>
              <a:cs typeface="Times New Roman"/>
            </a:endParaRPr>
          </a:p>
          <a:p>
            <a:r>
              <a:rPr lang="en-US" dirty="0">
                <a:effectLst/>
              </a:rPr>
              <a:t>The image shows a site leader meeting contractors at a worksite. </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30684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Key personnel may include CORs, S&amp;H professionals, or other personnel involved in managing on-site contractors.</a:t>
            </a:r>
          </a:p>
          <a:p>
            <a:r>
              <a:rPr lang="en-US" dirty="0">
                <a:effectLst/>
              </a:rPr>
              <a:t> </a:t>
            </a:r>
          </a:p>
          <a:p>
            <a:r>
              <a:rPr lang="en-US" dirty="0">
                <a:effectLst/>
              </a:rPr>
              <a:t>Key personnel should be familiar with the specific S&amp;H criteria used to evaluate a contractor’s past S&amp;H performance and fitness for work. In addition, key personnel should understand the specific S&amp;H provisions contractors must meet. Most importantly, key personnel should periodically visit contractor areas to validate these provisions.</a:t>
            </a:r>
          </a:p>
          <a:p>
            <a:r>
              <a:rPr lang="en-US" dirty="0">
                <a:effectLst/>
              </a:rPr>
              <a:t> </a:t>
            </a:r>
          </a:p>
          <a:p>
            <a:r>
              <a:rPr lang="en-US" dirty="0">
                <a:effectLst/>
                <a:ea typeface="Calibri"/>
                <a:cs typeface="Times New Roman"/>
              </a:rPr>
              <a:t>CORs typically understand contract provisions and their role in managing contractor compliance requirements; however, they are not always knowledgeable of S&amp;H regulatory requirements. Planned S&amp;H audits and inspections by S&amp;H professionals help to interpret S&amp;H contract provisions and maintain contractor S&amp;H compliance.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16645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Ensure employees are familiar with contractors working in, or adjacent to, their work areas. Your employees must be aware of additional S&amp;H concerns that contract work creates. If employees observe unsafe conditions caused by contractors, or see contractors committing unsafe acts, employees must know how to report these S&amp;H concerns.</a:t>
            </a:r>
          </a:p>
          <a:p>
            <a:endParaRPr lang="en-US" sz="1000" kern="1200" dirty="0">
              <a:solidFill>
                <a:schemeClr val="tx1"/>
              </a:solidFill>
              <a:effectLst/>
              <a:latin typeface="+mn-lt"/>
              <a:ea typeface="+mn-ea"/>
              <a:cs typeface="+mn-cs"/>
            </a:endParaRPr>
          </a:p>
          <a:p>
            <a:r>
              <a:rPr lang="en-US" dirty="0">
                <a:effectLst/>
              </a:rPr>
              <a:t>Image retrieved from Bing Images (free to use and share license) at: </a:t>
            </a:r>
            <a:r>
              <a:rPr lang="en-US" sz="1000" u="sng" kern="1200" dirty="0">
                <a:solidFill>
                  <a:schemeClr val="tx1"/>
                </a:solidFill>
                <a:effectLst/>
                <a:latin typeface="+mn-lt"/>
                <a:ea typeface="+mn-ea"/>
                <a:cs typeface="+mn-cs"/>
                <a:hlinkClick r:id="rId3"/>
              </a:rPr>
              <a:t>https://upload.wikimedia.org/wikipedia/commons/8/8a/US_Navy_090310-D-5972N-002_Civilian_employees_work_with_Information_Systems_Technician_2nd_Class_James_Rago_to_troubleshoot_the_video_teleconference_system_of_a_video_information_exchange_system.jpg</a:t>
            </a:r>
            <a:endParaRPr lang="en-US" dirty="0">
              <a:effectLst/>
            </a:endParaRPr>
          </a:p>
          <a:p>
            <a:r>
              <a:rPr lang="en-US" b="1" dirty="0">
                <a:effectLst/>
              </a:rPr>
              <a:t> </a:t>
            </a:r>
            <a:endParaRPr lang="en-US" dirty="0">
              <a:effectLst/>
            </a:endParaRPr>
          </a:p>
          <a:p>
            <a:r>
              <a:rPr lang="en-US" dirty="0">
                <a:effectLst/>
              </a:rPr>
              <a:t>The image shows worksite employees and contractors working together. Oftentimes, contract employees supervised by your organization work side-by-side organizational employees performing the same job duties - this makes it difficult to tell who is a contract employee and who is an organizational employee.</a:t>
            </a: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102465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OSH = occupational safety and health</a:t>
            </a:r>
          </a:p>
          <a:p>
            <a:r>
              <a:rPr lang="en-US" dirty="0">
                <a:effectLst/>
              </a:rPr>
              <a:t> </a:t>
            </a:r>
          </a:p>
          <a:p>
            <a:r>
              <a:rPr lang="en-US" dirty="0">
                <a:effectLst/>
              </a:rPr>
              <a:t>The level of knowledge expected from contractors depends on the type of contractors in your workplace. Applicable contractors must be aware that your site participates in VPP and understands your on-site S&amp;H rules. Their employer trains them on the hazards of their work, reporting procedures, and emergency procedures. Know</a:t>
            </a:r>
            <a:r>
              <a:rPr lang="en-US" baseline="0" dirty="0">
                <a:effectLst/>
              </a:rPr>
              <a:t> that t</a:t>
            </a:r>
            <a:r>
              <a:rPr lang="en-US" dirty="0">
                <a:effectLst/>
              </a:rPr>
              <a:t>he VPP assessment team may still ask contractors questions about this information, but this information may differ from your own procedures.</a:t>
            </a:r>
          </a:p>
          <a:p>
            <a:r>
              <a:rPr lang="en-US" dirty="0">
                <a:effectLst/>
              </a:rPr>
              <a:t> </a:t>
            </a:r>
          </a:p>
          <a:p>
            <a:r>
              <a:rPr lang="en-US" dirty="0">
                <a:effectLst/>
              </a:rPr>
              <a:t>A general rule of thumb for contract employees supervised by your organization and working alongside organizational employees is that they must know the same information that your own employees know. This seamless work relationship creates the need for employees and contractors alike to understand the same S&amp;H rules and expectations equally. Additionally, these contract employees must know basic OSHA VPP fundamentals. They should strive to achieve the same S&amp;H goals as your own employees – therefore, they should know your</a:t>
            </a:r>
            <a:r>
              <a:rPr lang="en-US" baseline="0" dirty="0">
                <a:effectLst/>
              </a:rPr>
              <a:t> </a:t>
            </a:r>
            <a:r>
              <a:rPr lang="en-US" dirty="0">
                <a:effectLst/>
              </a:rPr>
              <a:t>S&amp;H goals and objectives too.</a:t>
            </a:r>
          </a:p>
          <a:p>
            <a:endParaRPr lang="en-US" dirty="0">
              <a:effectLst/>
            </a:endParaRPr>
          </a:p>
          <a:p>
            <a:r>
              <a:rPr lang="en-US" dirty="0">
                <a:effectLst/>
              </a:rPr>
              <a:t>Image retrieved from Bing Images (free to use and share license) at: </a:t>
            </a:r>
            <a:r>
              <a:rPr lang="en-US" u="sng" dirty="0">
                <a:solidFill>
                  <a:srgbClr val="0000FF"/>
                </a:solidFill>
                <a:effectLst/>
                <a:hlinkClick r:id="rId3"/>
              </a:rPr>
              <a:t>http://i.stack.imgur.com/VZCIc.jpg</a:t>
            </a:r>
            <a:endParaRPr lang="en-US" u="sng" dirty="0">
              <a:solidFill>
                <a:srgbClr val="0000FF"/>
              </a:solidFill>
              <a:effectLst/>
            </a:endParaRPr>
          </a:p>
          <a:p>
            <a:r>
              <a:rPr lang="en-US" dirty="0">
                <a:effectLst/>
              </a:rPr>
              <a:t> </a:t>
            </a:r>
          </a:p>
          <a:p>
            <a:r>
              <a:rPr lang="en-US" dirty="0">
                <a:effectLst/>
              </a:rPr>
              <a:t>The image shows an emergency evacuation sign and diagram template. All contract employees should be familiar with your local emergency procedures.</a:t>
            </a: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29467913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March 31, 2022. Other requests shall be referred to Contracts, Code 22560; Space and Naval Warfare Systems Center Pacific; 53560 Hull Street; San Diego, CA 92152.</a:t>
            </a:r>
          </a:p>
          <a:p>
            <a:endParaRPr lang="en-US" sz="6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a:noFill/>
          <a:effectLst/>
        </p:spPr>
        <p:txBody>
          <a:bodyPr>
            <a:noAutofit/>
          </a:bodyPr>
          <a:lstStyle/>
          <a:p>
            <a:r>
              <a:rPr lang="en-US" dirty="0"/>
              <a:t>Contract Employees</a:t>
            </a:r>
          </a:p>
        </p:txBody>
      </p:sp>
      <p:sp>
        <p:nvSpPr>
          <p:cNvPr id="3" name="Subtitle 2"/>
          <p:cNvSpPr>
            <a:spLocks noGrp="1"/>
          </p:cNvSpPr>
          <p:nvPr>
            <p:ph type="subTitle" idx="1"/>
          </p:nvPr>
        </p:nvSpPr>
        <p:spPr>
          <a:xfrm>
            <a:off x="457199" y="3566160"/>
            <a:ext cx="11274552" cy="548640"/>
          </a:xfrm>
          <a:noFill/>
          <a:effectLst/>
        </p:spPr>
        <p:txBody>
          <a:bodyPr/>
          <a:lstStyle/>
          <a:p>
            <a:r>
              <a:rPr lang="en-US" dirty="0"/>
              <a:t>OSHA VPP</a:t>
            </a:r>
          </a:p>
        </p:txBody>
      </p:sp>
      <p:sp>
        <p:nvSpPr>
          <p:cNvPr id="4" name="Subtitle 2"/>
          <p:cNvSpPr txBox="1">
            <a:spLocks/>
          </p:cNvSpPr>
          <p:nvPr/>
        </p:nvSpPr>
        <p:spPr>
          <a:xfrm>
            <a:off x="1840360" y="4163717"/>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March 2022</a:t>
            </a:r>
          </a:p>
        </p:txBody>
      </p:sp>
    </p:spTree>
    <p:extLst>
      <p:ext uri="{BB962C8B-B14F-4D97-AF65-F5344CB8AC3E}">
        <p14:creationId xmlns:p14="http://schemas.microsoft.com/office/powerpoint/2010/main" val="140051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8" name="Rounded Rectangle 7"/>
          <p:cNvSpPr/>
          <p:nvPr/>
        </p:nvSpPr>
        <p:spPr>
          <a:xfrm>
            <a:off x="1386882" y="960120"/>
            <a:ext cx="9418237" cy="4937760"/>
          </a:xfrm>
          <a:prstGeom prst="roundRect">
            <a:avLst>
              <a:gd name="adj" fmla="val 7594"/>
            </a:avLst>
          </a:prstGeom>
        </p:spPr>
        <p:style>
          <a:lnRef idx="1">
            <a:schemeClr val="dk1"/>
          </a:lnRef>
          <a:fillRef idx="2">
            <a:schemeClr val="dk1"/>
          </a:fillRef>
          <a:effectRef idx="1">
            <a:schemeClr val="dk1"/>
          </a:effectRef>
          <a:fontRef idx="minor">
            <a:schemeClr val="dk1"/>
          </a:fontRef>
        </p:style>
        <p:txBody>
          <a:bodyPr rtlCol="0" anchor="ctr"/>
          <a:lstStyle/>
          <a:p>
            <a:pPr marL="569913" indent="-454025">
              <a:lnSpc>
                <a:spcPct val="130000"/>
              </a:lnSpc>
              <a:buFont typeface="Wingdings" panose="05000000000000000000" pitchFamily="2" charset="2"/>
              <a:buChar char="q"/>
            </a:pPr>
            <a:r>
              <a:rPr lang="en-US" sz="2400" dirty="0"/>
              <a:t>Create a contractor oversight program</a:t>
            </a:r>
          </a:p>
          <a:p>
            <a:pPr marL="569913" indent="-454025">
              <a:lnSpc>
                <a:spcPct val="130000"/>
              </a:lnSpc>
              <a:buFont typeface="Wingdings" panose="05000000000000000000" pitchFamily="2" charset="2"/>
              <a:buChar char="q"/>
            </a:pPr>
            <a:r>
              <a:rPr lang="en-US" sz="2400" dirty="0"/>
              <a:t>Train designated CORs</a:t>
            </a:r>
          </a:p>
          <a:p>
            <a:pPr marL="569913" indent="-454025">
              <a:lnSpc>
                <a:spcPct val="130000"/>
              </a:lnSpc>
              <a:buFont typeface="Wingdings" panose="05000000000000000000" pitchFamily="2" charset="2"/>
              <a:buChar char="q"/>
            </a:pPr>
            <a:r>
              <a:rPr lang="en-US" sz="2400" dirty="0"/>
              <a:t>Establish a contractor selection process</a:t>
            </a:r>
          </a:p>
          <a:p>
            <a:pPr marL="569913" indent="-454025">
              <a:lnSpc>
                <a:spcPct val="130000"/>
              </a:lnSpc>
              <a:buFont typeface="Wingdings" panose="05000000000000000000" pitchFamily="2" charset="2"/>
              <a:buChar char="q"/>
            </a:pPr>
            <a:r>
              <a:rPr lang="en-US" sz="2400" dirty="0"/>
              <a:t>Review contractor S&amp;H program</a:t>
            </a:r>
          </a:p>
          <a:p>
            <a:pPr marL="569913" indent="-454025">
              <a:lnSpc>
                <a:spcPct val="130000"/>
              </a:lnSpc>
              <a:buFont typeface="Wingdings" panose="05000000000000000000" pitchFamily="2" charset="2"/>
              <a:buChar char="q"/>
            </a:pPr>
            <a:r>
              <a:rPr lang="en-US" sz="2400" dirty="0"/>
              <a:t>Hold pre-contract meetings</a:t>
            </a:r>
          </a:p>
          <a:p>
            <a:pPr marL="569913" indent="-454025">
              <a:lnSpc>
                <a:spcPct val="130000"/>
              </a:lnSpc>
              <a:buFont typeface="Wingdings" panose="05000000000000000000" pitchFamily="2" charset="2"/>
              <a:buChar char="q"/>
            </a:pPr>
            <a:r>
              <a:rPr lang="en-US" sz="2400" dirty="0"/>
              <a:t>Provide contractor S&amp;H training</a:t>
            </a:r>
          </a:p>
          <a:p>
            <a:pPr marL="569913" indent="-454025">
              <a:lnSpc>
                <a:spcPct val="130000"/>
              </a:lnSpc>
              <a:buFont typeface="Wingdings" panose="05000000000000000000" pitchFamily="2" charset="2"/>
              <a:buChar char="q"/>
            </a:pPr>
            <a:r>
              <a:rPr lang="en-US" sz="2400" dirty="0"/>
              <a:t>Perform S&amp;H audits and inspections of contractor work areas</a:t>
            </a:r>
          </a:p>
          <a:p>
            <a:pPr marL="569913" indent="-454025">
              <a:lnSpc>
                <a:spcPct val="130000"/>
              </a:lnSpc>
              <a:buFont typeface="Wingdings" panose="05000000000000000000" pitchFamily="2" charset="2"/>
              <a:buChar char="q"/>
            </a:pPr>
            <a:r>
              <a:rPr lang="en-US" sz="2400" dirty="0"/>
              <a:t>Collect and review contractor S&amp;H data</a:t>
            </a:r>
          </a:p>
          <a:p>
            <a:pPr marL="569913" indent="-454025">
              <a:lnSpc>
                <a:spcPct val="130000"/>
              </a:lnSpc>
              <a:buFont typeface="Wingdings" panose="05000000000000000000" pitchFamily="2" charset="2"/>
              <a:buChar char="q"/>
            </a:pPr>
            <a:r>
              <a:rPr lang="en-US" sz="2400" dirty="0"/>
              <a:t>Assist with APPs/RRPs, as necessary</a:t>
            </a:r>
          </a:p>
          <a:p>
            <a:pPr marL="569913" indent="-454025">
              <a:lnSpc>
                <a:spcPct val="130000"/>
              </a:lnSpc>
              <a:buFont typeface="Wingdings" panose="05000000000000000000" pitchFamily="2" charset="2"/>
              <a:buChar char="q"/>
            </a:pPr>
            <a:r>
              <a:rPr lang="en-US" sz="2400" dirty="0"/>
              <a:t>Develop relationships with contractors</a:t>
            </a:r>
          </a:p>
        </p:txBody>
      </p:sp>
    </p:spTree>
    <p:extLst>
      <p:ext uri="{BB962C8B-B14F-4D97-AF65-F5344CB8AC3E}">
        <p14:creationId xmlns:p14="http://schemas.microsoft.com/office/powerpoint/2010/main" val="146811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Oversight Program</a:t>
            </a:r>
          </a:p>
        </p:txBody>
      </p:sp>
      <p:sp>
        <p:nvSpPr>
          <p:cNvPr id="3" name="Content Placeholder 2"/>
          <p:cNvSpPr>
            <a:spLocks noGrp="1"/>
          </p:cNvSpPr>
          <p:nvPr>
            <p:ph idx="1"/>
          </p:nvPr>
        </p:nvSpPr>
        <p:spPr>
          <a:xfrm>
            <a:off x="230719" y="955040"/>
            <a:ext cx="11731752" cy="5029200"/>
          </a:xfrm>
        </p:spPr>
        <p:txBody>
          <a:bodyPr>
            <a:noAutofit/>
          </a:bodyPr>
          <a:lstStyle/>
          <a:p>
            <a:pPr lvl="0"/>
            <a:r>
              <a:rPr lang="en-US" dirty="0"/>
              <a:t>Determine contractor S&amp;H screening requirements</a:t>
            </a:r>
          </a:p>
          <a:p>
            <a:pPr lvl="0"/>
            <a:r>
              <a:rPr lang="en-US" dirty="0"/>
              <a:t>Instruct contractors to follow site S&amp;H rules</a:t>
            </a:r>
          </a:p>
          <a:p>
            <a:pPr lvl="0"/>
            <a:r>
              <a:rPr lang="en-US" dirty="0"/>
              <a:t>Describe processes to monitor</a:t>
            </a:r>
            <a:br>
              <a:rPr lang="en-US" dirty="0"/>
            </a:br>
            <a:r>
              <a:rPr lang="en-US" dirty="0"/>
              <a:t>contractor S&amp;H performance</a:t>
            </a:r>
          </a:p>
          <a:p>
            <a:pPr lvl="0"/>
            <a:r>
              <a:rPr lang="en-US" dirty="0"/>
              <a:t>Discuss hazard identification and</a:t>
            </a:r>
            <a:br>
              <a:rPr lang="en-US" dirty="0"/>
            </a:br>
            <a:r>
              <a:rPr lang="en-US" dirty="0"/>
              <a:t>correction in contractor work areas</a:t>
            </a:r>
          </a:p>
          <a:p>
            <a:pPr lvl="0"/>
            <a:r>
              <a:rPr lang="en-US" dirty="0"/>
              <a:t>Explain contractor discipline</a:t>
            </a:r>
            <a:br>
              <a:rPr lang="en-US" dirty="0"/>
            </a:br>
            <a:r>
              <a:rPr lang="en-US" dirty="0"/>
              <a:t>for S&amp;H infractions</a:t>
            </a:r>
          </a:p>
          <a:p>
            <a:pPr lvl="0"/>
            <a:r>
              <a:rPr lang="en-US" dirty="0"/>
              <a:t>Encourage contractors to implement</a:t>
            </a:r>
            <a:br>
              <a:rPr lang="en-US" dirty="0"/>
            </a:br>
            <a:r>
              <a:rPr lang="en-US" dirty="0"/>
              <a:t>a SMS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1026" name="Picture 2" descr="C:\Users\schrothl\AppData\Local\Microsoft\Windows\Temporary Internet Files\Content.IE5\J8KW21AG\7556691542_95d90c2f17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682" y="2216401"/>
            <a:ext cx="5023789" cy="3767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426607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Oversight Program</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3677469"/>
              </p:ext>
            </p:extLst>
          </p:nvPr>
        </p:nvGraphicFramePr>
        <p:xfrm>
          <a:off x="472823" y="1005840"/>
          <a:ext cx="11246354" cy="4846320"/>
        </p:xfrm>
        <a:graphic>
          <a:graphicData uri="http://schemas.openxmlformats.org/drawingml/2006/table">
            <a:tbl>
              <a:tblPr firstRow="1" firstCol="1" bandRow="1"/>
              <a:tblGrid>
                <a:gridCol w="2706154">
                  <a:extLst>
                    <a:ext uri="{9D8B030D-6E8A-4147-A177-3AD203B41FA5}">
                      <a16:colId xmlns:a16="http://schemas.microsoft.com/office/drawing/2014/main" val="20000"/>
                    </a:ext>
                  </a:extLst>
                </a:gridCol>
                <a:gridCol w="2917023">
                  <a:extLst>
                    <a:ext uri="{9D8B030D-6E8A-4147-A177-3AD203B41FA5}">
                      <a16:colId xmlns:a16="http://schemas.microsoft.com/office/drawing/2014/main" val="20001"/>
                    </a:ext>
                  </a:extLst>
                </a:gridCol>
                <a:gridCol w="2811001">
                  <a:extLst>
                    <a:ext uri="{9D8B030D-6E8A-4147-A177-3AD203B41FA5}">
                      <a16:colId xmlns:a16="http://schemas.microsoft.com/office/drawing/2014/main" val="20002"/>
                    </a:ext>
                  </a:extLst>
                </a:gridCol>
                <a:gridCol w="2812176">
                  <a:extLst>
                    <a:ext uri="{9D8B030D-6E8A-4147-A177-3AD203B41FA5}">
                      <a16:colId xmlns:a16="http://schemas.microsoft.com/office/drawing/2014/main" val="20003"/>
                    </a:ext>
                  </a:extLst>
                </a:gridCol>
              </a:tblGrid>
              <a:tr h="822960">
                <a:tc>
                  <a:txBody>
                    <a:bodyPr/>
                    <a:lstStyle/>
                    <a:p>
                      <a:pPr algn="ctr">
                        <a:lnSpc>
                          <a:spcPct val="115000"/>
                        </a:lnSpc>
                        <a:spcAft>
                          <a:spcPts val="0"/>
                        </a:spcAft>
                      </a:pPr>
                      <a:r>
                        <a:rPr lang="en-US" sz="2200" b="1" dirty="0">
                          <a:solidFill>
                            <a:schemeClr val="bg1"/>
                          </a:solidFill>
                          <a:effectLst/>
                          <a:latin typeface="+mj-lt"/>
                          <a:cs typeface="Times New Roman"/>
                        </a:rPr>
                        <a:t>Pre-Contract</a:t>
                      </a:r>
                      <a:endParaRPr lang="en-US" sz="2200" dirty="0">
                        <a:solidFill>
                          <a:schemeClr val="bg1"/>
                        </a:solidFill>
                        <a:effectLst/>
                        <a:latin typeface="+mj-lt"/>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n-US" sz="2200" b="1" dirty="0">
                          <a:solidFill>
                            <a:schemeClr val="bg1"/>
                          </a:solidFill>
                          <a:effectLst/>
                          <a:latin typeface="+mj-lt"/>
                          <a:cs typeface="Times New Roman"/>
                        </a:rPr>
                        <a:t>Post-Award</a:t>
                      </a:r>
                      <a:endParaRPr lang="en-US" sz="2200" dirty="0">
                        <a:solidFill>
                          <a:schemeClr val="bg1"/>
                        </a:solidFill>
                        <a:effectLst/>
                        <a:latin typeface="+mj-lt"/>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spcAft>
                          <a:spcPts val="0"/>
                        </a:spcAft>
                      </a:pPr>
                      <a:r>
                        <a:rPr lang="en-US" sz="2200" b="1" dirty="0">
                          <a:solidFill>
                            <a:schemeClr val="bg1"/>
                          </a:solidFill>
                          <a:effectLst/>
                          <a:latin typeface="+mj-lt"/>
                          <a:cs typeface="Times New Roman"/>
                        </a:rPr>
                        <a:t>During Contract</a:t>
                      </a:r>
                      <a:endParaRPr lang="en-US" sz="2200" dirty="0">
                        <a:solidFill>
                          <a:schemeClr val="bg1"/>
                        </a:solidFill>
                        <a:effectLst/>
                        <a:latin typeface="+mj-lt"/>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spcAft>
                          <a:spcPts val="0"/>
                        </a:spcAft>
                      </a:pPr>
                      <a:r>
                        <a:rPr lang="en-US" sz="2200" b="1" dirty="0">
                          <a:solidFill>
                            <a:schemeClr val="bg1"/>
                          </a:solidFill>
                          <a:effectLst/>
                          <a:latin typeface="+mj-lt"/>
                          <a:cs typeface="Times New Roman"/>
                        </a:rPr>
                        <a:t>Post-Contract</a:t>
                      </a:r>
                      <a:endParaRPr lang="en-US" sz="2200" dirty="0">
                        <a:solidFill>
                          <a:schemeClr val="bg1"/>
                        </a:solidFill>
                        <a:effectLst/>
                        <a:latin typeface="+mj-lt"/>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005840">
                <a:tc>
                  <a:txBody>
                    <a:bodyPr/>
                    <a:lstStyle/>
                    <a:p>
                      <a:pPr>
                        <a:lnSpc>
                          <a:spcPct val="115000"/>
                        </a:lnSpc>
                        <a:spcAft>
                          <a:spcPts val="0"/>
                        </a:spcAft>
                      </a:pPr>
                      <a:r>
                        <a:rPr lang="en-US" sz="1800" dirty="0">
                          <a:effectLst/>
                          <a:latin typeface="+mj-lt"/>
                          <a:cs typeface="Times New Roman"/>
                        </a:rPr>
                        <a:t>Review I&amp;I rates and OSHA citation history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cs typeface="Times New Roman"/>
                        </a:rPr>
                        <a:t>Review contractor written S&amp;H program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Monitor adherence to contract S&amp;H provisions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Rate contractor performance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5840">
                <a:tc>
                  <a:txBody>
                    <a:bodyPr/>
                    <a:lstStyle/>
                    <a:p>
                      <a:pPr>
                        <a:lnSpc>
                          <a:spcPct val="115000"/>
                        </a:lnSpc>
                        <a:spcAft>
                          <a:spcPts val="0"/>
                        </a:spcAft>
                      </a:pPr>
                      <a:r>
                        <a:rPr lang="en-US" sz="1800" dirty="0">
                          <a:effectLst/>
                          <a:latin typeface="+mj-lt"/>
                          <a:cs typeface="Times New Roman"/>
                        </a:rPr>
                        <a:t>Examine contractor qualifications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cs typeface="Times New Roman"/>
                        </a:rPr>
                        <a:t>Hold pre-contract S&amp;H briefings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Perform S&amp;H audits and inspections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Place great performers on a pre-approved list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5840">
                <a:tc>
                  <a:txBody>
                    <a:bodyPr/>
                    <a:lstStyle/>
                    <a:p>
                      <a:pPr>
                        <a:lnSpc>
                          <a:spcPct val="115000"/>
                        </a:lnSpc>
                        <a:spcAft>
                          <a:spcPts val="0"/>
                        </a:spcAft>
                      </a:pPr>
                      <a:r>
                        <a:rPr lang="en-US" sz="1800" dirty="0">
                          <a:effectLst/>
                          <a:latin typeface="+mj-lt"/>
                          <a:cs typeface="Times New Roman"/>
                        </a:rPr>
                        <a:t>Check EMRs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cs typeface="Times New Roman"/>
                        </a:rPr>
                        <a:t>Work with contractors to develop an APP/RRP, if necessary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Take disciplinary actions, as necessary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Review and revise the contractor oversight program, as needed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5840">
                <a:tc>
                  <a:txBody>
                    <a:bodyPr/>
                    <a:lstStyle/>
                    <a:p>
                      <a:pPr>
                        <a:lnSpc>
                          <a:spcPct val="115000"/>
                        </a:lnSpc>
                        <a:spcAft>
                          <a:spcPts val="0"/>
                        </a:spcAft>
                      </a:pPr>
                      <a:r>
                        <a:rPr lang="en-US" sz="1800" dirty="0">
                          <a:effectLst/>
                          <a:latin typeface="+mj-lt"/>
                          <a:cs typeface="Times New Roman"/>
                        </a:rPr>
                        <a:t>Consult previous employers of contractor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cs typeface="Times New Roman"/>
                        </a:rPr>
                        <a:t>Encourage SMS implementation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Monitor contractor I&amp;I rates*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mj-lt"/>
                          <a:cs typeface="Times New Roman"/>
                        </a:rPr>
                        <a:t>Report contractor information on annual VPP self-evaluation*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608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COR Training</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13</a:t>
            </a:fld>
            <a:endParaRPr lang="en-US" dirty="0"/>
          </a:p>
        </p:txBody>
      </p:sp>
      <p:sp>
        <p:nvSpPr>
          <p:cNvPr id="3" name="Content Placeholder 2"/>
          <p:cNvSpPr>
            <a:spLocks noGrp="1"/>
          </p:cNvSpPr>
          <p:nvPr>
            <p:ph sz="half" idx="1"/>
          </p:nvPr>
        </p:nvSpPr>
        <p:spPr>
          <a:xfrm>
            <a:off x="225880" y="952501"/>
            <a:ext cx="6217951" cy="5148263"/>
          </a:xfrm>
        </p:spPr>
        <p:txBody>
          <a:bodyPr>
            <a:normAutofit/>
          </a:bodyPr>
          <a:lstStyle/>
          <a:p>
            <a:pPr lvl="0"/>
            <a:r>
              <a:rPr lang="en-US" sz="3200" dirty="0"/>
              <a:t>Provide additional S&amp;H training to CORs:</a:t>
            </a:r>
          </a:p>
          <a:p>
            <a:pPr lvl="1"/>
            <a:r>
              <a:rPr lang="en-US" sz="2800" dirty="0"/>
              <a:t>S&amp;H oversight of contractors</a:t>
            </a:r>
          </a:p>
          <a:p>
            <a:pPr lvl="1"/>
            <a:r>
              <a:rPr lang="en-US" sz="2800" dirty="0"/>
              <a:t>Hazard identification and evaluation</a:t>
            </a:r>
          </a:p>
          <a:p>
            <a:pPr lvl="1"/>
            <a:r>
              <a:rPr lang="en-US" sz="2800" dirty="0"/>
              <a:t>VPP-specific needs or requirements</a:t>
            </a:r>
          </a:p>
        </p:txBody>
      </p:sp>
      <p:sp>
        <p:nvSpPr>
          <p:cNvPr id="6" name="Rectangle 5"/>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30" y="1654408"/>
            <a:ext cx="5522289" cy="341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54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Selection</a:t>
            </a:r>
          </a:p>
        </p:txBody>
      </p:sp>
      <p:sp>
        <p:nvSpPr>
          <p:cNvPr id="3" name="Content Placeholder 2"/>
          <p:cNvSpPr>
            <a:spLocks noGrp="1"/>
          </p:cNvSpPr>
          <p:nvPr>
            <p:ph idx="1"/>
          </p:nvPr>
        </p:nvSpPr>
        <p:spPr/>
        <p:txBody>
          <a:bodyPr>
            <a:normAutofit/>
          </a:bodyPr>
          <a:lstStyle/>
          <a:p>
            <a:pPr lvl="0"/>
            <a:r>
              <a:rPr lang="en-US" dirty="0"/>
              <a:t>Consider these factors when selecting contractors:</a:t>
            </a:r>
          </a:p>
          <a:p>
            <a:pPr lvl="1"/>
            <a:r>
              <a:rPr lang="en-US" dirty="0"/>
              <a:t>I&amp;I rates for the last three years</a:t>
            </a:r>
          </a:p>
          <a:p>
            <a:pPr lvl="1"/>
            <a:r>
              <a:rPr lang="en-US" dirty="0"/>
              <a:t>Reports of significant I&amp;Is</a:t>
            </a:r>
          </a:p>
          <a:p>
            <a:pPr lvl="1"/>
            <a:r>
              <a:rPr lang="en-US" dirty="0"/>
              <a:t>EMR for the last three years</a:t>
            </a:r>
          </a:p>
          <a:p>
            <a:pPr lvl="1"/>
            <a:r>
              <a:rPr lang="en-US" dirty="0"/>
              <a:t>OSHA violations in the last three years</a:t>
            </a:r>
          </a:p>
          <a:p>
            <a:pPr lvl="1"/>
            <a:r>
              <a:rPr lang="en-US" dirty="0"/>
              <a:t>Previous employers’ reviews and recommendations</a:t>
            </a:r>
          </a:p>
          <a:p>
            <a:pPr lvl="1"/>
            <a:r>
              <a:rPr lang="en-US" dirty="0"/>
              <a:t>S&amp;H experience, qualifications, and certifications</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717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892" t="12974" r="19274" b="10269"/>
          <a:stretch/>
        </p:blipFill>
        <p:spPr bwMode="auto">
          <a:xfrm>
            <a:off x="8177572" y="2879222"/>
            <a:ext cx="3784899" cy="32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57024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S&amp;H Program</a:t>
            </a:r>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Review the contractor’s submitted S&amp;H program:</a:t>
            </a:r>
          </a:p>
          <a:p>
            <a:pPr lvl="1"/>
            <a:r>
              <a:rPr lang="en-US" dirty="0"/>
              <a:t>Applicable hazard control programs</a:t>
            </a:r>
          </a:p>
          <a:p>
            <a:pPr lvl="1"/>
            <a:r>
              <a:rPr lang="en-US" dirty="0"/>
              <a:t>S&amp;H training requirements and records</a:t>
            </a:r>
          </a:p>
          <a:p>
            <a:pPr lvl="1"/>
            <a:r>
              <a:rPr lang="en-US" dirty="0"/>
              <a:t>Hazard reporting, identification, and correction</a:t>
            </a:r>
            <a:br>
              <a:rPr lang="en-US" dirty="0"/>
            </a:br>
            <a:r>
              <a:rPr lang="en-US" dirty="0"/>
              <a:t>processes</a:t>
            </a:r>
          </a:p>
          <a:p>
            <a:pPr lvl="1"/>
            <a:r>
              <a:rPr lang="en-US" dirty="0"/>
              <a:t>Mishap reporting and investigation policies</a:t>
            </a:r>
          </a:p>
          <a:p>
            <a:pPr lvl="1"/>
            <a:r>
              <a:rPr lang="en-US" dirty="0"/>
              <a:t>Emergency number(s) and procedures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6" name="Rectangle 5"/>
          <p:cNvSpPr/>
          <p:nvPr/>
        </p:nvSpPr>
        <p:spPr>
          <a:xfrm>
            <a:off x="3778267"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3075" name="Picture 3" descr="C:\Users\hodyb\AppData\Local\Microsoft\Windows\Temporary Internet Files\Content.IE5\UHESGKI3\review-m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568" y="1993392"/>
            <a:ext cx="3759201" cy="375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7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Pre-Contract Meetings</a:t>
            </a:r>
          </a:p>
        </p:txBody>
      </p:sp>
      <p:sp>
        <p:nvSpPr>
          <p:cNvPr id="3" name="Content Placeholder 2"/>
          <p:cNvSpPr>
            <a:spLocks noGrp="1"/>
          </p:cNvSpPr>
          <p:nvPr>
            <p:ph idx="1"/>
          </p:nvPr>
        </p:nvSpPr>
        <p:spPr>
          <a:xfrm>
            <a:off x="230719" y="955040"/>
            <a:ext cx="11731752" cy="5029200"/>
          </a:xfrm>
        </p:spPr>
        <p:txBody>
          <a:bodyPr>
            <a:noAutofit/>
          </a:bodyPr>
          <a:lstStyle/>
          <a:p>
            <a:pPr lvl="0"/>
            <a:r>
              <a:rPr lang="en-US" dirty="0"/>
              <a:t>Involve all stakeholders</a:t>
            </a:r>
          </a:p>
          <a:p>
            <a:pPr lvl="0"/>
            <a:r>
              <a:rPr lang="en-US" dirty="0"/>
              <a:t>Review S&amp;H contract provisions</a:t>
            </a:r>
            <a:br>
              <a:rPr lang="en-US" dirty="0"/>
            </a:br>
            <a:r>
              <a:rPr lang="en-US" dirty="0"/>
              <a:t>and on-site S&amp;H rules</a:t>
            </a:r>
          </a:p>
          <a:p>
            <a:pPr lvl="0"/>
            <a:r>
              <a:rPr lang="en-US" dirty="0"/>
              <a:t>Discuss work changes impacting</a:t>
            </a:r>
            <a:br>
              <a:rPr lang="en-US" dirty="0"/>
            </a:br>
            <a:r>
              <a:rPr lang="en-US" dirty="0"/>
              <a:t>S&amp;H, if needed</a:t>
            </a:r>
          </a:p>
          <a:p>
            <a:pPr lvl="0"/>
            <a:r>
              <a:rPr lang="en-US" dirty="0"/>
              <a:t>Follow-up on contractor S&amp;H</a:t>
            </a:r>
            <a:br>
              <a:rPr lang="en-US" dirty="0"/>
            </a:br>
            <a:r>
              <a:rPr lang="en-US" dirty="0"/>
              <a:t>documentation</a:t>
            </a:r>
          </a:p>
          <a:p>
            <a:pPr lvl="0"/>
            <a:r>
              <a:rPr lang="en-US" dirty="0"/>
              <a:t>Conduct a worksite walkthrough</a:t>
            </a:r>
          </a:p>
          <a:p>
            <a:pPr lvl="0"/>
            <a:r>
              <a:rPr lang="en-US" dirty="0"/>
              <a:t>Encourage implementation of a SMS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713" y="1521012"/>
            <a:ext cx="5195758" cy="38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32903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S&amp;H Training</a:t>
            </a:r>
          </a:p>
        </p:txBody>
      </p:sp>
      <p:sp>
        <p:nvSpPr>
          <p:cNvPr id="3" name="Content Placeholder 2"/>
          <p:cNvSpPr>
            <a:spLocks noGrp="1"/>
          </p:cNvSpPr>
          <p:nvPr>
            <p:ph idx="1"/>
          </p:nvPr>
        </p:nvSpPr>
        <p:spPr>
          <a:xfrm>
            <a:off x="230719" y="955040"/>
            <a:ext cx="11731752" cy="5029200"/>
          </a:xfrm>
        </p:spPr>
        <p:txBody>
          <a:bodyPr>
            <a:noAutofit/>
          </a:bodyPr>
          <a:lstStyle/>
          <a:p>
            <a:pPr lvl="0"/>
            <a:r>
              <a:rPr lang="en-US" dirty="0"/>
              <a:t>Provide NEO to applicable contractor employees:</a:t>
            </a:r>
          </a:p>
          <a:p>
            <a:pPr lvl="1"/>
            <a:r>
              <a:rPr lang="en-US" dirty="0"/>
              <a:t>Specific S&amp;H hazards of your site</a:t>
            </a:r>
          </a:p>
          <a:p>
            <a:pPr lvl="1"/>
            <a:r>
              <a:rPr lang="en-US" dirty="0"/>
              <a:t>S&amp;H rules and expectations on site</a:t>
            </a:r>
          </a:p>
          <a:p>
            <a:pPr lvl="1"/>
            <a:r>
              <a:rPr lang="en-US" dirty="0"/>
              <a:t>Hazard reporting procedures</a:t>
            </a:r>
          </a:p>
          <a:p>
            <a:pPr lvl="1"/>
            <a:r>
              <a:rPr lang="en-US" dirty="0"/>
              <a:t>Organization’s participation in</a:t>
            </a:r>
            <a:br>
              <a:rPr lang="en-US" dirty="0"/>
            </a:br>
            <a:r>
              <a:rPr lang="en-US" dirty="0"/>
              <a:t>OSHA VPP</a:t>
            </a:r>
          </a:p>
          <a:p>
            <a:pPr lvl="1"/>
            <a:r>
              <a:rPr lang="en-US" dirty="0"/>
              <a:t>Local emergency procedures</a:t>
            </a:r>
            <a:br>
              <a:rPr lang="en-US" dirty="0"/>
            </a:br>
            <a:r>
              <a:rPr lang="en-US" dirty="0"/>
              <a:t>and evacuation</a:t>
            </a:r>
          </a:p>
          <a:p>
            <a:pPr lvl="1"/>
            <a:r>
              <a:rPr lang="en-US" dirty="0"/>
              <a:t>Organization S&amp;H goals and</a:t>
            </a:r>
            <a:br>
              <a:rPr lang="en-US" dirty="0"/>
            </a:br>
            <a:r>
              <a:rPr lang="en-US" dirty="0"/>
              <a:t>objectives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7" name="Rectangle 6"/>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551" y="2036783"/>
            <a:ext cx="5372920" cy="336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27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S&amp;H Training</a:t>
            </a:r>
          </a:p>
        </p:txBody>
      </p:sp>
      <p:sp>
        <p:nvSpPr>
          <p:cNvPr id="3" name="Content Placeholder 2"/>
          <p:cNvSpPr>
            <a:spLocks noGrp="1"/>
          </p:cNvSpPr>
          <p:nvPr>
            <p:ph idx="1"/>
          </p:nvPr>
        </p:nvSpPr>
        <p:spPr>
          <a:xfrm>
            <a:off x="230719" y="955040"/>
            <a:ext cx="11731752" cy="5029200"/>
          </a:xfrm>
        </p:spPr>
        <p:txBody>
          <a:bodyPr>
            <a:noAutofit/>
          </a:bodyPr>
          <a:lstStyle/>
          <a:p>
            <a:pPr lvl="0"/>
            <a:r>
              <a:rPr lang="en-US" dirty="0"/>
              <a:t>Integrate contract employees supervised by your organization into your S&amp;H training program</a:t>
            </a:r>
          </a:p>
          <a:p>
            <a:pPr lvl="0"/>
            <a:r>
              <a:rPr lang="en-US" dirty="0"/>
              <a:t>Invite contractors to participate in S&amp;H activities, events, and S&amp;H meetings</a:t>
            </a:r>
          </a:p>
          <a:p>
            <a:pPr lvl="0"/>
            <a:r>
              <a:rPr lang="en-US" dirty="0"/>
              <a:t>Document the completion of training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7" name="Rectangle 6"/>
          <p:cNvSpPr/>
          <p:nvPr/>
        </p:nvSpPr>
        <p:spPr>
          <a:xfrm>
            <a:off x="3711592" y="6367727"/>
            <a:ext cx="4751827" cy="250011"/>
          </a:xfrm>
          <a:prstGeom prst="rect">
            <a:avLst/>
          </a:prstGeom>
        </p:spPr>
        <p:txBody>
          <a:bodyPr wrap="square">
            <a:spAutoFit/>
          </a:bodyPr>
          <a:lstStyle/>
          <a:p>
            <a:pPr algn="ctr"/>
            <a:r>
              <a:rPr lang="en-US" sz="1000" dirty="0">
                <a:solidFill>
                  <a:schemeClr val="bg1">
                    <a:lumMod val="50000"/>
                  </a:schemeClr>
                </a:solidFill>
              </a:rPr>
              <a:t>Images retrieved from Bing Images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15360"/>
            <a:ext cx="3718974"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488" y="3515360"/>
            <a:ext cx="3714404"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56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S&amp;H Audits and Inspections</a:t>
            </a:r>
          </a:p>
        </p:txBody>
      </p:sp>
      <p:sp>
        <p:nvSpPr>
          <p:cNvPr id="3" name="Content Placeholder 2"/>
          <p:cNvSpPr>
            <a:spLocks noGrp="1"/>
          </p:cNvSpPr>
          <p:nvPr>
            <p:ph idx="1"/>
          </p:nvPr>
        </p:nvSpPr>
        <p:spPr>
          <a:xfrm>
            <a:off x="230188" y="955675"/>
            <a:ext cx="11731625" cy="5029200"/>
          </a:xfrm>
        </p:spPr>
        <p:txBody>
          <a:bodyPr>
            <a:normAutofit lnSpcReduction="10000"/>
          </a:bodyPr>
          <a:lstStyle/>
          <a:p>
            <a:pPr lvl="0"/>
            <a:r>
              <a:rPr lang="en-US" dirty="0"/>
              <a:t>Review contractor S&amp;H inspection</a:t>
            </a:r>
            <a:br>
              <a:rPr lang="en-US" dirty="0"/>
            </a:br>
            <a:r>
              <a:rPr lang="en-US" dirty="0"/>
              <a:t>findings</a:t>
            </a:r>
          </a:p>
          <a:p>
            <a:pPr lvl="0"/>
            <a:r>
              <a:rPr lang="en-US" dirty="0"/>
              <a:t>Conduct S&amp;H inspections of contractor</a:t>
            </a:r>
            <a:br>
              <a:rPr lang="en-US" dirty="0"/>
            </a:br>
            <a:r>
              <a:rPr lang="en-US" dirty="0"/>
              <a:t>work areas</a:t>
            </a:r>
          </a:p>
          <a:p>
            <a:pPr lvl="0"/>
            <a:r>
              <a:rPr lang="en-US" dirty="0"/>
              <a:t>Assess contractor compliance with</a:t>
            </a:r>
            <a:br>
              <a:rPr lang="en-US" dirty="0"/>
            </a:br>
            <a:r>
              <a:rPr lang="en-US" dirty="0"/>
              <a:t>S&amp;H provisions</a:t>
            </a:r>
          </a:p>
          <a:p>
            <a:pPr lvl="0"/>
            <a:r>
              <a:rPr lang="en-US" dirty="0"/>
              <a:t>Assign “Stop Work” authority to</a:t>
            </a:r>
            <a:br>
              <a:rPr lang="en-US" dirty="0"/>
            </a:br>
            <a:r>
              <a:rPr lang="en-US" dirty="0"/>
              <a:t>CORs, as needed</a:t>
            </a:r>
          </a:p>
          <a:p>
            <a:pPr lvl="0"/>
            <a:r>
              <a:rPr lang="en-US" dirty="0"/>
              <a:t>Review toolbox talks or contractor S&amp;H meeting minutes</a:t>
            </a:r>
          </a:p>
          <a:p>
            <a:pPr lvl="0"/>
            <a:r>
              <a:rPr lang="en-US" dirty="0"/>
              <a:t>Discuss areas of concern and potential solutions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19</a:t>
            </a:fld>
            <a:endParaRPr lang="en-US" dirty="0"/>
          </a:p>
        </p:txBody>
      </p:sp>
      <p:sp>
        <p:nvSpPr>
          <p:cNvPr id="6" name="Rectangle 5"/>
          <p:cNvSpPr/>
          <p:nvPr/>
        </p:nvSpPr>
        <p:spPr>
          <a:xfrm>
            <a:off x="3755117"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532" y="955675"/>
            <a:ext cx="4883281" cy="331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31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Objectives</a:t>
            </a:r>
          </a:p>
        </p:txBody>
      </p:sp>
      <p:sp>
        <p:nvSpPr>
          <p:cNvPr id="3" name="Content Placeholder 2"/>
          <p:cNvSpPr>
            <a:spLocks noGrp="1"/>
          </p:cNvSpPr>
          <p:nvPr>
            <p:ph idx="1"/>
          </p:nvPr>
        </p:nvSpPr>
        <p:spPr/>
        <p:txBody>
          <a:bodyPr>
            <a:normAutofit/>
          </a:bodyPr>
          <a:lstStyle/>
          <a:p>
            <a:pPr lvl="0"/>
            <a:r>
              <a:rPr lang="en-US" dirty="0"/>
              <a:t>In this presentation, you will learn to:</a:t>
            </a:r>
          </a:p>
          <a:p>
            <a:pPr lvl="1"/>
            <a:r>
              <a:rPr lang="en-US" dirty="0"/>
              <a:t>Summarize the background and importance of contract employees</a:t>
            </a:r>
          </a:p>
          <a:p>
            <a:pPr lvl="1"/>
            <a:r>
              <a:rPr lang="en-US" dirty="0"/>
              <a:t>List contract employee-related documentation</a:t>
            </a:r>
          </a:p>
          <a:p>
            <a:pPr lvl="1"/>
            <a:r>
              <a:rPr lang="en-US" dirty="0"/>
              <a:t>Describe the knowledge leadership/management, key personnel, and the workforce should have regarding contract employees</a:t>
            </a:r>
          </a:p>
          <a:p>
            <a:pPr lvl="1"/>
            <a:r>
              <a:rPr lang="en-US" dirty="0"/>
              <a:t>Identify contract employee-related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98411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S&amp;H Data</a:t>
            </a:r>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Gather contractor S&amp;H data:</a:t>
            </a:r>
          </a:p>
          <a:p>
            <a:pPr lvl="1"/>
            <a:r>
              <a:rPr lang="en-US" dirty="0"/>
              <a:t>OSHA recordable contractor mishaps</a:t>
            </a:r>
          </a:p>
          <a:p>
            <a:pPr lvl="1"/>
            <a:r>
              <a:rPr lang="en-US" dirty="0"/>
              <a:t>Results of mishap investigations</a:t>
            </a:r>
          </a:p>
          <a:p>
            <a:pPr lvl="1"/>
            <a:r>
              <a:rPr lang="en-US" dirty="0"/>
              <a:t>I&amp;I rate information for the calendar year</a:t>
            </a:r>
          </a:p>
          <a:p>
            <a:r>
              <a:rPr lang="en-US" dirty="0"/>
              <a:t>Incorporate data into:</a:t>
            </a:r>
          </a:p>
          <a:p>
            <a:pPr lvl="1"/>
            <a:r>
              <a:rPr lang="en-US" dirty="0"/>
              <a:t>OSHA VPP application</a:t>
            </a:r>
          </a:p>
          <a:p>
            <a:pPr lvl="1"/>
            <a:r>
              <a:rPr lang="en-US" dirty="0"/>
              <a:t>Annual self-evaluation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
        <p:nvSpPr>
          <p:cNvPr id="8" name="Rectangle 7"/>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Graphic created by the DoD SMCX</a:t>
            </a:r>
          </a:p>
        </p:txBody>
      </p:sp>
      <p:graphicFrame>
        <p:nvGraphicFramePr>
          <p:cNvPr id="7" name="Chart 6"/>
          <p:cNvGraphicFramePr/>
          <p:nvPr>
            <p:extLst>
              <p:ext uri="{D42A27DB-BD31-4B8C-83A1-F6EECF244321}">
                <p14:modId xmlns:p14="http://schemas.microsoft.com/office/powerpoint/2010/main" val="1573108401"/>
              </p:ext>
            </p:extLst>
          </p:nvPr>
        </p:nvGraphicFramePr>
        <p:xfrm>
          <a:off x="6058623" y="2354079"/>
          <a:ext cx="5484295" cy="36301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11642" y="955040"/>
            <a:ext cx="3978257"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Contractor submitted data is for the mishaps experienced while working at your worksite; not at their corporate level </a:t>
            </a:r>
          </a:p>
        </p:txBody>
      </p:sp>
    </p:spTree>
    <p:extLst>
      <p:ext uri="{BB962C8B-B14F-4D97-AF65-F5344CB8AC3E}">
        <p14:creationId xmlns:p14="http://schemas.microsoft.com/office/powerpoint/2010/main" val="2337563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Accident Prevention/Rate Reduction Plans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Help contractors develop a written APP/RRP for high I&amp;I rates:</a:t>
            </a:r>
          </a:p>
          <a:p>
            <a:pPr marL="6229350" lvl="1"/>
            <a:r>
              <a:rPr lang="en-US" dirty="0"/>
              <a:t>Brainstorm potential solutions to combat I&amp;I trends</a:t>
            </a:r>
          </a:p>
          <a:p>
            <a:pPr marL="6229350" lvl="1"/>
            <a:r>
              <a:rPr lang="en-US" dirty="0"/>
              <a:t>Develop implementation plans</a:t>
            </a:r>
          </a:p>
          <a:p>
            <a:pPr marL="6229350" lvl="1"/>
            <a:r>
              <a:rPr lang="en-US" dirty="0"/>
              <a:t>Establish goals and objectives for lowering I&amp;I rates</a:t>
            </a:r>
          </a:p>
          <a:p>
            <a:pPr marL="6229350" lvl="1"/>
            <a:r>
              <a:rPr lang="en-US" dirty="0"/>
              <a:t>Assign responsibility for tracking and reporting progress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
        <p:nvSpPr>
          <p:cNvPr id="6" name="Rectangle 5"/>
          <p:cNvSpPr/>
          <p:nvPr/>
        </p:nvSpPr>
        <p:spPr>
          <a:xfrm>
            <a:off x="3755117"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 y="1676014"/>
            <a:ext cx="5276410" cy="350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4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COR &amp; Contractor Relationships</a:t>
            </a:r>
          </a:p>
        </p:txBody>
      </p:sp>
      <p:sp>
        <p:nvSpPr>
          <p:cNvPr id="3" name="Content Placeholder 2"/>
          <p:cNvSpPr>
            <a:spLocks noGrp="1"/>
          </p:cNvSpPr>
          <p:nvPr>
            <p:ph idx="1"/>
          </p:nvPr>
        </p:nvSpPr>
        <p:spPr/>
        <p:txBody>
          <a:bodyPr>
            <a:normAutofit/>
          </a:bodyPr>
          <a:lstStyle/>
          <a:p>
            <a:pPr lvl="0"/>
            <a:r>
              <a:rPr lang="en-US" dirty="0"/>
              <a:t>Encourage contractor participation on VPP/safety teams and committees</a:t>
            </a:r>
          </a:p>
          <a:p>
            <a:r>
              <a:rPr lang="en-US" dirty="0"/>
              <a:t>Invite contractors to attend safety meetings</a:t>
            </a:r>
          </a:p>
          <a:p>
            <a:pPr lvl="0"/>
            <a:r>
              <a:rPr lang="en-US" dirty="0"/>
              <a:t>Work with contractors to improve their I&amp;I rates</a:t>
            </a:r>
          </a:p>
          <a:p>
            <a:pPr lvl="0"/>
            <a:r>
              <a:rPr lang="en-US" dirty="0"/>
              <a:t>Provide suggestions to improve contractor S&amp;H programs</a:t>
            </a:r>
          </a:p>
          <a:p>
            <a:pPr lvl="0"/>
            <a:r>
              <a:rPr lang="en-US" dirty="0"/>
              <a:t>Field contractor suggestions to improve your S&amp;H programs</a:t>
            </a:r>
            <a:br>
              <a:rPr lang="en-US" dirty="0"/>
            </a:b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
        <p:nvSpPr>
          <p:cNvPr id="7" name="TextBox 6"/>
          <p:cNvSpPr txBox="1"/>
          <p:nvPr/>
        </p:nvSpPr>
        <p:spPr>
          <a:xfrm>
            <a:off x="3954049" y="6369622"/>
            <a:ext cx="4283901"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1433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68" b="89711" l="0" r="99475">
                        <a14:foregroundMark x1="23622" y1="34405" x2="525" y2="22186"/>
                        <a14:foregroundMark x1="17585" y1="59164" x2="11286" y2="73955"/>
                        <a14:foregroundMark x1="11286" y1="74598" x2="262" y2="67524"/>
                        <a14:foregroundMark x1="77690" y1="30868" x2="99475" y2="26045"/>
                        <a14:backgroundMark x1="37795" y1="73633" x2="35171" y2="71061"/>
                        <a14:backgroundMark x1="32546" y1="72669" x2="28871" y2="66881"/>
                        <a14:backgroundMark x1="9974" y1="27010" x2="262" y2="20900"/>
                        <a14:backgroundMark x1="262" y1="20900" x2="23360" y2="34084"/>
                        <a14:backgroundMark x1="27297" y1="66881" x2="21785" y2="60129"/>
                      </a14:backgroundRemoval>
                    </a14:imgEffect>
                  </a14:imgLayer>
                </a14:imgProps>
              </a:ext>
              <a:ext uri="{28A0092B-C50C-407E-A947-70E740481C1C}">
                <a14:useLocalDpi xmlns:a14="http://schemas.microsoft.com/office/drawing/2010/main" val="0"/>
              </a:ext>
            </a:extLst>
          </a:blip>
          <a:srcRect t="20141" b="21325"/>
          <a:stretch/>
        </p:blipFill>
        <p:spPr bwMode="auto">
          <a:xfrm>
            <a:off x="4101647" y="4206997"/>
            <a:ext cx="3988703" cy="190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49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p:txBody>
          <a:bodyPr>
            <a:normAutofit/>
          </a:bodyPr>
          <a:lstStyle/>
          <a:p>
            <a:pPr lvl="0"/>
            <a:r>
              <a:rPr lang="en-US" dirty="0"/>
              <a:t>In this presentation, you learned to:</a:t>
            </a:r>
          </a:p>
          <a:p>
            <a:pPr lvl="1"/>
            <a:r>
              <a:rPr lang="en-US" dirty="0"/>
              <a:t>Summarize the background and importance of contract employees</a:t>
            </a:r>
          </a:p>
          <a:p>
            <a:pPr lvl="1"/>
            <a:r>
              <a:rPr lang="en-US" dirty="0"/>
              <a:t>List contract employee-related documentation</a:t>
            </a:r>
          </a:p>
          <a:p>
            <a:pPr lvl="1"/>
            <a:r>
              <a:rPr lang="en-US" dirty="0"/>
              <a:t>Describe the knowledge leadership/management, key personnel, and the workforce should have regarding contract employees</a:t>
            </a:r>
          </a:p>
          <a:p>
            <a:pPr lvl="1"/>
            <a:r>
              <a:rPr lang="en-US" dirty="0"/>
              <a:t>Identify contract employee-related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Tree>
    <p:extLst>
      <p:ext uri="{BB962C8B-B14F-4D97-AF65-F5344CB8AC3E}">
        <p14:creationId xmlns:p14="http://schemas.microsoft.com/office/powerpoint/2010/main" val="411457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Background &amp; Importance</a:t>
            </a:r>
          </a:p>
        </p:txBody>
      </p:sp>
      <p:sp>
        <p:nvSpPr>
          <p:cNvPr id="4" name="Slide Number Placeholder 3"/>
          <p:cNvSpPr>
            <a:spLocks noGrp="1"/>
          </p:cNvSpPr>
          <p:nvPr>
            <p:ph type="sldNum" sz="quarter" idx="12"/>
          </p:nvPr>
        </p:nvSpPr>
        <p:spPr>
          <a:xfrm>
            <a:off x="240160" y="6310171"/>
            <a:ext cx="914400" cy="365125"/>
          </a:xfrm>
        </p:spPr>
        <p:txBody>
          <a:bodyPr/>
          <a:lstStyle/>
          <a:p>
            <a:fld id="{EC6B01B9-2AD7-FF46-ADAD-E0B0ABE832D6}" type="slidenum">
              <a:rPr lang="en-US" smtClean="0"/>
              <a:pPr/>
              <a:t>3</a:t>
            </a:fld>
            <a:endParaRPr lang="en-US" dirty="0"/>
          </a:p>
        </p:txBody>
      </p:sp>
      <p:sp>
        <p:nvSpPr>
          <p:cNvPr id="3" name="Content Placeholder 2"/>
          <p:cNvSpPr>
            <a:spLocks noGrp="1"/>
          </p:cNvSpPr>
          <p:nvPr>
            <p:ph sz="half" idx="1"/>
          </p:nvPr>
        </p:nvSpPr>
        <p:spPr>
          <a:xfrm>
            <a:off x="225880" y="952501"/>
            <a:ext cx="5751587" cy="5148263"/>
          </a:xfrm>
        </p:spPr>
        <p:txBody>
          <a:bodyPr>
            <a:normAutofit/>
          </a:bodyPr>
          <a:lstStyle/>
          <a:p>
            <a:pPr lvl="0"/>
            <a:r>
              <a:rPr lang="en-US" dirty="0"/>
              <a:t>Included in the ML&amp;EI criteria for VPP</a:t>
            </a:r>
          </a:p>
          <a:p>
            <a:pPr lvl="0"/>
            <a:r>
              <a:rPr lang="en-US" dirty="0"/>
              <a:t>Covers oversight of all on-site contractors</a:t>
            </a:r>
          </a:p>
          <a:p>
            <a:pPr lvl="0"/>
            <a:r>
              <a:rPr lang="en-US" dirty="0"/>
              <a:t>Considers selecting contractors based on their past S&amp;H performance</a:t>
            </a:r>
          </a:p>
        </p:txBody>
      </p:sp>
      <p:sp>
        <p:nvSpPr>
          <p:cNvPr id="8" name="Rectangle 7"/>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Yahoo Images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280" y="1187210"/>
            <a:ext cx="5751576" cy="448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13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 &amp; Importance</a:t>
            </a:r>
          </a:p>
        </p:txBody>
      </p:sp>
      <p:sp>
        <p:nvSpPr>
          <p:cNvPr id="3" name="Content Placeholder 2"/>
          <p:cNvSpPr>
            <a:spLocks noGrp="1"/>
          </p:cNvSpPr>
          <p:nvPr>
            <p:ph idx="1"/>
          </p:nvPr>
        </p:nvSpPr>
        <p:spPr/>
        <p:txBody>
          <a:bodyPr>
            <a:normAutofit/>
          </a:bodyPr>
          <a:lstStyle/>
          <a:p>
            <a:pPr lvl="0"/>
            <a:r>
              <a:rPr lang="en-US" dirty="0"/>
              <a:t>Establishes a process to correct and control contractor-created</a:t>
            </a:r>
            <a:br>
              <a:rPr lang="en-US" dirty="0"/>
            </a:br>
            <a:r>
              <a:rPr lang="en-US" dirty="0"/>
              <a:t>S&amp;H hazards</a:t>
            </a:r>
          </a:p>
          <a:p>
            <a:r>
              <a:rPr lang="en-US" dirty="0"/>
              <a:t>Enforces S&amp;H contract provisions</a:t>
            </a:r>
          </a:p>
          <a:p>
            <a:pPr lvl="0"/>
            <a:r>
              <a:rPr lang="en-US" dirty="0"/>
              <a:t>Reviews contractor I&amp;I data to determine improvement potential</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8" name="Rectangle 7"/>
          <p:cNvSpPr/>
          <p:nvPr/>
        </p:nvSpPr>
        <p:spPr>
          <a:xfrm>
            <a:off x="3711593" y="6367727"/>
            <a:ext cx="4751827" cy="250011"/>
          </a:xfrm>
          <a:prstGeom prst="rect">
            <a:avLst/>
          </a:prstGeom>
        </p:spPr>
        <p:txBody>
          <a:bodyPr wrap="square">
            <a:spAutoFit/>
          </a:bodyPr>
          <a:lstStyle/>
          <a:p>
            <a:pPr algn="ctr"/>
            <a:r>
              <a:rPr lang="en-US" sz="1000" dirty="0">
                <a:solidFill>
                  <a:schemeClr val="bg1">
                    <a:lumMod val="50000"/>
                  </a:schemeClr>
                </a:solidFill>
              </a:rPr>
              <a:t>Images retrieved from Yahoo Images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3" y="3172968"/>
            <a:ext cx="4089950" cy="272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454" y="3172968"/>
            <a:ext cx="4258181" cy="272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26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Documentation</a:t>
            </a:r>
          </a:p>
        </p:txBody>
      </p:sp>
      <p:sp>
        <p:nvSpPr>
          <p:cNvPr id="3" name="Content Placeholder 2"/>
          <p:cNvSpPr>
            <a:spLocks noGrp="1"/>
          </p:cNvSpPr>
          <p:nvPr>
            <p:ph idx="1"/>
          </p:nvPr>
        </p:nvSpPr>
        <p:spPr/>
        <p:txBody>
          <a:bodyPr>
            <a:normAutofit/>
          </a:bodyPr>
          <a:lstStyle/>
          <a:p>
            <a:pPr lvl="0"/>
            <a:r>
              <a:rPr lang="en-US" dirty="0"/>
              <a:t>Contractor oversight/management program</a:t>
            </a:r>
          </a:p>
          <a:p>
            <a:pPr lvl="0"/>
            <a:r>
              <a:rPr lang="en-US" dirty="0"/>
              <a:t>Contractor selection criteria</a:t>
            </a:r>
          </a:p>
          <a:p>
            <a:pPr lvl="0"/>
            <a:r>
              <a:rPr lang="en-US" dirty="0"/>
              <a:t>Sample contracts, stating S&amp;H provisions</a:t>
            </a:r>
          </a:p>
          <a:p>
            <a:pPr lvl="0"/>
            <a:r>
              <a:rPr lang="en-US" dirty="0"/>
              <a:t>S&amp;H training records for contractors</a:t>
            </a:r>
          </a:p>
          <a:p>
            <a:pPr lvl="0"/>
            <a:r>
              <a:rPr lang="en-US" dirty="0"/>
              <a:t>Contractor audits, inspections, and reviews</a:t>
            </a:r>
          </a:p>
          <a:p>
            <a:pPr lvl="0"/>
            <a:r>
              <a:rPr lang="en-US" dirty="0"/>
              <a:t>Disciplinary actions for contractor S&amp;H infractions</a:t>
            </a:r>
          </a:p>
          <a:p>
            <a:pPr lvl="0"/>
            <a:r>
              <a:rPr lang="en-US" dirty="0"/>
              <a:t>Contractor I&amp;I rates</a:t>
            </a:r>
          </a:p>
          <a:p>
            <a:pPr lvl="0"/>
            <a:r>
              <a:rPr lang="en-US" dirty="0"/>
              <a:t>Contractor APP/RRP</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Tree>
    <p:extLst>
      <p:ext uri="{BB962C8B-B14F-4D97-AF65-F5344CB8AC3E}">
        <p14:creationId xmlns:p14="http://schemas.microsoft.com/office/powerpoint/2010/main" val="360509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Leadership/Management Knowledge</a:t>
            </a:r>
          </a:p>
        </p:txBody>
      </p:sp>
      <p:sp>
        <p:nvSpPr>
          <p:cNvPr id="3" name="Content Placeholder 2"/>
          <p:cNvSpPr>
            <a:spLocks noGrp="1"/>
          </p:cNvSpPr>
          <p:nvPr>
            <p:ph idx="1"/>
          </p:nvPr>
        </p:nvSpPr>
        <p:spPr/>
        <p:txBody>
          <a:bodyPr/>
          <a:lstStyle/>
          <a:p>
            <a:pPr lvl="0"/>
            <a:r>
              <a:rPr lang="en-US" dirty="0"/>
              <a:t>Leaders and managers should be knowledgeable of:</a:t>
            </a:r>
          </a:p>
          <a:p>
            <a:pPr lvl="1"/>
            <a:r>
              <a:rPr lang="en-US" dirty="0"/>
              <a:t>Selection and screening of potential contractors</a:t>
            </a:r>
          </a:p>
          <a:p>
            <a:pPr lvl="1"/>
            <a:r>
              <a:rPr lang="en-US" dirty="0"/>
              <a:t>Locations of on-site contractors</a:t>
            </a:r>
          </a:p>
          <a:p>
            <a:pPr lvl="1"/>
            <a:r>
              <a:rPr lang="en-US" dirty="0"/>
              <a:t>Who manages on-site contractors</a:t>
            </a:r>
          </a:p>
          <a:p>
            <a:pPr lvl="1"/>
            <a:r>
              <a:rPr lang="en-US" dirty="0"/>
              <a:t>Disciplinary process for contractor S&amp;H</a:t>
            </a:r>
            <a:br>
              <a:rPr lang="en-US" dirty="0"/>
            </a:br>
            <a:r>
              <a:rPr lang="en-US" dirty="0"/>
              <a:t>violations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7" name="Rectangle 6"/>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969" y="1690253"/>
            <a:ext cx="4174501" cy="42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99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Personnel Knowledge</a:t>
            </a:r>
          </a:p>
        </p:txBody>
      </p:sp>
      <p:sp>
        <p:nvSpPr>
          <p:cNvPr id="3" name="Content Placeholder 2"/>
          <p:cNvSpPr>
            <a:spLocks noGrp="1"/>
          </p:cNvSpPr>
          <p:nvPr>
            <p:ph idx="1"/>
          </p:nvPr>
        </p:nvSpPr>
        <p:spPr/>
        <p:txBody>
          <a:bodyPr>
            <a:normAutofit/>
          </a:bodyPr>
          <a:lstStyle/>
          <a:p>
            <a:pPr lvl="0"/>
            <a:r>
              <a:rPr lang="en-US" dirty="0"/>
              <a:t>Key personnel should be knowledgeable about:</a:t>
            </a:r>
          </a:p>
          <a:p>
            <a:pPr lvl="1"/>
            <a:r>
              <a:rPr lang="en-US" dirty="0"/>
              <a:t>Contractor management roles and responsibilities</a:t>
            </a:r>
          </a:p>
          <a:p>
            <a:pPr lvl="1"/>
            <a:r>
              <a:rPr lang="en-US" dirty="0"/>
              <a:t>S&amp;H criteria in contractor selection</a:t>
            </a:r>
          </a:p>
          <a:p>
            <a:pPr lvl="1"/>
            <a:r>
              <a:rPr lang="en-US" dirty="0"/>
              <a:t>Control of S&amp;H hazards created by contractor activities</a:t>
            </a:r>
          </a:p>
          <a:p>
            <a:pPr lvl="1"/>
            <a:r>
              <a:rPr lang="en-US" dirty="0"/>
              <a:t>Disciplinary actions taken against contractors, if applicable</a:t>
            </a:r>
          </a:p>
          <a:p>
            <a:pPr lvl="1"/>
            <a:r>
              <a:rPr lang="en-US" dirty="0"/>
              <a:t>S&amp;H audits and inspection processes and results of contractor work areas</a:t>
            </a:r>
          </a:p>
          <a:p>
            <a:pPr lvl="1"/>
            <a:r>
              <a:rPr lang="en-US" dirty="0"/>
              <a:t>Reporting, investigating, and documenting contractor I&amp;Is</a:t>
            </a:r>
          </a:p>
          <a:p>
            <a:pPr lvl="1"/>
            <a:r>
              <a:rPr lang="en-US" dirty="0"/>
              <a:t>Contract S&amp;H provisions</a:t>
            </a:r>
          </a:p>
        </p:txBody>
      </p:sp>
      <p:sp>
        <p:nvSpPr>
          <p:cNvPr id="4" name="Slide Number Placeholder 3"/>
          <p:cNvSpPr>
            <a:spLocks noGrp="1"/>
          </p:cNvSpPr>
          <p:nvPr>
            <p:ph type="sldNum" sz="quarter" idx="4"/>
          </p:nvPr>
        </p:nvSpPr>
        <p:spPr>
          <a:xfrm>
            <a:off x="242813" y="6321138"/>
            <a:ext cx="2133600" cy="365125"/>
          </a:xfrm>
        </p:spPr>
        <p:txBody>
          <a:bodyPr/>
          <a:lstStyle/>
          <a:p>
            <a:fld id="{EC6B01B9-2AD7-FF46-ADAD-E0B0ABE832D6}" type="slidenum">
              <a:rPr lang="en-US" smtClean="0"/>
              <a:pPr/>
              <a:t>7</a:t>
            </a:fld>
            <a:endParaRPr lang="en-US" dirty="0"/>
          </a:p>
        </p:txBody>
      </p:sp>
    </p:spTree>
    <p:extLst>
      <p:ext uri="{BB962C8B-B14F-4D97-AF65-F5344CB8AC3E}">
        <p14:creationId xmlns:p14="http://schemas.microsoft.com/office/powerpoint/2010/main" val="144017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4" name="Slide Number Placeholder 3"/>
          <p:cNvSpPr>
            <a:spLocks noGrp="1"/>
          </p:cNvSpPr>
          <p:nvPr>
            <p:ph type="sldNum" sz="quarter" idx="12"/>
          </p:nvPr>
        </p:nvSpPr>
        <p:spPr/>
        <p:txBody>
          <a:bodyPr/>
          <a:lstStyle/>
          <a:p>
            <a:fld id="{EC6B01B9-2AD7-FF46-ADAD-E0B0ABE832D6}" type="slidenum">
              <a:rPr lang="en-US" smtClean="0"/>
              <a:pPr/>
              <a:t>8</a:t>
            </a:fld>
            <a:endParaRPr lang="en-US" dirty="0"/>
          </a:p>
        </p:txBody>
      </p:sp>
      <p:sp>
        <p:nvSpPr>
          <p:cNvPr id="3" name="Content Placeholder 2"/>
          <p:cNvSpPr>
            <a:spLocks noGrp="1"/>
          </p:cNvSpPr>
          <p:nvPr>
            <p:ph sz="half" idx="1"/>
          </p:nvPr>
        </p:nvSpPr>
        <p:spPr/>
        <p:txBody>
          <a:bodyPr/>
          <a:lstStyle/>
          <a:p>
            <a:pPr lvl="0"/>
            <a:r>
              <a:rPr lang="en-US" dirty="0"/>
              <a:t>Employees should be knowledgeable about:</a:t>
            </a:r>
          </a:p>
          <a:p>
            <a:pPr lvl="1"/>
            <a:r>
              <a:rPr lang="en-US" dirty="0"/>
              <a:t>Contractor activities in their work areas</a:t>
            </a:r>
          </a:p>
          <a:p>
            <a:pPr lvl="1"/>
            <a:r>
              <a:rPr lang="en-US" dirty="0"/>
              <a:t>S&amp;H hazards generated by contractor work</a:t>
            </a:r>
          </a:p>
          <a:p>
            <a:pPr lvl="1"/>
            <a:r>
              <a:rPr lang="en-US" dirty="0"/>
              <a:t>Reporting contractor-created hazards and unsafe behaviors</a:t>
            </a:r>
          </a:p>
        </p:txBody>
      </p:sp>
      <p:sp>
        <p:nvSpPr>
          <p:cNvPr id="6" name="Rectangle 5"/>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279" y="1518563"/>
            <a:ext cx="5757799" cy="38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55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Knowledge</a:t>
            </a:r>
          </a:p>
        </p:txBody>
      </p:sp>
      <p:sp>
        <p:nvSpPr>
          <p:cNvPr id="3" name="Content Placeholder 2"/>
          <p:cNvSpPr>
            <a:spLocks noGrp="1"/>
          </p:cNvSpPr>
          <p:nvPr>
            <p:ph idx="1"/>
          </p:nvPr>
        </p:nvSpPr>
        <p:spPr>
          <a:xfrm>
            <a:off x="230719" y="955040"/>
            <a:ext cx="11731752" cy="5029200"/>
          </a:xfrm>
        </p:spPr>
        <p:txBody>
          <a:bodyPr>
            <a:normAutofit fontScale="92500" lnSpcReduction="20000"/>
          </a:bodyPr>
          <a:lstStyle/>
          <a:p>
            <a:pPr lvl="0"/>
            <a:r>
              <a:rPr lang="en-US" dirty="0"/>
              <a:t>Contractors should be knowledgeable about:</a:t>
            </a:r>
          </a:p>
          <a:p>
            <a:pPr lvl="1"/>
            <a:r>
              <a:rPr lang="en-US" dirty="0"/>
              <a:t>S&amp;H hazards in their work area</a:t>
            </a:r>
          </a:p>
          <a:p>
            <a:pPr lvl="1"/>
            <a:r>
              <a:rPr lang="en-US" dirty="0"/>
              <a:t>Hazard controls</a:t>
            </a:r>
          </a:p>
          <a:p>
            <a:pPr lvl="1"/>
            <a:r>
              <a:rPr lang="en-US" dirty="0"/>
              <a:t>Site S&amp;H rules and regulations</a:t>
            </a:r>
          </a:p>
          <a:p>
            <a:pPr lvl="1"/>
            <a:r>
              <a:rPr lang="en-US" dirty="0"/>
              <a:t>Local emergency procedures</a:t>
            </a:r>
          </a:p>
          <a:p>
            <a:pPr lvl="1"/>
            <a:r>
              <a:rPr lang="en-US" dirty="0"/>
              <a:t>Steps to report S&amp;H hazards and</a:t>
            </a:r>
            <a:br>
              <a:rPr lang="en-US" dirty="0"/>
            </a:br>
            <a:r>
              <a:rPr lang="en-US" dirty="0"/>
              <a:t>workplace incidents</a:t>
            </a:r>
          </a:p>
          <a:p>
            <a:pPr lvl="1"/>
            <a:r>
              <a:rPr lang="en-US" dirty="0"/>
              <a:t>S&amp;H goals and objectives</a:t>
            </a:r>
          </a:p>
          <a:p>
            <a:pPr lvl="1"/>
            <a:r>
              <a:rPr lang="en-US" dirty="0"/>
              <a:t>Rights under the OSH Act</a:t>
            </a:r>
          </a:p>
          <a:p>
            <a:pPr lvl="1"/>
            <a:r>
              <a:rPr lang="en-US" dirty="0"/>
              <a:t>Basic VPP elements</a:t>
            </a:r>
          </a:p>
          <a:p>
            <a:pPr lvl="1"/>
            <a:r>
              <a:rPr lang="en-US" dirty="0"/>
              <a:t>Site participation in VPP</a:t>
            </a:r>
            <a:br>
              <a:rPr lang="en-US" dirty="0"/>
            </a:br>
            <a:endParaRPr lang="en-US" dirty="0"/>
          </a:p>
          <a:p>
            <a:pPr lvl="1"/>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6" name="Rectangle 5"/>
          <p:cNvSpPr/>
          <p:nvPr/>
        </p:nvSpPr>
        <p:spPr>
          <a:xfrm>
            <a:off x="37200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26" name="Picture 2">
            <a:extLst>
              <a:ext uri="{FF2B5EF4-FFF2-40B4-BE49-F238E27FC236}">
                <a16:creationId xmlns:a16="http://schemas.microsoft.com/office/drawing/2014/main" id="{29B2509D-76AD-4358-A87D-96624D89F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931" y="1516828"/>
            <a:ext cx="6325540" cy="446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299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schemas.microsoft.com/office/infopath/2007/PartnerControls"/>
    <ds:schemaRef ds:uri="http://purl.org/dc/elements/1.1/"/>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06115857-EB32-4092-A029-BC0A1765F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30094</TotalTime>
  <Words>5464</Words>
  <Application>Microsoft Office PowerPoint</Application>
  <PresentationFormat>Widescreen</PresentationFormat>
  <Paragraphs>414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Symbol</vt:lpstr>
      <vt:lpstr>Wingdings</vt:lpstr>
      <vt:lpstr>Office Theme</vt:lpstr>
      <vt:lpstr>Contract Employees</vt:lpstr>
      <vt:lpstr>Objectives</vt:lpstr>
      <vt:lpstr>Background &amp; Importance</vt:lpstr>
      <vt:lpstr>Background &amp; Importance</vt:lpstr>
      <vt:lpstr>Documentation</vt:lpstr>
      <vt:lpstr>Leadership/Management Knowledge</vt:lpstr>
      <vt:lpstr>Key Personnel Knowledge</vt:lpstr>
      <vt:lpstr>Workforce Knowledge</vt:lpstr>
      <vt:lpstr>Contractor Knowledge</vt:lpstr>
      <vt:lpstr>Action Checklist</vt:lpstr>
      <vt:lpstr>Contractor Oversight Program</vt:lpstr>
      <vt:lpstr>Contractor Oversight Program</vt:lpstr>
      <vt:lpstr>COR Training</vt:lpstr>
      <vt:lpstr>Contractor Selection</vt:lpstr>
      <vt:lpstr>Contractor S&amp;H Program</vt:lpstr>
      <vt:lpstr>Pre-Contract Meetings</vt:lpstr>
      <vt:lpstr>Contractor S&amp;H Training</vt:lpstr>
      <vt:lpstr>Contractor S&amp;H Training</vt:lpstr>
      <vt:lpstr>S&amp;H Audits and Inspections</vt:lpstr>
      <vt:lpstr>Contractor S&amp;H Data</vt:lpstr>
      <vt:lpstr>Accident Prevention/Rate Reduction Plans</vt:lpstr>
      <vt:lpstr>COR &amp; Contractor Relationships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165</cp:revision>
  <cp:lastPrinted>2015-05-08T19:29:59Z</cp:lastPrinted>
  <dcterms:created xsi:type="dcterms:W3CDTF">2013-07-03T14:40:41Z</dcterms:created>
  <dcterms:modified xsi:type="dcterms:W3CDTF">2022-03-25T13:53:37Z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