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7" r:id="rId5"/>
    <p:sldId id="258" r:id="rId6"/>
    <p:sldId id="259" r:id="rId7"/>
    <p:sldId id="260"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9243" autoAdjust="0"/>
  </p:normalViewPr>
  <p:slideViewPr>
    <p:cSldViewPr snapToGrid="0" snapToObjects="1" showGuides="1">
      <p:cViewPr varScale="1">
        <p:scale>
          <a:sx n="69" d="100"/>
          <a:sy n="69" d="100"/>
        </p:scale>
        <p:origin x="936" y="5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3420" y="-5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9/30/2022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9/30/2022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arm4.staticflickr.com/3300/3635127709_b7044a50c9_z.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tfe.edu.au/wp-content/uploads/2017/04/News_health-and-safety_768x576-768x410.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farm8.staticflickr.com/7283/16675838428_b7a185a30e_z.jp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0.wp.com/machinerysafety101.com/wp-content/uploads/2014/06/iStock_000004224281XSmall.jpg?resize=300,19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arm7.staticflickr.com/6159/6150316351_1b3010f37f_z.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2.bp.blogspot.com/-Kg6MTRwXtrs/SkNwqFn7hzI/AAAAAAAAAMk/zBUh2fOp3BU/s1600/EE+10.gi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bluediamondgallery.com/pictures/marketing.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hebitterbusiness.files.wordpress.com/2015/01/business-strategy.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arm9.staticflickr.com/8145/6980349068_ca4683877e_z.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arm4.staticflickr.com/3635/3390622840_b89898fc4e_z.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tepbystep.com/wp-content/uploads/2013/01/How-to-Retain-Great-Employees.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1.staticflickr.com/9/8009/7158859680_c696b868b0_z.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f2.foodista.com/sites/default/files/styles/featured/public/field/image/2011_05_4644732791_4383747f9e_z.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d/d5/US_Navy_020724-N-9802B-001_A_safety_Inspection_is_conducted_in_the_main_spaces_aboard_USS_Essex_(LHD_2).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arm8.staticflickr.com/7356/14108940593_cf64be58fe_z.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outlines employee involvement requirements for the purposes of Occupational Safety &amp; Health Administration (OSHA) Voluntary Protection Programs</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VPP) recognition</a:t>
            </a:r>
            <a:r>
              <a:rPr lang="en-US" sz="1000" dirty="0"/>
              <a:t>. </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presentation provides information on the background and importance of employee involvement, required documentation, and the various levels of employee knowledge. It concludes with an action checklist and supplemental details to help with OSHA VPP implementation and sustainment efforts.</a:t>
            </a:r>
          </a:p>
          <a:p>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74921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Follow this action checklist to implement and sustain VPP expectations for employee involvement. Each of these action checklist items will be covered in more detail.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33999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rPr>
              <a:t>Consider establishing an implementation team or committee to develop and evaluate employee involvement ideas. Solicit ideas from the entire workforce and consider union involvement during this initial phase. It is best to involve the employees in this process. Consider all ideas received, regardless of the source, during the brainstorming process. It is important to understand opportunities that work at one organization might not work at another.</a:t>
            </a:r>
          </a:p>
          <a:p>
            <a:endParaRPr lang="en-US" kern="1200" dirty="0">
              <a:solidFill>
                <a:schemeClr val="tx1"/>
              </a:solidFill>
              <a:effectLst/>
            </a:endParaRPr>
          </a:p>
          <a:p>
            <a:r>
              <a:rPr lang="en-US" kern="1200" dirty="0">
                <a:solidFill>
                  <a:schemeClr val="tx1"/>
                </a:solidFill>
                <a:effectLst/>
              </a:rPr>
              <a:t>Discuss and evaluate each idea. Think about the feasibility, the potentially involved employees, the potential for positive impact on S&amp;H, and the alignment with S&amp;H goals and objectives or identified trends. The top choices reflect a good balance of feasibility and positive impact.</a:t>
            </a:r>
          </a:p>
          <a:p>
            <a:endParaRPr lang="en-US" kern="1200" dirty="0">
              <a:solidFill>
                <a:schemeClr val="tx1"/>
              </a:solidFill>
              <a:effectLst/>
            </a:endParaRPr>
          </a:p>
          <a:p>
            <a:r>
              <a:rPr lang="en-US" kern="1200" dirty="0">
                <a:solidFill>
                  <a:schemeClr val="tx1"/>
                </a:solidFill>
                <a:effectLst/>
              </a:rPr>
              <a:t>Present your top choices to leadership for approval. Incorporate any revisions required by management. For each approved initiative, create an initiative implementation plan, outlining how you will go about incorporating employee involvement for each specific idea.</a:t>
            </a:r>
          </a:p>
          <a:p>
            <a:endParaRPr lang="en-US" kern="1200" dirty="0">
              <a:solidFill>
                <a:schemeClr val="tx1"/>
              </a:solidFill>
              <a:effectLst/>
            </a:endParaRPr>
          </a:p>
          <a:p>
            <a:r>
              <a:rPr lang="en-US" kern="1200" dirty="0">
                <a:solidFill>
                  <a:schemeClr val="tx1"/>
                </a:solidFill>
                <a:effectLst/>
              </a:rPr>
              <a:t>Employees do not meet meaningful involvement requirements by reporting hazards (since it is an employee right), participating in incentive programs, or simply working in a safe manner.</a:t>
            </a:r>
          </a:p>
          <a:p>
            <a:endParaRPr lang="en-US" kern="1200" baseline="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image shows a group of employees meeting with management to discuss opportunities for involvement. Image retrieved from Bing Images (free to share and use license) at: </a:t>
            </a:r>
            <a:r>
              <a:rPr lang="en-US" dirty="0">
                <a:hlinkClick r:id="rId3"/>
              </a:rPr>
              <a:t>http://farm4.staticflickr.com/3300/3635127709_b7044a50c9_z.jpg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16317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rPr>
              <a:t> Other employee involvement opportunities include:</a:t>
            </a:r>
          </a:p>
          <a:p>
            <a:pPr marL="285750" lvl="1" indent="-171450">
              <a:buFont typeface="Arial" panose="020B0604020202020204" pitchFamily="34" charset="0"/>
              <a:buChar char="•"/>
            </a:pPr>
            <a:r>
              <a:rPr lang="en-US" kern="1200" dirty="0">
                <a:solidFill>
                  <a:schemeClr val="tx1"/>
                </a:solidFill>
                <a:effectLst/>
              </a:rPr>
              <a:t>Acting as safety observers</a:t>
            </a:r>
          </a:p>
          <a:p>
            <a:pPr marL="285750" lvl="1" indent="-171450">
              <a:buFont typeface="Arial" panose="020B0604020202020204" pitchFamily="34" charset="0"/>
              <a:buChar char="•"/>
            </a:pPr>
            <a:r>
              <a:rPr lang="en-US" kern="1200" dirty="0">
                <a:solidFill>
                  <a:schemeClr val="tx1"/>
                </a:solidFill>
                <a:effectLst/>
              </a:rPr>
              <a:t>Training and mentoring coworkers</a:t>
            </a:r>
          </a:p>
          <a:p>
            <a:pPr marL="285750" lvl="1" indent="-171450">
              <a:buFont typeface="Arial" panose="020B0604020202020204" pitchFamily="34" charset="0"/>
              <a:buChar char="•"/>
            </a:pPr>
            <a:r>
              <a:rPr lang="en-US" kern="1200" dirty="0">
                <a:solidFill>
                  <a:schemeClr val="tx1"/>
                </a:solidFill>
                <a:effectLst/>
              </a:rPr>
              <a:t>Conducting monthly emergency equipment inspections</a:t>
            </a:r>
          </a:p>
          <a:p>
            <a:pPr marL="285750" lvl="1" indent="-171450">
              <a:buFont typeface="Arial" panose="020B0604020202020204" pitchFamily="34" charset="0"/>
              <a:buChar char="•"/>
            </a:pPr>
            <a:r>
              <a:rPr lang="en-US" kern="1200" dirty="0">
                <a:solidFill>
                  <a:schemeClr val="tx1"/>
                </a:solidFill>
                <a:effectLst/>
              </a:rPr>
              <a:t>Creating emergency “drill” scenarios and debriefings</a:t>
            </a:r>
          </a:p>
          <a:p>
            <a:pPr marL="285750" lvl="1" indent="-171450">
              <a:buFont typeface="Arial" panose="020B0604020202020204" pitchFamily="34" charset="0"/>
              <a:buChar char="•"/>
            </a:pPr>
            <a:r>
              <a:rPr lang="en-US" kern="1200" dirty="0">
                <a:solidFill>
                  <a:schemeClr val="tx1"/>
                </a:solidFill>
                <a:effectLst/>
              </a:rPr>
              <a:t>Updating emergency telephone numbers and signs</a:t>
            </a:r>
          </a:p>
          <a:p>
            <a:pPr marL="285750" lvl="1" indent="-171450">
              <a:buFont typeface="Arial" panose="020B0604020202020204" pitchFamily="34" charset="0"/>
              <a:buChar char="•"/>
            </a:pPr>
            <a:r>
              <a:rPr lang="en-US" kern="1200" dirty="0">
                <a:solidFill>
                  <a:schemeClr val="tx1"/>
                </a:solidFill>
                <a:effectLst/>
              </a:rPr>
              <a:t>Conducting preventative maintenance inventories</a:t>
            </a:r>
          </a:p>
          <a:p>
            <a:pPr marL="285750" lvl="1" indent="-171450">
              <a:buFont typeface="Arial" panose="020B0604020202020204" pitchFamily="34" charset="0"/>
              <a:buChar char="•"/>
            </a:pPr>
            <a:r>
              <a:rPr lang="en-US" kern="1200" dirty="0">
                <a:solidFill>
                  <a:schemeClr val="tx1"/>
                </a:solidFill>
                <a:effectLst/>
              </a:rPr>
              <a:t>Creating safety posters</a:t>
            </a:r>
          </a:p>
          <a:p>
            <a:pPr marL="285750" lvl="1" indent="-171450">
              <a:buFont typeface="Arial" panose="020B0604020202020204" pitchFamily="34" charset="0"/>
              <a:buChar char="•"/>
            </a:pPr>
            <a:r>
              <a:rPr lang="en-US" kern="1200" dirty="0">
                <a:solidFill>
                  <a:schemeClr val="tx1"/>
                </a:solidFill>
                <a:effectLst/>
              </a:rPr>
              <a:t>Updating safety posters or bulletin boards</a:t>
            </a:r>
          </a:p>
          <a:p>
            <a:pPr marL="285750" lvl="1" indent="-171450">
              <a:buFont typeface="Arial" panose="020B0604020202020204" pitchFamily="34" charset="0"/>
              <a:buChar char="•"/>
            </a:pPr>
            <a:r>
              <a:rPr lang="en-US" kern="1200" dirty="0">
                <a:solidFill>
                  <a:schemeClr val="tx1"/>
                </a:solidFill>
                <a:effectLst/>
              </a:rPr>
              <a:t>Reviewing safety programs and policies</a:t>
            </a:r>
          </a:p>
          <a:p>
            <a:pPr marL="285750" lvl="1" indent="-171450">
              <a:buFont typeface="Arial" panose="020B0604020202020204" pitchFamily="34" charset="0"/>
              <a:buChar char="•"/>
            </a:pPr>
            <a:r>
              <a:rPr lang="en-US" kern="1200" dirty="0">
                <a:solidFill>
                  <a:schemeClr val="tx1"/>
                </a:solidFill>
                <a:effectLst/>
              </a:rPr>
              <a:t>Developing area or equipment-specific inspection checklists</a:t>
            </a:r>
          </a:p>
          <a:p>
            <a:pPr marL="285750" lvl="1" indent="-171450">
              <a:buFont typeface="Arial" panose="020B0604020202020204" pitchFamily="34" charset="0"/>
              <a:buChar char="•"/>
            </a:pPr>
            <a:r>
              <a:rPr lang="en-US" kern="1200" dirty="0">
                <a:solidFill>
                  <a:schemeClr val="tx1"/>
                </a:solidFill>
                <a:effectLst/>
              </a:rPr>
              <a:t>Presenting information on a safety topics to a work group</a:t>
            </a:r>
          </a:p>
          <a:p>
            <a:pPr marL="285750" lvl="1" indent="-171450">
              <a:buFont typeface="Arial" panose="020B0604020202020204" pitchFamily="34" charset="0"/>
              <a:buChar char="•"/>
            </a:pPr>
            <a:r>
              <a:rPr lang="en-US" kern="1200" dirty="0">
                <a:solidFill>
                  <a:schemeClr val="tx1"/>
                </a:solidFill>
                <a:effectLst/>
              </a:rPr>
              <a:t>Providing S&amp;H suggestions</a:t>
            </a:r>
          </a:p>
          <a:p>
            <a:pPr marL="285750" lvl="1" indent="-171450">
              <a:buFont typeface="Arial" panose="020B0604020202020204" pitchFamily="34" charset="0"/>
              <a:buChar char="•"/>
            </a:pPr>
            <a:r>
              <a:rPr lang="en-US" kern="1200" dirty="0">
                <a:solidFill>
                  <a:schemeClr val="tx1"/>
                </a:solidFill>
                <a:effectLst/>
              </a:rPr>
              <a:t>Participating in the selection of personal protective equipment</a:t>
            </a:r>
          </a:p>
          <a:p>
            <a:pPr marL="285750" lvl="1" indent="-171450">
              <a:buFont typeface="Arial" panose="020B0604020202020204" pitchFamily="34" charset="0"/>
              <a:buChar char="•"/>
            </a:pPr>
            <a:r>
              <a:rPr lang="en-US" kern="1200" dirty="0">
                <a:solidFill>
                  <a:schemeClr val="tx1"/>
                </a:solidFill>
                <a:effectLst/>
              </a:rPr>
              <a:t>Creating safety videos</a:t>
            </a:r>
          </a:p>
          <a:p>
            <a:pPr marL="285750" lvl="1" indent="-171450">
              <a:buFont typeface="Arial" panose="020B0604020202020204" pitchFamily="34" charset="0"/>
              <a:buChar char="•"/>
            </a:pPr>
            <a:r>
              <a:rPr lang="en-US" kern="1200" dirty="0">
                <a:solidFill>
                  <a:schemeClr val="tx1"/>
                </a:solidFill>
                <a:effectLst/>
              </a:rPr>
              <a:t>Participating in Safety Day activities (e.g., p</a:t>
            </a:r>
            <a:r>
              <a:rPr lang="en-US" dirty="0"/>
              <a:t>ersonal health fairs, testing fire extinguishing skills, games aimed at increasing safety knowledge)</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Evaluate each idea. For each idea, consider:</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Would people see it as meaningful?</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many people would be involved?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Does it have the potential to make a real impact?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Does it promote employee awareness/enthusiasm concerning safety?</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Does it help to implement a needed program element?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hard would it be to implement?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Are there intensive time demands?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Are additional materials/facilities needed?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What is the likelihood of employee resistance?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will we collect metrics, maintain records, communicate progress/results?</a:t>
            </a:r>
          </a:p>
          <a:p>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bottom image represents an employee and a supervisors reviewing a hazard analysis</a:t>
            </a:r>
            <a:r>
              <a:rPr lang="en-US" baseline="0" dirty="0"/>
              <a:t> in the workplace</a:t>
            </a:r>
            <a:r>
              <a:rPr lang="en-US" dirty="0"/>
              <a:t>. Image retrieved from Bing Images (free to share and use license) at: </a:t>
            </a:r>
            <a:r>
              <a:rPr lang="en-US" u="sng" kern="1200" dirty="0">
                <a:solidFill>
                  <a:schemeClr val="tx1"/>
                </a:solidFill>
                <a:effectLst/>
                <a:hlinkClick r:id="rId3"/>
              </a:rPr>
              <a:t>https://www.itfe.edu.au/wp-content/uploads/2017/04/News_health-and-safety_768x576-768x410.jpg</a:t>
            </a:r>
            <a:endParaRPr lang="en-US" kern="1200" dirty="0">
              <a:solidFill>
                <a:schemeClr val="tx1"/>
              </a:solidFill>
              <a:effectLst/>
            </a:endParaRP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top image shows employees participating in a safety and wellness fair. Image retrieved from Bing Images (free to share and use license) at: </a:t>
            </a:r>
            <a:r>
              <a:rPr lang="en-US" sz="1000" u="sng" kern="1200" dirty="0">
                <a:solidFill>
                  <a:schemeClr val="tx1"/>
                </a:solidFill>
                <a:effectLst/>
                <a:latin typeface="+mn-lt"/>
                <a:ea typeface="+mn-ea"/>
                <a:cs typeface="+mn-cs"/>
                <a:hlinkClick r:id="rId4"/>
              </a:rPr>
              <a:t>https://farm8.staticflickr.com/7283/16675838428_b7a185a30e_z.jpg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427088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rPr>
              <a:t>Committee charter:</a:t>
            </a:r>
            <a:r>
              <a:rPr lang="en-US" sz="1000" kern="1200" dirty="0">
                <a:solidFill>
                  <a:schemeClr val="tx1"/>
                </a:solidFill>
                <a:effectLst/>
              </a:rPr>
              <a:t> A document defining the function and purpose of the committee. It may include meeting frequency, the number of members needed for a quorum, the number of members in the committee, and a term of service to allow new members to join. Management members must not pull rank at these meetings – the charter should state this factor.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endParaRPr>
          </a:p>
          <a:p>
            <a:r>
              <a:rPr lang="en-US" sz="1000" kern="1200" dirty="0">
                <a:solidFill>
                  <a:schemeClr val="tx1"/>
                </a:solidFill>
                <a:effectLst/>
              </a:rPr>
              <a:t>Develop charters for any sub-committees or employee teams. Also, rotate your committee and team members to give more employees the opportunity to participate</a:t>
            </a:r>
            <a:r>
              <a:rPr lang="en-US" sz="1000" dirty="0"/>
              <a:t>. Hand</a:t>
            </a:r>
            <a:r>
              <a:rPr lang="en-US" dirty="0"/>
              <a:t>-</a:t>
            </a:r>
            <a:r>
              <a:rPr lang="en-US" sz="1000" baseline="0" dirty="0"/>
              <a:t>select </a:t>
            </a:r>
            <a:r>
              <a:rPr lang="en-US" sz="1000" dirty="0"/>
              <a:t>teams if you need certain skill sets to solve the issues at hand.</a:t>
            </a:r>
          </a:p>
          <a:p>
            <a:endParaRPr lang="en-US" sz="1000" kern="1200" dirty="0">
              <a:solidFill>
                <a:schemeClr val="tx1"/>
              </a:solidFill>
              <a:effectLst/>
            </a:endParaRPr>
          </a:p>
          <a:p>
            <a:r>
              <a:rPr lang="en-US" sz="1000" kern="1200" dirty="0">
                <a:solidFill>
                  <a:schemeClr val="tx1"/>
                </a:solidFill>
                <a:effectLst/>
              </a:rPr>
              <a:t>Key positions in a committee typically include: a chair, vice chair, and secretary. Each member needs a clearly defined purpose, usually written in a mission statement. Members should be aware of their responsibilities. Example safety committee </a:t>
            </a:r>
            <a:r>
              <a:rPr lang="en-US" sz="1000" dirty="0"/>
              <a:t>roles or functions include: </a:t>
            </a:r>
            <a:r>
              <a:rPr lang="en-US" i="0" dirty="0"/>
              <a:t>e</a:t>
            </a:r>
            <a:r>
              <a:rPr lang="en-US" sz="1000" i="0" kern="1200" dirty="0">
                <a:solidFill>
                  <a:schemeClr val="tx1"/>
                </a:solidFill>
                <a:effectLst/>
              </a:rPr>
              <a:t>valuating safety suggestions, participating in self-inspections, creating a safety/VPP awareness campaign, and assisting in </a:t>
            </a:r>
            <a:r>
              <a:rPr lang="en-US" i="0" kern="1200" dirty="0">
                <a:solidFill>
                  <a:schemeClr val="tx1"/>
                </a:solidFill>
                <a:effectLst/>
              </a:rPr>
              <a:t>personal protective equipment</a:t>
            </a:r>
            <a:r>
              <a:rPr lang="en-US" sz="1000" i="0" kern="1200" dirty="0">
                <a:solidFill>
                  <a:schemeClr val="tx1"/>
                </a:solidFill>
                <a:effectLst/>
              </a:rPr>
              <a:t> selection. Committees </a:t>
            </a:r>
            <a:r>
              <a:rPr lang="en-US" sz="1000" kern="1200" dirty="0">
                <a:solidFill>
                  <a:schemeClr val="tx1"/>
                </a:solidFill>
                <a:effectLst/>
              </a:rPr>
              <a:t>must be comprised of equal members of management and non-management. Management and non-management members should alternate through the chair position.</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26608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Train those responsible for conducting inspections on hazard identification and the inspection process.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Bring new eyes into the inspection process. Sometimes it pays to bring in employees from another work area to get a new set of eyes on the area receiving the inspection. When we look at our own area repeatedly, we can miss findings due to familiarity.</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Establish a rotational schedule so different employees participate. Consider including management in safety self-inspections occasionally, too. </a:t>
            </a:r>
            <a:r>
              <a:rPr lang="en-US" dirty="0"/>
              <a:t>Doing so</a:t>
            </a:r>
            <a:r>
              <a:rPr lang="en-US" sz="1000" kern="1200" dirty="0">
                <a:solidFill>
                  <a:schemeClr val="tx1"/>
                </a:solidFill>
                <a:effectLst/>
                <a:latin typeface="+mn-lt"/>
                <a:ea typeface="+mn-ea"/>
                <a:cs typeface="+mn-cs"/>
              </a:rPr>
              <a:t> provides a form of visible leadership and management involvement.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Management and the safety office should review self-inspection results. Obvious hazards and repeat findings indicate a need for management intervention in the work area.</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Encourage employees to question anything they suspect may be hazardous, improper, obsolete, or out of place to discourage checklist blindness. Checklist blindness occurs when inspectors simply follow the checklist without questioning items </a:t>
            </a:r>
            <a:r>
              <a:rPr lang="en-US" sz="1000" u="sng" kern="1200" dirty="0">
                <a:solidFill>
                  <a:schemeClr val="tx1"/>
                </a:solidFill>
                <a:effectLst/>
                <a:latin typeface="+mn-lt"/>
                <a:ea typeface="+mn-ea"/>
                <a:cs typeface="+mn-cs"/>
              </a:rPr>
              <a:t>not</a:t>
            </a:r>
            <a:r>
              <a:rPr lang="en-US" sz="1000" kern="1200" dirty="0">
                <a:solidFill>
                  <a:schemeClr val="tx1"/>
                </a:solidFill>
                <a:effectLst/>
                <a:latin typeface="+mn-lt"/>
                <a:ea typeface="+mn-ea"/>
                <a:cs typeface="+mn-cs"/>
              </a:rPr>
              <a:t> included on it.</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60610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If you conduct review boards for mishaps, employees can help brainstorm methods to prevent reoccurrence of the mishap under investigation.</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an employee assisting in a mishap investigation</a:t>
            </a:r>
            <a:r>
              <a:rPr lang="en-US" sz="1000" kern="1200" baseline="0" dirty="0">
                <a:solidFill>
                  <a:schemeClr val="tx1"/>
                </a:solidFill>
                <a:effectLst/>
                <a:latin typeface="+mn-lt"/>
                <a:ea typeface="+mn-ea"/>
                <a:cs typeface="+mn-cs"/>
              </a:rPr>
              <a:t> by documenting a description of the scene. </a:t>
            </a:r>
            <a:r>
              <a:rPr lang="en-US" sz="1000" kern="1200" dirty="0">
                <a:solidFill>
                  <a:schemeClr val="tx1"/>
                </a:solidFill>
                <a:effectLst/>
                <a:latin typeface="+mn-lt"/>
                <a:ea typeface="+mn-ea"/>
                <a:cs typeface="+mn-cs"/>
              </a:rPr>
              <a:t>Image retrieved from Microsoft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89108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Include all signatures or names of the employees involved in the development or review of the hazard analysis on hazard analysis documentation.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optimal team to conduct a hazard analysis would typically be a combination of an engineer, supervisor, employee(s), and a safety professional. Typically, the safety professional can serve as a quality review and approval of the document developed by the team. If the hazard analysis does not include engineering-related hazards, such as loads and structures, engineers do not need to participate. Involve employees in these reviews.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illustrates a team conducting a hazard analysis. Image retrieved from Bing Images (free to share and use license) at: </a:t>
            </a:r>
          </a:p>
          <a:p>
            <a:r>
              <a:rPr lang="en-US" sz="1000" u="sng" kern="1200" dirty="0">
                <a:solidFill>
                  <a:schemeClr val="tx1"/>
                </a:solidFill>
                <a:effectLst/>
                <a:latin typeface="+mn-lt"/>
                <a:ea typeface="+mn-ea"/>
                <a:cs typeface="+mn-cs"/>
                <a:hlinkClick r:id="rId3"/>
              </a:rPr>
              <a:t>http://i0.wp.com/machinerysafety101.com/wp-content/uploads/2014/06/iStock_000004224281XSmall.jpg?resize=300%2C198</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74951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Attending</a:t>
            </a:r>
            <a:r>
              <a:rPr lang="en-US" sz="1000" b="0" kern="1200" baseline="0" dirty="0">
                <a:solidFill>
                  <a:schemeClr val="tx1"/>
                </a:solidFill>
                <a:effectLst/>
                <a:latin typeface="+mn-lt"/>
                <a:ea typeface="+mn-ea"/>
                <a:cs typeface="+mn-cs"/>
              </a:rPr>
              <a:t> S&amp;H </a:t>
            </a:r>
            <a:r>
              <a:rPr lang="en-US" sz="1000" b="0" kern="1200" dirty="0">
                <a:solidFill>
                  <a:schemeClr val="tx1"/>
                </a:solidFill>
                <a:effectLst/>
                <a:latin typeface="+mn-lt"/>
                <a:ea typeface="+mn-ea"/>
                <a:cs typeface="+mn-cs"/>
              </a:rPr>
              <a:t>training does not count as </a:t>
            </a:r>
            <a:r>
              <a:rPr lang="en-US" sz="1000" b="0" u="sng" kern="1200" dirty="0">
                <a:solidFill>
                  <a:schemeClr val="tx1"/>
                </a:solidFill>
                <a:effectLst/>
                <a:latin typeface="+mn-lt"/>
                <a:ea typeface="+mn-ea"/>
                <a:cs typeface="+mn-cs"/>
              </a:rPr>
              <a:t>meaningful</a:t>
            </a:r>
            <a:r>
              <a:rPr lang="en-US" sz="1000" b="0" kern="1200" dirty="0">
                <a:solidFill>
                  <a:schemeClr val="tx1"/>
                </a:solidFill>
                <a:effectLst/>
                <a:latin typeface="+mn-lt"/>
                <a:ea typeface="+mn-ea"/>
                <a:cs typeface="+mn-cs"/>
              </a:rPr>
              <a:t> employee involvement</a:t>
            </a:r>
            <a:r>
              <a:rPr lang="en-US" sz="1000" b="0" kern="1200" baseline="0" dirty="0">
                <a:solidFill>
                  <a:schemeClr val="tx1"/>
                </a:solidFill>
                <a:effectLst/>
                <a:latin typeface="+mn-lt"/>
                <a:ea typeface="+mn-ea"/>
                <a:cs typeface="+mn-cs"/>
              </a:rPr>
              <a:t> for OSHA VPP; it is a condition of employment when required for the job.</a:t>
            </a:r>
            <a:endParaRPr lang="en-US" sz="1000" b="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Instead, employees can provide training to their peers or to new employees, such as training on job hazard analyses or how to safely perform tasks. In addition, employees can present at Safety Stand Downs or other safety</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meetings. When these meetings occur, document who participated, who presented, and the topic(s) discussed.</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an employee presenting on a topic during a safety meeting held in the morning before work. Image retrieved from Bing Images (free to share and use license) at: </a:t>
            </a:r>
            <a:r>
              <a:rPr lang="en-US" sz="1000" u="sng" kern="1200" dirty="0">
                <a:solidFill>
                  <a:schemeClr val="tx1"/>
                </a:solidFill>
                <a:effectLst/>
                <a:latin typeface="+mn-lt"/>
                <a:ea typeface="+mn-ea"/>
                <a:cs typeface="+mn-cs"/>
                <a:hlinkClick r:id="rId3"/>
              </a:rPr>
              <a:t>http://farm7.staticflickr.com/6159/6150316351_1b3010f37f_z.jpg</a:t>
            </a:r>
            <a:endParaRPr lang="en-US" sz="10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44062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An implementation plan includes the steps to complete the initiative, timeframes for completion, and assigned responsibilities.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Choose the responsible person(s) with care and consider union representation when you assign personnel to each opportunity. Select managers with the experience to lead effectively. Choose team members who care and bring job knowledge to the process. Make sure you have a diverse team, representing</a:t>
            </a:r>
            <a:r>
              <a:rPr lang="en-US" sz="1000" kern="1200" baseline="0" dirty="0">
                <a:solidFill>
                  <a:schemeClr val="tx1"/>
                </a:solidFill>
                <a:effectLst/>
                <a:latin typeface="+mn-lt"/>
                <a:ea typeface="+mn-ea"/>
                <a:cs typeface="+mn-cs"/>
              </a:rPr>
              <a:t> different areas of your workplace</a:t>
            </a:r>
            <a:r>
              <a:rPr lang="en-US" sz="1000" kern="1200" dirty="0">
                <a:solidFill>
                  <a:schemeClr val="tx1"/>
                </a:solidFill>
                <a:effectLst/>
                <a:latin typeface="+mn-lt"/>
                <a:ea typeface="+mn-ea"/>
                <a:cs typeface="+mn-cs"/>
              </a:rPr>
              <a:t>. Choose team members open to others’ points of view.</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Inform management of initiative progress. Include a briefing schedule in the implementation plan to determine who communicates the results to management; depending on the initiative timeline, this communication can occur monthly, quarterly, or at management’s discretion. Have management approve the implementation plan along with any adjustments, if needed.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Once employee involvement efforts are underway, consider revising written programs or policies related to activities where employee involvement will occur. For example, consider writing language into your safety self-inspection program recommending, or even requiring if you so choose, employee involvement in completing self-inspections. In addition, consider including all potential ways for employees to be involved in new employee orientation training.</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32362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Management at all levels must encourage employees to be involved in S&amp;H. The communications team is vital to engaging employees in OSHA VPP implementation and sustainment efforts.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a:t>
            </a:r>
            <a:r>
              <a:rPr lang="en-US" sz="1000" kern="1200" baseline="0" dirty="0">
                <a:solidFill>
                  <a:schemeClr val="tx1"/>
                </a:solidFill>
                <a:effectLst/>
                <a:latin typeface="+mn-lt"/>
                <a:ea typeface="+mn-ea"/>
                <a:cs typeface="+mn-cs"/>
              </a:rPr>
              <a:t>m Bing Images (free to share and use license) at: </a:t>
            </a:r>
            <a:r>
              <a:rPr lang="en-US" sz="1000" u="sng" kern="1200" dirty="0">
                <a:solidFill>
                  <a:schemeClr val="tx1"/>
                </a:solidFill>
                <a:effectLst/>
                <a:latin typeface="+mn-lt"/>
                <a:ea typeface="+mn-ea"/>
                <a:cs typeface="+mn-cs"/>
                <a:hlinkClick r:id="rId3"/>
              </a:rPr>
              <a:t>http://2.bp.blogspot.com/-Kg6MTRwXtrs/SkNwqFn7hzI/AAAAAAAAAMk/zBUh2fOp3BU/s1600/EE+10.gif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387357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is beneficial to safety and health (S&amp;H) professionals, VPP representatives, leaders, different levels of management, and safety committee members.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90235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Engage the Public Affairs Office in your marketing process to ensure effective communication.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Include employee involvement activities in new employee orientation, where you provide an overview of OSHA VPP, discuss employee involvement opportunities, and cover their OSHA rights.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communications team brainstorms how to market employee involvement.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Some examples of potentially effective initiatives are: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Poster campaigns to reinforce the contents of the new employee information</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Videos produced by the marketing team with leadership emphasizing the importance of employee involvement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Porcelain Press (small messages the team wants to communicate placed in restrooms)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Safety Day booths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All hands meetings/commercials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Emails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Safety contests</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Image retrieved from Bing Images (free</a:t>
            </a:r>
            <a:r>
              <a:rPr lang="en-US" sz="1000" kern="1200" baseline="0" dirty="0">
                <a:solidFill>
                  <a:schemeClr val="tx1"/>
                </a:solidFill>
                <a:effectLst/>
                <a:latin typeface="+mn-lt"/>
                <a:ea typeface="+mn-ea"/>
                <a:cs typeface="+mn-cs"/>
              </a:rPr>
              <a:t> to share and use license) at: </a:t>
            </a:r>
            <a:r>
              <a:rPr lang="en-US" sz="1000" u="sng" kern="1200" dirty="0">
                <a:solidFill>
                  <a:schemeClr val="tx1"/>
                </a:solidFill>
                <a:effectLst/>
                <a:latin typeface="+mn-lt"/>
                <a:ea typeface="+mn-ea"/>
                <a:cs typeface="+mn-cs"/>
                <a:hlinkClick r:id="rId3"/>
              </a:rPr>
              <a:t>http://www.thebluediamondgallery.com/pictures/marketing.jpg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2705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Employees will jump at the opportunity to get involved in the SOHMS when</a:t>
            </a:r>
            <a:r>
              <a:rPr lang="en-US" sz="1000" kern="1200" baseline="0" dirty="0">
                <a:solidFill>
                  <a:schemeClr val="tx1"/>
                </a:solidFill>
                <a:effectLst/>
                <a:latin typeface="+mn-lt"/>
                <a:ea typeface="+mn-ea"/>
                <a:cs typeface="+mn-cs"/>
              </a:rPr>
              <a:t> they </a:t>
            </a:r>
            <a:r>
              <a:rPr lang="en-US" sz="1000" kern="1200" dirty="0">
                <a:solidFill>
                  <a:schemeClr val="tx1"/>
                </a:solidFill>
                <a:effectLst/>
                <a:latin typeface="+mn-lt"/>
                <a:ea typeface="+mn-ea"/>
                <a:cs typeface="+mn-cs"/>
              </a:rPr>
              <a:t>know their involvement is one of management’s highest priorities.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Image retrieved from Bing Images (free to share and use license) at: </a:t>
            </a:r>
            <a:r>
              <a:rPr lang="en-US" sz="1000" u="sng" kern="1200" dirty="0">
                <a:solidFill>
                  <a:schemeClr val="tx1"/>
                </a:solidFill>
                <a:effectLst/>
                <a:latin typeface="+mn-lt"/>
                <a:ea typeface="+mn-ea"/>
                <a:cs typeface="+mn-cs"/>
                <a:hlinkClick r:id="rId3"/>
              </a:rPr>
              <a:t>https://thebitterbusiness.files.wordpress.com/2015/01/business-strategy.jpg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259645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More employees get involved when leadership recognizes participants for excellent involvement.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Microsoft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230238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Performance indicators</a:t>
            </a:r>
            <a:r>
              <a:rPr lang="en-US" sz="1000" kern="1200" dirty="0">
                <a:solidFill>
                  <a:schemeClr val="tx1"/>
                </a:solidFill>
                <a:effectLst/>
                <a:latin typeface="+mn-lt"/>
                <a:ea typeface="+mn-ea"/>
                <a:cs typeface="+mn-cs"/>
              </a:rPr>
              <a:t>: Numerical metrics used to evaluate the effectiveness of processes or actions.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Leaders need to know the progress made in each employee involvement initiative. Developing performance indicators help leaders understand how the initiatives are working, if at all.</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Align performance indicators with goals and objectives. If a goal is 30% of employees participating in safety self-inspections the first year, you should identify the different employees who participated throughout the year and divide it by the total number of employees.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Items to discuss during leadership reviews include, but are not limited to:</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Progress made versus time elapsed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Meeting of strategy/initiative target dates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Accountability for responsible parties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Items to discuss after implementation include, but are not limited to:</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Number of employees involved vs. number expected to be involved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Number of products generated vs. expected to be generated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Percentage of quality reviews completed for products generated</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Items to discuss when reviewing involvement results include, but are not limited to:</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Impacts on S&amp;H problems or trends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New hazards identified and controlled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Employee suggestions or recommendations implemented</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you celebrate and promote the achievement of great employee involvement, it causes more employees to want to be a part of the process.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a:t>
            </a:r>
            <a:r>
              <a:rPr lang="en-US" sz="1000" kern="1200" baseline="0" dirty="0">
                <a:solidFill>
                  <a:schemeClr val="tx1"/>
                </a:solidFill>
                <a:effectLst/>
                <a:latin typeface="+mn-lt"/>
                <a:ea typeface="+mn-ea"/>
                <a:cs typeface="+mn-cs"/>
              </a:rPr>
              <a:t> image shows a workplace celebration after employee involvement records were set. </a:t>
            </a:r>
            <a:r>
              <a:rPr lang="en-US" sz="1000" kern="1200" dirty="0">
                <a:solidFill>
                  <a:schemeClr val="tx1"/>
                </a:solidFill>
                <a:effectLst/>
                <a:latin typeface="+mn-lt"/>
                <a:ea typeface="+mn-ea"/>
                <a:cs typeface="+mn-cs"/>
              </a:rPr>
              <a:t>Image retrieved from</a:t>
            </a:r>
            <a:r>
              <a:rPr lang="en-US" sz="1000" kern="1200" baseline="0" dirty="0">
                <a:solidFill>
                  <a:schemeClr val="tx1"/>
                </a:solidFill>
                <a:effectLst/>
                <a:latin typeface="+mn-lt"/>
                <a:ea typeface="+mn-ea"/>
                <a:cs typeface="+mn-cs"/>
              </a:rPr>
              <a:t> Bing Images (free to share and use license) at: </a:t>
            </a:r>
            <a:r>
              <a:rPr lang="en-US" sz="1000" u="sng" kern="1200" dirty="0">
                <a:solidFill>
                  <a:schemeClr val="tx1"/>
                </a:solidFill>
                <a:effectLst/>
                <a:latin typeface="+mn-lt"/>
                <a:ea typeface="+mn-ea"/>
                <a:cs typeface="+mn-cs"/>
                <a:hlinkClick r:id="rId3"/>
              </a:rPr>
              <a:t>http://farm9.staticflickr.com/8145/6980349068_ca4683877e_z.jpg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1007755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407659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rPr>
              <a:t>ML&amp;EI = Management </a:t>
            </a:r>
            <a:r>
              <a:rPr lang="en-US" sz="1000" dirty="0"/>
              <a:t>Le</a:t>
            </a:r>
            <a:r>
              <a:rPr lang="en-US" sz="1000" kern="1200" dirty="0">
                <a:solidFill>
                  <a:schemeClr val="tx1"/>
                </a:solidFill>
                <a:effectLst/>
              </a:rPr>
              <a:t>adership &amp; Employee </a:t>
            </a:r>
            <a:r>
              <a:rPr lang="en-US" sz="1000" dirty="0"/>
              <a:t>I</a:t>
            </a:r>
            <a:r>
              <a:rPr lang="en-US" sz="1000" kern="1200" dirty="0">
                <a:solidFill>
                  <a:schemeClr val="tx1"/>
                </a:solidFill>
                <a:effectLst/>
              </a:rPr>
              <a:t>nvolvement</a:t>
            </a:r>
            <a:br>
              <a:rPr lang="en-US" sz="1000" kern="1200" dirty="0">
                <a:solidFill>
                  <a:schemeClr val="tx1"/>
                </a:solidFill>
                <a:effectLst/>
              </a:rPr>
            </a:br>
            <a:endParaRPr lang="en-US" sz="1000" kern="1200" dirty="0">
              <a:solidFill>
                <a:schemeClr val="tx1"/>
              </a:solidFill>
              <a:effectLst/>
            </a:endParaRPr>
          </a:p>
          <a:p>
            <a:r>
              <a:rPr lang="en-US" sz="1000" kern="1200" dirty="0">
                <a:solidFill>
                  <a:schemeClr val="tx1"/>
                </a:solidFill>
                <a:effectLst/>
              </a:rPr>
              <a:t>It is important for employees at all levels to have input to the elements of a safety and occupational health management system (SOHMS).</a:t>
            </a:r>
            <a:br>
              <a:rPr lang="en-US" sz="1000" kern="1200" dirty="0">
                <a:solidFill>
                  <a:schemeClr val="tx1"/>
                </a:solidFill>
                <a:effectLst/>
              </a:rPr>
            </a:br>
            <a:endParaRPr lang="en-US" sz="1000" kern="1200" dirty="0">
              <a:solidFill>
                <a:schemeClr val="tx1"/>
              </a:solidFill>
              <a:effectLst/>
            </a:endParaRPr>
          </a:p>
          <a:p>
            <a:r>
              <a:rPr lang="en-US" sz="1000" kern="1200" dirty="0">
                <a:solidFill>
                  <a:schemeClr val="tx1"/>
                </a:solidFill>
                <a:effectLst/>
              </a:rPr>
              <a:t>Process improvements, the design of safety precautions, and changes to work procedures are more effective and readily accepted with</a:t>
            </a:r>
            <a:r>
              <a:rPr lang="en-US" sz="1000" kern="1200" baseline="0" dirty="0">
                <a:solidFill>
                  <a:schemeClr val="tx1"/>
                </a:solidFill>
                <a:effectLst/>
              </a:rPr>
              <a:t> employee involvement.</a:t>
            </a:r>
            <a:br>
              <a:rPr lang="en-US" sz="1000" kern="1200" dirty="0">
                <a:solidFill>
                  <a:schemeClr val="tx1"/>
                </a:solidFill>
                <a:effectLst/>
              </a:rPr>
            </a:br>
            <a:endParaRPr lang="en-US" sz="1000" kern="1200" dirty="0">
              <a:solidFill>
                <a:schemeClr val="tx1"/>
              </a:solidFill>
              <a:effectLst/>
            </a:endParaRPr>
          </a:p>
          <a:p>
            <a:r>
              <a:rPr lang="en-US" sz="1000" kern="1200" dirty="0">
                <a:solidFill>
                  <a:schemeClr val="tx1"/>
                </a:solidFill>
                <a:effectLst/>
              </a:rPr>
              <a:t>The employees doing the work truly understand the hazards of the work. Seek input</a:t>
            </a:r>
            <a:r>
              <a:rPr lang="en-US" sz="1000" kern="1200" baseline="0" dirty="0">
                <a:solidFill>
                  <a:schemeClr val="tx1"/>
                </a:solidFill>
                <a:effectLst/>
              </a:rPr>
              <a:t> on hazard controls from the employee doing the work – they </a:t>
            </a:r>
            <a:r>
              <a:rPr lang="en-US" sz="1000" kern="1200" dirty="0">
                <a:solidFill>
                  <a:schemeClr val="tx1"/>
                </a:solidFill>
                <a:effectLst/>
              </a:rPr>
              <a:t>are more likely to use what they help create.</a:t>
            </a:r>
          </a:p>
          <a:p>
            <a:endParaRPr lang="en-US" sz="1000" kern="1200" dirty="0">
              <a:solidFill>
                <a:schemeClr val="tx1"/>
              </a:solidFill>
              <a:effectLst/>
            </a:endParaRPr>
          </a:p>
          <a:p>
            <a:r>
              <a:rPr lang="en-US" sz="1000" u="none" kern="1200" dirty="0">
                <a:solidFill>
                  <a:schemeClr val="tx1"/>
                </a:solidFill>
                <a:effectLst/>
              </a:rPr>
              <a:t>The image shows how employee involvement opportunities foster better relationships between employees and leadership – it brings them all together.</a:t>
            </a:r>
          </a:p>
          <a:p>
            <a:r>
              <a:rPr lang="en-US" sz="1000" dirty="0"/>
              <a:t>Image retrieved from Bing Images (free to share and use license) at: </a:t>
            </a:r>
            <a:r>
              <a:rPr lang="en-US" sz="1000" u="sng" dirty="0">
                <a:hlinkClick r:id="rId3"/>
              </a:rPr>
              <a:t>https://farm4.staticflickr.com/3635/3390622840_b89898fc4e_z.jpg</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21123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Involving employees in S&amp;H activities results in a better, safer workplace with fewer hazards and injuries.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management recognizes and shows appreciation to employees for their contributions to safety, their collective ability to make things better is unleashed.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Bing Images (free to share and use license) at: </a:t>
            </a:r>
            <a:r>
              <a:rPr lang="en-US" sz="1000" u="sng" kern="1200" dirty="0">
                <a:solidFill>
                  <a:schemeClr val="tx1"/>
                </a:solidFill>
                <a:effectLst/>
                <a:latin typeface="+mn-lt"/>
                <a:ea typeface="+mn-ea"/>
                <a:cs typeface="+mn-cs"/>
                <a:hlinkClick r:id="rId3"/>
              </a:rPr>
              <a:t>http://www.stepbystep.com/wp-content/uploads/2013/01/How-to-Retain-Great-Employees.jpg</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402362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Make sure you provide completed</a:t>
            </a:r>
            <a:r>
              <a:rPr lang="en-US" sz="1000" kern="1200" baseline="0" dirty="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SOHMS.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Ensure your documents capture employee engagement at all levels, such as safety training content given by or developed with input from departmental employees, or employee safety suggestions.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Examples of safety committee, working group, or special team documents include: a charter, meeting minutes, or slides presented during a meeting.</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Examples of hazard analyses include: job hazard analyses, baseline hazard assessments, and job safety training guides.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Many organizations believe complying with safety rules and reporting hazards is meaningful employee involvement for OSHA VPP. On the contrary, working safely is a condition of employment. Reporting hazards without the fear of reprisal is an employee right, and not a form of meaningful involvement either.</a:t>
            </a: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185261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Always document the names of employees participating in involvement activities. This provides proof the activities not only occurred, but actually involved employees.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Examples of data collection and reporting designs include: tracking the hazard analyses generated by employees, the percent of inspections completed by employees in each work area, and adopting employee safety suggestions.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Collecting data on employee involvement activities provides management with information to assess the effectiveness of selected employee involvement strategies. For example, suppose you want to increase employee involvement through the development and updating of hazard analyses. Management needs to know:</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many hazard analyses have been developed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many employees were involved</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Which organizations are and are not meeting command expectations for employee involvement</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The image shows a supervisor officially documenting an activity. Image retrieved from Bing Images (free to share and use license) at: </a:t>
            </a:r>
            <a:r>
              <a:rPr lang="en-US" sz="1000" u="sng" kern="1200" dirty="0">
                <a:solidFill>
                  <a:schemeClr val="tx1"/>
                </a:solidFill>
                <a:effectLst/>
                <a:latin typeface="+mn-lt"/>
                <a:ea typeface="+mn-ea"/>
                <a:cs typeface="+mn-cs"/>
                <a:hlinkClick r:id="rId3"/>
              </a:rPr>
              <a:t>https://c1.staticflickr.com/9/8009/7158859680_c696b868b0_z.jpg</a:t>
            </a:r>
            <a:endParaRPr lang="en-US" sz="10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335140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When involving</a:t>
            </a:r>
            <a:r>
              <a:rPr lang="en-US" sz="1000" kern="1200" baseline="0" dirty="0">
                <a:solidFill>
                  <a:schemeClr val="tx1"/>
                </a:solidFill>
                <a:effectLst/>
                <a:latin typeface="+mn-lt"/>
                <a:ea typeface="+mn-ea"/>
                <a:cs typeface="+mn-cs"/>
              </a:rPr>
              <a:t> employees is not successful, it is usually due to a lack of emphasis by leaders. </a:t>
            </a:r>
            <a:r>
              <a:rPr lang="en-US" sz="1000" kern="1200" dirty="0">
                <a:solidFill>
                  <a:schemeClr val="tx1"/>
                </a:solidFill>
                <a:effectLst/>
                <a:latin typeface="+mn-lt"/>
                <a:ea typeface="+mn-ea"/>
                <a:cs typeface="+mn-cs"/>
              </a:rPr>
              <a:t>Leaders and managers must understand and embrace the importance of employee involvement. They must also know about available involvement opportunities and to measure or monitor involvement in their respective areas of responsibility.</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If leaders do not show enough interest in employee involvement, most employees are not going to show interest in involvement either.</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leaders visibly involved in employee involvement activities. Image retrieved from Bing Images (free to share and use license) at: </a:t>
            </a:r>
          </a:p>
          <a:p>
            <a:r>
              <a:rPr lang="en-US" sz="1000" u="sng" kern="1200" dirty="0">
                <a:solidFill>
                  <a:schemeClr val="tx1"/>
                </a:solidFill>
                <a:effectLst/>
                <a:latin typeface="+mn-lt"/>
                <a:ea typeface="+mn-ea"/>
                <a:cs typeface="+mn-cs"/>
                <a:hlinkClick r:id="rId3"/>
              </a:rPr>
              <a:t>http://cf2.foodista.com/sites/default/files/styles/featured/public/field/image/2011_05_4644732791_4383747f9e_z.jpg</a:t>
            </a:r>
            <a:endParaRPr lang="en-US" sz="10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78576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Key personnel encompasses a range of individuals. Any person responsible for a process where employees are involved should have some understanding of how involving employees works. Employees are typically involved in activities such as safety self-inspections, job hazard analyses, safety suggestion programs, mishap reenactments, safety promotional or awareness events and information, and safety committees, to name a few activities. Responsible persons for these activities range from supervisors, safety staff, leadership, to other designated employees.</a:t>
            </a:r>
          </a:p>
          <a:p>
            <a:pPr marL="0" marR="0" indent="0" algn="l" defTabSz="457200" rtl="0" eaLnBrk="1" fontAlgn="auto" latinLnBrk="0" hangingPunct="1">
              <a:lnSpc>
                <a:spcPct val="100000"/>
              </a:lnSpc>
              <a:spcBef>
                <a:spcPts val="0"/>
              </a:spcBef>
              <a:spcAft>
                <a:spcPts val="0"/>
              </a:spcAft>
              <a:buClrTx/>
              <a:buSzTx/>
              <a:buFontTx/>
              <a:buNone/>
              <a:tabLst/>
              <a:defRPr/>
            </a:pPr>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The image shows a supervisor completing a safety self-inspection with an employee. Document each employee’s name on the inspection form to show involvement in the activity. Image retrieved from Bing Images (free to share and use license) at: </a:t>
            </a:r>
            <a:r>
              <a:rPr lang="en-US" sz="1000" u="sng" kern="1200" dirty="0">
                <a:solidFill>
                  <a:schemeClr val="tx1"/>
                </a:solidFill>
                <a:effectLst/>
                <a:latin typeface="+mn-lt"/>
                <a:ea typeface="+mn-ea"/>
                <a:cs typeface="+mn-cs"/>
                <a:hlinkClick r:id="rId3"/>
              </a:rPr>
              <a:t>https://upload.wikimedia.org/wikipedia/commons/d/d5/US_Navy_020724-N-9802B-001_A_safety_Inspection_is_conducted_in_the_main_spaces_aboard_USS_Essex_%28LHD_2%29.jpg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94721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latin typeface="+mn-lt"/>
                <a:ea typeface="+mn-ea"/>
                <a:cs typeface="+mn-cs"/>
              </a:rPr>
              <a:t>Employees who understand the importance of safety take ownership for their roles and make safety</a:t>
            </a:r>
            <a:r>
              <a:rPr lang="en-US" kern="1200" baseline="0" dirty="0">
                <a:solidFill>
                  <a:schemeClr val="tx1"/>
                </a:solidFill>
                <a:effectLst/>
                <a:latin typeface="+mn-lt"/>
                <a:ea typeface="+mn-ea"/>
                <a:cs typeface="+mn-cs"/>
              </a:rPr>
              <a:t> a</a:t>
            </a:r>
            <a:r>
              <a:rPr lang="en-US" kern="1200" dirty="0">
                <a:solidFill>
                  <a:schemeClr val="tx1"/>
                </a:solidFill>
                <a:effectLst/>
                <a:latin typeface="+mn-lt"/>
                <a:ea typeface="+mn-ea"/>
                <a:cs typeface="+mn-cs"/>
              </a:rPr>
              <a:t> part of their job.</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Employees must recognize their involvement in S&amp;H. Employees will be asked questions about the involvement in the SOHMS during interviews</a:t>
            </a:r>
            <a:r>
              <a:rPr lang="en-US" kern="1200" baseline="0" dirty="0">
                <a:solidFill>
                  <a:schemeClr val="tx1"/>
                </a:solidFill>
                <a:effectLst/>
                <a:latin typeface="+mn-lt"/>
                <a:ea typeface="+mn-ea"/>
                <a:cs typeface="+mn-cs"/>
              </a:rPr>
              <a:t> with on-site</a:t>
            </a:r>
            <a:r>
              <a:rPr lang="en-US" kern="1200" dirty="0">
                <a:solidFill>
                  <a:schemeClr val="tx1"/>
                </a:solidFill>
                <a:effectLst/>
                <a:latin typeface="+mn-lt"/>
                <a:ea typeface="+mn-ea"/>
                <a:cs typeface="+mn-cs"/>
              </a:rPr>
              <a:t> OSHA assessment</a:t>
            </a:r>
            <a:r>
              <a:rPr lang="en-US" kern="1200" baseline="0" dirty="0">
                <a:solidFill>
                  <a:schemeClr val="tx1"/>
                </a:solidFill>
                <a:effectLst/>
                <a:latin typeface="+mn-lt"/>
                <a:ea typeface="+mn-ea"/>
                <a:cs typeface="+mn-cs"/>
              </a:rPr>
              <a:t> teams</a:t>
            </a:r>
            <a:r>
              <a:rPr lang="en-US" kern="1200" dirty="0">
                <a:solidFill>
                  <a:schemeClr val="tx1"/>
                </a:solidFill>
                <a:effectLst/>
                <a:latin typeface="+mn-lt"/>
                <a:ea typeface="+mn-ea"/>
                <a:cs typeface="+mn-cs"/>
              </a:rPr>
              <a:t>. Typically, OSHA expects employees to describe three meaningful ways in which they are involved.</a:t>
            </a:r>
          </a:p>
          <a:p>
            <a:endParaRPr lang="en-US"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The image shows an employee participating in a safety day fair. Image retrieved from Bing Images (free to share and use license) at: </a:t>
            </a:r>
            <a:r>
              <a:rPr lang="en-US" u="sng" kern="1200" dirty="0">
                <a:solidFill>
                  <a:schemeClr val="tx1"/>
                </a:solidFill>
                <a:effectLst/>
                <a:latin typeface="+mn-lt"/>
                <a:ea typeface="+mn-ea"/>
                <a:cs typeface="+mn-cs"/>
                <a:hlinkClick r:id="rId3"/>
              </a:rPr>
              <a:t>https://farm8.staticflickr.com/7356/14108940593_cf64be58fe_z.jpg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2810007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tanveernaseer.com/developing-great-leadership-skills-small-business-megan-totk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t>Employee Involvement</a:t>
            </a:r>
          </a:p>
        </p:txBody>
      </p:sp>
      <p:sp>
        <p:nvSpPr>
          <p:cNvPr id="3" name="Subtitle 2"/>
          <p:cNvSpPr>
            <a:spLocks noGrp="1"/>
          </p:cNvSpPr>
          <p:nvPr>
            <p:ph type="subTitle" idx="1"/>
          </p:nvPr>
        </p:nvSpPr>
        <p:spPr>
          <a:xfrm>
            <a:off x="457199" y="3566160"/>
            <a:ext cx="11274552" cy="548640"/>
          </a:xfrm>
          <a:noFill/>
          <a:effectLst/>
        </p:spPr>
        <p:txBody>
          <a:bodyPr/>
          <a:lstStyle/>
          <a:p>
            <a:r>
              <a:rPr lang="en-US" dirty="0"/>
              <a:t>OSHA VPP</a:t>
            </a:r>
          </a:p>
        </p:txBody>
      </p:sp>
      <p:sp>
        <p:nvSpPr>
          <p:cNvPr id="4" name="Subtitle 2"/>
          <p:cNvSpPr txBox="1">
            <a:spLocks/>
          </p:cNvSpPr>
          <p:nvPr/>
        </p:nvSpPr>
        <p:spPr>
          <a:xfrm>
            <a:off x="1840360" y="4164731"/>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October 2020</a:t>
            </a:r>
          </a:p>
        </p:txBody>
      </p:sp>
      <p:sp>
        <p:nvSpPr>
          <p:cNvPr id="5" name="TextBox 4"/>
          <p:cNvSpPr txBox="1"/>
          <p:nvPr/>
        </p:nvSpPr>
        <p:spPr>
          <a:xfrm>
            <a:off x="457199" y="4572000"/>
            <a:ext cx="11274552" cy="707886"/>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October 1, 2020</a:t>
            </a:r>
            <a:r>
              <a:rPr lang="en-US" sz="800" dirty="0">
                <a:solidFill>
                  <a:srgbClr val="FF0000"/>
                </a:solidFill>
              </a:rPr>
              <a:t>.</a:t>
            </a:r>
            <a:r>
              <a:rPr lang="en-US" sz="800" dirty="0">
                <a:solidFill>
                  <a:schemeClr val="bg1">
                    <a:lumMod val="50000"/>
                  </a:schemeClr>
                </a:solidFill>
              </a:rPr>
              <a:t> Other requests shall be referred to: Director, Operational Safety, OUSD(P&amp;R), 4000 Defense Pentagon, 2E580, Washington, DC 20301.</a:t>
            </a:r>
          </a:p>
          <a:p>
            <a:endParaRPr lang="en-US" sz="8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73045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8" name="Rounded Rectangle 7"/>
          <p:cNvSpPr/>
          <p:nvPr/>
        </p:nvSpPr>
        <p:spPr>
          <a:xfrm>
            <a:off x="458724" y="1315784"/>
            <a:ext cx="11274552" cy="4226433"/>
          </a:xfrm>
          <a:prstGeom prst="roundRect">
            <a:avLst>
              <a:gd name="adj" fmla="val 13512"/>
            </a:avLst>
          </a:prstGeom>
        </p:spPr>
        <p:style>
          <a:lnRef idx="1">
            <a:schemeClr val="dk1"/>
          </a:lnRef>
          <a:fillRef idx="2">
            <a:schemeClr val="dk1"/>
          </a:fillRef>
          <a:effectRef idx="1">
            <a:schemeClr val="dk1"/>
          </a:effectRef>
          <a:fontRef idx="minor">
            <a:schemeClr val="dk1"/>
          </a:fontRef>
        </p:style>
        <p:txBody>
          <a:bodyPr lIns="228600" rtlCol="0" anchor="ctr"/>
          <a:lstStyle/>
          <a:p>
            <a:pPr marL="749300" indent="-635000">
              <a:spcBef>
                <a:spcPts val="600"/>
              </a:spcBef>
              <a:spcAft>
                <a:spcPts val="600"/>
              </a:spcAft>
              <a:buFont typeface="Wingdings" panose="05000000000000000000" pitchFamily="2" charset="2"/>
              <a:buChar char="q"/>
            </a:pPr>
            <a:r>
              <a:rPr lang="en-US" sz="3200" dirty="0"/>
              <a:t>Identify employee involvement opportunities</a:t>
            </a:r>
          </a:p>
          <a:p>
            <a:pPr marL="749300" indent="-635000">
              <a:spcBef>
                <a:spcPts val="600"/>
              </a:spcBef>
              <a:spcAft>
                <a:spcPts val="600"/>
              </a:spcAft>
              <a:buFont typeface="Wingdings" panose="05000000000000000000" pitchFamily="2" charset="2"/>
              <a:buChar char="q"/>
            </a:pPr>
            <a:r>
              <a:rPr lang="en-US" sz="3200" dirty="0"/>
              <a:t>Select and implement approved initiatives</a:t>
            </a:r>
          </a:p>
          <a:p>
            <a:pPr marL="749300" indent="-635000">
              <a:spcBef>
                <a:spcPts val="600"/>
              </a:spcBef>
              <a:spcAft>
                <a:spcPts val="600"/>
              </a:spcAft>
              <a:buFont typeface="Wingdings" panose="05000000000000000000" pitchFamily="2" charset="2"/>
              <a:buChar char="q"/>
            </a:pPr>
            <a:r>
              <a:rPr lang="en-US" sz="3200" dirty="0"/>
              <a:t>Communicate and market available opportunities </a:t>
            </a:r>
          </a:p>
          <a:p>
            <a:pPr marL="749300" indent="-635000">
              <a:spcBef>
                <a:spcPts val="600"/>
              </a:spcBef>
              <a:spcAft>
                <a:spcPts val="600"/>
              </a:spcAft>
              <a:buFont typeface="Wingdings" panose="05000000000000000000" pitchFamily="2" charset="2"/>
              <a:buChar char="q"/>
            </a:pPr>
            <a:r>
              <a:rPr lang="en-US" sz="3200" dirty="0"/>
              <a:t>Show leadership and management support for each initiative</a:t>
            </a:r>
          </a:p>
          <a:p>
            <a:pPr marL="749300" indent="-635000">
              <a:spcBef>
                <a:spcPts val="600"/>
              </a:spcBef>
              <a:spcAft>
                <a:spcPts val="600"/>
              </a:spcAft>
              <a:buFont typeface="Wingdings" panose="05000000000000000000" pitchFamily="2" charset="2"/>
              <a:buChar char="q"/>
            </a:pPr>
            <a:r>
              <a:rPr lang="en-US" sz="3200" dirty="0"/>
              <a:t>Monitor the effectiveness of employee involvement</a:t>
            </a:r>
          </a:p>
        </p:txBody>
      </p:sp>
    </p:spTree>
    <p:extLst>
      <p:ext uri="{BB962C8B-B14F-4D97-AF65-F5344CB8AC3E}">
        <p14:creationId xmlns:p14="http://schemas.microsoft.com/office/powerpoint/2010/main" val="57741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Identify Involvement Opportunities</a:t>
            </a:r>
          </a:p>
        </p:txBody>
      </p:sp>
      <p:sp>
        <p:nvSpPr>
          <p:cNvPr id="3" name="Content Placeholder 2"/>
          <p:cNvSpPr>
            <a:spLocks noGrp="1"/>
          </p:cNvSpPr>
          <p:nvPr>
            <p:ph idx="1"/>
          </p:nvPr>
        </p:nvSpPr>
        <p:spPr>
          <a:xfrm>
            <a:off x="230719" y="955040"/>
            <a:ext cx="6462181" cy="5029200"/>
          </a:xfrm>
        </p:spPr>
        <p:txBody>
          <a:bodyPr>
            <a:normAutofit/>
          </a:bodyPr>
          <a:lstStyle/>
          <a:p>
            <a:r>
              <a:rPr lang="en-US" dirty="0"/>
              <a:t>Use employee teams to generate</a:t>
            </a:r>
            <a:br>
              <a:rPr lang="en-US" dirty="0"/>
            </a:br>
            <a:r>
              <a:rPr lang="en-US" dirty="0"/>
              <a:t>ideas</a:t>
            </a:r>
          </a:p>
          <a:p>
            <a:r>
              <a:rPr lang="en-US" dirty="0"/>
              <a:t>Discuss and evaluate each idea</a:t>
            </a:r>
          </a:p>
          <a:p>
            <a:r>
              <a:rPr lang="en-US" dirty="0"/>
              <a:t>Prioritize the desirability of each idea</a:t>
            </a:r>
          </a:p>
          <a:p>
            <a:r>
              <a:rPr lang="en-US" dirty="0"/>
              <a:t>Present prioritized recommendations to management for review and approval</a:t>
            </a:r>
          </a:p>
          <a:p>
            <a:r>
              <a:rPr lang="en-US" dirty="0"/>
              <a:t>Create an implementation initiative for each approved recommendation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5" name="Picture 2" descr="http://farm4.staticflickr.com/3300/3635127709_b7044a50c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546860"/>
            <a:ext cx="5312414" cy="35526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46106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Employee Involvement Opportunities</a:t>
            </a:r>
          </a:p>
        </p:txBody>
      </p:sp>
      <p:sp>
        <p:nvSpPr>
          <p:cNvPr id="3" name="Content Placeholder 2"/>
          <p:cNvSpPr>
            <a:spLocks noGrp="1"/>
          </p:cNvSpPr>
          <p:nvPr>
            <p:ph idx="1"/>
          </p:nvPr>
        </p:nvSpPr>
        <p:spPr>
          <a:xfrm>
            <a:off x="230719" y="955039"/>
            <a:ext cx="8034050" cy="5355131"/>
          </a:xfrm>
        </p:spPr>
        <p:txBody>
          <a:bodyPr>
            <a:normAutofit/>
          </a:bodyPr>
          <a:lstStyle/>
          <a:p>
            <a:r>
              <a:rPr lang="en-US" dirty="0"/>
              <a:t>Participating in S&amp;H audits</a:t>
            </a:r>
          </a:p>
          <a:p>
            <a:r>
              <a:rPr lang="en-US" dirty="0"/>
              <a:t>Assisting with mishap and near-miss</a:t>
            </a:r>
            <a:br>
              <a:rPr lang="en-US" dirty="0"/>
            </a:br>
            <a:r>
              <a:rPr lang="en-US" dirty="0"/>
              <a:t>investigations</a:t>
            </a:r>
          </a:p>
          <a:p>
            <a:r>
              <a:rPr lang="en-US" dirty="0"/>
              <a:t>Conducting S&amp;H self-inspections</a:t>
            </a:r>
          </a:p>
          <a:p>
            <a:r>
              <a:rPr lang="en-US" dirty="0"/>
              <a:t>Participating in S&amp;H suggestion programs</a:t>
            </a:r>
          </a:p>
          <a:p>
            <a:r>
              <a:rPr lang="en-US" dirty="0"/>
              <a:t>Being involved in S&amp;H planning</a:t>
            </a:r>
          </a:p>
          <a:p>
            <a:r>
              <a:rPr lang="en-US" dirty="0"/>
              <a:t>Providing or presenting S&amp;H training</a:t>
            </a:r>
          </a:p>
          <a:p>
            <a:r>
              <a:rPr lang="en-US" dirty="0"/>
              <a:t>Performing or reviewing hazard analyses</a:t>
            </a:r>
          </a:p>
          <a:p>
            <a:r>
              <a:rPr lang="en-US" dirty="0"/>
              <a:t>Participating on S&amp;H committees and teams</a:t>
            </a:r>
          </a:p>
          <a:p>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8194" name="Picture 2" descr="https://farm8.staticflickr.com/7283/16675838428_b7a185a30e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075" y="842828"/>
            <a:ext cx="4278925" cy="26407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Images retrieved from Bing Images</a:t>
            </a:r>
          </a:p>
        </p:txBody>
      </p:sp>
      <p:pic>
        <p:nvPicPr>
          <p:cNvPr id="7" name="Picture 3">
            <a:extLst>
              <a:ext uri="{FF2B5EF4-FFF2-40B4-BE49-F238E27FC236}">
                <a16:creationId xmlns:a16="http://schemas.microsoft.com/office/drawing/2014/main" id="{0B9DA80A-54A6-448F-9C17-70DB02E29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076" y="3610708"/>
            <a:ext cx="4278923" cy="253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33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Employee Involvement – Committees/Teams </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Consider these tips for committees and teams:</a:t>
            </a:r>
          </a:p>
          <a:p>
            <a:pPr lvl="1"/>
            <a:r>
              <a:rPr lang="en-US" dirty="0"/>
              <a:t>Elect key positions and define roles and responsibilities</a:t>
            </a:r>
          </a:p>
          <a:p>
            <a:pPr lvl="1"/>
            <a:r>
              <a:rPr lang="en-US" dirty="0"/>
              <a:t>Develop a charter and meeting agendas</a:t>
            </a:r>
          </a:p>
          <a:p>
            <a:pPr lvl="1"/>
            <a:r>
              <a:rPr lang="en-US" dirty="0"/>
              <a:t>Document and distribute meeting minutes</a:t>
            </a:r>
          </a:p>
          <a:p>
            <a:pPr lvl="1"/>
            <a:r>
              <a:rPr lang="en-US" dirty="0"/>
              <a:t>Provide means to report recommendations/actions to leadership</a:t>
            </a:r>
          </a:p>
          <a:p>
            <a:pPr lvl="1"/>
            <a:r>
              <a:rPr lang="en-US" dirty="0"/>
              <a:t>Publicize positive results of activities</a:t>
            </a:r>
          </a:p>
          <a:p>
            <a:pPr lvl="1"/>
            <a:r>
              <a:rPr lang="en-US" dirty="0"/>
              <a:t>Rotate the committee/team members periodically</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140070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Employee Involvement – Self-Inspections </a:t>
            </a:r>
          </a:p>
        </p:txBody>
      </p:sp>
      <p:sp>
        <p:nvSpPr>
          <p:cNvPr id="3" name="Content Placeholder 2"/>
          <p:cNvSpPr>
            <a:spLocks noGrp="1"/>
          </p:cNvSpPr>
          <p:nvPr>
            <p:ph idx="1"/>
          </p:nvPr>
        </p:nvSpPr>
        <p:spPr/>
        <p:txBody>
          <a:bodyPr>
            <a:normAutofit/>
          </a:bodyPr>
          <a:lstStyle/>
          <a:p>
            <a:r>
              <a:rPr lang="en-US" dirty="0"/>
              <a:t>Consider these tips for safety self-inspections:</a:t>
            </a:r>
          </a:p>
          <a:p>
            <a:pPr lvl="1"/>
            <a:r>
              <a:rPr lang="en-US" dirty="0"/>
              <a:t>Train responsible employees</a:t>
            </a:r>
          </a:p>
          <a:p>
            <a:pPr lvl="1"/>
            <a:r>
              <a:rPr lang="en-US" dirty="0"/>
              <a:t>Utilize employees to augment assessments in the worksite</a:t>
            </a:r>
          </a:p>
          <a:p>
            <a:pPr lvl="1"/>
            <a:r>
              <a:rPr lang="en-US" dirty="0"/>
              <a:t>Rotate different employees through inspections</a:t>
            </a:r>
          </a:p>
          <a:p>
            <a:pPr lvl="1"/>
            <a:r>
              <a:rPr lang="en-US" dirty="0"/>
              <a:t>Involve management in inspections as visible leadership</a:t>
            </a:r>
          </a:p>
          <a:p>
            <a:pPr lvl="1"/>
            <a:r>
              <a:rPr lang="en-US" dirty="0"/>
              <a:t>Discourage checklist blindness</a:t>
            </a:r>
          </a:p>
          <a:p>
            <a:pPr lvl="1"/>
            <a:r>
              <a:rPr lang="en-US" dirty="0"/>
              <a:t>Develop a review process for inspection results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Tree>
    <p:extLst>
      <p:ext uri="{BB962C8B-B14F-4D97-AF65-F5344CB8AC3E}">
        <p14:creationId xmlns:p14="http://schemas.microsoft.com/office/powerpoint/2010/main" val="302933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Involvement – Investigations </a:t>
            </a:r>
          </a:p>
        </p:txBody>
      </p:sp>
      <p:sp>
        <p:nvSpPr>
          <p:cNvPr id="3" name="Content Placeholder 2"/>
          <p:cNvSpPr>
            <a:spLocks noGrp="1"/>
          </p:cNvSpPr>
          <p:nvPr>
            <p:ph idx="1"/>
          </p:nvPr>
        </p:nvSpPr>
        <p:spPr>
          <a:xfrm>
            <a:off x="230719" y="955040"/>
            <a:ext cx="11731752" cy="1634847"/>
          </a:xfrm>
        </p:spPr>
        <p:txBody>
          <a:bodyPr/>
          <a:lstStyle/>
          <a:p>
            <a:r>
              <a:rPr lang="en-US" dirty="0"/>
              <a:t>Consider these tips for mishap investigations: </a:t>
            </a:r>
          </a:p>
          <a:p>
            <a:pPr lvl="1"/>
            <a:r>
              <a:rPr lang="en-US" dirty="0"/>
              <a:t>Work under the guidance of trained investigators</a:t>
            </a:r>
          </a:p>
          <a:p>
            <a:pPr lvl="1"/>
            <a:r>
              <a:rPr lang="en-US" dirty="0"/>
              <a:t>Train employees on responsibilities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TextBox 5"/>
          <p:cNvSpPr txBox="1"/>
          <p:nvPr/>
        </p:nvSpPr>
        <p:spPr>
          <a:xfrm>
            <a:off x="5863220" y="2662234"/>
            <a:ext cx="5477569" cy="3200876"/>
          </a:xfrm>
          <a:prstGeom prst="rect">
            <a:avLst/>
          </a:prstGeom>
        </p:spPr>
        <p:style>
          <a:lnRef idx="1">
            <a:schemeClr val="dk1"/>
          </a:lnRef>
          <a:fillRef idx="2">
            <a:schemeClr val="dk1"/>
          </a:fillRef>
          <a:effectRef idx="1">
            <a:schemeClr val="dk1"/>
          </a:effectRef>
          <a:fontRef idx="minor">
            <a:schemeClr val="dk1"/>
          </a:fontRef>
        </p:style>
        <p:txBody>
          <a:bodyPr wrap="square" tIns="91440" bIns="91440" rtlCol="0" anchor="ctr" anchorCtr="0">
            <a:spAutoFit/>
          </a:bodyPr>
          <a:lstStyle/>
          <a:p>
            <a:pPr marL="63500" lvl="1">
              <a:spcBef>
                <a:spcPts val="300"/>
              </a:spcBef>
              <a:spcAft>
                <a:spcPts val="300"/>
              </a:spcAft>
            </a:pPr>
            <a:r>
              <a:rPr lang="en-US" sz="2200" b="1" dirty="0"/>
              <a:t>Employee team members may:</a:t>
            </a:r>
          </a:p>
          <a:p>
            <a:pPr marL="347663" lvl="2" indent="-228600">
              <a:spcBef>
                <a:spcPts val="300"/>
              </a:spcBef>
              <a:spcAft>
                <a:spcPts val="300"/>
              </a:spcAft>
              <a:buFont typeface="Arial" panose="020B0604020202020204" pitchFamily="34" charset="0"/>
              <a:buChar char="•"/>
            </a:pPr>
            <a:r>
              <a:rPr lang="en-US" sz="2200" b="1" dirty="0"/>
              <a:t>Help gather facts</a:t>
            </a:r>
          </a:p>
          <a:p>
            <a:pPr marL="347663" lvl="2" indent="-228600">
              <a:spcBef>
                <a:spcPts val="300"/>
              </a:spcBef>
              <a:spcAft>
                <a:spcPts val="300"/>
              </a:spcAft>
              <a:buFont typeface="Arial" panose="020B0604020202020204" pitchFamily="34" charset="0"/>
              <a:buChar char="•"/>
            </a:pPr>
            <a:r>
              <a:rPr lang="en-US" sz="2200" b="1" dirty="0"/>
              <a:t>Provide information based on their personal knowledge and skills </a:t>
            </a:r>
          </a:p>
          <a:p>
            <a:pPr marL="347663" lvl="2" indent="-228600">
              <a:spcBef>
                <a:spcPts val="300"/>
              </a:spcBef>
              <a:spcAft>
                <a:spcPts val="300"/>
              </a:spcAft>
              <a:buFont typeface="Arial" panose="020B0604020202020204" pitchFamily="34" charset="0"/>
              <a:buChar char="•"/>
            </a:pPr>
            <a:r>
              <a:rPr lang="en-US" sz="2200" b="1" dirty="0"/>
              <a:t>Participate in discussions of causal and contributing factors</a:t>
            </a:r>
          </a:p>
          <a:p>
            <a:pPr marL="347663" lvl="2" indent="-228600">
              <a:spcBef>
                <a:spcPts val="300"/>
              </a:spcBef>
              <a:spcAft>
                <a:spcPts val="300"/>
              </a:spcAft>
              <a:buFont typeface="Arial" panose="020B0604020202020204" pitchFamily="34" charset="0"/>
              <a:buChar char="•"/>
            </a:pPr>
            <a:r>
              <a:rPr lang="en-US" sz="2200" b="1" dirty="0"/>
              <a:t>Provide suggestions on the implementation of corrective actions</a:t>
            </a:r>
          </a:p>
        </p:txBody>
      </p:sp>
      <p:pic>
        <p:nvPicPr>
          <p:cNvPr id="9" name="Picture 8"/>
          <p:cNvPicPr>
            <a:picLocks noChangeAspect="1"/>
          </p:cNvPicPr>
          <p:nvPr/>
        </p:nvPicPr>
        <p:blipFill>
          <a:blip r:embed="rId3"/>
          <a:stretch>
            <a:fillRect/>
          </a:stretch>
        </p:blipFill>
        <p:spPr>
          <a:xfrm>
            <a:off x="1079882" y="2662234"/>
            <a:ext cx="4236548" cy="3200876"/>
          </a:xfrm>
          <a:prstGeom prst="rect">
            <a:avLst/>
          </a:prstGeom>
          <a:ln w="28575">
            <a:noFill/>
          </a:ln>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kern="1200" dirty="0">
                <a:solidFill>
                  <a:schemeClr val="bg1">
                    <a:lumMod val="50000"/>
                  </a:schemeClr>
                </a:solidFill>
                <a:effectLst/>
                <a:latin typeface="+mn-lt"/>
                <a:ea typeface="+mn-ea"/>
                <a:cs typeface="+mn-cs"/>
              </a:rPr>
              <a:t>Microsoft Creative Commons</a:t>
            </a:r>
            <a:endParaRPr lang="en-US" sz="1000" dirty="0">
              <a:solidFill>
                <a:schemeClr val="bg1">
                  <a:lumMod val="50000"/>
                </a:schemeClr>
              </a:solidFill>
            </a:endParaRPr>
          </a:p>
        </p:txBody>
      </p:sp>
    </p:spTree>
    <p:extLst>
      <p:ext uri="{BB962C8B-B14F-4D97-AF65-F5344CB8AC3E}">
        <p14:creationId xmlns:p14="http://schemas.microsoft.com/office/powerpoint/2010/main" val="16451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Involvement – Hazard Analysis </a:t>
            </a:r>
          </a:p>
        </p:txBody>
      </p:sp>
      <p:sp>
        <p:nvSpPr>
          <p:cNvPr id="3" name="Content Placeholder 2"/>
          <p:cNvSpPr>
            <a:spLocks noGrp="1"/>
          </p:cNvSpPr>
          <p:nvPr>
            <p:ph idx="1"/>
          </p:nvPr>
        </p:nvSpPr>
        <p:spPr>
          <a:xfrm>
            <a:off x="230719" y="955040"/>
            <a:ext cx="6899787" cy="5029200"/>
          </a:xfrm>
        </p:spPr>
        <p:txBody>
          <a:bodyPr>
            <a:normAutofit/>
          </a:bodyPr>
          <a:lstStyle/>
          <a:p>
            <a:r>
              <a:rPr lang="en-US" dirty="0"/>
              <a:t>Consider these tips for hazard analysis:</a:t>
            </a:r>
          </a:p>
          <a:p>
            <a:pPr lvl="1"/>
            <a:r>
              <a:rPr lang="en-US" dirty="0"/>
              <a:t>Train employees on how to conduct and develop a hazard analysis</a:t>
            </a:r>
          </a:p>
          <a:p>
            <a:pPr lvl="1"/>
            <a:r>
              <a:rPr lang="en-US" dirty="0"/>
              <a:t>Document hazard analyses, including who performed them</a:t>
            </a:r>
          </a:p>
          <a:p>
            <a:pPr lvl="1"/>
            <a:r>
              <a:rPr lang="en-US" dirty="0"/>
              <a:t>Obtain approval of hazard analyses quality</a:t>
            </a:r>
            <a:br>
              <a:rPr lang="en-US" dirty="0"/>
            </a:br>
            <a:r>
              <a:rPr lang="en-US" dirty="0"/>
              <a:t>from the safety office</a:t>
            </a:r>
          </a:p>
          <a:p>
            <a:pPr lvl="1"/>
            <a:r>
              <a:rPr lang="en-US" dirty="0"/>
              <a:t>Review hazard analyses at least annually</a:t>
            </a:r>
            <a:br>
              <a:rPr lang="en-US" dirty="0"/>
            </a:br>
            <a:r>
              <a:rPr lang="en-US" dirty="0"/>
              <a:t>and revise as needed</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10242" name="Picture 2" descr="http://i0.wp.com/machinerysafety101.com/wp-content/uploads/2014/06/iStock_000004224281XSmall.jpg?resize=300%2C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42" y="1822442"/>
            <a:ext cx="4991507" cy="32943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83205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Employee Involvement – Training </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Consider these tips for safety training:</a:t>
            </a:r>
          </a:p>
          <a:p>
            <a:pPr lvl="1"/>
            <a:r>
              <a:rPr lang="en-US" dirty="0"/>
              <a:t>Have employees provide training, when reasonable</a:t>
            </a:r>
          </a:p>
          <a:p>
            <a:pPr lvl="1"/>
            <a:r>
              <a:rPr lang="en-US" dirty="0"/>
              <a:t>Have employees speak on safety topics during meetings</a:t>
            </a:r>
          </a:p>
          <a:p>
            <a:pPr lvl="1"/>
            <a:r>
              <a:rPr lang="en-US" dirty="0"/>
              <a:t>Document meetings including presenter name(s) and topic(s) covered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3" y="3132603"/>
            <a:ext cx="5043085" cy="285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9725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Implement Approved Initiatives</a:t>
            </a:r>
          </a:p>
        </p:txBody>
      </p:sp>
      <p:sp>
        <p:nvSpPr>
          <p:cNvPr id="3" name="Content Placeholder 2"/>
          <p:cNvSpPr>
            <a:spLocks noGrp="1"/>
          </p:cNvSpPr>
          <p:nvPr>
            <p:ph idx="1"/>
          </p:nvPr>
        </p:nvSpPr>
        <p:spPr>
          <a:xfrm>
            <a:off x="230718" y="955040"/>
            <a:ext cx="7033682" cy="5029200"/>
          </a:xfrm>
        </p:spPr>
        <p:txBody>
          <a:bodyPr>
            <a:noAutofit/>
          </a:bodyPr>
          <a:lstStyle/>
          <a:p>
            <a:pPr>
              <a:lnSpc>
                <a:spcPct val="110000"/>
              </a:lnSpc>
            </a:pPr>
            <a:r>
              <a:rPr lang="en-US" dirty="0"/>
              <a:t>Assign a responsible person or team to each approved initiative</a:t>
            </a:r>
          </a:p>
          <a:p>
            <a:pPr>
              <a:lnSpc>
                <a:spcPct val="110000"/>
              </a:lnSpc>
            </a:pPr>
            <a:r>
              <a:rPr lang="en-US" dirty="0"/>
              <a:t>Define desired outcome(s)</a:t>
            </a:r>
          </a:p>
          <a:p>
            <a:pPr>
              <a:lnSpc>
                <a:spcPct val="110000"/>
              </a:lnSpc>
            </a:pPr>
            <a:r>
              <a:rPr lang="en-US" dirty="0"/>
              <a:t>Generate an implementation plan</a:t>
            </a:r>
          </a:p>
          <a:p>
            <a:pPr>
              <a:lnSpc>
                <a:spcPct val="110000"/>
              </a:lnSpc>
            </a:pPr>
            <a:r>
              <a:rPr lang="en-US" dirty="0"/>
              <a:t>Provide progress reports to management and adjust plans, as needed</a:t>
            </a:r>
          </a:p>
          <a:p>
            <a:pPr>
              <a:lnSpc>
                <a:spcPct val="110000"/>
              </a:lnSpc>
            </a:pPr>
            <a:r>
              <a:rPr lang="en-US" dirty="0"/>
              <a:t>Update written programs, processes, and training to include involvement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5" name="TextBox 4"/>
          <p:cNvSpPr txBox="1"/>
          <p:nvPr/>
        </p:nvSpPr>
        <p:spPr>
          <a:xfrm>
            <a:off x="7557671" y="1416771"/>
            <a:ext cx="4213101" cy="41057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1400" b="1" dirty="0"/>
          </a:p>
          <a:p>
            <a:pPr algn="ctr">
              <a:spcAft>
                <a:spcPts val="1200"/>
              </a:spcAft>
            </a:pPr>
            <a:r>
              <a:rPr lang="en-US" sz="2800" b="1" u="sng" dirty="0"/>
              <a:t>In your plan: </a:t>
            </a:r>
          </a:p>
          <a:p>
            <a:pPr marL="342900" lvl="1" indent="-228600">
              <a:lnSpc>
                <a:spcPct val="110000"/>
              </a:lnSpc>
              <a:spcAft>
                <a:spcPts val="600"/>
              </a:spcAft>
              <a:buFont typeface="Arial" panose="020B0604020202020204" pitchFamily="34" charset="0"/>
              <a:buChar char="•"/>
            </a:pPr>
            <a:r>
              <a:rPr lang="en-US" sz="2800" b="1" dirty="0"/>
              <a:t>Identify major steps</a:t>
            </a:r>
          </a:p>
          <a:p>
            <a:pPr marL="342900" lvl="1" indent="-228600">
              <a:lnSpc>
                <a:spcPct val="110000"/>
              </a:lnSpc>
              <a:spcAft>
                <a:spcPts val="600"/>
              </a:spcAft>
              <a:buFont typeface="Arial" panose="020B0604020202020204" pitchFamily="34" charset="0"/>
              <a:buChar char="•"/>
            </a:pPr>
            <a:r>
              <a:rPr lang="en-US" sz="2800" b="1" dirty="0"/>
              <a:t>Identify target completion dates for each step</a:t>
            </a:r>
          </a:p>
          <a:p>
            <a:pPr marL="342900" lvl="1" indent="-228600">
              <a:lnSpc>
                <a:spcPct val="110000"/>
              </a:lnSpc>
              <a:buFont typeface="Arial" panose="020B0604020202020204" pitchFamily="34" charset="0"/>
              <a:buChar char="•"/>
            </a:pPr>
            <a:r>
              <a:rPr lang="en-US" sz="2800" b="1" dirty="0"/>
              <a:t>Assign responsibility for each major step</a:t>
            </a:r>
            <a:r>
              <a:rPr lang="en-US" sz="2000" b="1" dirty="0"/>
              <a:t> </a:t>
            </a:r>
          </a:p>
          <a:p>
            <a:pPr marL="114300" lvl="1"/>
            <a:endParaRPr lang="en-US" sz="1400" b="1" dirty="0"/>
          </a:p>
        </p:txBody>
      </p:sp>
    </p:spTree>
    <p:extLst>
      <p:ext uri="{BB962C8B-B14F-4D97-AF65-F5344CB8AC3E}">
        <p14:creationId xmlns:p14="http://schemas.microsoft.com/office/powerpoint/2010/main" val="5017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pPr lvl="0"/>
            <a:r>
              <a:rPr lang="en-US" dirty="0"/>
              <a:t>Communicate &amp; Market Opportunities</a:t>
            </a:r>
          </a:p>
        </p:txBody>
      </p:sp>
      <p:sp>
        <p:nvSpPr>
          <p:cNvPr id="3" name="Content Placeholder 2"/>
          <p:cNvSpPr>
            <a:spLocks noGrp="1"/>
          </p:cNvSpPr>
          <p:nvPr>
            <p:ph idx="1"/>
          </p:nvPr>
        </p:nvSpPr>
        <p:spPr>
          <a:xfrm>
            <a:off x="230189" y="955675"/>
            <a:ext cx="6850836" cy="5029200"/>
          </a:xfrm>
        </p:spPr>
        <p:txBody>
          <a:bodyPr>
            <a:normAutofit/>
          </a:bodyPr>
          <a:lstStyle/>
          <a:p>
            <a:r>
              <a:rPr lang="en-US" dirty="0"/>
              <a:t>Develop a communication and</a:t>
            </a:r>
            <a:br>
              <a:rPr lang="en-US" dirty="0"/>
            </a:br>
            <a:r>
              <a:rPr lang="en-US" dirty="0"/>
              <a:t>marketing team</a:t>
            </a:r>
          </a:p>
          <a:p>
            <a:r>
              <a:rPr lang="en-US" dirty="0"/>
              <a:t>Create a communication plan</a:t>
            </a:r>
            <a:br>
              <a:rPr lang="en-US" dirty="0"/>
            </a:br>
            <a:r>
              <a:rPr lang="en-US" dirty="0"/>
              <a:t>describing the vision and mission</a:t>
            </a:r>
          </a:p>
          <a:p>
            <a:r>
              <a:rPr lang="en-US" dirty="0"/>
              <a:t>Involve leaders in all plans and</a:t>
            </a:r>
            <a:br>
              <a:rPr lang="en-US" dirty="0"/>
            </a:br>
            <a:r>
              <a:rPr lang="en-US" dirty="0"/>
              <a:t>activities</a:t>
            </a:r>
          </a:p>
          <a:p>
            <a:r>
              <a:rPr lang="en-US" dirty="0"/>
              <a:t>Have leaders encourage employee involvement</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19</a:t>
            </a:fld>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316" y="1015295"/>
            <a:ext cx="4199574" cy="490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371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r>
              <a:rPr lang="en-US" dirty="0"/>
              <a:t>In this presentation, you will learn to:</a:t>
            </a:r>
          </a:p>
          <a:p>
            <a:pPr lvl="1"/>
            <a:r>
              <a:rPr lang="en-US" sz="2800" dirty="0"/>
              <a:t>Summarize the background and importance of employee involvement</a:t>
            </a:r>
          </a:p>
          <a:p>
            <a:pPr lvl="1"/>
            <a:r>
              <a:rPr lang="en-US" sz="2800" dirty="0"/>
              <a:t>List employee involvement-related documentation</a:t>
            </a:r>
          </a:p>
          <a:p>
            <a:pPr lvl="1"/>
            <a:r>
              <a:rPr lang="en-US" sz="2800" dirty="0"/>
              <a:t>Describe the knowledge leadership/management, key personnel, and the workforce should have regarding employee involvement</a:t>
            </a:r>
          </a:p>
          <a:p>
            <a:pPr lvl="1"/>
            <a:r>
              <a:rPr lang="en-US" sz="2800" dirty="0"/>
              <a:t>Identify employee involvement actions to implement and sustain OSHA VPP </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266111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Communicate &amp; Market Opportunities</a:t>
            </a:r>
          </a:p>
        </p:txBody>
      </p:sp>
      <p:sp>
        <p:nvSpPr>
          <p:cNvPr id="3" name="Content Placeholder 2"/>
          <p:cNvSpPr>
            <a:spLocks noGrp="1"/>
          </p:cNvSpPr>
          <p:nvPr>
            <p:ph idx="1"/>
          </p:nvPr>
        </p:nvSpPr>
        <p:spPr>
          <a:xfrm>
            <a:off x="230719" y="955040"/>
            <a:ext cx="5790071" cy="5029200"/>
          </a:xfrm>
        </p:spPr>
        <p:txBody>
          <a:bodyPr>
            <a:normAutofit/>
          </a:bodyPr>
          <a:lstStyle/>
          <a:p>
            <a:pPr>
              <a:lnSpc>
                <a:spcPct val="110000"/>
              </a:lnSpc>
            </a:pPr>
            <a:r>
              <a:rPr lang="en-US" dirty="0"/>
              <a:t>Engage the Public Affairs Office to assist with marketing activities</a:t>
            </a:r>
          </a:p>
          <a:p>
            <a:pPr>
              <a:lnSpc>
                <a:spcPct val="110000"/>
              </a:lnSpc>
            </a:pPr>
            <a:r>
              <a:rPr lang="en-US" dirty="0"/>
              <a:t>Develop marketing materials</a:t>
            </a:r>
          </a:p>
          <a:p>
            <a:pPr>
              <a:lnSpc>
                <a:spcPct val="110000"/>
              </a:lnSpc>
            </a:pPr>
            <a:r>
              <a:rPr lang="en-US" dirty="0"/>
              <a:t>Seek out volunteers to help spread the word</a:t>
            </a:r>
          </a:p>
          <a:p>
            <a:pPr>
              <a:lnSpc>
                <a:spcPct val="110000"/>
              </a:lnSpc>
            </a:pPr>
            <a:r>
              <a:rPr lang="en-US" dirty="0"/>
              <a:t>Communicate methods or ways to be involved to all employees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pic>
        <p:nvPicPr>
          <p:cNvPr id="13314" name="Picture 2" descr="http://www.thebluediamondgallery.com/pictures/mark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910" y="1628250"/>
            <a:ext cx="5558915" cy="36827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8183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Show Leadership &amp; Management Support</a:t>
            </a:r>
          </a:p>
        </p:txBody>
      </p:sp>
      <p:sp>
        <p:nvSpPr>
          <p:cNvPr id="3" name="Content Placeholder 2"/>
          <p:cNvSpPr>
            <a:spLocks noGrp="1"/>
          </p:cNvSpPr>
          <p:nvPr>
            <p:ph idx="1"/>
          </p:nvPr>
        </p:nvSpPr>
        <p:spPr/>
        <p:txBody>
          <a:bodyPr>
            <a:normAutofit/>
          </a:bodyPr>
          <a:lstStyle/>
          <a:p>
            <a:r>
              <a:rPr lang="en-US" dirty="0"/>
              <a:t>Participate in employee involvement strategy development, as needed</a:t>
            </a:r>
          </a:p>
          <a:p>
            <a:r>
              <a:rPr lang="en-US" dirty="0"/>
              <a:t>Participate as a member on the safety committee</a:t>
            </a:r>
          </a:p>
          <a:p>
            <a:r>
              <a:rPr lang="en-US" dirty="0"/>
              <a:t>Review and approve recommended involvement initiatives </a:t>
            </a:r>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005" y="2739823"/>
            <a:ext cx="4407991" cy="32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13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Show Leadership &amp; Management Support</a:t>
            </a:r>
          </a:p>
        </p:txBody>
      </p:sp>
      <p:sp>
        <p:nvSpPr>
          <p:cNvPr id="3" name="Content Placeholder 2"/>
          <p:cNvSpPr>
            <a:spLocks noGrp="1"/>
          </p:cNvSpPr>
          <p:nvPr>
            <p:ph idx="1"/>
          </p:nvPr>
        </p:nvSpPr>
        <p:spPr>
          <a:xfrm>
            <a:off x="230719" y="955040"/>
            <a:ext cx="6181956" cy="5029200"/>
          </a:xfrm>
        </p:spPr>
        <p:txBody>
          <a:bodyPr/>
          <a:lstStyle/>
          <a:p>
            <a:r>
              <a:rPr lang="en-US" dirty="0"/>
              <a:t>Plan for resources to implement involvement initiatives</a:t>
            </a:r>
          </a:p>
          <a:p>
            <a:r>
              <a:rPr lang="en-US" dirty="0"/>
              <a:t>Periodically review progress and the results of approved initiatives</a:t>
            </a:r>
          </a:p>
          <a:p>
            <a:pPr lvl="1"/>
            <a:r>
              <a:rPr lang="en-US" dirty="0"/>
              <a:t>Support/revise/redirect initiatives as appropriate</a:t>
            </a:r>
          </a:p>
          <a:p>
            <a:r>
              <a:rPr lang="en-US" dirty="0"/>
              <a:t>Hold personnel accountable for S&amp;H responsibilities and initiatives</a:t>
            </a:r>
          </a:p>
          <a:p>
            <a:r>
              <a:rPr lang="en-US" dirty="0"/>
              <a:t>Recognize employees for S&amp;H contributions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pic>
        <p:nvPicPr>
          <p:cNvPr id="6" name="Picture 5" descr="A picture containing sky, outdoor, hill, day&#10;&#10;Description automatically generated">
            <a:extLst>
              <a:ext uri="{FF2B5EF4-FFF2-40B4-BE49-F238E27FC236}">
                <a16:creationId xmlns:a16="http://schemas.microsoft.com/office/drawing/2014/main" id="{8A5F1ECA-8D78-4842-B085-621360DFA8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42715" y="1537483"/>
            <a:ext cx="5674550" cy="3783033"/>
          </a:xfrm>
          <a:prstGeom prst="rect">
            <a:avLst/>
          </a:prstGeom>
        </p:spPr>
      </p:pic>
      <p:sp>
        <p:nvSpPr>
          <p:cNvPr id="8" name="Rectangle 7">
            <a:extLst>
              <a:ext uri="{FF2B5EF4-FFF2-40B4-BE49-F238E27FC236}">
                <a16:creationId xmlns:a16="http://schemas.microsoft.com/office/drawing/2014/main" id="{5E26284A-09F5-4372-9509-43C248D21741}"/>
              </a:ext>
            </a:extLst>
          </p:cNvPr>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kern="1200" dirty="0">
                <a:solidFill>
                  <a:schemeClr val="bg1">
                    <a:lumMod val="50000"/>
                  </a:schemeClr>
                </a:solidFill>
                <a:effectLst/>
                <a:latin typeface="+mn-lt"/>
                <a:ea typeface="+mn-ea"/>
                <a:cs typeface="+mn-cs"/>
              </a:rPr>
              <a:t>Microsoft Creative Commons</a:t>
            </a:r>
            <a:endParaRPr lang="en-US" sz="1000" dirty="0">
              <a:solidFill>
                <a:schemeClr val="bg1">
                  <a:lumMod val="50000"/>
                </a:schemeClr>
              </a:solidFill>
            </a:endParaRPr>
          </a:p>
        </p:txBody>
      </p:sp>
    </p:spTree>
    <p:extLst>
      <p:ext uri="{BB962C8B-B14F-4D97-AF65-F5344CB8AC3E}">
        <p14:creationId xmlns:p14="http://schemas.microsoft.com/office/powerpoint/2010/main" val="9666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Monitor Effectiveness</a:t>
            </a:r>
          </a:p>
        </p:txBody>
      </p:sp>
      <p:sp>
        <p:nvSpPr>
          <p:cNvPr id="3" name="Content Placeholder 2"/>
          <p:cNvSpPr>
            <a:spLocks noGrp="1"/>
          </p:cNvSpPr>
          <p:nvPr>
            <p:ph idx="1"/>
          </p:nvPr>
        </p:nvSpPr>
        <p:spPr/>
        <p:txBody>
          <a:bodyPr>
            <a:normAutofit/>
          </a:bodyPr>
          <a:lstStyle/>
          <a:p>
            <a:r>
              <a:rPr lang="en-US" dirty="0"/>
              <a:t>Identify performance indicators to measure involvement levels</a:t>
            </a:r>
          </a:p>
          <a:p>
            <a:r>
              <a:rPr lang="en-US" dirty="0"/>
              <a:t>Hold leadership reviews to report performance indicators</a:t>
            </a:r>
          </a:p>
          <a:p>
            <a:r>
              <a:rPr lang="en-US" dirty="0"/>
              <a:t>Generate recommendations based on results</a:t>
            </a:r>
          </a:p>
          <a:p>
            <a:r>
              <a:rPr lang="en-US" dirty="0"/>
              <a:t>Review the process to increase effectiveness </a:t>
            </a:r>
            <a:br>
              <a:rPr lang="en-US" dirty="0"/>
            </a:br>
            <a:r>
              <a:rPr lang="en-US" dirty="0"/>
              <a:t>of employee involvement initiatives</a:t>
            </a:r>
          </a:p>
          <a:p>
            <a:r>
              <a:rPr lang="en-US" dirty="0"/>
              <a:t>Identify future improvements in hazard </a:t>
            </a:r>
            <a:br>
              <a:rPr lang="en-US" dirty="0"/>
            </a:br>
            <a:r>
              <a:rPr lang="en-US" dirty="0"/>
              <a:t>control and mishap prevention</a:t>
            </a:r>
          </a:p>
          <a:p>
            <a:r>
              <a:rPr lang="en-US" dirty="0"/>
              <a:t>Celebrate employee involvement successes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
        <p:nvSpPr>
          <p:cNvPr id="6" name="Rectangle 5"/>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2" descr="http://farm9.staticflickr.com/8145/6980349068_ca4683877e_z.jpg">
            <a:extLst>
              <a:ext uri="{FF2B5EF4-FFF2-40B4-BE49-F238E27FC236}">
                <a16:creationId xmlns:a16="http://schemas.microsoft.com/office/drawing/2014/main" id="{1F79B27F-7D68-4807-A1EF-C1F8888D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308" y="2555631"/>
            <a:ext cx="4035241" cy="31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8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r>
              <a:rPr lang="en-US" dirty="0"/>
              <a:t>In this presentation, you learned to:</a:t>
            </a:r>
          </a:p>
          <a:p>
            <a:pPr lvl="1"/>
            <a:r>
              <a:rPr lang="en-US" sz="2800" dirty="0"/>
              <a:t>Summarize the background and importance of employee involvement</a:t>
            </a:r>
          </a:p>
          <a:p>
            <a:pPr lvl="1"/>
            <a:r>
              <a:rPr lang="en-US" sz="2800" dirty="0"/>
              <a:t>List employee involvement-related documentation</a:t>
            </a:r>
          </a:p>
          <a:p>
            <a:pPr lvl="1"/>
            <a:r>
              <a:rPr lang="en-US" sz="2800" dirty="0"/>
              <a:t>Describe the knowledge leadership/management, key personnel, and the workforce should have regarding employee involvement</a:t>
            </a:r>
          </a:p>
          <a:p>
            <a:pPr lvl="1"/>
            <a:r>
              <a:rPr lang="en-US" sz="2800" dirty="0"/>
              <a:t>Identify employee involvement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spTree>
    <p:extLst>
      <p:ext uri="{BB962C8B-B14F-4D97-AF65-F5344CB8AC3E}">
        <p14:creationId xmlns:p14="http://schemas.microsoft.com/office/powerpoint/2010/main" val="190723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a:t>
            </a:r>
          </a:p>
        </p:txBody>
      </p:sp>
      <p:sp>
        <p:nvSpPr>
          <p:cNvPr id="3" name="Content Placeholder 2"/>
          <p:cNvSpPr>
            <a:spLocks noGrp="1"/>
          </p:cNvSpPr>
          <p:nvPr>
            <p:ph idx="1"/>
          </p:nvPr>
        </p:nvSpPr>
        <p:spPr>
          <a:xfrm>
            <a:off x="230718" y="955040"/>
            <a:ext cx="6044731" cy="5029200"/>
          </a:xfrm>
        </p:spPr>
        <p:txBody>
          <a:bodyPr>
            <a:normAutofit/>
          </a:bodyPr>
          <a:lstStyle/>
          <a:p>
            <a:r>
              <a:rPr lang="en-US" dirty="0"/>
              <a:t>Included in the ML&amp;EI criteria for OSHA VPP</a:t>
            </a:r>
          </a:p>
          <a:p>
            <a:r>
              <a:rPr lang="en-US" dirty="0"/>
              <a:t>Encourages active and meaningful involvement of employees at all levels</a:t>
            </a:r>
          </a:p>
          <a:p>
            <a:r>
              <a:rPr lang="en-US" dirty="0"/>
              <a:t>Emphasizes a team approach </a:t>
            </a:r>
            <a:br>
              <a:rPr lang="en-US" dirty="0"/>
            </a:br>
            <a:r>
              <a:rPr lang="en-US" dirty="0"/>
              <a:t>to S&amp;H</a:t>
            </a:r>
          </a:p>
          <a:p>
            <a:r>
              <a:rPr lang="en-US" dirty="0"/>
              <a:t>Is critical to a strong S&amp;H culture</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8" name="Picture 7" descr="https://farm4.staticflickr.com/3635/3390622840_b89898fc4e_z.jpg"/>
          <p:cNvPicPr/>
          <p:nvPr/>
        </p:nvPicPr>
        <p:blipFill>
          <a:blip r:embed="rId3">
            <a:extLst>
              <a:ext uri="{28A0092B-C50C-407E-A947-70E740481C1C}">
                <a14:useLocalDpi xmlns:a14="http://schemas.microsoft.com/office/drawing/2010/main" val="0"/>
              </a:ext>
            </a:extLst>
          </a:blip>
          <a:srcRect/>
          <a:stretch>
            <a:fillRect/>
          </a:stretch>
        </p:blipFill>
        <p:spPr bwMode="auto">
          <a:xfrm>
            <a:off x="6424247" y="1504051"/>
            <a:ext cx="5767754" cy="3849898"/>
          </a:xfrm>
          <a:prstGeom prst="rect">
            <a:avLst/>
          </a:prstGeom>
          <a:noFill/>
          <a:ln>
            <a:noFill/>
          </a:ln>
        </p:spPr>
      </p:pic>
    </p:spTree>
    <p:extLst>
      <p:ext uri="{BB962C8B-B14F-4D97-AF65-F5344CB8AC3E}">
        <p14:creationId xmlns:p14="http://schemas.microsoft.com/office/powerpoint/2010/main" val="169936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Importance</a:t>
            </a:r>
          </a:p>
        </p:txBody>
      </p:sp>
      <p:sp>
        <p:nvSpPr>
          <p:cNvPr id="3" name="Content Placeholder 2"/>
          <p:cNvSpPr>
            <a:spLocks noGrp="1"/>
          </p:cNvSpPr>
          <p:nvPr>
            <p:ph idx="1"/>
          </p:nvPr>
        </p:nvSpPr>
        <p:spPr/>
        <p:txBody>
          <a:bodyPr>
            <a:noAutofit/>
          </a:bodyPr>
          <a:lstStyle/>
          <a:p>
            <a:r>
              <a:rPr lang="en-US" dirty="0"/>
              <a:t>Improves communications and relationships between management and employees</a:t>
            </a:r>
          </a:p>
          <a:p>
            <a:r>
              <a:rPr lang="en-US" dirty="0"/>
              <a:t>Improves hazard recognition and control to prevent mishaps</a:t>
            </a:r>
          </a:p>
          <a:p>
            <a:r>
              <a:rPr lang="en-US" dirty="0"/>
              <a:t>Yields better ideas through diversity and collaboration</a:t>
            </a:r>
          </a:p>
          <a:p>
            <a:r>
              <a:rPr lang="en-US" dirty="0"/>
              <a:t>Creates opportunities for management </a:t>
            </a:r>
            <a:br>
              <a:rPr lang="en-US" dirty="0"/>
            </a:br>
            <a:r>
              <a:rPr lang="en-US" dirty="0"/>
              <a:t>to recognize and appreciate workers</a:t>
            </a:r>
          </a:p>
          <a:p>
            <a:r>
              <a:rPr lang="en-US" dirty="0"/>
              <a:t>Advances the overall S&amp;H culture </a:t>
            </a:r>
            <a:br>
              <a:rPr lang="en-US" dirty="0"/>
            </a:br>
            <a:r>
              <a:rPr lang="en-US" dirty="0"/>
              <a:t>in the workplace</a:t>
            </a:r>
          </a:p>
          <a:p>
            <a:r>
              <a:rPr lang="en-US" dirty="0"/>
              <a:t>Improves employee knowledge and </a:t>
            </a:r>
            <a:br>
              <a:rPr lang="en-US" dirty="0"/>
            </a:br>
            <a:r>
              <a:rPr lang="en-US" dirty="0"/>
              <a:t>understanding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396" y1="61877" x2="73489" y2="96188"/>
                        <a14:foregroundMark x1="83041" y1="55132" x2="92203" y2="95015"/>
                        <a14:foregroundMark x1="9747" y1="37537" x2="2924" y2="49560"/>
                        <a14:foregroundMark x1="3119" y1="46041" x2="2339" y2="74194"/>
                        <a14:foregroundMark x1="19688" y1="46334" x2="9162" y2="88270"/>
                        <a14:foregroundMark x1="21637" y1="65103" x2="24561" y2="96188"/>
                        <a14:foregroundMark x1="2144" y1="45748" x2="195" y2="67449"/>
                        <a14:foregroundMark x1="4873" y1="40762" x2="8382" y2="52199"/>
                        <a14:backgroundMark x1="78168" y1="98534" x2="78168" y2="98534"/>
                        <a14:backgroundMark x1="99610" y1="85337" x2="99610" y2="85337"/>
                        <a14:backgroundMark x1="585" y1="46334" x2="585" y2="46334"/>
                        <a14:backgroundMark x1="585" y1="47507" x2="585" y2="47507"/>
                        <a14:backgroundMark x1="19103" y1="98827" x2="19103" y2="98827"/>
                      </a14:backgroundRemoval>
                    </a14:imgEffect>
                  </a14:imgLayer>
                </a14:imgProps>
              </a:ext>
              <a:ext uri="{28A0092B-C50C-407E-A947-70E740481C1C}">
                <a14:useLocalDpi xmlns:a14="http://schemas.microsoft.com/office/drawing/2010/main" val="0"/>
              </a:ext>
            </a:extLst>
          </a:blip>
          <a:srcRect/>
          <a:stretch>
            <a:fillRect/>
          </a:stretch>
        </p:blipFill>
        <p:spPr bwMode="auto">
          <a:xfrm>
            <a:off x="6895298" y="2777924"/>
            <a:ext cx="5067173" cy="336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0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lstStyle/>
          <a:p>
            <a:r>
              <a:rPr lang="en-US" dirty="0"/>
              <a:t>Documentation</a:t>
            </a:r>
          </a:p>
        </p:txBody>
      </p:sp>
      <p:sp>
        <p:nvSpPr>
          <p:cNvPr id="3" name="Content Placeholder 2"/>
          <p:cNvSpPr>
            <a:spLocks noGrp="1"/>
          </p:cNvSpPr>
          <p:nvPr>
            <p:ph idx="1"/>
          </p:nvPr>
        </p:nvSpPr>
        <p:spPr>
          <a:xfrm>
            <a:off x="230719" y="955040"/>
            <a:ext cx="11731752" cy="5029200"/>
          </a:xfrm>
        </p:spPr>
        <p:txBody>
          <a:bodyPr/>
          <a:lstStyle/>
          <a:p>
            <a:r>
              <a:rPr lang="en-US" dirty="0"/>
              <a:t>S&amp;H committee, working group, or special team documents</a:t>
            </a:r>
          </a:p>
          <a:p>
            <a:r>
              <a:rPr lang="en-US" dirty="0"/>
              <a:t>Hazard analyses completed with employee input</a:t>
            </a:r>
          </a:p>
          <a:p>
            <a:r>
              <a:rPr lang="en-US" dirty="0"/>
              <a:t>S&amp;H self-inspection records</a:t>
            </a:r>
          </a:p>
          <a:p>
            <a:r>
              <a:rPr lang="en-US" dirty="0"/>
              <a:t>S&amp;H training content documents generated with employee input</a:t>
            </a:r>
          </a:p>
          <a:p>
            <a:r>
              <a:rPr lang="en-US" dirty="0"/>
              <a:t>S&amp;H process improvement suggestions</a:t>
            </a:r>
          </a:p>
          <a:p>
            <a:r>
              <a:rPr lang="en-US" dirty="0"/>
              <a:t>Articles, posters, slogans, and other awareness materials created with employee input </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5</a:t>
            </a:fld>
            <a:endParaRPr lang="en-US" dirty="0"/>
          </a:p>
        </p:txBody>
      </p:sp>
    </p:spTree>
    <p:extLst>
      <p:ext uri="{BB962C8B-B14F-4D97-AF65-F5344CB8AC3E}">
        <p14:creationId xmlns:p14="http://schemas.microsoft.com/office/powerpoint/2010/main" val="254840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a:xfrm>
            <a:off x="230720" y="955040"/>
            <a:ext cx="6446306" cy="5029200"/>
          </a:xfrm>
        </p:spPr>
        <p:txBody>
          <a:bodyPr/>
          <a:lstStyle/>
          <a:p>
            <a:r>
              <a:rPr lang="en-US" dirty="0"/>
              <a:t>Employee involvement documentation should include: </a:t>
            </a:r>
          </a:p>
          <a:p>
            <a:pPr lvl="1"/>
            <a:r>
              <a:rPr lang="en-US" dirty="0"/>
              <a:t>A description of the activity</a:t>
            </a:r>
          </a:p>
          <a:p>
            <a:pPr lvl="1"/>
            <a:r>
              <a:rPr lang="en-US" dirty="0"/>
              <a:t>The date the activity occurred</a:t>
            </a:r>
          </a:p>
          <a:p>
            <a:pPr lvl="1"/>
            <a:r>
              <a:rPr lang="en-US" dirty="0"/>
              <a:t>The names of the employees who</a:t>
            </a:r>
            <a:br>
              <a:rPr lang="en-US" dirty="0"/>
            </a:br>
            <a:r>
              <a:rPr lang="en-US" dirty="0"/>
              <a:t>participated</a:t>
            </a:r>
          </a:p>
          <a:p>
            <a:pPr lvl="1"/>
            <a:r>
              <a:rPr lang="en-US" dirty="0"/>
              <a:t>Types of employee involvement activities</a:t>
            </a:r>
          </a:p>
          <a:p>
            <a:pPr lvl="1"/>
            <a:r>
              <a:rPr lang="en-US" dirty="0"/>
              <a:t>Number of participating employees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2050" name="Picture 2" descr="https://c1.staticflickr.com/9/8009/7158859680_c696b868b0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573" y="1312984"/>
            <a:ext cx="5642707" cy="42320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79379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Leadership/Management Knowledge</a:t>
            </a:r>
          </a:p>
        </p:txBody>
      </p:sp>
      <p:sp>
        <p:nvSpPr>
          <p:cNvPr id="3" name="Content Placeholder 2"/>
          <p:cNvSpPr>
            <a:spLocks noGrp="1"/>
          </p:cNvSpPr>
          <p:nvPr>
            <p:ph idx="1"/>
          </p:nvPr>
        </p:nvSpPr>
        <p:spPr/>
        <p:txBody>
          <a:bodyPr>
            <a:normAutofit/>
          </a:bodyPr>
          <a:lstStyle/>
          <a:p>
            <a:r>
              <a:rPr lang="en-US" dirty="0"/>
              <a:t>Leaders and managers should know about:</a:t>
            </a:r>
          </a:p>
          <a:p>
            <a:pPr lvl="1"/>
            <a:r>
              <a:rPr lang="en-US" dirty="0"/>
              <a:t>The importance of involving employees in S&amp;H </a:t>
            </a:r>
          </a:p>
          <a:p>
            <a:pPr lvl="1"/>
            <a:r>
              <a:rPr lang="en-US" dirty="0"/>
              <a:t>Meaningful employee involvement </a:t>
            </a:r>
            <a:br>
              <a:rPr lang="en-US" dirty="0"/>
            </a:br>
            <a:r>
              <a:rPr lang="en-US" dirty="0"/>
              <a:t>opportunities</a:t>
            </a:r>
          </a:p>
          <a:p>
            <a:pPr lvl="1"/>
            <a:r>
              <a:rPr lang="en-US" dirty="0"/>
              <a:t>Strategies employed encouraging </a:t>
            </a:r>
            <a:br>
              <a:rPr lang="en-US" dirty="0"/>
            </a:br>
            <a:r>
              <a:rPr lang="en-US" dirty="0"/>
              <a:t>employee involvement</a:t>
            </a:r>
          </a:p>
          <a:p>
            <a:pPr lvl="1"/>
            <a:r>
              <a:rPr lang="en-US" dirty="0"/>
              <a:t>Methods for assessing the effectiveness </a:t>
            </a:r>
            <a:br>
              <a:rPr lang="en-US" dirty="0"/>
            </a:br>
            <a:r>
              <a:rPr lang="en-US" dirty="0"/>
              <a:t>of employee involvement strategies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5" name="Picture 2" descr="http://cf2.foodista.com/sites/default/files/styles/featured/public/field/image/2011_05_4644732791_4383747f9e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683" y="2296172"/>
            <a:ext cx="5143598" cy="33895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7"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8561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Personnel Knowledge</a:t>
            </a:r>
          </a:p>
        </p:txBody>
      </p:sp>
      <p:sp>
        <p:nvSpPr>
          <p:cNvPr id="3" name="Content Placeholder 2"/>
          <p:cNvSpPr>
            <a:spLocks noGrp="1"/>
          </p:cNvSpPr>
          <p:nvPr>
            <p:ph idx="1"/>
          </p:nvPr>
        </p:nvSpPr>
        <p:spPr>
          <a:xfrm>
            <a:off x="230719" y="955040"/>
            <a:ext cx="6146330" cy="5029200"/>
          </a:xfrm>
        </p:spPr>
        <p:txBody>
          <a:bodyPr>
            <a:normAutofit/>
          </a:bodyPr>
          <a:lstStyle/>
          <a:p>
            <a:r>
              <a:rPr lang="en-US" dirty="0"/>
              <a:t>Key personnel should know:</a:t>
            </a:r>
          </a:p>
          <a:p>
            <a:pPr lvl="1"/>
            <a:r>
              <a:rPr lang="en-US" dirty="0"/>
              <a:t>Strategies employed to encourage employee involvement</a:t>
            </a:r>
          </a:p>
          <a:p>
            <a:pPr lvl="1"/>
            <a:r>
              <a:rPr lang="en-US" dirty="0"/>
              <a:t>How employees are involved in S&amp;H</a:t>
            </a:r>
          </a:p>
          <a:p>
            <a:pPr lvl="1"/>
            <a:r>
              <a:rPr lang="en-US" dirty="0"/>
              <a:t>Documented efforts to record employee involvement activities</a:t>
            </a:r>
          </a:p>
          <a:p>
            <a:pPr lvl="1"/>
            <a:r>
              <a:rPr lang="en-US" dirty="0"/>
              <a:t>How the effectiveness of employee</a:t>
            </a:r>
            <a:br>
              <a:rPr lang="en-US" dirty="0"/>
            </a:br>
            <a:r>
              <a:rPr lang="en-US" dirty="0"/>
              <a:t>involvement is measured</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pic>
        <p:nvPicPr>
          <p:cNvPr id="4098" name="Picture 2" descr="https://upload.wikimedia.org/wikipedia/commons/d/d5/US_Navy_020724-N-9802B-001_A_safety_Inspection_is_conducted_in_the_main_spaces_aboard_USS_Essex_%28LHD_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72" y="1443051"/>
            <a:ext cx="5608409" cy="42074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94497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19" y="955040"/>
            <a:ext cx="6499460" cy="5029200"/>
          </a:xfrm>
        </p:spPr>
        <p:txBody>
          <a:bodyPr>
            <a:normAutofit/>
          </a:bodyPr>
          <a:lstStyle/>
          <a:p>
            <a:r>
              <a:rPr lang="en-US" dirty="0"/>
              <a:t>Employees should know:</a:t>
            </a:r>
          </a:p>
          <a:p>
            <a:pPr lvl="1"/>
            <a:r>
              <a:rPr lang="en-US" dirty="0"/>
              <a:t>The importance of being involved</a:t>
            </a:r>
            <a:br>
              <a:rPr lang="en-US" dirty="0"/>
            </a:br>
            <a:r>
              <a:rPr lang="en-US" dirty="0"/>
              <a:t>in S&amp;H</a:t>
            </a:r>
          </a:p>
          <a:p>
            <a:pPr lvl="1"/>
            <a:r>
              <a:rPr lang="en-US" dirty="0"/>
              <a:t>How their supervisors and leaders demonstrate involvement in S&amp;H</a:t>
            </a:r>
          </a:p>
          <a:p>
            <a:pPr lvl="1"/>
            <a:r>
              <a:rPr lang="en-US" dirty="0"/>
              <a:t>Management expectations and support for employee involvement </a:t>
            </a:r>
          </a:p>
          <a:p>
            <a:pPr lvl="1"/>
            <a:r>
              <a:rPr lang="en-US" dirty="0"/>
              <a:t>Employee involvement opportunities in the workplace </a:t>
            </a:r>
          </a:p>
          <a:p>
            <a:pPr lvl="1"/>
            <a:r>
              <a:rPr lang="en-US" dirty="0"/>
              <a:t>How to meaningfully describe and discuss their involvement</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5" name="Picture 2" descr="https://farm8.staticflickr.com/7356/14108940593_cf64be58fe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79" y="1728664"/>
            <a:ext cx="5231102" cy="34819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6304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CDCED-95E4-482B-B4DD-6679AB938AA4}">
  <ds:schemaRef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45076AF-DF1B-4DE8-847E-A27661DB5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30278</TotalTime>
  <Words>4420</Words>
  <Application>Microsoft Office PowerPoint</Application>
  <PresentationFormat>Widescreen</PresentationFormat>
  <Paragraphs>396</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Wingdings</vt:lpstr>
      <vt:lpstr>Office Theme</vt:lpstr>
      <vt:lpstr>Employee Involvement</vt:lpstr>
      <vt:lpstr>Objectives</vt:lpstr>
      <vt:lpstr>Background</vt:lpstr>
      <vt:lpstr>Importance</vt:lpstr>
      <vt:lpstr>Documentation</vt:lpstr>
      <vt:lpstr>Documentation</vt:lpstr>
      <vt:lpstr>Leadership/Management Knowledge</vt:lpstr>
      <vt:lpstr>Key Personnel Knowledge</vt:lpstr>
      <vt:lpstr>Workforce Knowledge</vt:lpstr>
      <vt:lpstr>Action Checklist</vt:lpstr>
      <vt:lpstr>Identify Involvement Opportunities</vt:lpstr>
      <vt:lpstr>Employee Involvement Opportunities</vt:lpstr>
      <vt:lpstr>Employee Involvement – Committees/Teams </vt:lpstr>
      <vt:lpstr>Employee Involvement – Self-Inspections </vt:lpstr>
      <vt:lpstr>Employee Involvement – Investigations </vt:lpstr>
      <vt:lpstr>Employee Involvement – Hazard Analysis </vt:lpstr>
      <vt:lpstr>Employee Involvement – Training </vt:lpstr>
      <vt:lpstr>Implement Approved Initiatives</vt:lpstr>
      <vt:lpstr>Communicate &amp; Market Opportunities</vt:lpstr>
      <vt:lpstr>Communicate &amp; Market Opportunities</vt:lpstr>
      <vt:lpstr>Show Leadership &amp; Management Support</vt:lpstr>
      <vt:lpstr>Show Leadership &amp; Management Support</vt:lpstr>
      <vt:lpstr>Monitor Effectiveness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173</cp:revision>
  <cp:lastPrinted>2015-05-08T19:29:59Z</cp:lastPrinted>
  <dcterms:created xsi:type="dcterms:W3CDTF">2013-07-03T14:40:41Z</dcterms:created>
  <dcterms:modified xsi:type="dcterms:W3CDTF">2022-09-30T18:39:23Z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