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3" r:id="rId20"/>
    <p:sldId id="274" r:id="rId21"/>
    <p:sldId id="275" r:id="rId22"/>
    <p:sldId id="276" r:id="rId23"/>
    <p:sldId id="277"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 userDrawn="1">
          <p15:clr>
            <a:srgbClr val="A4A3A4"/>
          </p15:clr>
        </p15:guide>
        <p15:guide id="2" pos="1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66"/>
    <a:srgbClr val="000000"/>
    <a:srgbClr val="E1FFFF"/>
    <a:srgbClr val="162146"/>
    <a:srgbClr val="5F656B"/>
    <a:srgbClr val="596165"/>
    <a:srgbClr val="DDDAD7"/>
    <a:srgbClr val="3D3D3D"/>
    <a:srgbClr val="304A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68149" autoAdjust="0"/>
  </p:normalViewPr>
  <p:slideViewPr>
    <p:cSldViewPr snapToGrid="0" snapToObjects="1" showGuides="1">
      <p:cViewPr varScale="1">
        <p:scale>
          <a:sx n="53" d="100"/>
          <a:sy n="53" d="100"/>
        </p:scale>
        <p:origin x="1560" y="48"/>
      </p:cViewPr>
      <p:guideLst>
        <p:guide orient="horz" pos="268"/>
        <p:guide pos="139"/>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snapToObjects="1">
      <p:cViewPr>
        <p:scale>
          <a:sx n="66" d="100"/>
          <a:sy n="66" d="100"/>
        </p:scale>
        <p:origin x="3029" y="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B7105C74-5D5E-FE4F-B601-0624828AC97F}" type="datetimeFigureOut">
              <a:rPr lang="en-US" smtClean="0"/>
              <a:t>6/15/2021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E81FDD20-2A9D-6C4F-8EBD-97713CB0B423}" type="slidenum">
              <a:rPr lang="en-US" smtClean="0"/>
              <a:t>‹#›</a:t>
            </a:fld>
            <a:endParaRPr lang="en-US" dirty="0"/>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36A4FC1A-7BFF-4F43-9454-31A6101EC2AB}" type="datetimeFigureOut">
              <a:rPr lang="en-US" smtClean="0"/>
              <a:t>6/15/2021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EDEC144-5708-524F-8182-C7FC24335BD2}" type="slidenum">
              <a:rPr lang="en-US" smtClean="0"/>
              <a:t>‹#›</a:t>
            </a:fld>
            <a:endParaRPr lang="en-US" dirty="0"/>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000" kern="1200">
        <a:solidFill>
          <a:schemeClr val="tx1"/>
        </a:solidFill>
        <a:latin typeface="+mn-lt"/>
        <a:ea typeface="+mn-ea"/>
        <a:cs typeface="+mn-cs"/>
      </a:defRPr>
    </a:lvl2pPr>
    <a:lvl3pPr marL="914400" algn="l" defTabSz="457200" rtl="0" eaLnBrk="1" latinLnBrk="0" hangingPunct="1">
      <a:defRPr sz="1000" kern="1200">
        <a:solidFill>
          <a:schemeClr val="tx1"/>
        </a:solidFill>
        <a:latin typeface="+mn-lt"/>
        <a:ea typeface="+mn-ea"/>
        <a:cs typeface="+mn-cs"/>
      </a:defRPr>
    </a:lvl3pPr>
    <a:lvl4pPr marL="1371600" algn="l" defTabSz="457200" rtl="0" eaLnBrk="1" latinLnBrk="0" hangingPunct="1">
      <a:defRPr sz="1000" kern="1200">
        <a:solidFill>
          <a:schemeClr val="tx1"/>
        </a:solidFill>
        <a:latin typeface="+mn-lt"/>
        <a:ea typeface="+mn-ea"/>
        <a:cs typeface="+mn-cs"/>
      </a:defRPr>
    </a:lvl4pPr>
    <a:lvl5pPr marL="1828800" algn="l" defTabSz="457200" rtl="0" eaLnBrk="1" latinLnBrk="0" hangingPunct="1">
      <a:defRPr sz="10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2.bp.blogspot.com/-EgOyyKUiiHs/TbIFMTFvkkI/AAAAAAAACtM/Hf3_ELdJpw0/s1600/si.jp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ocialbrite.org/wp-content/uploads/2012/02/Strategy_bigstock-525x348.jp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upload.wikimedia.org/wikipedia/commons/a/ac/Arizona_Guard_leader_visits_northern_facility_employees,_communicates_future_plans_140325-Z-TA763-021.jp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501c3.org/wp-content/uploads/2014/12/board.jp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osha.gov/enforcement/directives/csp-03-01-005"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afcmrs.org/"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semperfisurveys.org/" TargetMode="External"/><Relationship Id="rId4" Type="http://schemas.openxmlformats.org/officeDocument/2006/relationships/hyperlink" Target="https://arap.safety.army.mi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This presentation outlines management commitment and leadership requirements for the purposes of the Occupational Safety and Health Administration (OSHA) Voluntary Protection Programs (VPP) recognition. </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The presentation provides information on the background and importance of management commitment and leadership, required documentation, and the various levels of employee knowledge. It concludes with an action checklist and supplemental details to help with OSHA VPP implementation and sustainment efforts. </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a:t>
            </a:fld>
            <a:endParaRPr lang="en-US" dirty="0"/>
          </a:p>
        </p:txBody>
      </p:sp>
    </p:spTree>
    <p:extLst>
      <p:ext uri="{BB962C8B-B14F-4D97-AF65-F5344CB8AC3E}">
        <p14:creationId xmlns:p14="http://schemas.microsoft.com/office/powerpoint/2010/main" val="4208110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SMART = specific, measurable, attainable, realistic, and time-oriented</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Review identified trends, areas of improvement, and leadership initiatives to identify where you need to focus your goals. Using this information, develop SMART goals and objectives related to your needed S&amp;H improvements. Then, determine how you will achieve each established goals. Consider assigning your safety committee to think about these steps – these will become your objectives. As with any initiative, identify who is responsible for carrying out each established objective.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Clearly communicate S&amp;H goals and objectives to your employees;</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help them understand what you are trying to achieve. Consider having your top leader communicate the S&amp;H goals and objectives to the employees, then have your managers reinforce and support the completion of established goals.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10</a:t>
            </a:fld>
            <a:endParaRPr lang="en-US" dirty="0"/>
          </a:p>
        </p:txBody>
      </p:sp>
    </p:spTree>
    <p:extLst>
      <p:ext uri="{BB962C8B-B14F-4D97-AF65-F5344CB8AC3E}">
        <p14:creationId xmlns:p14="http://schemas.microsoft.com/office/powerpoint/2010/main" val="3712862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1828800" algn="l"/>
              </a:tabLst>
            </a:pPr>
            <a:r>
              <a:rPr lang="en-US" sz="1000" kern="1200" dirty="0" smtClean="0">
                <a:solidFill>
                  <a:schemeClr val="tx1"/>
                </a:solidFill>
                <a:effectLst/>
                <a:latin typeface="+mn-lt"/>
                <a:ea typeface="+mn-ea"/>
                <a:cs typeface="+mn-cs"/>
              </a:rPr>
              <a:t>Example of a poor S&amp;H goal:</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Improve our safety record.</a:t>
            </a:r>
          </a:p>
          <a:p>
            <a:pPr>
              <a:tabLst>
                <a:tab pos="1828800" algn="l"/>
              </a:tabLst>
            </a:pPr>
            <a:endParaRPr lang="en-US" sz="1000" kern="1200" dirty="0" smtClean="0">
              <a:solidFill>
                <a:schemeClr val="tx1"/>
              </a:solidFill>
              <a:effectLst/>
              <a:latin typeface="+mn-lt"/>
              <a:ea typeface="+mn-ea"/>
              <a:cs typeface="+mn-cs"/>
            </a:endParaRPr>
          </a:p>
          <a:p>
            <a:pPr>
              <a:tabLst>
                <a:tab pos="1828800" algn="l"/>
              </a:tabLst>
            </a:pPr>
            <a:r>
              <a:rPr lang="en-US" sz="1000" kern="1200" dirty="0" smtClean="0">
                <a:solidFill>
                  <a:schemeClr val="tx1"/>
                </a:solidFill>
                <a:effectLst/>
                <a:latin typeface="+mn-lt"/>
                <a:ea typeface="+mn-ea"/>
                <a:cs typeface="+mn-cs"/>
              </a:rPr>
              <a:t>Example of a good S&amp;H goal:</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Reduce our OSHA recordable injuries by 50 percent over the next five years.</a:t>
            </a:r>
          </a:p>
          <a:p>
            <a:pPr>
              <a:tabLst>
                <a:tab pos="1828800" algn="l"/>
              </a:tabLst>
            </a:pPr>
            <a:endParaRPr lang="en-US" sz="1000" kern="1200" dirty="0" smtClean="0">
              <a:solidFill>
                <a:schemeClr val="tx1"/>
              </a:solidFill>
              <a:effectLst/>
              <a:latin typeface="+mn-lt"/>
              <a:ea typeface="+mn-ea"/>
              <a:cs typeface="+mn-cs"/>
            </a:endParaRPr>
          </a:p>
          <a:p>
            <a:pPr>
              <a:tabLst>
                <a:tab pos="1828800" algn="l"/>
              </a:tabLst>
            </a:pPr>
            <a:r>
              <a:rPr lang="en-US" sz="1000" kern="1200" dirty="0" smtClean="0">
                <a:solidFill>
                  <a:schemeClr val="tx1"/>
                </a:solidFill>
                <a:effectLst/>
                <a:latin typeface="+mn-lt"/>
                <a:ea typeface="+mn-ea"/>
                <a:cs typeface="+mn-cs"/>
              </a:rPr>
              <a:t>Example of a poor S&amp;H objective:</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Increase employee safety training.</a:t>
            </a:r>
          </a:p>
          <a:p>
            <a:pPr>
              <a:tabLst>
                <a:tab pos="1828800" algn="l"/>
              </a:tabLst>
            </a:pPr>
            <a:endParaRPr lang="en-US" sz="1000" kern="1200" dirty="0" smtClean="0">
              <a:solidFill>
                <a:schemeClr val="tx1"/>
              </a:solidFill>
              <a:effectLst/>
              <a:latin typeface="+mn-lt"/>
              <a:ea typeface="+mn-ea"/>
              <a:cs typeface="+mn-cs"/>
            </a:endParaRPr>
          </a:p>
          <a:p>
            <a:pPr>
              <a:tabLst>
                <a:tab pos="1828800" algn="l"/>
              </a:tabLst>
            </a:pPr>
            <a:r>
              <a:rPr lang="en-US" sz="1000" kern="1200" dirty="0" smtClean="0">
                <a:solidFill>
                  <a:schemeClr val="tx1"/>
                </a:solidFill>
                <a:effectLst/>
                <a:latin typeface="+mn-lt"/>
                <a:ea typeface="+mn-ea"/>
                <a:cs typeface="+mn-cs"/>
              </a:rPr>
              <a:t>Example of a good S&amp;H objective:</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Provide monthly safety training sessions to each group (throughout fiscal year 2020–2021) at which 90% of the employees attend.</a:t>
            </a:r>
          </a:p>
          <a:p>
            <a:pPr>
              <a:tabLst>
                <a:tab pos="1828800" algn="l"/>
              </a:tabLst>
            </a:pPr>
            <a:endParaRPr lang="en-US" sz="1000" kern="1200" dirty="0" smtClean="0">
              <a:solidFill>
                <a:schemeClr val="tx1"/>
              </a:solidFill>
              <a:effectLst/>
              <a:latin typeface="+mn-lt"/>
              <a:ea typeface="+mn-ea"/>
              <a:cs typeface="+mn-cs"/>
            </a:endParaRPr>
          </a:p>
          <a:p>
            <a:pPr>
              <a:tabLst>
                <a:tab pos="1828800" algn="l"/>
              </a:tabLst>
            </a:pPr>
            <a:r>
              <a:rPr lang="en-US" sz="1000" kern="1200" dirty="0" smtClean="0">
                <a:solidFill>
                  <a:schemeClr val="tx1"/>
                </a:solidFill>
                <a:effectLst/>
                <a:latin typeface="+mn-lt"/>
                <a:ea typeface="+mn-ea"/>
                <a:cs typeface="+mn-cs"/>
              </a:rPr>
              <a:t>Image created by the DoD SMCX.</a:t>
            </a:r>
          </a:p>
        </p:txBody>
      </p:sp>
      <p:sp>
        <p:nvSpPr>
          <p:cNvPr id="4" name="Slide Number Placeholder 3"/>
          <p:cNvSpPr>
            <a:spLocks noGrp="1"/>
          </p:cNvSpPr>
          <p:nvPr>
            <p:ph type="sldNum" sz="quarter" idx="10"/>
          </p:nvPr>
        </p:nvSpPr>
        <p:spPr/>
        <p:txBody>
          <a:bodyPr/>
          <a:lstStyle/>
          <a:p>
            <a:fld id="{EEDEC144-5708-524F-8182-C7FC24335BD2}" type="slidenum">
              <a:rPr lang="en-US" smtClean="0"/>
              <a:t>11</a:t>
            </a:fld>
            <a:endParaRPr lang="en-US" dirty="0"/>
          </a:p>
        </p:txBody>
      </p:sp>
    </p:spTree>
    <p:extLst>
      <p:ext uri="{BB962C8B-B14F-4D97-AF65-F5344CB8AC3E}">
        <p14:creationId xmlns:p14="http://schemas.microsoft.com/office/powerpoint/2010/main" val="4123713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It is essential to</a:t>
            </a:r>
            <a:r>
              <a:rPr lang="en-US" sz="1000" kern="1200" baseline="0" dirty="0" smtClean="0">
                <a:solidFill>
                  <a:schemeClr val="tx1"/>
                </a:solidFill>
                <a:effectLst/>
                <a:latin typeface="+mn-lt"/>
                <a:ea typeface="+mn-ea"/>
                <a:cs typeface="+mn-cs"/>
              </a:rPr>
              <a:t> communicate the goals and objectives to your </a:t>
            </a:r>
            <a:r>
              <a:rPr lang="en-US" sz="1000" kern="1200" dirty="0" smtClean="0">
                <a:solidFill>
                  <a:schemeClr val="tx1"/>
                </a:solidFill>
                <a:effectLst/>
                <a:latin typeface="+mn-lt"/>
                <a:ea typeface="+mn-ea"/>
                <a:cs typeface="+mn-cs"/>
              </a:rPr>
              <a:t>employees and tell them what they can do to help achieve these goals – if it isn’t obvious, your organization probably won’t meet your goals. Emphasize these communications by posting them in a location where they can easily review it as needed (e.g., safety bulletin board, internal website).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Periodically evaluate your goals and objectives to monitor your progress and identify obstacles to achieve them. Keep employees updated on the status of any progress made throughout the duration of the goal.</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Measure the success of each goal and objective at the completion of your identified timeframe. Use a combination of key personnel, managers, and employees to evaluate existing goals and objectives. If you have any unmet goals or objectives, consider revising them and reestablishing them for your next period of performance.</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12</a:t>
            </a:fld>
            <a:endParaRPr lang="en-US" dirty="0"/>
          </a:p>
        </p:txBody>
      </p:sp>
    </p:spTree>
    <p:extLst>
      <p:ext uri="{BB962C8B-B14F-4D97-AF65-F5344CB8AC3E}">
        <p14:creationId xmlns:p14="http://schemas.microsoft.com/office/powerpoint/2010/main" val="1269528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If you experience a change in management, make sure your new leader develops and signs a new commitment letter. Many times, the safety committee or VPP staff drafts this letter and has</a:t>
            </a:r>
            <a:r>
              <a:rPr lang="en-US" sz="1000" kern="1200" baseline="0" dirty="0" smtClean="0">
                <a:solidFill>
                  <a:schemeClr val="tx1"/>
                </a:solidFill>
                <a:effectLst/>
                <a:latin typeface="+mn-lt"/>
                <a:ea typeface="+mn-ea"/>
                <a:cs typeface="+mn-cs"/>
              </a:rPr>
              <a:t> the top leader f</a:t>
            </a:r>
            <a:r>
              <a:rPr lang="en-US" sz="1000" kern="1200" dirty="0" smtClean="0">
                <a:solidFill>
                  <a:schemeClr val="tx1"/>
                </a:solidFill>
                <a:effectLst/>
                <a:latin typeface="+mn-lt"/>
                <a:ea typeface="+mn-ea"/>
                <a:cs typeface="+mn-cs"/>
              </a:rPr>
              <a:t>inalize and sign it to show commitment to S&amp;H.</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Have your leader(s) communicate your letter to the workforce. Consider promoting this letter during a leadership call to make it more personal to the employees (as opposed to email).</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Once you communicate the letter to your employees, post it in a location where they can easily review it as needed (e.g., safety bulletin board, internal website).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Bing Images (free to share and use license) at:</a:t>
            </a:r>
            <a:r>
              <a:rPr lang="en-US" sz="1000" u="none" kern="1200" dirty="0" smtClean="0">
                <a:solidFill>
                  <a:schemeClr val="tx1"/>
                </a:solidFill>
                <a:effectLst/>
                <a:latin typeface="+mn-lt"/>
                <a:ea typeface="+mn-ea"/>
                <a:cs typeface="+mn-cs"/>
              </a:rPr>
              <a:t> </a:t>
            </a:r>
            <a:r>
              <a:rPr lang="en-US" sz="1000" u="sng" kern="1200" dirty="0" smtClean="0">
                <a:solidFill>
                  <a:schemeClr val="tx1"/>
                </a:solidFill>
                <a:effectLst/>
                <a:latin typeface="+mn-lt"/>
                <a:ea typeface="+mn-ea"/>
                <a:cs typeface="+mn-cs"/>
                <a:hlinkClick r:id="rId3"/>
              </a:rPr>
              <a:t>http://2.bp.blogspot.com/-EgOyyKUiiHs/TbIFMTFvkkI/AAAAAAAACtM/Hf3_ELdJpw0/s1600/si.jpg</a:t>
            </a:r>
            <a:endParaRPr lang="en-US" sz="1000" u="sng"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image demonstrates someone adding a signature to an S&amp;H policy.</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dirty="0"/>
          </a:p>
        </p:txBody>
      </p:sp>
    </p:spTree>
    <p:extLst>
      <p:ext uri="{BB962C8B-B14F-4D97-AF65-F5344CB8AC3E}">
        <p14:creationId xmlns:p14="http://schemas.microsoft.com/office/powerpoint/2010/main" val="675441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Depending on your organization, you may have one leader, or several leaders, sign and promote your S&amp;H commitment letter.</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courtesy of Tinker Air Force Base.</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The image shows a commitment letter signed by several organizational leaders.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14</a:t>
            </a:fld>
            <a:endParaRPr lang="en-US" dirty="0"/>
          </a:p>
        </p:txBody>
      </p:sp>
    </p:spTree>
    <p:extLst>
      <p:ext uri="{BB962C8B-B14F-4D97-AF65-F5344CB8AC3E}">
        <p14:creationId xmlns:p14="http://schemas.microsoft.com/office/powerpoint/2010/main" val="4114436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55490"/>
          </a:xfrm>
        </p:spPr>
        <p:txBody>
          <a:bodyPr/>
          <a:lstStyle/>
          <a:p>
            <a:r>
              <a:rPr lang="en-US" sz="1000" kern="1200" dirty="0" smtClean="0">
                <a:solidFill>
                  <a:schemeClr val="tx1"/>
                </a:solidFill>
                <a:effectLst/>
                <a:latin typeface="+mn-lt"/>
                <a:ea typeface="+mn-ea"/>
                <a:cs typeface="+mn-cs"/>
              </a:rPr>
              <a:t>A leadership involvement strategy spells out what you expect leaders at all levels to do in order to provide visible and effective S&amp;H leadership. </a:t>
            </a:r>
          </a:p>
          <a:p>
            <a:endParaRPr lang="en-US" sz="10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Be inclusive in brainstorming ideas for the leadership involvement strategy. Effective leadership activities for top leaders, middle managers, and supervisors are not always the same. Involve top leaders, managers, and supervisors and ask what they think employees would like to see. Seek ideas from employees, committees, and </a:t>
            </a:r>
            <a:r>
              <a:rPr lang="en-US" dirty="0" smtClean="0"/>
              <a:t>unions</a:t>
            </a:r>
            <a:r>
              <a:rPr lang="en-US" baseline="0" dirty="0" smtClean="0"/>
              <a:t> and </a:t>
            </a:r>
            <a:r>
              <a:rPr lang="en-US" dirty="0" smtClean="0"/>
              <a:t>ask </a:t>
            </a:r>
            <a:r>
              <a:rPr lang="en-US" sz="1000" kern="1200" dirty="0" smtClean="0">
                <a:solidFill>
                  <a:schemeClr val="tx1"/>
                </a:solidFill>
                <a:effectLst/>
                <a:latin typeface="+mn-lt"/>
                <a:ea typeface="+mn-ea"/>
                <a:cs typeface="+mn-cs"/>
              </a:rPr>
              <a:t>how they would like to see leaders and managers express their commitment for S&amp;H. It is critical for you to build a strategy to make a noticeable difference and not waste your leaders’ valuable time.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Use a committee to rank all of the ideas you gather. Consider whether it is practical to implement the activity and its efficacy to influence workers. Make sure you narrow your ideas down to the ones you know your organization can execute effectively. Make sure your selected activities support the OSHA VPP sub-element, </a:t>
            </a:r>
            <a:r>
              <a:rPr lang="en-US" sz="1000" i="1" kern="1200" dirty="0" smtClean="0">
                <a:solidFill>
                  <a:schemeClr val="tx1"/>
                </a:solidFill>
                <a:effectLst/>
                <a:latin typeface="+mn-lt"/>
                <a:ea typeface="+mn-ea"/>
                <a:cs typeface="+mn-cs"/>
              </a:rPr>
              <a:t>Management Commitment and Visible Top Management Leadership</a:t>
            </a:r>
            <a:r>
              <a:rPr lang="en-US" sz="1000" kern="1200" dirty="0" smtClean="0">
                <a:solidFill>
                  <a:schemeClr val="tx1"/>
                </a:solidFill>
                <a:effectLst/>
                <a:latin typeface="+mn-lt"/>
                <a:ea typeface="+mn-ea"/>
                <a:cs typeface="+mn-cs"/>
              </a:rPr>
              <a:t>,</a:t>
            </a:r>
            <a:r>
              <a:rPr lang="en-US" sz="1000" i="1" kern="120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and the overall purpose of your involvement strategy.</a:t>
            </a:r>
          </a:p>
          <a:p>
            <a:endParaRPr lang="en-US" sz="10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Run the proposed strategies by top management to see if they agree these are good strategies to employ throughout your organization. Once they agree, or you revise initial ideas, put your strategies into a written plan. While a written plan is not required for OSHA VPP purposes, it is a good idea to identify ways to improve this sub-element, document it, and execute your plan throughout your organization.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Identify due dates for each activity/frequency of completing each activity, responsible person(s), and metrics for measuring performance. Decide how to document these strategies, seek approval from top management, and move forward with implementing your plan.</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u="none" kern="1200" dirty="0" smtClean="0">
                <a:solidFill>
                  <a:schemeClr val="tx1"/>
                </a:solidFill>
                <a:effectLst/>
                <a:latin typeface="+mn-lt"/>
                <a:ea typeface="+mn-ea"/>
                <a:cs typeface="+mn-cs"/>
              </a:rPr>
              <a:t>Image</a:t>
            </a:r>
            <a:r>
              <a:rPr lang="en-US" sz="1000" u="none" kern="1200" baseline="0" dirty="0" smtClean="0">
                <a:solidFill>
                  <a:schemeClr val="tx1"/>
                </a:solidFill>
                <a:effectLst/>
                <a:latin typeface="+mn-lt"/>
                <a:ea typeface="+mn-ea"/>
                <a:cs typeface="+mn-cs"/>
              </a:rPr>
              <a:t> </a:t>
            </a:r>
            <a:r>
              <a:rPr lang="en-US" sz="1000" u="none" kern="1200" dirty="0" smtClean="0">
                <a:solidFill>
                  <a:schemeClr val="tx1"/>
                </a:solidFill>
                <a:effectLst/>
                <a:latin typeface="+mn-lt"/>
                <a:ea typeface="+mn-ea"/>
                <a:cs typeface="+mn-cs"/>
              </a:rPr>
              <a:t>retrieved from Bing Images (free to share and use license) at: </a:t>
            </a:r>
            <a:r>
              <a:rPr lang="en-US" sz="1000" u="sng" kern="1200" dirty="0" smtClean="0">
                <a:solidFill>
                  <a:schemeClr val="tx1"/>
                </a:solidFill>
                <a:effectLst/>
                <a:latin typeface="+mn-lt"/>
                <a:ea typeface="+mn-ea"/>
                <a:cs typeface="+mn-cs"/>
                <a:hlinkClick r:id="rId3"/>
              </a:rPr>
              <a:t>http://www.socialbrite.org/wp-content/uploads/2012/02/Strategy_bigstock-525x348.jpg</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15</a:t>
            </a:fld>
            <a:endParaRPr lang="en-US" dirty="0"/>
          </a:p>
        </p:txBody>
      </p:sp>
    </p:spTree>
    <p:extLst>
      <p:ext uri="{BB962C8B-B14F-4D97-AF65-F5344CB8AC3E}">
        <p14:creationId xmlns:p14="http://schemas.microsoft.com/office/powerpoint/2010/main" val="1948278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Remember this</a:t>
            </a:r>
            <a:r>
              <a:rPr lang="en-US" sz="1000" kern="1200" baseline="0" dirty="0" smtClean="0">
                <a:solidFill>
                  <a:schemeClr val="tx1"/>
                </a:solidFill>
                <a:effectLst/>
                <a:latin typeface="+mn-lt"/>
                <a:ea typeface="+mn-ea"/>
                <a:cs typeface="+mn-cs"/>
              </a:rPr>
              <a:t> discussion</a:t>
            </a:r>
            <a:r>
              <a:rPr lang="en-US" sz="1000" kern="1200" dirty="0" smtClean="0">
                <a:solidFill>
                  <a:schemeClr val="tx1"/>
                </a:solidFill>
                <a:effectLst/>
                <a:latin typeface="+mn-lt"/>
                <a:ea typeface="+mn-ea"/>
                <a:cs typeface="+mn-cs"/>
              </a:rPr>
              <a:t> is about </a:t>
            </a:r>
            <a:r>
              <a:rPr lang="en-US" sz="1000" i="1" kern="1200" dirty="0" smtClean="0">
                <a:solidFill>
                  <a:schemeClr val="tx1"/>
                </a:solidFill>
                <a:effectLst/>
                <a:latin typeface="+mn-lt"/>
                <a:ea typeface="+mn-ea"/>
                <a:cs typeface="+mn-cs"/>
              </a:rPr>
              <a:t>visible leadership and management commitment</a:t>
            </a:r>
            <a:r>
              <a:rPr lang="en-US" sz="1000" kern="1200" dirty="0" smtClean="0">
                <a:solidFill>
                  <a:schemeClr val="tx1"/>
                </a:solidFill>
                <a:effectLst/>
                <a:latin typeface="+mn-lt"/>
                <a:ea typeface="+mn-ea"/>
                <a:cs typeface="+mn-cs"/>
              </a:rPr>
              <a:t>. Do not delegate leadership and management actions required by the strategy to lower level personnel.</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Hold the assigned level of personnel accountable for executing their assigned strategies. At first, focus on timely completion of required actions, moving to the quality of actions performed. Document all completed involvement activities, as determined in your plan, so you have documentation to show how you support this sub-element to an assessment team.</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Bing Images (free to share and use license) at: </a:t>
            </a:r>
            <a:r>
              <a:rPr lang="en-US" sz="1000" u="sng" kern="1200" dirty="0" smtClean="0">
                <a:solidFill>
                  <a:schemeClr val="tx1"/>
                </a:solidFill>
                <a:effectLst/>
                <a:latin typeface="+mn-lt"/>
                <a:ea typeface="+mn-ea"/>
                <a:cs typeface="+mn-cs"/>
                <a:hlinkClick r:id="rId3"/>
              </a:rPr>
              <a:t>https://upload.wikimedia.org/wikipedia/commons/a/ac/Arizona_Guard_leader_visits_northern_facility_employees%2C_communicates_future_plans_140325-Z-TA763-021.jpg</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16</a:t>
            </a:fld>
            <a:endParaRPr lang="en-US" dirty="0"/>
          </a:p>
        </p:txBody>
      </p:sp>
    </p:spTree>
    <p:extLst>
      <p:ext uri="{BB962C8B-B14F-4D97-AF65-F5344CB8AC3E}">
        <p14:creationId xmlns:p14="http://schemas.microsoft.com/office/powerpoint/2010/main" val="3363374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Determine who is responsible for providing strategy updates to leadership. During leadership review meetings, you can discuss strategy involvement obstacles, gathered metrics, and the way forward. Consider having the leaders who performed the activity brief their experience and/or findings to the group. It is also an opportunity where top management can express their concerns or feelings for specific involvement activities.</a:t>
            </a:r>
          </a:p>
          <a:p>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Best Practice</a:t>
            </a:r>
            <a:r>
              <a:rPr lang="en-US" sz="1000" kern="1200" dirty="0" smtClean="0">
                <a:solidFill>
                  <a:schemeClr val="tx1"/>
                </a:solidFill>
                <a:effectLst/>
                <a:latin typeface="+mn-lt"/>
                <a:ea typeface="+mn-ea"/>
                <a:cs typeface="+mn-cs"/>
              </a:rPr>
              <a:t>:  Consider assigning your VPP representatives to monitor leadership performance and strategy. When asked, they can attend leadership review meetings, or set up personal meetings, to discuss current performance against planned performance and identifying actions to address lack of performance, as needed.</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u="none" kern="1200" dirty="0" smtClean="0">
                <a:solidFill>
                  <a:schemeClr val="tx1"/>
                </a:solidFill>
                <a:effectLst/>
                <a:latin typeface="+mn-lt"/>
                <a:ea typeface="+mn-ea"/>
                <a:cs typeface="+mn-cs"/>
              </a:rPr>
              <a:t>Image</a:t>
            </a:r>
            <a:r>
              <a:rPr lang="en-US" sz="1000" u="none" kern="1200" baseline="0" dirty="0" smtClean="0">
                <a:solidFill>
                  <a:schemeClr val="tx1"/>
                </a:solidFill>
                <a:effectLst/>
                <a:latin typeface="+mn-lt"/>
                <a:ea typeface="+mn-ea"/>
                <a:cs typeface="+mn-cs"/>
              </a:rPr>
              <a:t> </a:t>
            </a:r>
            <a:r>
              <a:rPr lang="en-US" sz="1000" u="none" kern="1200" dirty="0" smtClean="0">
                <a:solidFill>
                  <a:schemeClr val="tx1"/>
                </a:solidFill>
                <a:effectLst/>
                <a:latin typeface="+mn-lt"/>
                <a:ea typeface="+mn-ea"/>
                <a:cs typeface="+mn-cs"/>
              </a:rPr>
              <a:t>retrieved from Bing Images (free to share and use license) at: </a:t>
            </a:r>
            <a:r>
              <a:rPr lang="en-US" sz="1000" u="sng" kern="1200" dirty="0" smtClean="0">
                <a:solidFill>
                  <a:schemeClr val="tx1"/>
                </a:solidFill>
                <a:effectLst/>
                <a:latin typeface="+mn-lt"/>
                <a:ea typeface="+mn-ea"/>
                <a:cs typeface="+mn-cs"/>
                <a:hlinkClick r:id="rId3"/>
              </a:rPr>
              <a:t>https://www.501c3.org/wp-content/uploads/2014/12/board.jpg</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17</a:t>
            </a:fld>
            <a:endParaRPr lang="en-US" dirty="0"/>
          </a:p>
        </p:txBody>
      </p:sp>
    </p:spTree>
    <p:extLst>
      <p:ext uri="{BB962C8B-B14F-4D97-AF65-F5344CB8AC3E}">
        <p14:creationId xmlns:p14="http://schemas.microsoft.com/office/powerpoint/2010/main" val="2904803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The components listed on the slide are not an all-inclusive list of ways your leaders and managers can demonstrate visible leadership to S&amp;H; however, these are the examples provided in </a:t>
            </a:r>
            <a:r>
              <a:rPr lang="en-US" dirty="0" smtClean="0"/>
              <a:t>the CSP-03-01-005</a:t>
            </a:r>
            <a:r>
              <a:rPr lang="en-US" sz="1000" kern="1200" dirty="0" smtClean="0">
                <a:solidFill>
                  <a:schemeClr val="tx1"/>
                </a:solidFill>
                <a:effectLst/>
                <a:latin typeface="+mn-lt"/>
                <a:ea typeface="+mn-ea"/>
                <a:cs typeface="+mn-cs"/>
              </a:rPr>
              <a:t>, VPP Policies and Procedures Manual. Think about ways your leaders can go above and beyond to visibly show they support S&amp;H.</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View the CSP at: </a:t>
            </a:r>
            <a:r>
              <a:rPr lang="en-US" u="sng" dirty="0">
                <a:hlinkClick r:id="rId3"/>
              </a:rPr>
              <a:t>https://www.osha.gov/enforcement/directives/csp-03-01-005</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While you may incorporate some of these ideas into your leadership involvement strategy, you don’t want to lose sight of leaders and managers always demonstrating this commitment, whether a plan is in place or not.</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18</a:t>
            </a:fld>
            <a:endParaRPr lang="en-US" dirty="0"/>
          </a:p>
        </p:txBody>
      </p:sp>
    </p:spTree>
    <p:extLst>
      <p:ext uri="{BB962C8B-B14F-4D97-AF65-F5344CB8AC3E}">
        <p14:creationId xmlns:p14="http://schemas.microsoft.com/office/powerpoint/2010/main" val="224372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Assess your leadership involvement strategy as a stand-alone evaluation, or as part of your annual VPP self-evaluation.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In your annual self-evaluation, consider addressing:</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Gaps in your leadership involvement strategy</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Worksite conditions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Employee perception survey results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Breakdowns in communication among leaders and managers.</a:t>
            </a:r>
          </a:p>
          <a:p>
            <a:pPr marL="0" lvl="1"/>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Resources for safety perception surveys include:</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Air Force Combined Mishap Reduction System: </a:t>
            </a:r>
            <a:r>
              <a:rPr lang="en-US" sz="1000" u="sng" kern="1200" dirty="0" smtClean="0">
                <a:solidFill>
                  <a:schemeClr val="tx1"/>
                </a:solidFill>
                <a:effectLst/>
                <a:latin typeface="+mn-lt"/>
                <a:ea typeface="+mn-ea"/>
                <a:cs typeface="+mn-cs"/>
                <a:hlinkClick r:id="rId3"/>
              </a:rPr>
              <a:t>https://www.afcmrs.org/</a:t>
            </a:r>
            <a:endParaRPr lang="en-US" sz="10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Army Readiness Assessment Program (ARAP): </a:t>
            </a:r>
            <a:r>
              <a:rPr lang="en-US" sz="1000" u="sng" kern="1200" dirty="0" smtClean="0">
                <a:solidFill>
                  <a:schemeClr val="tx1"/>
                </a:solidFill>
                <a:effectLst/>
                <a:latin typeface="+mn-lt"/>
                <a:ea typeface="+mn-ea"/>
                <a:cs typeface="+mn-cs"/>
                <a:hlinkClick r:id="rId4"/>
              </a:rPr>
              <a:t>https://arap.safety.army.mil/</a:t>
            </a:r>
            <a:endParaRPr lang="en-US" sz="10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Ground Climate Assessment Survey System: </a:t>
            </a:r>
            <a:r>
              <a:rPr lang="en-US" sz="1000" u="sng" kern="1200" dirty="0" smtClean="0">
                <a:solidFill>
                  <a:schemeClr val="tx1"/>
                </a:solidFill>
                <a:effectLst/>
                <a:latin typeface="+mn-lt"/>
                <a:ea typeface="+mn-ea"/>
                <a:cs typeface="+mn-cs"/>
                <a:hlinkClick r:id="rId5"/>
              </a:rPr>
              <a:t>https://www.semperfisurveys.org/</a:t>
            </a:r>
            <a:endParaRPr lang="en-US" sz="10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Enterprise Safety Applications Management System (ESAMS) “Personnel Safety Survey” and “Safety Climate Survey”: access to the perception surveys requires an ESAMS account.</a:t>
            </a:r>
          </a:p>
          <a:p>
            <a:pPr marL="0" indent="0">
              <a:buFont typeface="Arial" panose="020B0604020202020204" pitchFamily="34" charset="0"/>
              <a:buNone/>
            </a:pPr>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u="none" kern="1200" dirty="0" smtClean="0">
                <a:solidFill>
                  <a:schemeClr val="tx1"/>
                </a:solidFill>
                <a:effectLst/>
                <a:latin typeface="+mn-lt"/>
                <a:ea typeface="+mn-ea"/>
                <a:cs typeface="+mn-cs"/>
              </a:rPr>
              <a:t>Image retrieved from Bing Images (Creative Commons).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19</a:t>
            </a:fld>
            <a:endParaRPr lang="en-US" dirty="0"/>
          </a:p>
        </p:txBody>
      </p:sp>
    </p:spTree>
    <p:extLst>
      <p:ext uri="{BB962C8B-B14F-4D97-AF65-F5344CB8AC3E}">
        <p14:creationId xmlns:p14="http://schemas.microsoft.com/office/powerpoint/2010/main" val="2915761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This presentation is beneficial to safety and health (S&amp;H) professionals, VPP representatives, leaders, and various levels of management. </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dirty="0"/>
          </a:p>
        </p:txBody>
      </p:sp>
    </p:spTree>
    <p:extLst>
      <p:ext uri="{BB962C8B-B14F-4D97-AF65-F5344CB8AC3E}">
        <p14:creationId xmlns:p14="http://schemas.microsoft.com/office/powerpoint/2010/main" val="948844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20</a:t>
            </a:fld>
            <a:endParaRPr lang="en-US" dirty="0"/>
          </a:p>
        </p:txBody>
      </p:sp>
    </p:spTree>
    <p:extLst>
      <p:ext uri="{BB962C8B-B14F-4D97-AF65-F5344CB8AC3E}">
        <p14:creationId xmlns:p14="http://schemas.microsoft.com/office/powerpoint/2010/main" val="1174859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608320" cy="4414177"/>
          </a:xfrm>
        </p:spPr>
        <p:txBody>
          <a:bodyPr/>
          <a:lstStyle/>
          <a:p>
            <a:r>
              <a:rPr lang="en-US" sz="1000" kern="1200" dirty="0" smtClean="0">
                <a:solidFill>
                  <a:schemeClr val="tx1"/>
                </a:solidFill>
                <a:effectLst/>
                <a:latin typeface="+mn-lt"/>
                <a:ea typeface="+mn-ea"/>
                <a:cs typeface="+mn-cs"/>
              </a:rPr>
              <a:t>ML&amp;EI = Management Leadership and Employee Involvement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There are two aspects to this VPP sub-element – management commitment and management leadership.</a:t>
            </a:r>
          </a:p>
          <a:p>
            <a:endParaRPr lang="en-US" sz="10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Management commitment shows your management team’s dedication to employee S&amp;H. Leaders set the direction and help their workforce accomplish goals, such as implementing and sustaining a safety</a:t>
            </a:r>
            <a:r>
              <a:rPr lang="en-US" sz="1000" kern="1200" baseline="0" dirty="0" smtClean="0">
                <a:solidFill>
                  <a:schemeClr val="tx1"/>
                </a:solidFill>
                <a:effectLst/>
                <a:latin typeface="+mn-lt"/>
                <a:ea typeface="+mn-ea"/>
                <a:cs typeface="+mn-cs"/>
              </a:rPr>
              <a:t> management system (</a:t>
            </a:r>
            <a:r>
              <a:rPr lang="en-US" sz="1000" kern="1200" dirty="0" smtClean="0">
                <a:solidFill>
                  <a:schemeClr val="tx1"/>
                </a:solidFill>
                <a:effectLst/>
                <a:latin typeface="+mn-lt"/>
                <a:ea typeface="+mn-ea"/>
                <a:cs typeface="+mn-cs"/>
              </a:rPr>
              <a:t>SMS)</a:t>
            </a:r>
            <a:r>
              <a:rPr lang="en-US" sz="1000" kern="1200" baseline="0" dirty="0" smtClean="0">
                <a:solidFill>
                  <a:schemeClr val="tx1"/>
                </a:solidFill>
                <a:effectLst/>
                <a:latin typeface="+mn-lt"/>
                <a:ea typeface="+mn-ea"/>
                <a:cs typeface="+mn-cs"/>
              </a:rPr>
              <a:t> or addressing specific hazard control concerns that were identify through trend analysis</a:t>
            </a:r>
            <a:r>
              <a:rPr lang="en-US" sz="1000" kern="1200" dirty="0" smtClean="0">
                <a:solidFill>
                  <a:schemeClr val="tx1"/>
                </a:solidFill>
                <a:effectLst/>
                <a:latin typeface="+mn-lt"/>
                <a:ea typeface="+mn-ea"/>
                <a:cs typeface="+mn-cs"/>
              </a:rPr>
              <a:t>. Committed managers encourage employees to meet S&amp;H obligations and expectations. It is an essential element that</a:t>
            </a:r>
            <a:r>
              <a:rPr lang="en-US" sz="1000" kern="1200" baseline="0" dirty="0" smtClean="0">
                <a:solidFill>
                  <a:schemeClr val="tx1"/>
                </a:solidFill>
                <a:effectLst/>
                <a:latin typeface="+mn-lt"/>
                <a:ea typeface="+mn-ea"/>
                <a:cs typeface="+mn-cs"/>
              </a:rPr>
              <a:t> shapes </a:t>
            </a:r>
            <a:r>
              <a:rPr lang="en-US" sz="1000" kern="1200" dirty="0" smtClean="0">
                <a:solidFill>
                  <a:schemeClr val="tx1"/>
                </a:solidFill>
                <a:effectLst/>
                <a:latin typeface="+mn-lt"/>
                <a:ea typeface="+mn-ea"/>
                <a:cs typeface="+mn-cs"/>
              </a:rPr>
              <a:t>your safety culture and sets expectations for the entire workforce.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Management leadership provides the resources for organizing and controlling activities within your organization.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Your employees do not have authority to instruct others to complete S&amp;H tasks without management or leadership’s written approval.</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Accountability</a:t>
            </a:r>
            <a:r>
              <a:rPr lang="en-US" sz="1000" kern="1200" baseline="0" dirty="0" smtClean="0">
                <a:solidFill>
                  <a:schemeClr val="tx1"/>
                </a:solidFill>
                <a:effectLst/>
                <a:latin typeface="+mn-lt"/>
                <a:ea typeface="+mn-ea"/>
                <a:cs typeface="+mn-cs"/>
              </a:rPr>
              <a:t> is crucial in an SMS. Commitment from your Leaders and management teams shows employees that Leaders care about their S&amp;H, that S&amp;H is important to the organization, and that Leaders expect employees to act positively regarding these important topics. In this case, it is all levels of your workforce effectively executing established processes and processes exactly as it says in your documentation, while creating a safe and healthful workplace. Both management and employees need to be held accountable in order for your SMS to be successful.</a:t>
            </a:r>
          </a:p>
          <a:p>
            <a:endParaRPr lang="en-US" dirty="0" smtClean="0"/>
          </a:p>
          <a:p>
            <a:r>
              <a:rPr lang="en-US" dirty="0" smtClean="0"/>
              <a:t>Image retrieved from Bing Images (Creative Commons).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3</a:t>
            </a:fld>
            <a:endParaRPr lang="en-US" dirty="0"/>
          </a:p>
        </p:txBody>
      </p:sp>
    </p:spTree>
    <p:extLst>
      <p:ext uri="{BB962C8B-B14F-4D97-AF65-F5344CB8AC3E}">
        <p14:creationId xmlns:p14="http://schemas.microsoft.com/office/powerpoint/2010/main" val="105873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SSP = strategic safety plan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Make sure you provide completed examples of forms and documents to your assessment team. Don’t just show them blank forms! They want to see the documents you filled out to thoroughly assess the processes within your SMS.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S&amp;H policy defines top management’s expectation of your S&amp;H program/SMS.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leadership commitment letter shows leadership’s obligation to creating a safe and healthful workplace. It also encourages your site’s participation in OSHA VPP implementation.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Your union(s) needs to support your intent to implement OSHA VPP criteria. Have them develop a written letter stating their support. Sometimes, unions consider VPP implementation tasks as additional work outside the normal scope of work.</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S&amp;H goals are oftentimes part of a SSP. Your organization’s goals need to support the safety objectives set forth in your SSP. Ensure your S&amp;H goals are attainable and measurable. Consider establishing S&amp;H goals and objectives geared to increase management commitment and leadership.</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An open door policy shows your managers and leaders welcome all concerns and questions, including those related to S&amp;H.</a:t>
            </a:r>
          </a:p>
          <a:p>
            <a:endParaRPr lang="en-US" dirty="0" smtClean="0"/>
          </a:p>
          <a:p>
            <a:r>
              <a:rPr lang="en-US" dirty="0" smtClean="0"/>
              <a:t>Image retrieved from Microsoft Clip Art.</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dirty="0"/>
          </a:p>
        </p:txBody>
      </p:sp>
    </p:spTree>
    <p:extLst>
      <p:ext uri="{BB962C8B-B14F-4D97-AF65-F5344CB8AC3E}">
        <p14:creationId xmlns:p14="http://schemas.microsoft.com/office/powerpoint/2010/main" val="1395156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S&amp;H budgets direct the resources and funding needed to effectively execute and support your S&amp;H program.</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Leadership walkthroughs give your leaders an opportunity to identify hazards and ask employees about S&amp;H. Document the completion of these walkthroughs to show your leader is actively engaged in your program.</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Performance appraisals hold your managers and leaders accountable for carrying out assigned roles and responsibilities. Integrate S&amp;H components into appraisals to hold leaders and managers accountable for S&amp;H.</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Disciplinary cases show</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how you discipline both employees and managers for not adhering to S&amp;H polices and expectations. Conversely,</a:t>
            </a:r>
            <a:r>
              <a:rPr lang="en-US" sz="1000" kern="1200" baseline="0" dirty="0" smtClean="0">
                <a:solidFill>
                  <a:schemeClr val="tx1"/>
                </a:solidFill>
                <a:effectLst/>
                <a:latin typeface="+mn-lt"/>
                <a:ea typeface="+mn-ea"/>
                <a:cs typeface="+mn-cs"/>
              </a:rPr>
              <a:t> recognition or awards shows examples of </a:t>
            </a:r>
            <a:r>
              <a:rPr lang="en-US" sz="1000" kern="1200" dirty="0" smtClean="0">
                <a:solidFill>
                  <a:schemeClr val="tx1"/>
                </a:solidFill>
                <a:effectLst/>
                <a:latin typeface="+mn-lt"/>
                <a:ea typeface="+mn-ea"/>
                <a:cs typeface="+mn-cs"/>
              </a:rPr>
              <a:t>positive S&amp;H recognition. This could be for a group of employees,</a:t>
            </a:r>
            <a:r>
              <a:rPr lang="en-US" sz="1000" kern="1200" baseline="0" dirty="0" smtClean="0">
                <a:solidFill>
                  <a:schemeClr val="tx1"/>
                </a:solidFill>
                <a:effectLst/>
                <a:latin typeface="+mn-lt"/>
                <a:ea typeface="+mn-ea"/>
                <a:cs typeface="+mn-cs"/>
              </a:rPr>
              <a:t> an individual, or a level of leadership.</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Documented Commander/Director calls</a:t>
            </a:r>
            <a:r>
              <a:rPr lang="en-US" sz="1000" kern="1200" baseline="0" dirty="0" smtClean="0">
                <a:solidFill>
                  <a:schemeClr val="tx1"/>
                </a:solidFill>
                <a:effectLst/>
                <a:latin typeface="+mn-lt"/>
                <a:ea typeface="+mn-ea"/>
                <a:cs typeface="+mn-cs"/>
              </a:rPr>
              <a:t> (all hands meetings, safety stand downs) </a:t>
            </a:r>
            <a:r>
              <a:rPr lang="en-US" sz="1000" kern="1200" dirty="0" smtClean="0">
                <a:solidFill>
                  <a:schemeClr val="tx1"/>
                </a:solidFill>
                <a:effectLst/>
                <a:latin typeface="+mn-lt"/>
                <a:ea typeface="+mn-ea"/>
                <a:cs typeface="+mn-cs"/>
              </a:rPr>
              <a:t>show your leader discusses S&amp;H and encourages involvement.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Perception survey results</a:t>
            </a:r>
            <a:r>
              <a:rPr lang="en-US" sz="1000" kern="1200" baseline="0" dirty="0" smtClean="0">
                <a:solidFill>
                  <a:schemeClr val="tx1"/>
                </a:solidFill>
                <a:effectLst/>
                <a:latin typeface="+mn-lt"/>
                <a:ea typeface="+mn-ea"/>
                <a:cs typeface="+mn-cs"/>
              </a:rPr>
              <a:t> may tell you more about how the employees feel about your current leadership. It may also give you ideas on how to increase or modify management leadership and commitment at your organization.</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a:t>
            </a:r>
            <a:r>
              <a:rPr lang="en-US" sz="1000" kern="1200" baseline="0" dirty="0" smtClean="0">
                <a:solidFill>
                  <a:schemeClr val="tx1"/>
                </a:solidFill>
                <a:effectLst/>
                <a:latin typeface="+mn-lt"/>
                <a:ea typeface="+mn-ea"/>
                <a:cs typeface="+mn-cs"/>
              </a:rPr>
              <a:t> from Microsoft Clip Art.</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5</a:t>
            </a:fld>
            <a:endParaRPr lang="en-US" dirty="0"/>
          </a:p>
        </p:txBody>
      </p:sp>
    </p:spTree>
    <p:extLst>
      <p:ext uri="{BB962C8B-B14F-4D97-AF65-F5344CB8AC3E}">
        <p14:creationId xmlns:p14="http://schemas.microsoft.com/office/powerpoint/2010/main" val="239343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608320" cy="4414177"/>
          </a:xfrm>
        </p:spPr>
        <p:txBody>
          <a:bodyPr/>
          <a:lstStyle/>
          <a:p>
            <a:pPr>
              <a:spcAft>
                <a:spcPts val="600"/>
              </a:spcAft>
            </a:pPr>
            <a:r>
              <a:rPr lang="en-US" sz="1000" kern="1200" dirty="0" smtClean="0">
                <a:solidFill>
                  <a:schemeClr val="tx1"/>
                </a:solidFill>
                <a:effectLst/>
                <a:latin typeface="+mn-lt"/>
                <a:ea typeface="+mn-ea"/>
                <a:cs typeface="+mn-cs"/>
              </a:rPr>
              <a:t>Leaders are responsible for approving, if not writing, your S&amp;H goals, objectives, and SSP. They need to know these goals and which information to communicate to the workforce, such as how to accomplish the goals.</a:t>
            </a:r>
          </a:p>
          <a:p>
            <a:pPr>
              <a:spcAft>
                <a:spcPts val="600"/>
              </a:spcAft>
            </a:pPr>
            <a:r>
              <a:rPr lang="en-US" sz="1000" kern="1200" dirty="0" smtClean="0">
                <a:solidFill>
                  <a:schemeClr val="tx1"/>
                </a:solidFill>
                <a:effectLst/>
                <a:latin typeface="+mn-lt"/>
                <a:ea typeface="+mn-ea"/>
                <a:cs typeface="+mn-cs"/>
              </a:rPr>
              <a:t>Examples </a:t>
            </a:r>
            <a:r>
              <a:rPr lang="en-US" sz="1000" kern="1200" dirty="0" smtClean="0">
                <a:solidFill>
                  <a:schemeClr val="tx1"/>
                </a:solidFill>
                <a:effectLst/>
                <a:latin typeface="+mn-lt"/>
                <a:ea typeface="+mn-ea"/>
                <a:cs typeface="+mn-cs"/>
              </a:rPr>
              <a:t>of visually demonstrating commitment include:  writing and communicating S&amp;H commitment statements, wearing required personal protective equipment (PPE), and following established S&amp;H rules.</a:t>
            </a:r>
          </a:p>
          <a:p>
            <a:pPr>
              <a:spcAft>
                <a:spcPts val="600"/>
              </a:spcAft>
            </a:pPr>
            <a:r>
              <a:rPr lang="en-US" sz="1000" kern="1200" dirty="0" smtClean="0">
                <a:solidFill>
                  <a:schemeClr val="tx1"/>
                </a:solidFill>
                <a:effectLst/>
                <a:latin typeface="+mn-lt"/>
                <a:ea typeface="+mn-ea"/>
                <a:cs typeface="+mn-cs"/>
              </a:rPr>
              <a:t>Examples </a:t>
            </a:r>
            <a:r>
              <a:rPr lang="en-US" sz="1000" kern="1200" dirty="0" smtClean="0">
                <a:solidFill>
                  <a:schemeClr val="tx1"/>
                </a:solidFill>
                <a:effectLst/>
                <a:latin typeface="+mn-lt"/>
                <a:ea typeface="+mn-ea"/>
                <a:cs typeface="+mn-cs"/>
              </a:rPr>
              <a:t>of visible leadership include:  participating in safety walkthroughs, holding S&amp;H-focused group meetings, and being involved in SMS implementation.</a:t>
            </a:r>
          </a:p>
          <a:p>
            <a:pPr>
              <a:spcAft>
                <a:spcPts val="600"/>
              </a:spcAft>
            </a:pPr>
            <a:r>
              <a:rPr lang="en-US" sz="1000" kern="1200" dirty="0" smtClean="0">
                <a:solidFill>
                  <a:schemeClr val="tx1"/>
                </a:solidFill>
                <a:effectLst/>
                <a:latin typeface="+mn-lt"/>
                <a:ea typeface="+mn-ea"/>
                <a:cs typeface="+mn-cs"/>
              </a:rPr>
              <a:t>Leaders </a:t>
            </a:r>
            <a:r>
              <a:rPr lang="en-US" sz="1000" kern="1200" dirty="0" smtClean="0">
                <a:solidFill>
                  <a:schemeClr val="tx1"/>
                </a:solidFill>
                <a:effectLst/>
                <a:latin typeface="+mn-lt"/>
                <a:ea typeface="+mn-ea"/>
                <a:cs typeface="+mn-cs"/>
              </a:rPr>
              <a:t>and managers should be familiar with any S&amp;H policies, procedures, or commitment letters in place. They should know the location of these documents and be able to provide a basic overview of the content.</a:t>
            </a:r>
          </a:p>
          <a:p>
            <a:pPr>
              <a:spcAft>
                <a:spcPts val="600"/>
              </a:spcAft>
            </a:pPr>
            <a:r>
              <a:rPr lang="en-US" sz="1000" kern="1200" dirty="0" smtClean="0">
                <a:solidFill>
                  <a:schemeClr val="tx1"/>
                </a:solidFill>
                <a:effectLst/>
                <a:latin typeface="+mn-lt"/>
                <a:ea typeface="+mn-ea"/>
                <a:cs typeface="+mn-cs"/>
              </a:rPr>
              <a:t>Leadership </a:t>
            </a:r>
            <a:r>
              <a:rPr lang="en-US" sz="1000" kern="1200" dirty="0" smtClean="0">
                <a:solidFill>
                  <a:schemeClr val="tx1"/>
                </a:solidFill>
                <a:effectLst/>
                <a:latin typeface="+mn-lt"/>
                <a:ea typeface="+mn-ea"/>
                <a:cs typeface="+mn-cs"/>
              </a:rPr>
              <a:t>should be familiar those assigned S&amp;H responsibilities within your organization. They should also know the process for granting authority to those individuals. For example, an area safety representative may need to follow up on a corrective action. The area safety representative needs to have the authority to take action on this corrective action. Leaders and managers assign this authority through written documentation.</a:t>
            </a:r>
          </a:p>
          <a:p>
            <a:pPr>
              <a:spcAft>
                <a:spcPts val="600"/>
              </a:spcAft>
            </a:pPr>
            <a:r>
              <a:rPr lang="en-US" sz="1000" kern="1200" dirty="0" smtClean="0">
                <a:solidFill>
                  <a:schemeClr val="tx1"/>
                </a:solidFill>
                <a:effectLst/>
                <a:latin typeface="+mn-lt"/>
                <a:ea typeface="+mn-ea"/>
                <a:cs typeface="+mn-cs"/>
              </a:rPr>
              <a:t>Leaders </a:t>
            </a:r>
            <a:r>
              <a:rPr lang="en-US" sz="1000" kern="1200" dirty="0" smtClean="0">
                <a:solidFill>
                  <a:schemeClr val="tx1"/>
                </a:solidFill>
                <a:effectLst/>
                <a:latin typeface="+mn-lt"/>
                <a:ea typeface="+mn-ea"/>
                <a:cs typeface="+mn-cs"/>
              </a:rPr>
              <a:t>and managers need to understand how S&amp;H is included in their employees’ performance appraisals. They also need to be aware of the accountability/discipline process and their role in the process.</a:t>
            </a:r>
          </a:p>
          <a:p>
            <a:pPr>
              <a:spcAft>
                <a:spcPts val="600"/>
              </a:spcAft>
            </a:pPr>
            <a:r>
              <a:rPr lang="en-US" sz="1000" kern="1200" dirty="0" smtClean="0">
                <a:solidFill>
                  <a:schemeClr val="tx1"/>
                </a:solidFill>
                <a:effectLst/>
                <a:latin typeface="+mn-lt"/>
                <a:ea typeface="+mn-ea"/>
                <a:cs typeface="+mn-cs"/>
              </a:rPr>
              <a:t>They </a:t>
            </a:r>
            <a:r>
              <a:rPr lang="en-US" sz="1000" kern="1200" dirty="0" smtClean="0">
                <a:solidFill>
                  <a:schemeClr val="tx1"/>
                </a:solidFill>
                <a:effectLst/>
                <a:latin typeface="+mn-lt"/>
                <a:ea typeface="+mn-ea"/>
                <a:cs typeface="+mn-cs"/>
              </a:rPr>
              <a:t>also need to understand the budget and resource allocation processes to ensure employees have what they need to get their jobs done safely,</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including planning for unforeseen expenditures.</a:t>
            </a:r>
          </a:p>
          <a:p>
            <a:pPr>
              <a:spcAft>
                <a:spcPts val="600"/>
              </a:spcAft>
            </a:pPr>
            <a:r>
              <a:rPr lang="en-US" sz="1000" kern="1200" dirty="0" smtClean="0">
                <a:solidFill>
                  <a:schemeClr val="tx1"/>
                </a:solidFill>
                <a:effectLst/>
                <a:latin typeface="+mn-lt"/>
                <a:ea typeface="+mn-ea"/>
                <a:cs typeface="+mn-cs"/>
              </a:rPr>
              <a:t>Outcomes </a:t>
            </a:r>
            <a:r>
              <a:rPr lang="en-US" sz="1000" kern="1200" dirty="0" smtClean="0">
                <a:solidFill>
                  <a:schemeClr val="tx1"/>
                </a:solidFill>
                <a:effectLst/>
                <a:latin typeface="+mn-lt"/>
                <a:ea typeface="+mn-ea"/>
                <a:cs typeface="+mn-cs"/>
              </a:rPr>
              <a:t>of the annual VPP self-evaluation are important for leaders to know the areas they are best at, where they need to improve their SMS, and new goal and objective opportunities.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dirty="0"/>
          </a:p>
        </p:txBody>
      </p:sp>
    </p:spTree>
    <p:extLst>
      <p:ext uri="{BB962C8B-B14F-4D97-AF65-F5344CB8AC3E}">
        <p14:creationId xmlns:p14="http://schemas.microsoft.com/office/powerpoint/2010/main" val="1245902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Key personnel may include:  S&amp;H staff, industrial hygienists, occupational health personnel, human resources representatives, and other VPP and S&amp;H subject matter experts.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Key personnel should be familiar with how leaders and managers demonstrate their commitment for S&amp;H. For example, key personnel should be able to tell a</a:t>
            </a:r>
            <a:r>
              <a:rPr lang="en-US" sz="1000" kern="1200" baseline="0" dirty="0" smtClean="0">
                <a:solidFill>
                  <a:schemeClr val="tx1"/>
                </a:solidFill>
                <a:effectLst/>
                <a:latin typeface="+mn-lt"/>
                <a:ea typeface="+mn-ea"/>
                <a:cs typeface="+mn-cs"/>
              </a:rPr>
              <a:t> VPP</a:t>
            </a:r>
            <a:r>
              <a:rPr lang="en-US" sz="1000" kern="1200" dirty="0" smtClean="0">
                <a:solidFill>
                  <a:schemeClr val="tx1"/>
                </a:solidFill>
                <a:effectLst/>
                <a:latin typeface="+mn-lt"/>
                <a:ea typeface="+mn-ea"/>
                <a:cs typeface="+mn-cs"/>
              </a:rPr>
              <a:t> assessor if their leaders or managers participate in workplace inspections or Commander’s Calls.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Key personnel may develop or review S&amp;H goals and objectives depending on their roles and responsibilities. At a minimum, they should understand the process your organization uses to develop and revise S&amp;H goals and objectives.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Key personnel also need to be familiar with their roles and responsibilities in the S&amp;H program, the main points of contact for S&amp;H program elements, VPP elements, and any processes associated with VPP implementation and sustainment.</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7</a:t>
            </a:fld>
            <a:endParaRPr lang="en-US" dirty="0"/>
          </a:p>
        </p:txBody>
      </p:sp>
    </p:spTree>
    <p:extLst>
      <p:ext uri="{BB962C8B-B14F-4D97-AF65-F5344CB8AC3E}">
        <p14:creationId xmlns:p14="http://schemas.microsoft.com/office/powerpoint/2010/main" val="2337426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Examples of documents showing management commitment may include:  safety policy letter or SSP. It is important for employees to be familiar with the S&amp;H policies and procedures and their roles and responsibilities in the S&amp;H program.</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Employees should be</a:t>
            </a:r>
            <a:r>
              <a:rPr lang="en-US" sz="1000" kern="1200" baseline="0" dirty="0" smtClean="0">
                <a:solidFill>
                  <a:schemeClr val="tx1"/>
                </a:solidFill>
                <a:effectLst/>
                <a:latin typeface="+mn-lt"/>
                <a:ea typeface="+mn-ea"/>
                <a:cs typeface="+mn-cs"/>
              </a:rPr>
              <a:t> able to describe ways or examples their leadership is visible and supports the SMS. Some examples </a:t>
            </a:r>
            <a:r>
              <a:rPr lang="en-US" sz="1000" kern="1200" dirty="0" smtClean="0">
                <a:solidFill>
                  <a:schemeClr val="tx1"/>
                </a:solidFill>
                <a:effectLst/>
                <a:latin typeface="+mn-lt"/>
                <a:ea typeface="+mn-ea"/>
                <a:cs typeface="+mn-cs"/>
              </a:rPr>
              <a:t>include:  attending or presenting meetings, visiting work areas, awarding or recognizing employees for positive S&amp;H efforts and achievements, and distributing S&amp;H-oriented messages to the workforce.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Employees do not need to know the exact budget, but should be familiar with how to obtain the resources they need, including PPE or ergonomic equipment (e.g., chairs, keyboards).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dirty="0"/>
          </a:p>
        </p:txBody>
      </p:sp>
    </p:spTree>
    <p:extLst>
      <p:ext uri="{BB962C8B-B14F-4D97-AF65-F5344CB8AC3E}">
        <p14:creationId xmlns:p14="http://schemas.microsoft.com/office/powerpoint/2010/main" val="3038931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Follow this action checklist to implement and sustain VPP expectations for management commitment and leadership. Each of these action checklist items will be covered in more detail on the following slides.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9</a:t>
            </a:fld>
            <a:endParaRPr lang="en-US" dirty="0"/>
          </a:p>
        </p:txBody>
      </p:sp>
    </p:spTree>
    <p:extLst>
      <p:ext uri="{BB962C8B-B14F-4D97-AF65-F5344CB8AC3E}">
        <p14:creationId xmlns:p14="http://schemas.microsoft.com/office/powerpoint/2010/main" val="282915845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0.png"/><Relationship Id="rId5" Type="http://schemas.openxmlformats.org/officeDocument/2006/relationships/image" Target="../media/image6.jp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ad.ctcgsc.org\DFS\jst-projects\PubProjects\Projects\hullmw\2014\SMCX\logo\slide_bckgr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1"/>
            <a:ext cx="12216384" cy="5268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2192" y="5335348"/>
            <a:ext cx="12216384"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1" y="2057400"/>
            <a:ext cx="11274552" cy="1371600"/>
          </a:xfrm>
          <a:noFill/>
          <a:effectLst/>
        </p:spPr>
        <p:txBody>
          <a:bodyPr anchor="ctr" anchorCtr="0">
            <a:noAutofit/>
          </a:bodyPr>
          <a:lstStyle>
            <a:lvl1pPr algn="ctr">
              <a:defRPr sz="4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457199" y="3566160"/>
            <a:ext cx="11274552" cy="548640"/>
          </a:xfrm>
          <a:noFill/>
          <a:effectLst/>
        </p:spPr>
        <p:txBody>
          <a:bodyPr anchor="ctr" anchorCtr="0">
            <a:normAutofit/>
          </a:bodyPr>
          <a:lstStyle>
            <a:lvl1pPr marL="0" indent="0" algn="ctr">
              <a:buNone/>
              <a:defRPr sz="2000" baseline="0">
                <a:solidFill>
                  <a:schemeClr val="tx1"/>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Subtitle</a:t>
            </a:r>
            <a:endParaRPr lang="en-US" dirty="0"/>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6753" y="561236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4171" y="561813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5462" y="561077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2880" y="5621942"/>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9336" y="5609233"/>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88044" y="5610442"/>
            <a:ext cx="1317498" cy="912114"/>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2493816" y="6015182"/>
            <a:ext cx="153693"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pic>
        <p:nvPicPr>
          <p:cNvPr id="21" name="Picture 20"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18288"/>
            <a:ext cx="12216384" cy="287039"/>
          </a:xfrm>
          <a:prstGeom prst="rect">
            <a:avLst/>
          </a:prstGeom>
        </p:spPr>
      </p:pic>
      <p:pic>
        <p:nvPicPr>
          <p:cNvPr id="29" name="Picture 28"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5257801"/>
            <a:ext cx="12216384" cy="221392"/>
          </a:xfrm>
          <a:prstGeom prst="rect">
            <a:avLst/>
          </a:prstGeom>
        </p:spPr>
      </p:pic>
      <p:pic>
        <p:nvPicPr>
          <p:cNvPr id="30" name="Picture 29"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657524"/>
            <a:ext cx="12216384" cy="221392"/>
          </a:xfrm>
          <a:prstGeom prst="rect">
            <a:avLst/>
          </a:prstGeom>
        </p:spPr>
      </p:pic>
      <p:pic>
        <p:nvPicPr>
          <p:cNvPr id="5" name="Picture 4" descr="SMCX_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98080" y="385770"/>
            <a:ext cx="4572000" cy="1593562"/>
          </a:xfrm>
          <a:prstGeom prst="rect">
            <a:avLst/>
          </a:prstGeom>
        </p:spPr>
      </p:pic>
      <p:sp>
        <p:nvSpPr>
          <p:cNvPr id="4" name="TextBox 3"/>
          <p:cNvSpPr txBox="1"/>
          <p:nvPr userDrawn="1"/>
        </p:nvSpPr>
        <p:spPr>
          <a:xfrm>
            <a:off x="457199" y="4572000"/>
            <a:ext cx="11274552" cy="677108"/>
          </a:xfrm>
          <a:prstGeom prst="rect">
            <a:avLst/>
          </a:prstGeom>
          <a:noFill/>
        </p:spPr>
        <p:txBody>
          <a:bodyPr wrap="square" rtlCol="0">
            <a:spAutoFit/>
          </a:bodyPr>
          <a:lstStyle/>
          <a:p>
            <a:r>
              <a:rPr lang="en-US" sz="800" dirty="0" smtClean="0">
                <a:solidFill>
                  <a:schemeClr val="bg1">
                    <a:lumMod val="50000"/>
                  </a:schemeClr>
                </a:solidFill>
              </a:rPr>
              <a:t>DISTRIBUTION STATEMENT D: Distribution authorized to the DoD and U.S. DoD contractors only; Software Documentation; June 29, 2021. Other requests shall be referred to Contracts, Code 22560; Space and Naval Warfare Systems Center Pacific; 53560 Hull Street; San Diego, CA 92152.</a:t>
            </a:r>
          </a:p>
          <a:p>
            <a:endParaRPr lang="en-US" sz="600" dirty="0" smtClean="0">
              <a:solidFill>
                <a:schemeClr val="bg1">
                  <a:lumMod val="50000"/>
                </a:schemeClr>
              </a:solidFill>
            </a:endParaRPr>
          </a:p>
          <a:p>
            <a:r>
              <a:rPr lang="en-US" sz="800" dirty="0" smtClean="0">
                <a:solidFill>
                  <a:schemeClr val="bg1">
                    <a:lumMod val="50000"/>
                  </a:schemeClr>
                </a:solidFill>
              </a:rPr>
              <a:t>WARNING: This document contains technical data whose export is restricted by the Arms Export Control Act (Title 22, U.S.C., sec. 2751, et seq.) or the Export Administration Act of 1979, as amended, Title 50, U.S.C., App. 2401 et seq. Violation of these export laws are subject to severe criminal penalties. Disseminate in accordance with the provisions of DoD Directive 5230.25.</a:t>
            </a:r>
            <a:endParaRPr lang="en-US" sz="800" dirty="0">
              <a:solidFill>
                <a:schemeClr val="bg1">
                  <a:lumMod val="50000"/>
                </a:schemeClr>
              </a:solidFill>
            </a:endParaRPr>
          </a:p>
        </p:txBody>
      </p:sp>
    </p:spTree>
    <p:extLst>
      <p:ext uri="{BB962C8B-B14F-4D97-AF65-F5344CB8AC3E}">
        <p14:creationId xmlns:p14="http://schemas.microsoft.com/office/powerpoint/2010/main" val="2812085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9040416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7123" y="841829"/>
            <a:ext cx="2244876" cy="528433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599" y="841829"/>
            <a:ext cx="9066591" cy="5284334"/>
          </a:xfrm>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163199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defRPr>
            </a:lvl1pPr>
          </a:lstStyle>
          <a:p>
            <a:r>
              <a:rPr lang="en-US" dirty="0" smtClean="0"/>
              <a:t>Insert Title</a:t>
            </a:r>
            <a:endParaRPr lang="en-US" dirty="0"/>
          </a:p>
        </p:txBody>
      </p:sp>
      <p:sp>
        <p:nvSpPr>
          <p:cNvPr id="3" name="Content Placeholder 2"/>
          <p:cNvSpPr>
            <a:spLocks noGrp="1"/>
          </p:cNvSpPr>
          <p:nvPr>
            <p:ph idx="1"/>
          </p:nvPr>
        </p:nvSpPr>
        <p:spPr/>
        <p:txBody>
          <a:bodyPr>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spTree>
    <p:extLst>
      <p:ext uri="{BB962C8B-B14F-4D97-AF65-F5344CB8AC3E}">
        <p14:creationId xmlns:p14="http://schemas.microsoft.com/office/powerpoint/2010/main" val="10250594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33389494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
        <p:nvSpPr>
          <p:cNvPr id="6" name="Content Placeholder 2"/>
          <p:cNvSpPr>
            <a:spLocks noGrp="1"/>
          </p:cNvSpPr>
          <p:nvPr>
            <p:ph sz="half" idx="1"/>
          </p:nvPr>
        </p:nvSpPr>
        <p:spPr>
          <a:xfrm>
            <a:off x="2258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62202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21116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990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715"/>
            <a:ext cx="5386917"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990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715"/>
            <a:ext cx="5389033"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8331685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38171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2447502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819151"/>
            <a:ext cx="6815667" cy="5307013"/>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337525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866775"/>
            <a:ext cx="7315200" cy="386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0991711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6198836"/>
            <a:ext cx="12192000" cy="65916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 y="1"/>
            <a:ext cx="12191999" cy="80500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42813" y="130049"/>
            <a:ext cx="11822736" cy="570726"/>
          </a:xfrm>
          <a:prstGeom prst="rect">
            <a:avLst/>
          </a:prstGeom>
        </p:spPr>
        <p:txBody>
          <a:bodyPr vert="horz" lIns="91440" tIns="45720" rIns="91440" bIns="45720" rtlCol="0" anchor="ctr">
            <a:normAutofit/>
          </a:bodyPr>
          <a:lstStyle/>
          <a:p>
            <a:r>
              <a:rPr lang="en-US" dirty="0" smtClean="0"/>
              <a:t>Insert Title Here</a:t>
            </a:r>
            <a:endParaRPr lang="en-US" dirty="0"/>
          </a:p>
        </p:txBody>
      </p:sp>
      <p:sp>
        <p:nvSpPr>
          <p:cNvPr id="3" name="Text Placeholder 2"/>
          <p:cNvSpPr>
            <a:spLocks noGrp="1"/>
          </p:cNvSpPr>
          <p:nvPr>
            <p:ph type="body" idx="1"/>
          </p:nvPr>
        </p:nvSpPr>
        <p:spPr>
          <a:xfrm>
            <a:off x="230719" y="955040"/>
            <a:ext cx="11731752"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pic>
        <p:nvPicPr>
          <p:cNvPr id="18" name="Picture 17"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128097"/>
            <a:ext cx="12216384" cy="85571"/>
          </a:xfrm>
          <a:prstGeom prst="rect">
            <a:avLst/>
          </a:prstGeom>
        </p:spPr>
      </p:pic>
      <p:pic>
        <p:nvPicPr>
          <p:cNvPr id="19" name="Picture 18"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22985" y="6783744"/>
            <a:ext cx="12216384" cy="90271"/>
          </a:xfrm>
          <a:prstGeom prst="rect">
            <a:avLst/>
          </a:prstGeom>
        </p:spPr>
      </p:pic>
      <p:pic>
        <p:nvPicPr>
          <p:cNvPr id="4" name="Picture 3" descr="Logo_Powerpoint_NoTex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09900" y="6213667"/>
            <a:ext cx="1652571" cy="562286"/>
          </a:xfrm>
          <a:prstGeom prst="rect">
            <a:avLst/>
          </a:prstGeom>
        </p:spPr>
      </p:pic>
      <p:pic>
        <p:nvPicPr>
          <p:cNvPr id="15" name="Picture 14"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9144"/>
            <a:ext cx="12216384" cy="86172"/>
          </a:xfrm>
          <a:prstGeom prst="rect">
            <a:avLst/>
          </a:prstGeom>
        </p:spPr>
      </p:pic>
      <p:pic>
        <p:nvPicPr>
          <p:cNvPr id="17" name="Picture 16"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762000"/>
            <a:ext cx="12216384" cy="86172"/>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2900" b="1" i="0" kern="1200" baseline="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Management Leadership &amp; Commitment</a:t>
            </a:r>
            <a:endParaRPr lang="en-US" dirty="0"/>
          </a:p>
        </p:txBody>
      </p:sp>
      <p:sp>
        <p:nvSpPr>
          <p:cNvPr id="3" name="Subtitle 2"/>
          <p:cNvSpPr>
            <a:spLocks noGrp="1"/>
          </p:cNvSpPr>
          <p:nvPr>
            <p:ph type="subTitle" idx="1"/>
          </p:nvPr>
        </p:nvSpPr>
        <p:spPr/>
        <p:txBody>
          <a:bodyPr/>
          <a:lstStyle/>
          <a:p>
            <a:r>
              <a:rPr lang="en-US" dirty="0" smtClean="0"/>
              <a:t>OSHA VPP</a:t>
            </a:r>
            <a:endParaRPr lang="en-US" dirty="0"/>
          </a:p>
        </p:txBody>
      </p:sp>
      <p:sp>
        <p:nvSpPr>
          <p:cNvPr id="4" name="Subtitle 2"/>
          <p:cNvSpPr txBox="1">
            <a:spLocks/>
          </p:cNvSpPr>
          <p:nvPr/>
        </p:nvSpPr>
        <p:spPr>
          <a:xfrm>
            <a:off x="1840360" y="4165673"/>
            <a:ext cx="8458185" cy="382381"/>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tx1"/>
              </a:buClr>
              <a:buFont typeface="Arial"/>
              <a:buNone/>
              <a:defRPr sz="2200" kern="1200" baseline="0">
                <a:solidFill>
                  <a:schemeClr val="bg1">
                    <a:lumMod val="85000"/>
                  </a:schemeClr>
                </a:solidFill>
                <a:latin typeface="Swiss 721 BT"/>
                <a:ea typeface="+mn-ea"/>
                <a:cs typeface="Swiss 721 BT"/>
              </a:defRPr>
            </a:lvl1pPr>
            <a:lvl2pPr marL="457200" indent="0" algn="ctr" defTabSz="457200" rtl="0" eaLnBrk="1" latinLnBrk="0" hangingPunct="1">
              <a:spcBef>
                <a:spcPct val="20000"/>
              </a:spcBef>
              <a:buClr>
                <a:schemeClr val="tx1"/>
              </a:buClr>
              <a:buFont typeface="Arial"/>
              <a:buNone/>
              <a:defRPr sz="2000" kern="1200">
                <a:solidFill>
                  <a:schemeClr val="tx1">
                    <a:tint val="75000"/>
                  </a:schemeClr>
                </a:solidFill>
                <a:latin typeface="Swiss 721 BT"/>
                <a:ea typeface="+mn-ea"/>
                <a:cs typeface="Swiss 721 BT"/>
              </a:defRPr>
            </a:lvl2pPr>
            <a:lvl3pPr marL="9144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3pPr>
            <a:lvl4pPr marL="13716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4pPr>
            <a:lvl5pPr marL="1828800" indent="0" algn="ctr" defTabSz="457200" rtl="0" eaLnBrk="1" latinLnBrk="0" hangingPunct="1">
              <a:spcBef>
                <a:spcPct val="20000"/>
              </a:spcBef>
              <a:buClr>
                <a:schemeClr val="tx1"/>
              </a:buClr>
              <a:buFont typeface="Arial"/>
              <a:buNone/>
              <a:defRPr sz="1600" kern="1200">
                <a:solidFill>
                  <a:schemeClr val="tx1">
                    <a:tint val="75000"/>
                  </a:schemeClr>
                </a:solidFill>
                <a:latin typeface="Swiss 721 BT"/>
                <a:ea typeface="+mn-ea"/>
                <a:cs typeface="Swiss 721 B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dirty="0" smtClean="0">
                <a:solidFill>
                  <a:schemeClr val="tx1">
                    <a:lumMod val="85000"/>
                    <a:lumOff val="15000"/>
                  </a:schemeClr>
                </a:solidFill>
              </a:rPr>
              <a:t>June 2021</a:t>
            </a:r>
            <a:endParaRPr lang="en-US" sz="1600" dirty="0">
              <a:solidFill>
                <a:schemeClr val="tx1">
                  <a:lumMod val="85000"/>
                  <a:lumOff val="15000"/>
                </a:schemeClr>
              </a:solidFill>
            </a:endParaRPr>
          </a:p>
        </p:txBody>
      </p:sp>
    </p:spTree>
    <p:extLst>
      <p:ext uri="{BB962C8B-B14F-4D97-AF65-F5344CB8AC3E}">
        <p14:creationId xmlns:p14="http://schemas.microsoft.com/office/powerpoint/2010/main" val="377229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 S&amp;H Goals and Objectives</a:t>
            </a:r>
            <a:endParaRPr lang="en-US" dirty="0"/>
          </a:p>
        </p:txBody>
      </p:sp>
      <p:sp>
        <p:nvSpPr>
          <p:cNvPr id="3" name="Content Placeholder 2"/>
          <p:cNvSpPr>
            <a:spLocks noGrp="1"/>
          </p:cNvSpPr>
          <p:nvPr>
            <p:ph idx="1"/>
          </p:nvPr>
        </p:nvSpPr>
        <p:spPr/>
        <p:txBody>
          <a:bodyPr/>
          <a:lstStyle/>
          <a:p>
            <a:pPr lvl="0"/>
            <a:r>
              <a:rPr lang="en-US" dirty="0" smtClean="0"/>
              <a:t>Review identified trends, SMS problem areas, and leadership initiatives</a:t>
            </a:r>
          </a:p>
          <a:p>
            <a:pPr lvl="0"/>
            <a:r>
              <a:rPr lang="en-US" dirty="0" smtClean="0"/>
              <a:t>Establish SMART S&amp;H goals based on this review</a:t>
            </a:r>
          </a:p>
          <a:p>
            <a:pPr lvl="0"/>
            <a:r>
              <a:rPr lang="en-US" dirty="0" smtClean="0"/>
              <a:t>Brainstorm on how to achieve these goals</a:t>
            </a:r>
          </a:p>
          <a:p>
            <a:pPr lvl="0"/>
            <a:r>
              <a:rPr lang="en-US" dirty="0" smtClean="0"/>
              <a:t>Develop SMART S&amp;H objectives for each goal</a:t>
            </a:r>
          </a:p>
          <a:p>
            <a:pPr lvl="0"/>
            <a:r>
              <a:rPr lang="en-US" dirty="0" smtClean="0"/>
              <a:t>Assign responsible person(s)/group(s) to each objective</a:t>
            </a:r>
          </a:p>
          <a:p>
            <a:pPr lvl="0"/>
            <a:r>
              <a:rPr lang="en-US" dirty="0" smtClean="0"/>
              <a:t>Communicate S&amp;H goals and objectives to all employees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10</a:t>
            </a:fld>
            <a:endParaRPr lang="en-US" dirty="0"/>
          </a:p>
        </p:txBody>
      </p:sp>
    </p:spTree>
    <p:extLst>
      <p:ext uri="{BB962C8B-B14F-4D97-AF65-F5344CB8AC3E}">
        <p14:creationId xmlns:p14="http://schemas.microsoft.com/office/powerpoint/2010/main" val="482570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 S&amp;H Goals and Objectives</a:t>
            </a:r>
            <a:endParaRPr lang="en-US" dirty="0"/>
          </a:p>
        </p:txBody>
      </p:sp>
      <p:sp>
        <p:nvSpPr>
          <p:cNvPr id="4" name="Slide Number Placeholder 3"/>
          <p:cNvSpPr>
            <a:spLocks noGrp="1"/>
          </p:cNvSpPr>
          <p:nvPr>
            <p:ph type="sldNum" sz="quarter" idx="12"/>
          </p:nvPr>
        </p:nvSpPr>
        <p:spPr/>
        <p:txBody>
          <a:bodyPr/>
          <a:lstStyle/>
          <a:p>
            <a:fld id="{EC6B01B9-2AD7-FF46-ADAD-E0B0ABE832D6}" type="slidenum">
              <a:rPr lang="en-US" smtClean="0"/>
              <a:pPr/>
              <a:t>11</a:t>
            </a:fld>
            <a:endParaRPr lang="en-US" dirty="0"/>
          </a:p>
        </p:txBody>
      </p:sp>
      <p:sp>
        <p:nvSpPr>
          <p:cNvPr id="6" name="TextBox 5"/>
          <p:cNvSpPr txBox="1"/>
          <p:nvPr/>
        </p:nvSpPr>
        <p:spPr>
          <a:xfrm>
            <a:off x="3534806" y="6369622"/>
            <a:ext cx="5238750" cy="246221"/>
          </a:xfrm>
          <a:prstGeom prst="rect">
            <a:avLst/>
          </a:prstGeom>
          <a:noFill/>
        </p:spPr>
        <p:txBody>
          <a:bodyPr wrap="square" rtlCol="0">
            <a:spAutoFit/>
          </a:bodyPr>
          <a:lstStyle/>
          <a:p>
            <a:pPr algn="ctr"/>
            <a:r>
              <a:rPr lang="en-US" sz="1000" dirty="0">
                <a:solidFill>
                  <a:schemeClr val="bg1">
                    <a:lumMod val="50000"/>
                  </a:schemeClr>
                </a:solidFill>
              </a:rPr>
              <a:t>Image created by the DoD SMCX</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2012" y="895351"/>
            <a:ext cx="5647976" cy="518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655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 S&amp;H Goals and Objectives</a:t>
            </a:r>
            <a:endParaRPr lang="en-US" dirty="0"/>
          </a:p>
        </p:txBody>
      </p:sp>
      <p:sp>
        <p:nvSpPr>
          <p:cNvPr id="3" name="Content Placeholder 2"/>
          <p:cNvSpPr>
            <a:spLocks noGrp="1"/>
          </p:cNvSpPr>
          <p:nvPr>
            <p:ph idx="1"/>
          </p:nvPr>
        </p:nvSpPr>
        <p:spPr/>
        <p:txBody>
          <a:bodyPr/>
          <a:lstStyle/>
          <a:p>
            <a:pPr lvl="0"/>
            <a:r>
              <a:rPr lang="en-US" dirty="0" smtClean="0"/>
              <a:t>Tell employees how to contribute to these goals</a:t>
            </a:r>
          </a:p>
          <a:p>
            <a:r>
              <a:rPr lang="en-US" dirty="0" smtClean="0"/>
              <a:t>Evaluate progress periodically</a:t>
            </a:r>
          </a:p>
          <a:p>
            <a:pPr lvl="0"/>
            <a:r>
              <a:rPr lang="en-US" dirty="0" smtClean="0"/>
              <a:t>Keep employees involved and notify them on the progress</a:t>
            </a:r>
          </a:p>
          <a:p>
            <a:pPr lvl="0"/>
            <a:r>
              <a:rPr lang="en-US" dirty="0" smtClean="0"/>
              <a:t>Measure success at the end of the timeframe</a:t>
            </a:r>
          </a:p>
          <a:p>
            <a:pPr lvl="0"/>
            <a:r>
              <a:rPr lang="en-US" dirty="0" smtClean="0"/>
              <a:t>Communicate the successes and failures to leadership</a:t>
            </a:r>
          </a:p>
          <a:p>
            <a:pPr lvl="0"/>
            <a:r>
              <a:rPr lang="en-US" dirty="0" smtClean="0"/>
              <a:t>Revise unmet goals</a:t>
            </a:r>
          </a:p>
          <a:p>
            <a:pPr lvl="0"/>
            <a:r>
              <a:rPr lang="en-US" dirty="0" smtClean="0"/>
              <a:t>Use trends and SMS problem areas to identify new goals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12</a:t>
            </a:fld>
            <a:endParaRPr lang="en-US" dirty="0"/>
          </a:p>
        </p:txBody>
      </p:sp>
    </p:spTree>
    <p:extLst>
      <p:ext uri="{BB962C8B-B14F-4D97-AF65-F5344CB8AC3E}">
        <p14:creationId xmlns:p14="http://schemas.microsoft.com/office/powerpoint/2010/main" val="581395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a S&amp;H Commitment Letter</a:t>
            </a:r>
            <a:endParaRPr lang="en-US" dirty="0"/>
          </a:p>
        </p:txBody>
      </p:sp>
      <p:sp>
        <p:nvSpPr>
          <p:cNvPr id="3" name="Content Placeholder 2"/>
          <p:cNvSpPr>
            <a:spLocks noGrp="1"/>
          </p:cNvSpPr>
          <p:nvPr>
            <p:ph idx="1"/>
          </p:nvPr>
        </p:nvSpPr>
        <p:spPr>
          <a:xfrm>
            <a:off x="230719" y="955040"/>
            <a:ext cx="7910866" cy="5029200"/>
          </a:xfrm>
        </p:spPr>
        <p:txBody>
          <a:bodyPr>
            <a:normAutofit/>
          </a:bodyPr>
          <a:lstStyle/>
          <a:p>
            <a:pPr lvl="0"/>
            <a:r>
              <a:rPr lang="en-US" dirty="0" smtClean="0"/>
              <a:t>Develop a S&amp;H commitment letter stating how the organization will:  </a:t>
            </a:r>
          </a:p>
          <a:p>
            <a:pPr lvl="1"/>
            <a:r>
              <a:rPr lang="en-US" dirty="0" smtClean="0"/>
              <a:t>Maintain </a:t>
            </a:r>
            <a:r>
              <a:rPr lang="en-US" dirty="0"/>
              <a:t>compliance with OSHA standards</a:t>
            </a:r>
          </a:p>
          <a:p>
            <a:pPr lvl="1"/>
            <a:r>
              <a:rPr lang="en-US" dirty="0" smtClean="0"/>
              <a:t>Continuously improve S&amp;H</a:t>
            </a:r>
            <a:endParaRPr lang="en-US" dirty="0"/>
          </a:p>
          <a:p>
            <a:pPr lvl="1"/>
            <a:r>
              <a:rPr lang="en-US" dirty="0" smtClean="0"/>
              <a:t>Meet </a:t>
            </a:r>
            <a:r>
              <a:rPr lang="en-US" dirty="0"/>
              <a:t>VPP </a:t>
            </a:r>
            <a:r>
              <a:rPr lang="en-US" dirty="0" smtClean="0"/>
              <a:t>requirements</a:t>
            </a:r>
          </a:p>
          <a:p>
            <a:pPr lvl="0"/>
            <a:r>
              <a:rPr lang="en-US" dirty="0" smtClean="0"/>
              <a:t>Have the highest ranking senior official sign the commitment letter</a:t>
            </a:r>
          </a:p>
          <a:p>
            <a:pPr lvl="0"/>
            <a:r>
              <a:rPr lang="en-US" dirty="0" smtClean="0"/>
              <a:t>Communicate the letter to employees</a:t>
            </a:r>
          </a:p>
          <a:p>
            <a:pPr lvl="0"/>
            <a:r>
              <a:rPr lang="en-US" dirty="0" smtClean="0"/>
              <a:t>Make the letter readily available to employees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13</a:t>
            </a:fld>
            <a:endParaRPr lang="en-US" dirty="0"/>
          </a:p>
        </p:txBody>
      </p:sp>
      <p:sp>
        <p:nvSpPr>
          <p:cNvPr id="6" name="TextBox 5"/>
          <p:cNvSpPr txBox="1"/>
          <p:nvPr/>
        </p:nvSpPr>
        <p:spPr>
          <a:xfrm>
            <a:off x="3534806" y="6369622"/>
            <a:ext cx="5238750" cy="246221"/>
          </a:xfrm>
          <a:prstGeom prst="rect">
            <a:avLst/>
          </a:prstGeom>
          <a:noFill/>
        </p:spPr>
        <p:txBody>
          <a:bodyPr wrap="square" rtlCol="0">
            <a:spAutoFit/>
          </a:bodyPr>
          <a:lstStyle/>
          <a:p>
            <a:pPr algn="ctr"/>
            <a:r>
              <a:rPr lang="en-US" sz="1000" dirty="0">
                <a:solidFill>
                  <a:schemeClr val="bg1">
                    <a:lumMod val="50000"/>
                  </a:schemeClr>
                </a:solidFill>
              </a:rPr>
              <a:t>Image retrieved from Bing Images</a:t>
            </a:r>
          </a:p>
        </p:txBody>
      </p:sp>
      <p:pic>
        <p:nvPicPr>
          <p:cNvPr id="8" name="Picture 7" descr="http://tse1.mm.bing.net/th?&amp;id=OIP.Mf50f188f04e2df9419bc50ee53593635o0&amp;w=198&amp;h=198&amp;c=0&amp;pid=1.9&amp;rs=0&amp;p=0&amp;r=0"/>
          <p:cNvPicPr/>
          <p:nvPr/>
        </p:nvPicPr>
        <p:blipFill>
          <a:blip r:embed="rId3">
            <a:extLst>
              <a:ext uri="{28A0092B-C50C-407E-A947-70E740481C1C}">
                <a14:useLocalDpi xmlns:a14="http://schemas.microsoft.com/office/drawing/2010/main" val="0"/>
              </a:ext>
            </a:extLst>
          </a:blip>
          <a:srcRect/>
          <a:stretch>
            <a:fillRect/>
          </a:stretch>
        </p:blipFill>
        <p:spPr bwMode="auto">
          <a:xfrm>
            <a:off x="8141585" y="1731010"/>
            <a:ext cx="3820886" cy="3477260"/>
          </a:xfrm>
          <a:prstGeom prst="rect">
            <a:avLst/>
          </a:prstGeom>
          <a:noFill/>
          <a:ln>
            <a:noFill/>
          </a:ln>
        </p:spPr>
      </p:pic>
    </p:spTree>
    <p:extLst>
      <p:ext uri="{BB962C8B-B14F-4D97-AF65-F5344CB8AC3E}">
        <p14:creationId xmlns:p14="http://schemas.microsoft.com/office/powerpoint/2010/main" val="1577727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S&amp;H Commitment Letter</a:t>
            </a:r>
            <a:endParaRPr lang="en-US" dirty="0"/>
          </a:p>
        </p:txBody>
      </p:sp>
      <p:sp>
        <p:nvSpPr>
          <p:cNvPr id="4" name="Slide Number Placeholder 3"/>
          <p:cNvSpPr>
            <a:spLocks noGrp="1"/>
          </p:cNvSpPr>
          <p:nvPr>
            <p:ph type="sldNum" sz="quarter" idx="12"/>
          </p:nvPr>
        </p:nvSpPr>
        <p:spPr/>
        <p:txBody>
          <a:bodyPr/>
          <a:lstStyle/>
          <a:p>
            <a:fld id="{EC6B01B9-2AD7-FF46-ADAD-E0B0ABE832D6}" type="slidenum">
              <a:rPr lang="en-US" smtClean="0"/>
              <a:pPr/>
              <a:t>14</a:t>
            </a:fld>
            <a:endParaRPr lang="en-US" dirty="0"/>
          </a:p>
        </p:txBody>
      </p:sp>
      <p:sp>
        <p:nvSpPr>
          <p:cNvPr id="6" name="TextBox 5"/>
          <p:cNvSpPr txBox="1"/>
          <p:nvPr/>
        </p:nvSpPr>
        <p:spPr>
          <a:xfrm>
            <a:off x="3534806" y="6369622"/>
            <a:ext cx="5238750" cy="246221"/>
          </a:xfrm>
          <a:prstGeom prst="rect">
            <a:avLst/>
          </a:prstGeom>
          <a:noFill/>
        </p:spPr>
        <p:txBody>
          <a:bodyPr wrap="square" rtlCol="0">
            <a:spAutoFit/>
          </a:bodyPr>
          <a:lstStyle/>
          <a:p>
            <a:pPr algn="ctr"/>
            <a:r>
              <a:rPr lang="en-US" sz="1000" dirty="0" smtClean="0">
                <a:solidFill>
                  <a:schemeClr val="bg1">
                    <a:lumMod val="50000"/>
                  </a:schemeClr>
                </a:solidFill>
              </a:rPr>
              <a:t>Image courtesy </a:t>
            </a:r>
            <a:r>
              <a:rPr lang="en-US" sz="1000" dirty="0">
                <a:solidFill>
                  <a:schemeClr val="bg1">
                    <a:lumMod val="50000"/>
                  </a:schemeClr>
                </a:solidFill>
              </a:rPr>
              <a:t>of Tinker Air Force Base</a:t>
            </a:r>
          </a:p>
        </p:txBody>
      </p:sp>
      <p:pic>
        <p:nvPicPr>
          <p:cNvPr id="8" name="Picture 7"/>
          <p:cNvPicPr>
            <a:picLocks noChangeAspect="1"/>
          </p:cNvPicPr>
          <p:nvPr/>
        </p:nvPicPr>
        <p:blipFill>
          <a:blip r:embed="rId3"/>
          <a:stretch>
            <a:fillRect/>
          </a:stretch>
        </p:blipFill>
        <p:spPr>
          <a:xfrm>
            <a:off x="4019565" y="990944"/>
            <a:ext cx="4269232" cy="5029200"/>
          </a:xfrm>
          <a:prstGeom prst="rect">
            <a:avLst/>
          </a:prstGeom>
        </p:spPr>
      </p:pic>
    </p:spTree>
    <p:extLst>
      <p:ext uri="{BB962C8B-B14F-4D97-AF65-F5344CB8AC3E}">
        <p14:creationId xmlns:p14="http://schemas.microsoft.com/office/powerpoint/2010/main" val="3178586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 Leadership Involvement Strategy</a:t>
            </a:r>
            <a:endParaRPr lang="en-US" dirty="0"/>
          </a:p>
        </p:txBody>
      </p:sp>
      <p:sp>
        <p:nvSpPr>
          <p:cNvPr id="3" name="Content Placeholder 2"/>
          <p:cNvSpPr>
            <a:spLocks noGrp="1"/>
          </p:cNvSpPr>
          <p:nvPr>
            <p:ph idx="1"/>
          </p:nvPr>
        </p:nvSpPr>
        <p:spPr>
          <a:xfrm>
            <a:off x="230719" y="955040"/>
            <a:ext cx="11731752" cy="5029200"/>
          </a:xfrm>
        </p:spPr>
        <p:txBody>
          <a:bodyPr>
            <a:normAutofit/>
          </a:bodyPr>
          <a:lstStyle/>
          <a:p>
            <a:pPr lvl="0"/>
            <a:r>
              <a:rPr lang="en-US" dirty="0" smtClean="0"/>
              <a:t>Brainstorm activities </a:t>
            </a:r>
            <a:r>
              <a:rPr lang="en-US" dirty="0"/>
              <a:t>to involve leaders and managers in the SMS</a:t>
            </a:r>
            <a:endParaRPr lang="en-US" dirty="0" smtClean="0"/>
          </a:p>
          <a:p>
            <a:pPr lvl="0"/>
            <a:r>
              <a:rPr lang="en-US" dirty="0" smtClean="0"/>
              <a:t>Choose strategies:</a:t>
            </a:r>
          </a:p>
          <a:p>
            <a:pPr lvl="1"/>
            <a:r>
              <a:rPr lang="en-US" dirty="0" smtClean="0"/>
              <a:t>Promoting leader interaction with</a:t>
            </a:r>
            <a:br>
              <a:rPr lang="en-US" dirty="0" smtClean="0"/>
            </a:br>
            <a:r>
              <a:rPr lang="en-US" dirty="0" smtClean="0"/>
              <a:t>employees</a:t>
            </a:r>
          </a:p>
          <a:p>
            <a:pPr lvl="1"/>
            <a:r>
              <a:rPr lang="en-US" dirty="0" smtClean="0"/>
              <a:t>Emphasizing visible leadership</a:t>
            </a:r>
          </a:p>
          <a:p>
            <a:pPr lvl="0"/>
            <a:r>
              <a:rPr lang="en-US" dirty="0"/>
              <a:t>Propose the top ideas to top </a:t>
            </a:r>
            <a:r>
              <a:rPr lang="en-US" dirty="0" smtClean="0"/>
              <a:t>management</a:t>
            </a:r>
            <a:endParaRPr lang="en-US" dirty="0"/>
          </a:p>
          <a:p>
            <a:pPr lvl="0"/>
            <a:r>
              <a:rPr lang="en-US" dirty="0"/>
              <a:t>Consider putting the approved </a:t>
            </a:r>
            <a:r>
              <a:rPr lang="en-US" dirty="0" smtClean="0"/>
              <a:t>strategies</a:t>
            </a:r>
            <a:br>
              <a:rPr lang="en-US" dirty="0" smtClean="0"/>
            </a:br>
            <a:r>
              <a:rPr lang="en-US" dirty="0" smtClean="0"/>
              <a:t>into </a:t>
            </a:r>
            <a:r>
              <a:rPr lang="en-US" dirty="0"/>
              <a:t>a written plan </a:t>
            </a:r>
          </a:p>
          <a:p>
            <a:pPr lvl="0"/>
            <a:r>
              <a:rPr lang="en-US" dirty="0"/>
              <a:t>Gain approval to move the plan into </a:t>
            </a:r>
            <a:r>
              <a:rPr lang="en-US" dirty="0" smtClean="0"/>
              <a:t>action</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15</a:t>
            </a:fld>
            <a:endParaRPr lang="en-US" dirty="0"/>
          </a:p>
        </p:txBody>
      </p:sp>
      <p:pic>
        <p:nvPicPr>
          <p:cNvPr id="7" name="Picture 6" descr="Image result for creating a strategy"/>
          <p:cNvPicPr/>
          <p:nvPr/>
        </p:nvPicPr>
        <p:blipFill>
          <a:blip r:embed="rId3">
            <a:extLst>
              <a:ext uri="{28A0092B-C50C-407E-A947-70E740481C1C}">
                <a14:useLocalDpi xmlns:a14="http://schemas.microsoft.com/office/drawing/2010/main" val="0"/>
              </a:ext>
            </a:extLst>
          </a:blip>
          <a:srcRect/>
          <a:stretch>
            <a:fillRect/>
          </a:stretch>
        </p:blipFill>
        <p:spPr bwMode="auto">
          <a:xfrm>
            <a:off x="7527087" y="1868581"/>
            <a:ext cx="4538462" cy="3202117"/>
          </a:xfrm>
          <a:prstGeom prst="rect">
            <a:avLst/>
          </a:prstGeom>
          <a:noFill/>
          <a:ln>
            <a:noFill/>
          </a:ln>
        </p:spPr>
      </p:pic>
      <p:sp>
        <p:nvSpPr>
          <p:cNvPr id="8" name="TextBox 7"/>
          <p:cNvSpPr txBox="1"/>
          <p:nvPr/>
        </p:nvSpPr>
        <p:spPr>
          <a:xfrm>
            <a:off x="3534806" y="6369622"/>
            <a:ext cx="5238750" cy="246221"/>
          </a:xfrm>
          <a:prstGeom prst="rect">
            <a:avLst/>
          </a:prstGeom>
          <a:noFill/>
        </p:spPr>
        <p:txBody>
          <a:bodyPr wrap="square" rtlCol="0">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062704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 a Leadership Involvement Strategy</a:t>
            </a:r>
            <a:endParaRPr lang="en-US" dirty="0"/>
          </a:p>
        </p:txBody>
      </p:sp>
      <p:sp>
        <p:nvSpPr>
          <p:cNvPr id="3" name="Content Placeholder 2"/>
          <p:cNvSpPr>
            <a:spLocks noGrp="1"/>
          </p:cNvSpPr>
          <p:nvPr>
            <p:ph idx="1"/>
          </p:nvPr>
        </p:nvSpPr>
        <p:spPr>
          <a:xfrm>
            <a:off x="230719" y="955040"/>
            <a:ext cx="6245352" cy="5029200"/>
          </a:xfrm>
        </p:spPr>
        <p:txBody>
          <a:bodyPr/>
          <a:lstStyle/>
          <a:p>
            <a:pPr lvl="0"/>
            <a:r>
              <a:rPr lang="en-US" dirty="0" smtClean="0"/>
              <a:t>Communicate the plan to leaders and managers</a:t>
            </a:r>
          </a:p>
          <a:p>
            <a:pPr lvl="0"/>
            <a:r>
              <a:rPr lang="en-US" dirty="0" smtClean="0"/>
              <a:t>Educate them on their expectations</a:t>
            </a:r>
          </a:p>
          <a:p>
            <a:pPr lvl="0"/>
            <a:r>
              <a:rPr lang="en-US" dirty="0" smtClean="0"/>
              <a:t>Monitor the execution of the established strategies</a:t>
            </a:r>
          </a:p>
          <a:p>
            <a:pPr lvl="0"/>
            <a:r>
              <a:rPr lang="en-US" dirty="0" smtClean="0"/>
              <a:t>Document completed involvement activities</a:t>
            </a:r>
            <a:br>
              <a:rPr lang="en-US" dirty="0" smtClean="0"/>
            </a:b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16</a:t>
            </a:fld>
            <a:endParaRPr lang="en-US" dirty="0"/>
          </a:p>
        </p:txBody>
      </p:sp>
      <p:pic>
        <p:nvPicPr>
          <p:cNvPr id="9" name="Picture 8" descr="Image result for Dod Leader with employee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6071" y="955040"/>
            <a:ext cx="5486400" cy="3994637"/>
          </a:xfrm>
          <a:prstGeom prst="rect">
            <a:avLst/>
          </a:prstGeom>
          <a:noFill/>
          <a:ln>
            <a:noFill/>
          </a:ln>
        </p:spPr>
      </p:pic>
      <p:sp>
        <p:nvSpPr>
          <p:cNvPr id="10" name="TextBox 9"/>
          <p:cNvSpPr txBox="1"/>
          <p:nvPr/>
        </p:nvSpPr>
        <p:spPr>
          <a:xfrm>
            <a:off x="3534806" y="6369622"/>
            <a:ext cx="5238750" cy="246221"/>
          </a:xfrm>
          <a:prstGeom prst="rect">
            <a:avLst/>
          </a:prstGeom>
          <a:noFill/>
        </p:spPr>
        <p:txBody>
          <a:bodyPr wrap="square" rtlCol="0">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728880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 a Leadership Involvement Strategy</a:t>
            </a:r>
          </a:p>
        </p:txBody>
      </p:sp>
      <p:sp>
        <p:nvSpPr>
          <p:cNvPr id="3" name="Content Placeholder 2"/>
          <p:cNvSpPr>
            <a:spLocks noGrp="1"/>
          </p:cNvSpPr>
          <p:nvPr>
            <p:ph idx="1"/>
          </p:nvPr>
        </p:nvSpPr>
        <p:spPr>
          <a:xfrm>
            <a:off x="230719" y="955040"/>
            <a:ext cx="6702552" cy="5029200"/>
          </a:xfrm>
        </p:spPr>
        <p:txBody>
          <a:bodyPr/>
          <a:lstStyle/>
          <a:p>
            <a:pPr lvl="0"/>
            <a:r>
              <a:rPr lang="en-US" dirty="0" smtClean="0"/>
              <a:t>Provide strategy updates to leadership</a:t>
            </a:r>
          </a:p>
          <a:p>
            <a:pPr lvl="0"/>
            <a:r>
              <a:rPr lang="en-US" dirty="0" smtClean="0"/>
              <a:t>Compile leadership performance metrics</a:t>
            </a:r>
          </a:p>
          <a:p>
            <a:pPr lvl="0"/>
            <a:r>
              <a:rPr lang="en-US" dirty="0" smtClean="0"/>
              <a:t>Discuss leadership performance at leadership review meetings</a:t>
            </a:r>
          </a:p>
          <a:p>
            <a:pPr lvl="0"/>
            <a:r>
              <a:rPr lang="en-US" dirty="0" smtClean="0"/>
              <a:t>Track leadership activities against the strategic plan</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17</a:t>
            </a:fld>
            <a:endParaRPr lang="en-US" dirty="0"/>
          </a:p>
        </p:txBody>
      </p:sp>
      <p:pic>
        <p:nvPicPr>
          <p:cNvPr id="5" name="Picture 4" descr="https://www.501c3.org/wp-content/uploads/2014/12/boa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3271" y="955040"/>
            <a:ext cx="5029200" cy="5029200"/>
          </a:xfrm>
          <a:prstGeom prst="rect">
            <a:avLst/>
          </a:prstGeom>
          <a:noFill/>
          <a:ln>
            <a:noFill/>
          </a:ln>
        </p:spPr>
      </p:pic>
      <p:sp>
        <p:nvSpPr>
          <p:cNvPr id="6" name="TextBox 5"/>
          <p:cNvSpPr txBox="1"/>
          <p:nvPr/>
        </p:nvSpPr>
        <p:spPr>
          <a:xfrm>
            <a:off x="3534806" y="6369622"/>
            <a:ext cx="5238750" cy="246221"/>
          </a:xfrm>
          <a:prstGeom prst="rect">
            <a:avLst/>
          </a:prstGeom>
          <a:noFill/>
        </p:spPr>
        <p:txBody>
          <a:bodyPr wrap="square" rtlCol="0">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3780453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Promote Visible Management Leadership for S&amp;H</a:t>
            </a:r>
            <a:endParaRPr lang="en-US" dirty="0"/>
          </a:p>
        </p:txBody>
      </p:sp>
      <p:sp>
        <p:nvSpPr>
          <p:cNvPr id="3" name="Content Placeholder 2"/>
          <p:cNvSpPr>
            <a:spLocks noGrp="1"/>
          </p:cNvSpPr>
          <p:nvPr>
            <p:ph idx="1"/>
          </p:nvPr>
        </p:nvSpPr>
        <p:spPr>
          <a:xfrm>
            <a:off x="230719" y="955040"/>
            <a:ext cx="11834830" cy="5029200"/>
          </a:xfrm>
        </p:spPr>
        <p:txBody>
          <a:bodyPr>
            <a:normAutofit/>
          </a:bodyPr>
          <a:lstStyle/>
          <a:p>
            <a:pPr lvl="0"/>
            <a:r>
              <a:rPr lang="en-US" dirty="0" smtClean="0"/>
              <a:t>Ways </a:t>
            </a:r>
            <a:r>
              <a:rPr lang="en-US" dirty="0"/>
              <a:t>leaders and managers </a:t>
            </a:r>
            <a:r>
              <a:rPr lang="en-US" dirty="0" smtClean="0"/>
              <a:t>show </a:t>
            </a:r>
            <a:r>
              <a:rPr lang="en-US" dirty="0"/>
              <a:t>their commitment for </a:t>
            </a:r>
            <a:r>
              <a:rPr lang="en-US" dirty="0" smtClean="0"/>
              <a:t>S&amp;H and the SMS include:</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18</a:t>
            </a:fld>
            <a:endParaRPr lang="en-US" dirty="0"/>
          </a:p>
        </p:txBody>
      </p:sp>
      <p:sp>
        <p:nvSpPr>
          <p:cNvPr id="5" name="Content Placeholder 2"/>
          <p:cNvSpPr txBox="1">
            <a:spLocks/>
          </p:cNvSpPr>
          <p:nvPr/>
        </p:nvSpPr>
        <p:spPr>
          <a:xfrm>
            <a:off x="1697038" y="2040891"/>
            <a:ext cx="4703762" cy="4169409"/>
          </a:xfrm>
          <a:prstGeom prst="rect">
            <a:avLst/>
          </a:prstGeom>
        </p:spPr>
        <p:txBody>
          <a:bodyPr vert="horz" lIns="91440" tIns="45720" rIns="91440" bIns="45720" rtlCol="0">
            <a:normAutofit/>
          </a:bodyPr>
          <a:lstStyle>
            <a:lvl1pPr marL="342900" indent="-342900" algn="l" defTabSz="457200" rtl="0" eaLnBrk="1" latinLnBrk="0" hangingPunct="1">
              <a:spcBef>
                <a:spcPts val="600"/>
              </a:spcBef>
              <a:spcAft>
                <a:spcPts val="600"/>
              </a:spcAft>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spcAft>
                <a:spcPts val="600"/>
              </a:spcAft>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spcAft>
                <a:spcPts val="600"/>
              </a:spcAft>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spcAft>
                <a:spcPts val="600"/>
              </a:spcAft>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spcAft>
                <a:spcPts val="600"/>
              </a:spcAft>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dirty="0"/>
          </a:p>
        </p:txBody>
      </p:sp>
      <p:sp>
        <p:nvSpPr>
          <p:cNvPr id="6" name="Content Placeholder 2"/>
          <p:cNvSpPr txBox="1">
            <a:spLocks/>
          </p:cNvSpPr>
          <p:nvPr/>
        </p:nvSpPr>
        <p:spPr>
          <a:xfrm>
            <a:off x="5983288" y="2040891"/>
            <a:ext cx="4589874" cy="4169409"/>
          </a:xfrm>
          <a:prstGeom prst="rect">
            <a:avLst/>
          </a:prstGeom>
        </p:spPr>
        <p:txBody>
          <a:bodyPr vert="horz" lIns="91440" tIns="45720" rIns="91440" bIns="45720" rtlCol="0">
            <a:normAutofit/>
          </a:bodyPr>
          <a:lstStyle>
            <a:lvl1pPr marL="342900" indent="-342900" algn="l" defTabSz="457200" rtl="0" eaLnBrk="1" latinLnBrk="0" hangingPunct="1">
              <a:spcBef>
                <a:spcPts val="600"/>
              </a:spcBef>
              <a:spcAft>
                <a:spcPts val="600"/>
              </a:spcAft>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spcAft>
                <a:spcPts val="600"/>
              </a:spcAft>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spcAft>
                <a:spcPts val="600"/>
              </a:spcAft>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spcAft>
                <a:spcPts val="600"/>
              </a:spcAft>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spcAft>
                <a:spcPts val="600"/>
              </a:spcAft>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791913188"/>
              </p:ext>
            </p:extLst>
          </p:nvPr>
        </p:nvGraphicFramePr>
        <p:xfrm>
          <a:off x="747355" y="2011680"/>
          <a:ext cx="10698480" cy="3959734"/>
        </p:xfrm>
        <a:graphic>
          <a:graphicData uri="http://schemas.openxmlformats.org/drawingml/2006/table">
            <a:tbl>
              <a:tblPr bandRow="1">
                <a:tableStyleId>{073A0DAA-6AF3-43AB-8588-CEC1D06C72B9}</a:tableStyleId>
              </a:tblPr>
              <a:tblGrid>
                <a:gridCol w="5349240">
                  <a:extLst>
                    <a:ext uri="{9D8B030D-6E8A-4147-A177-3AD203B41FA5}">
                      <a16:colId xmlns:a16="http://schemas.microsoft.com/office/drawing/2014/main" val="20000"/>
                    </a:ext>
                  </a:extLst>
                </a:gridCol>
                <a:gridCol w="5349240">
                  <a:extLst>
                    <a:ext uri="{9D8B030D-6E8A-4147-A177-3AD203B41FA5}">
                      <a16:colId xmlns:a16="http://schemas.microsoft.com/office/drawing/2014/main" val="20001"/>
                    </a:ext>
                  </a:extLst>
                </a:gridCol>
              </a:tblGrid>
              <a:tr h="577787">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t>Establishing clear lines of communication</a:t>
                      </a:r>
                    </a:p>
                  </a:txBody>
                  <a:tcPr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t>Holding personnel accountable for actions</a:t>
                      </a:r>
                    </a:p>
                  </a:txBody>
                  <a:tcPr anchor="ctr"/>
                </a:tc>
                <a:extLst>
                  <a:ext uri="{0D108BD9-81ED-4DB2-BD59-A6C34878D82A}">
                    <a16:rowId xmlns:a16="http://schemas.microsoft.com/office/drawing/2014/main" val="10000"/>
                  </a:ext>
                </a:extLst>
              </a:tr>
              <a:tr h="577787">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t>Following S&amp;H rules</a:t>
                      </a:r>
                    </a:p>
                  </a:txBody>
                  <a:tcPr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t>Providing and directing resources to/for S&amp;H</a:t>
                      </a:r>
                    </a:p>
                  </a:txBody>
                  <a:tcPr anchor="ctr"/>
                </a:tc>
                <a:extLst>
                  <a:ext uri="{0D108BD9-81ED-4DB2-BD59-A6C34878D82A}">
                    <a16:rowId xmlns:a16="http://schemas.microsoft.com/office/drawing/2014/main" val="10001"/>
                  </a:ext>
                </a:extLst>
              </a:tr>
              <a:tr h="624903">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t>Documenting</a:t>
                      </a:r>
                      <a:r>
                        <a:rPr lang="en-US" sz="2000" baseline="0" dirty="0" smtClean="0"/>
                        <a:t> </a:t>
                      </a:r>
                      <a:r>
                        <a:rPr lang="en-US" sz="2000" dirty="0" smtClean="0"/>
                        <a:t>employee access to top management</a:t>
                      </a:r>
                    </a:p>
                  </a:txBody>
                  <a:tcPr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t>Assigning authority to those with S&amp;H responsibilities</a:t>
                      </a:r>
                    </a:p>
                  </a:txBody>
                  <a:tcPr anchor="ctr"/>
                </a:tc>
                <a:extLst>
                  <a:ext uri="{0D108BD9-81ED-4DB2-BD59-A6C34878D82A}">
                    <a16:rowId xmlns:a16="http://schemas.microsoft.com/office/drawing/2014/main" val="10002"/>
                  </a:ext>
                </a:extLst>
              </a:tr>
              <a:tr h="624903">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t>Providing employees with equal, high-quality S&amp;H protection</a:t>
                      </a:r>
                    </a:p>
                  </a:txBody>
                  <a:tcPr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t>Maintaining a written SMS</a:t>
                      </a:r>
                    </a:p>
                  </a:txBody>
                  <a:tcPr anchor="ctr"/>
                </a:tc>
                <a:extLst>
                  <a:ext uri="{0D108BD9-81ED-4DB2-BD59-A6C34878D82A}">
                    <a16:rowId xmlns:a16="http://schemas.microsoft.com/office/drawing/2014/main" val="10003"/>
                  </a:ext>
                </a:extLst>
              </a:tr>
              <a:tr h="624903">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t>Identifying responsible persons to carry out S&amp;H expectations and requirements</a:t>
                      </a:r>
                    </a:p>
                  </a:txBody>
                  <a:tcPr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t>Planning for unusual/emergency S&amp;H expenditures</a:t>
                      </a:r>
                    </a:p>
                  </a:txBody>
                  <a:tcPr anchor="ctr"/>
                </a:tc>
                <a:extLst>
                  <a:ext uri="{0D108BD9-81ED-4DB2-BD59-A6C34878D82A}">
                    <a16:rowId xmlns:a16="http://schemas.microsoft.com/office/drawing/2014/main" val="10004"/>
                  </a:ext>
                </a:extLst>
              </a:tr>
              <a:tr h="577787">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t>Integrating S&amp;H into planning processes</a:t>
                      </a:r>
                      <a:endParaRPr lang="en-US" sz="2000" dirty="0"/>
                    </a:p>
                  </a:txBody>
                  <a:tcPr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Ensuring timely response to employee reports of hazardous conditions</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43487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Continuous Improvement</a:t>
            </a:r>
            <a:endParaRPr lang="en-US" dirty="0"/>
          </a:p>
        </p:txBody>
      </p:sp>
      <p:sp>
        <p:nvSpPr>
          <p:cNvPr id="3" name="Content Placeholder 2"/>
          <p:cNvSpPr>
            <a:spLocks noGrp="1"/>
          </p:cNvSpPr>
          <p:nvPr>
            <p:ph idx="1"/>
          </p:nvPr>
        </p:nvSpPr>
        <p:spPr/>
        <p:txBody>
          <a:bodyPr/>
          <a:lstStyle/>
          <a:p>
            <a:pPr lvl="0"/>
            <a:r>
              <a:rPr lang="en-US" dirty="0" smtClean="0"/>
              <a:t>Address problems during regular performance reviews</a:t>
            </a:r>
          </a:p>
          <a:p>
            <a:pPr lvl="0"/>
            <a:r>
              <a:rPr lang="en-US" dirty="0" smtClean="0"/>
              <a:t>Consider periodic surveys to gauge employee perceptions of leadership</a:t>
            </a:r>
          </a:p>
          <a:p>
            <a:pPr lvl="0"/>
            <a:r>
              <a:rPr lang="en-US" dirty="0" smtClean="0"/>
              <a:t>Complete an annual self-evaluation of the SMS</a:t>
            </a:r>
          </a:p>
          <a:p>
            <a:pPr lvl="0"/>
            <a:r>
              <a:rPr lang="en-US" dirty="0" smtClean="0"/>
              <a:t>Review and revise leadership involvement strategies and SSP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19</a:t>
            </a:fld>
            <a:endParaRPr lang="en-US" dirty="0"/>
          </a:p>
        </p:txBody>
      </p:sp>
      <p:sp>
        <p:nvSpPr>
          <p:cNvPr id="6" name="TextBox 5"/>
          <p:cNvSpPr txBox="1"/>
          <p:nvPr/>
        </p:nvSpPr>
        <p:spPr>
          <a:xfrm>
            <a:off x="3534806" y="6369622"/>
            <a:ext cx="5238750" cy="246221"/>
          </a:xfrm>
          <a:prstGeom prst="rect">
            <a:avLst/>
          </a:prstGeom>
          <a:noFill/>
        </p:spPr>
        <p:txBody>
          <a:bodyPr wrap="square" rtlCol="0">
            <a:spAutoFit/>
          </a:bodyPr>
          <a:lstStyle/>
          <a:p>
            <a:pPr algn="ctr"/>
            <a:r>
              <a:rPr lang="en-US" sz="1000" dirty="0">
                <a:solidFill>
                  <a:schemeClr val="bg1">
                    <a:lumMod val="50000"/>
                  </a:schemeClr>
                </a:solidFill>
              </a:rPr>
              <a:t>Image retrieved from Bing Images</a:t>
            </a:r>
          </a:p>
        </p:txBody>
      </p:sp>
      <p:pic>
        <p:nvPicPr>
          <p:cNvPr id="7" name="Picture 6" descr="改善當下 (IMPROVE the moment) 系列-1 | 華人DBT在馬偕"/>
          <p:cNvPicPr>
            <a:picLocks noChangeAspect="1"/>
          </p:cNvPicPr>
          <p:nvPr/>
        </p:nvPicPr>
        <p:blipFill>
          <a:blip r:embed="rId3">
            <a:extLst>
              <a:ext uri="{BEBA8EAE-BF5A-486C-A8C5-ECC9F3942E4B}">
                <a14:imgProps xmlns:a14="http://schemas.microsoft.com/office/drawing/2010/main">
                  <a14:imgLayer r:embed="rId4">
                    <a14:imgEffect>
                      <a14:backgroundRemoval t="0" b="88125" l="0" r="100000">
                        <a14:foregroundMark x1="6083" y1="12125" x2="6083" y2="39375"/>
                        <a14:foregroundMark x1="9250" y1="36750" x2="10750" y2="7750"/>
                        <a14:foregroundMark x1="28083" y1="12750" x2="26583" y2="33125"/>
                        <a14:foregroundMark x1="40583" y1="11250" x2="40750" y2="37500"/>
                        <a14:foregroundMark x1="59333" y1="10375" x2="61833" y2="11500"/>
                        <a14:foregroundMark x1="68333" y1="12500" x2="74083" y2="39625"/>
                        <a14:backgroundMark x1="89417" y1="58500" x2="89417" y2="58500"/>
                      </a14:backgroundRemoval>
                    </a14:imgEffect>
                  </a14:imgLayer>
                </a14:imgProps>
              </a:ext>
              <a:ext uri="{28A0092B-C50C-407E-A947-70E740481C1C}">
                <a14:useLocalDpi xmlns:a14="http://schemas.microsoft.com/office/drawing/2010/main" val="0"/>
              </a:ext>
            </a:extLst>
          </a:blip>
          <a:stretch>
            <a:fillRect/>
          </a:stretch>
        </p:blipFill>
        <p:spPr>
          <a:xfrm>
            <a:off x="3534806" y="3634618"/>
            <a:ext cx="5346700" cy="3564467"/>
          </a:xfrm>
          <a:prstGeom prst="rect">
            <a:avLst/>
          </a:prstGeom>
        </p:spPr>
      </p:pic>
    </p:spTree>
    <p:extLst>
      <p:ext uri="{BB962C8B-B14F-4D97-AF65-F5344CB8AC3E}">
        <p14:creationId xmlns:p14="http://schemas.microsoft.com/office/powerpoint/2010/main" val="2801885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lvl="0"/>
            <a:r>
              <a:rPr lang="en-US" dirty="0" smtClean="0"/>
              <a:t>In this presentation, you will learn to:</a:t>
            </a:r>
          </a:p>
          <a:p>
            <a:pPr lvl="1"/>
            <a:r>
              <a:rPr lang="en-US" dirty="0" smtClean="0"/>
              <a:t>Summarize the background and importance of management commitment and leadership</a:t>
            </a:r>
          </a:p>
          <a:p>
            <a:pPr lvl="1"/>
            <a:r>
              <a:rPr lang="en-US" dirty="0" smtClean="0"/>
              <a:t>List management commitment and leadership-related documentation</a:t>
            </a:r>
          </a:p>
          <a:p>
            <a:pPr lvl="1"/>
            <a:r>
              <a:rPr lang="en-US" dirty="0" smtClean="0"/>
              <a:t>Describe the knowledge leadership/management, key personnel, and the workforce should have regarding management commitment and leadership</a:t>
            </a:r>
          </a:p>
          <a:p>
            <a:pPr lvl="1"/>
            <a:r>
              <a:rPr lang="en-US" dirty="0" smtClean="0"/>
              <a:t>Identify management commitment and leadership actions to implement and sustain OSHA VPP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a:t>
            </a:fld>
            <a:endParaRPr lang="en-US" dirty="0"/>
          </a:p>
        </p:txBody>
      </p:sp>
    </p:spTree>
    <p:extLst>
      <p:ext uri="{BB962C8B-B14F-4D97-AF65-F5344CB8AC3E}">
        <p14:creationId xmlns:p14="http://schemas.microsoft.com/office/powerpoint/2010/main" val="1879992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pPr lvl="0"/>
            <a:r>
              <a:rPr lang="en-US" dirty="0"/>
              <a:t>In this presentation, you </a:t>
            </a:r>
            <a:r>
              <a:rPr lang="en-US" dirty="0" smtClean="0"/>
              <a:t>learned </a:t>
            </a:r>
            <a:r>
              <a:rPr lang="en-US" dirty="0"/>
              <a:t>to</a:t>
            </a:r>
            <a:r>
              <a:rPr lang="en-US" dirty="0" smtClean="0"/>
              <a:t>:</a:t>
            </a:r>
            <a:endParaRPr lang="en-US" dirty="0"/>
          </a:p>
          <a:p>
            <a:pPr lvl="1"/>
            <a:r>
              <a:rPr lang="en-US" dirty="0"/>
              <a:t>Summarize the background and importance </a:t>
            </a:r>
            <a:r>
              <a:rPr lang="en-US" dirty="0" smtClean="0"/>
              <a:t>of management </a:t>
            </a:r>
            <a:r>
              <a:rPr lang="en-US" dirty="0"/>
              <a:t>commitment and leadership</a:t>
            </a:r>
          </a:p>
          <a:p>
            <a:pPr lvl="1"/>
            <a:r>
              <a:rPr lang="en-US" dirty="0"/>
              <a:t>List management commitment and leadership-related documentation</a:t>
            </a:r>
          </a:p>
          <a:p>
            <a:pPr lvl="1"/>
            <a:r>
              <a:rPr lang="en-US" dirty="0"/>
              <a:t>Describe the knowledge leadership/management, key personnel, and the workforce should have regarding management commitment and leadership</a:t>
            </a:r>
          </a:p>
          <a:p>
            <a:pPr lvl="1"/>
            <a:r>
              <a:rPr lang="en-US" dirty="0"/>
              <a:t>Identify management commitment and leadership actions to implement and sustain OSHA </a:t>
            </a:r>
            <a:r>
              <a:rPr lang="en-US" dirty="0" smtClean="0"/>
              <a:t>VPP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20</a:t>
            </a:fld>
            <a:endParaRPr lang="en-US" dirty="0"/>
          </a:p>
        </p:txBody>
      </p:sp>
    </p:spTree>
    <p:extLst>
      <p:ext uri="{BB962C8B-B14F-4D97-AF65-F5344CB8AC3E}">
        <p14:creationId xmlns:p14="http://schemas.microsoft.com/office/powerpoint/2010/main" val="1817639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&amp; Importance</a:t>
            </a:r>
            <a:endParaRPr lang="en-US" dirty="0"/>
          </a:p>
        </p:txBody>
      </p:sp>
      <p:sp>
        <p:nvSpPr>
          <p:cNvPr id="3" name="Content Placeholder 2"/>
          <p:cNvSpPr>
            <a:spLocks noGrp="1"/>
          </p:cNvSpPr>
          <p:nvPr>
            <p:ph idx="1"/>
          </p:nvPr>
        </p:nvSpPr>
        <p:spPr/>
        <p:txBody>
          <a:bodyPr/>
          <a:lstStyle/>
          <a:p>
            <a:pPr lvl="0"/>
            <a:r>
              <a:rPr lang="en-US" dirty="0" smtClean="0"/>
              <a:t>Included in the ML&amp;EI criteria for VPP</a:t>
            </a:r>
          </a:p>
          <a:p>
            <a:pPr lvl="0"/>
            <a:r>
              <a:rPr lang="en-US" dirty="0" smtClean="0"/>
              <a:t>Addresses visible S&amp;H leadership, goals &amp; objectives, and performance</a:t>
            </a:r>
          </a:p>
          <a:p>
            <a:pPr lvl="0"/>
            <a:r>
              <a:rPr lang="en-US" dirty="0" smtClean="0"/>
              <a:t>Sets the tone for the safety culture</a:t>
            </a:r>
          </a:p>
          <a:p>
            <a:r>
              <a:rPr lang="en-US" dirty="0"/>
              <a:t>Establishes authority and </a:t>
            </a:r>
            <a:r>
              <a:rPr lang="en-US" dirty="0" smtClean="0"/>
              <a:t>responsibility</a:t>
            </a:r>
          </a:p>
          <a:p>
            <a:r>
              <a:rPr lang="en-US" dirty="0" smtClean="0"/>
              <a:t>Motivates and inspires the workforce</a:t>
            </a:r>
          </a:p>
          <a:p>
            <a:pPr lvl="0"/>
            <a:r>
              <a:rPr lang="en-US" dirty="0" smtClean="0"/>
              <a:t>Promotes accountability for leaders</a:t>
            </a:r>
            <a:br>
              <a:rPr lang="en-US" dirty="0" smtClean="0"/>
            </a:br>
            <a:r>
              <a:rPr lang="en-US" dirty="0" smtClean="0"/>
              <a:t>and employees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3</a:t>
            </a:fld>
            <a:endParaRPr lang="en-US" dirty="0"/>
          </a:p>
        </p:txBody>
      </p:sp>
      <p:pic>
        <p:nvPicPr>
          <p:cNvPr id="5" name="Picture 4" descr="C:\Users\schrothl\AppData\Local\Microsoft\Windows\Temporary Internet Files\Content.IE5\5S6BLY6M\5226868443_36c32a2fa1_z[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3082" y="2485390"/>
            <a:ext cx="4969389" cy="3498850"/>
          </a:xfrm>
          <a:prstGeom prst="rect">
            <a:avLst/>
          </a:prstGeom>
          <a:noFill/>
          <a:ln>
            <a:noFill/>
          </a:ln>
        </p:spPr>
      </p:pic>
      <p:sp>
        <p:nvSpPr>
          <p:cNvPr id="8" name="TextBox 7"/>
          <p:cNvSpPr txBox="1"/>
          <p:nvPr/>
        </p:nvSpPr>
        <p:spPr>
          <a:xfrm>
            <a:off x="3534806" y="6369622"/>
            <a:ext cx="5238750" cy="246221"/>
          </a:xfrm>
          <a:prstGeom prst="rect">
            <a:avLst/>
          </a:prstGeom>
          <a:noFill/>
        </p:spPr>
        <p:txBody>
          <a:bodyPr wrap="square" rtlCol="0">
            <a:spAutoFit/>
          </a:bodyPr>
          <a:lstStyle/>
          <a:p>
            <a:pPr algn="ctr"/>
            <a:r>
              <a:rPr lang="en-US" sz="1000" dirty="0">
                <a:solidFill>
                  <a:schemeClr val="bg1">
                    <a:lumMod val="50000"/>
                  </a:schemeClr>
                </a:solidFill>
              </a:rPr>
              <a:t>Image retrieved </a:t>
            </a:r>
            <a:r>
              <a:rPr lang="en-US" sz="1000" dirty="0" smtClean="0">
                <a:solidFill>
                  <a:schemeClr val="bg1">
                    <a:lumMod val="50000"/>
                  </a:schemeClr>
                </a:solidFill>
              </a:rPr>
              <a:t>from Bing Images</a:t>
            </a:r>
            <a:endParaRPr lang="en-US" sz="1000" dirty="0">
              <a:solidFill>
                <a:schemeClr val="bg1">
                  <a:lumMod val="50000"/>
                </a:schemeClr>
              </a:solidFill>
            </a:endParaRPr>
          </a:p>
        </p:txBody>
      </p:sp>
    </p:spTree>
    <p:extLst>
      <p:ext uri="{BB962C8B-B14F-4D97-AF65-F5344CB8AC3E}">
        <p14:creationId xmlns:p14="http://schemas.microsoft.com/office/powerpoint/2010/main" val="2431336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a:xfrm>
            <a:off x="230719" y="955040"/>
            <a:ext cx="6718721" cy="5029200"/>
          </a:xfrm>
        </p:spPr>
        <p:txBody>
          <a:bodyPr/>
          <a:lstStyle/>
          <a:p>
            <a:pPr lvl="0"/>
            <a:r>
              <a:rPr lang="en-US" dirty="0" smtClean="0"/>
              <a:t>S&amp;H policy</a:t>
            </a:r>
          </a:p>
          <a:p>
            <a:pPr lvl="0"/>
            <a:r>
              <a:rPr lang="en-US" dirty="0" smtClean="0"/>
              <a:t>Leadership VPP commitment letter</a:t>
            </a:r>
          </a:p>
          <a:p>
            <a:pPr lvl="0"/>
            <a:r>
              <a:rPr lang="en-US" dirty="0" smtClean="0"/>
              <a:t>Union VPP commitment letter, if applicable</a:t>
            </a:r>
          </a:p>
          <a:p>
            <a:pPr lvl="0"/>
            <a:r>
              <a:rPr lang="en-US" dirty="0" smtClean="0"/>
              <a:t>SSP</a:t>
            </a:r>
          </a:p>
          <a:p>
            <a:pPr lvl="0"/>
            <a:r>
              <a:rPr lang="en-US" dirty="0" smtClean="0"/>
              <a:t>Leadership involvement strategy, if applicable</a:t>
            </a:r>
          </a:p>
          <a:p>
            <a:r>
              <a:rPr lang="en-US" dirty="0" smtClean="0"/>
              <a:t>S&amp;H goals and objectives</a:t>
            </a:r>
          </a:p>
          <a:p>
            <a:r>
              <a:rPr lang="en-US" dirty="0" smtClean="0"/>
              <a:t>Open door policy</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4</a:t>
            </a:fld>
            <a:endParaRPr lang="en-US" dirty="0"/>
          </a:p>
        </p:txBody>
      </p:sp>
      <p:sp>
        <p:nvSpPr>
          <p:cNvPr id="6" name="TextBox 5"/>
          <p:cNvSpPr txBox="1"/>
          <p:nvPr/>
        </p:nvSpPr>
        <p:spPr>
          <a:xfrm>
            <a:off x="3534806" y="6369622"/>
            <a:ext cx="5238750" cy="246221"/>
          </a:xfrm>
          <a:prstGeom prst="rect">
            <a:avLst/>
          </a:prstGeom>
          <a:noFill/>
        </p:spPr>
        <p:txBody>
          <a:bodyPr wrap="square" rtlCol="0">
            <a:spAutoFit/>
          </a:bodyPr>
          <a:lstStyle/>
          <a:p>
            <a:pPr algn="ctr"/>
            <a:r>
              <a:rPr lang="en-US" sz="1000" dirty="0">
                <a:solidFill>
                  <a:schemeClr val="bg1">
                    <a:lumMod val="50000"/>
                  </a:schemeClr>
                </a:solidFill>
              </a:rPr>
              <a:t>Image retrieved from Microsoft Clip Art</a:t>
            </a:r>
          </a:p>
        </p:txBody>
      </p:sp>
      <p:pic>
        <p:nvPicPr>
          <p:cNvPr id="7" name="Picture 6" descr="C:\Users\schrothl\AppData\Local\Microsoft\Windows\Temporary Internet Files\Content.IE5\QHP4Y5YC\documents-req[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9440" y="1944362"/>
            <a:ext cx="4202545" cy="3050557"/>
          </a:xfrm>
          <a:prstGeom prst="rect">
            <a:avLst/>
          </a:prstGeom>
          <a:noFill/>
          <a:ln>
            <a:noFill/>
          </a:ln>
        </p:spPr>
      </p:pic>
    </p:spTree>
    <p:extLst>
      <p:ext uri="{BB962C8B-B14F-4D97-AF65-F5344CB8AC3E}">
        <p14:creationId xmlns:p14="http://schemas.microsoft.com/office/powerpoint/2010/main" val="1048319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p:txBody>
          <a:bodyPr/>
          <a:lstStyle/>
          <a:p>
            <a:pPr lvl="0"/>
            <a:r>
              <a:rPr lang="en-US" dirty="0" smtClean="0"/>
              <a:t>Approved S&amp;H budgets, including resource allocations</a:t>
            </a:r>
          </a:p>
          <a:p>
            <a:pPr lvl="0"/>
            <a:r>
              <a:rPr lang="en-US" dirty="0" smtClean="0"/>
              <a:t>Leadership walkthrough reports</a:t>
            </a:r>
          </a:p>
          <a:p>
            <a:pPr lvl="0"/>
            <a:r>
              <a:rPr lang="en-US" dirty="0" smtClean="0"/>
              <a:t>Leadership and management performance appraisals</a:t>
            </a:r>
          </a:p>
          <a:p>
            <a:pPr lvl="0"/>
            <a:r>
              <a:rPr lang="en-US" dirty="0" smtClean="0"/>
              <a:t>Employee and leader disciplinary cases</a:t>
            </a:r>
          </a:p>
          <a:p>
            <a:pPr lvl="0"/>
            <a:r>
              <a:rPr lang="en-US" dirty="0" smtClean="0"/>
              <a:t>Employee and leader recognition or awards</a:t>
            </a:r>
          </a:p>
          <a:p>
            <a:pPr lvl="0"/>
            <a:r>
              <a:rPr lang="en-US" dirty="0" smtClean="0"/>
              <a:t>Commander/Director calls </a:t>
            </a:r>
          </a:p>
          <a:p>
            <a:pPr lvl="0"/>
            <a:r>
              <a:rPr lang="en-US" dirty="0" smtClean="0"/>
              <a:t>Perception survey results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5</a:t>
            </a:fld>
            <a:endParaRPr lang="en-US" dirty="0"/>
          </a:p>
        </p:txBody>
      </p:sp>
      <p:pic>
        <p:nvPicPr>
          <p:cNvPr id="7" name="Picture 6" descr="C:\Users\schrothl\AppData\Local\Microsoft\Windows\Temporary Internet Files\Content.IE5\LTPTHSJK\newspaper_pile[1].jpg"/>
          <p:cNvPicPr/>
          <p:nvPr/>
        </p:nvPicPr>
        <p:blipFill>
          <a:blip r:embed="rId3">
            <a:extLst>
              <a:ext uri="{28A0092B-C50C-407E-A947-70E740481C1C}">
                <a14:useLocalDpi xmlns:a14="http://schemas.microsoft.com/office/drawing/2010/main" val="0"/>
              </a:ext>
            </a:extLst>
          </a:blip>
          <a:srcRect/>
          <a:stretch>
            <a:fillRect/>
          </a:stretch>
        </p:blipFill>
        <p:spPr bwMode="auto">
          <a:xfrm>
            <a:off x="7707147" y="3020291"/>
            <a:ext cx="4255324" cy="2961409"/>
          </a:xfrm>
          <a:prstGeom prst="rect">
            <a:avLst/>
          </a:prstGeom>
          <a:noFill/>
          <a:ln>
            <a:noFill/>
          </a:ln>
        </p:spPr>
      </p:pic>
      <p:sp>
        <p:nvSpPr>
          <p:cNvPr id="8" name="TextBox 7"/>
          <p:cNvSpPr txBox="1"/>
          <p:nvPr/>
        </p:nvSpPr>
        <p:spPr>
          <a:xfrm>
            <a:off x="3534806" y="6369622"/>
            <a:ext cx="5238750" cy="246221"/>
          </a:xfrm>
          <a:prstGeom prst="rect">
            <a:avLst/>
          </a:prstGeom>
          <a:noFill/>
        </p:spPr>
        <p:txBody>
          <a:bodyPr wrap="square" rtlCol="0">
            <a:spAutoFit/>
          </a:bodyPr>
          <a:lstStyle/>
          <a:p>
            <a:pPr algn="ctr"/>
            <a:r>
              <a:rPr lang="en-US" sz="1000" dirty="0">
                <a:solidFill>
                  <a:schemeClr val="bg1">
                    <a:lumMod val="50000"/>
                  </a:schemeClr>
                </a:solidFill>
              </a:rPr>
              <a:t>Image retrieved from Microsoft Clip Art</a:t>
            </a:r>
          </a:p>
        </p:txBody>
      </p:sp>
    </p:spTree>
    <p:extLst>
      <p:ext uri="{BB962C8B-B14F-4D97-AF65-F5344CB8AC3E}">
        <p14:creationId xmlns:p14="http://schemas.microsoft.com/office/powerpoint/2010/main" val="4278360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&amp; Management Knowledge</a:t>
            </a:r>
            <a:endParaRPr lang="en-US" dirty="0"/>
          </a:p>
        </p:txBody>
      </p:sp>
      <p:sp>
        <p:nvSpPr>
          <p:cNvPr id="3" name="Content Placeholder 2"/>
          <p:cNvSpPr>
            <a:spLocks noGrp="1"/>
          </p:cNvSpPr>
          <p:nvPr>
            <p:ph idx="1"/>
          </p:nvPr>
        </p:nvSpPr>
        <p:spPr/>
        <p:txBody>
          <a:bodyPr/>
          <a:lstStyle/>
          <a:p>
            <a:pPr lvl="0"/>
            <a:r>
              <a:rPr lang="en-US" dirty="0" smtClean="0"/>
              <a:t>Leaders and management should know about:</a:t>
            </a:r>
          </a:p>
          <a:p>
            <a:pPr lvl="1"/>
            <a:r>
              <a:rPr lang="en-US" dirty="0" smtClean="0"/>
              <a:t>S&amp;H goals, objectives, and SSP</a:t>
            </a:r>
          </a:p>
          <a:p>
            <a:pPr lvl="1"/>
            <a:r>
              <a:rPr lang="en-US" dirty="0" smtClean="0"/>
              <a:t>Ways they visibly demonstrate commitment to S&amp;H</a:t>
            </a:r>
          </a:p>
          <a:p>
            <a:pPr lvl="1"/>
            <a:r>
              <a:rPr lang="en-US" dirty="0" smtClean="0"/>
              <a:t>Their S&amp;H responsibilities</a:t>
            </a:r>
          </a:p>
          <a:p>
            <a:pPr lvl="1"/>
            <a:r>
              <a:rPr lang="en-US" dirty="0" smtClean="0"/>
              <a:t>Persons with S&amp;H responsibilities</a:t>
            </a:r>
          </a:p>
          <a:p>
            <a:pPr lvl="1"/>
            <a:r>
              <a:rPr lang="en-US" dirty="0" smtClean="0"/>
              <a:t>Components of performance appraisals and accountability process</a:t>
            </a:r>
          </a:p>
          <a:p>
            <a:pPr lvl="1"/>
            <a:r>
              <a:rPr lang="en-US" dirty="0" smtClean="0"/>
              <a:t>S&amp;H planning processes, including budgets and resource allocations</a:t>
            </a:r>
          </a:p>
          <a:p>
            <a:pPr lvl="1"/>
            <a:r>
              <a:rPr lang="en-US" dirty="0" smtClean="0"/>
              <a:t>Outcomes of the annual VPP self-evaluation</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6</a:t>
            </a:fld>
            <a:endParaRPr lang="en-US" dirty="0"/>
          </a:p>
        </p:txBody>
      </p:sp>
    </p:spTree>
    <p:extLst>
      <p:ext uri="{BB962C8B-B14F-4D97-AF65-F5344CB8AC3E}">
        <p14:creationId xmlns:p14="http://schemas.microsoft.com/office/powerpoint/2010/main" val="2304279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Personnel Knowledge</a:t>
            </a:r>
            <a:endParaRPr lang="en-US" dirty="0"/>
          </a:p>
        </p:txBody>
      </p:sp>
      <p:sp>
        <p:nvSpPr>
          <p:cNvPr id="3" name="Content Placeholder 2"/>
          <p:cNvSpPr>
            <a:spLocks noGrp="1"/>
          </p:cNvSpPr>
          <p:nvPr>
            <p:ph idx="1"/>
          </p:nvPr>
        </p:nvSpPr>
        <p:spPr/>
        <p:txBody>
          <a:bodyPr/>
          <a:lstStyle/>
          <a:p>
            <a:pPr lvl="0"/>
            <a:r>
              <a:rPr lang="en-US" dirty="0" smtClean="0"/>
              <a:t>Key personnel should be knowledgeable about:</a:t>
            </a:r>
          </a:p>
          <a:p>
            <a:pPr lvl="1"/>
            <a:r>
              <a:rPr lang="en-US" dirty="0" smtClean="0"/>
              <a:t>Examples of management commitment for S&amp;H</a:t>
            </a:r>
          </a:p>
          <a:p>
            <a:pPr lvl="1"/>
            <a:r>
              <a:rPr lang="en-US" dirty="0" smtClean="0"/>
              <a:t>Examples of visible leadership for S&amp;H</a:t>
            </a:r>
          </a:p>
          <a:p>
            <a:pPr lvl="1"/>
            <a:r>
              <a:rPr lang="en-US" dirty="0" smtClean="0"/>
              <a:t>Disciplinary actions taken for S&amp;H infractions</a:t>
            </a:r>
          </a:p>
          <a:p>
            <a:pPr lvl="1"/>
            <a:r>
              <a:rPr lang="en-US" dirty="0" smtClean="0"/>
              <a:t>Location of management commitment documents</a:t>
            </a:r>
          </a:p>
          <a:p>
            <a:pPr lvl="1"/>
            <a:r>
              <a:rPr lang="en-US" dirty="0" smtClean="0"/>
              <a:t>S&amp;H goals, objectives, and SSP</a:t>
            </a:r>
          </a:p>
          <a:p>
            <a:pPr lvl="1"/>
            <a:r>
              <a:rPr lang="en-US" dirty="0" smtClean="0"/>
              <a:t>S&amp;H roles and responsibilities</a:t>
            </a:r>
          </a:p>
          <a:p>
            <a:pPr lvl="1"/>
            <a:r>
              <a:rPr lang="en-US" dirty="0" smtClean="0"/>
              <a:t>Processes to approve budgets and allocate resources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7</a:t>
            </a:fld>
            <a:endParaRPr lang="en-US" dirty="0"/>
          </a:p>
        </p:txBody>
      </p:sp>
    </p:spTree>
    <p:extLst>
      <p:ext uri="{BB962C8B-B14F-4D97-AF65-F5344CB8AC3E}">
        <p14:creationId xmlns:p14="http://schemas.microsoft.com/office/powerpoint/2010/main" val="893753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Knowledge</a:t>
            </a:r>
            <a:endParaRPr lang="en-US" dirty="0"/>
          </a:p>
        </p:txBody>
      </p:sp>
      <p:sp>
        <p:nvSpPr>
          <p:cNvPr id="3" name="Content Placeholder 2"/>
          <p:cNvSpPr>
            <a:spLocks noGrp="1"/>
          </p:cNvSpPr>
          <p:nvPr>
            <p:ph idx="1"/>
          </p:nvPr>
        </p:nvSpPr>
        <p:spPr/>
        <p:txBody>
          <a:bodyPr/>
          <a:lstStyle/>
          <a:p>
            <a:pPr lvl="0"/>
            <a:r>
              <a:rPr lang="en-US" dirty="0" smtClean="0"/>
              <a:t>Employees should be knowledgeable about:</a:t>
            </a:r>
          </a:p>
          <a:p>
            <a:pPr lvl="1"/>
            <a:r>
              <a:rPr lang="en-US" dirty="0" smtClean="0"/>
              <a:t>Existence and location of management commitment documents</a:t>
            </a:r>
          </a:p>
          <a:p>
            <a:pPr lvl="1"/>
            <a:r>
              <a:rPr lang="en-US" dirty="0" smtClean="0"/>
              <a:t>Examples of how leaders and managers visibly demonstrate S&amp;H support</a:t>
            </a:r>
          </a:p>
          <a:p>
            <a:pPr lvl="1"/>
            <a:r>
              <a:rPr lang="en-US" dirty="0" smtClean="0"/>
              <a:t>S&amp;H goals and objectives</a:t>
            </a:r>
          </a:p>
          <a:p>
            <a:pPr lvl="1"/>
            <a:r>
              <a:rPr lang="en-US" dirty="0" smtClean="0"/>
              <a:t>How they participate in achieving S&amp;H goals and objectives</a:t>
            </a:r>
          </a:p>
          <a:p>
            <a:pPr lvl="1"/>
            <a:r>
              <a:rPr lang="en-US" dirty="0" smtClean="0"/>
              <a:t>Roles and responsibilities in the S&amp;H program</a:t>
            </a:r>
          </a:p>
          <a:p>
            <a:pPr lvl="1"/>
            <a:r>
              <a:rPr lang="en-US" dirty="0" smtClean="0"/>
              <a:t>Availability of S&amp;H resources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8</a:t>
            </a:fld>
            <a:endParaRPr lang="en-US" dirty="0"/>
          </a:p>
        </p:txBody>
      </p:sp>
    </p:spTree>
    <p:extLst>
      <p:ext uri="{BB962C8B-B14F-4D97-AF65-F5344CB8AC3E}">
        <p14:creationId xmlns:p14="http://schemas.microsoft.com/office/powerpoint/2010/main" val="1658670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Checklist</a:t>
            </a:r>
            <a:endParaRPr lang="en-US" dirty="0"/>
          </a:p>
        </p:txBody>
      </p:sp>
      <p:sp>
        <p:nvSpPr>
          <p:cNvPr id="4" name="Slide Number Placeholder 3"/>
          <p:cNvSpPr>
            <a:spLocks noGrp="1"/>
          </p:cNvSpPr>
          <p:nvPr>
            <p:ph type="sldNum" sz="quarter" idx="12"/>
          </p:nvPr>
        </p:nvSpPr>
        <p:spPr/>
        <p:txBody>
          <a:bodyPr/>
          <a:lstStyle/>
          <a:p>
            <a:fld id="{EC6B01B9-2AD7-FF46-ADAD-E0B0ABE832D6}" type="slidenum">
              <a:rPr lang="en-US" smtClean="0"/>
              <a:pPr/>
              <a:t>9</a:t>
            </a:fld>
            <a:endParaRPr lang="en-US" dirty="0"/>
          </a:p>
        </p:txBody>
      </p:sp>
      <p:sp>
        <p:nvSpPr>
          <p:cNvPr id="5" name="Rounded Rectangle 4"/>
          <p:cNvSpPr/>
          <p:nvPr/>
        </p:nvSpPr>
        <p:spPr>
          <a:xfrm>
            <a:off x="838200" y="1051560"/>
            <a:ext cx="10515600" cy="4754880"/>
          </a:xfrm>
          <a:prstGeom prst="roundRect">
            <a:avLst>
              <a:gd name="adj" fmla="val 8470"/>
            </a:avLst>
          </a:prstGeom>
        </p:spPr>
        <p:style>
          <a:lnRef idx="1">
            <a:schemeClr val="dk1"/>
          </a:lnRef>
          <a:fillRef idx="2">
            <a:schemeClr val="dk1"/>
          </a:fillRef>
          <a:effectRef idx="1">
            <a:schemeClr val="dk1"/>
          </a:effectRef>
          <a:fontRef idx="minor">
            <a:schemeClr val="dk1"/>
          </a:fontRef>
        </p:style>
        <p:txBody>
          <a:bodyPr rtlCol="0" anchor="ctr"/>
          <a:lstStyle/>
          <a:p>
            <a:pPr marL="685800" indent="-571500">
              <a:spcBef>
                <a:spcPts val="300"/>
              </a:spcBef>
              <a:spcAft>
                <a:spcPts val="300"/>
              </a:spcAft>
              <a:buFont typeface="Wingdings" panose="05000000000000000000" pitchFamily="2" charset="2"/>
              <a:buChar char="q"/>
            </a:pPr>
            <a:r>
              <a:rPr lang="en-US" sz="3200" dirty="0"/>
              <a:t>Establish, document, and communicate S&amp;H goals and objectives</a:t>
            </a:r>
          </a:p>
          <a:p>
            <a:pPr marL="685800" indent="-571500">
              <a:spcBef>
                <a:spcPts val="300"/>
              </a:spcBef>
              <a:spcAft>
                <a:spcPts val="300"/>
              </a:spcAft>
              <a:buFont typeface="Wingdings" panose="05000000000000000000" pitchFamily="2" charset="2"/>
              <a:buChar char="q"/>
            </a:pPr>
            <a:r>
              <a:rPr lang="en-US" sz="3200" dirty="0"/>
              <a:t>Draft, publish, and communicate a S&amp;H commitment letter</a:t>
            </a:r>
          </a:p>
          <a:p>
            <a:pPr marL="685800" indent="-571500">
              <a:spcBef>
                <a:spcPts val="300"/>
              </a:spcBef>
              <a:spcAft>
                <a:spcPts val="300"/>
              </a:spcAft>
              <a:buFont typeface="Wingdings" panose="05000000000000000000" pitchFamily="2" charset="2"/>
              <a:buChar char="q"/>
            </a:pPr>
            <a:r>
              <a:rPr lang="en-US" sz="3200" dirty="0"/>
              <a:t>Consider drafting a leadership involvement strategy</a:t>
            </a:r>
          </a:p>
          <a:p>
            <a:pPr marL="685800" indent="-571500">
              <a:spcBef>
                <a:spcPts val="300"/>
              </a:spcBef>
              <a:spcAft>
                <a:spcPts val="300"/>
              </a:spcAft>
              <a:buFont typeface="Wingdings" panose="05000000000000000000" pitchFamily="2" charset="2"/>
              <a:buChar char="q"/>
            </a:pPr>
            <a:r>
              <a:rPr lang="en-US" sz="3200" dirty="0"/>
              <a:t>Promote visible management leadership, with respect to the SMS</a:t>
            </a:r>
          </a:p>
          <a:p>
            <a:pPr marL="685800" indent="-571500">
              <a:spcBef>
                <a:spcPts val="300"/>
              </a:spcBef>
              <a:spcAft>
                <a:spcPts val="300"/>
              </a:spcAft>
              <a:buFont typeface="Wingdings" panose="05000000000000000000" pitchFamily="2" charset="2"/>
              <a:buChar char="q"/>
            </a:pPr>
            <a:r>
              <a:rPr lang="en-US" sz="3200" dirty="0"/>
              <a:t>Focus on continually improving the </a:t>
            </a:r>
            <a:r>
              <a:rPr lang="en-US" sz="3200" dirty="0" smtClean="0"/>
              <a:t>strategy</a:t>
            </a:r>
            <a:endParaRPr lang="en-US" sz="3200" dirty="0"/>
          </a:p>
        </p:txBody>
      </p:sp>
    </p:spTree>
    <p:extLst>
      <p:ext uri="{BB962C8B-B14F-4D97-AF65-F5344CB8AC3E}">
        <p14:creationId xmlns:p14="http://schemas.microsoft.com/office/powerpoint/2010/main" val="1771444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98CC96BD59F7428928401C31BC6ECB" ma:contentTypeVersion="0" ma:contentTypeDescription="Create a new document." ma:contentTypeScope="" ma:versionID="33ed1efa7624d324e1db8aa9c1803c1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865A09F-9C90-449A-BF58-BD4262864728}">
  <ds:schemaRefs>
    <ds:schemaRef ds:uri="http://schemas.microsoft.com/sharepoint/v3/contenttype/forms"/>
  </ds:schemaRefs>
</ds:datastoreItem>
</file>

<file path=customXml/itemProps2.xml><?xml version="1.0" encoding="utf-8"?>
<ds:datastoreItem xmlns:ds="http://schemas.openxmlformats.org/officeDocument/2006/customXml" ds:itemID="{8FA61185-CBD6-492C-9497-06577DF1AF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55CDCED-95E4-482B-B4DD-6679AB938AA4}">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29968</TotalTime>
  <Words>3617</Words>
  <Application>Microsoft Office PowerPoint</Application>
  <PresentationFormat>Widescreen</PresentationFormat>
  <Paragraphs>319</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Swiss 721 BT</vt:lpstr>
      <vt:lpstr>Wingdings</vt:lpstr>
      <vt:lpstr>Office Theme</vt:lpstr>
      <vt:lpstr>Management Leadership &amp; Commitment</vt:lpstr>
      <vt:lpstr>Objectives</vt:lpstr>
      <vt:lpstr>Background &amp; Importance</vt:lpstr>
      <vt:lpstr>Documentation</vt:lpstr>
      <vt:lpstr>Documentation</vt:lpstr>
      <vt:lpstr>Leadership &amp; Management Knowledge</vt:lpstr>
      <vt:lpstr>Key Personnel Knowledge</vt:lpstr>
      <vt:lpstr>Workforce Knowledge</vt:lpstr>
      <vt:lpstr>Action Checklist</vt:lpstr>
      <vt:lpstr>Establish S&amp;H Goals and Objectives</vt:lpstr>
      <vt:lpstr>Establish S&amp;H Goals and Objectives</vt:lpstr>
      <vt:lpstr>Implement S&amp;H Goals and Objectives</vt:lpstr>
      <vt:lpstr>Draft a S&amp;H Commitment Letter</vt:lpstr>
      <vt:lpstr>Example – S&amp;H Commitment Letter</vt:lpstr>
      <vt:lpstr>Develop a Leadership Involvement Strategy</vt:lpstr>
      <vt:lpstr>Implement a Leadership Involvement Strategy</vt:lpstr>
      <vt:lpstr>Implement a Leadership Involvement Strategy</vt:lpstr>
      <vt:lpstr>Promote Visible Management Leadership for S&amp;H</vt:lpstr>
      <vt:lpstr>Focus on Continuous Improvement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hooper</dc:creator>
  <cp:lastModifiedBy>Sinosky, John, III</cp:lastModifiedBy>
  <cp:revision>194</cp:revision>
  <cp:lastPrinted>2015-05-08T19:29:59Z</cp:lastPrinted>
  <dcterms:created xsi:type="dcterms:W3CDTF">2013-07-03T14:40:41Z</dcterms:created>
  <dcterms:modified xsi:type="dcterms:W3CDTF">2021-06-15T15:47:52Z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0x0101003A98CC96BD59F7428928401C31BC6ECB</vt:lpwstr>
  </property>
</Properties>
</file>