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57" r:id="rId5"/>
    <p:sldId id="258" r:id="rId6"/>
    <p:sldId id="259" r:id="rId7"/>
    <p:sldId id="260" r:id="rId8"/>
    <p:sldId id="261" r:id="rId9"/>
    <p:sldId id="262" r:id="rId10"/>
    <p:sldId id="263" r:id="rId11"/>
    <p:sldId id="264" r:id="rId12"/>
    <p:sldId id="265" r:id="rId13"/>
    <p:sldId id="266" r:id="rId14"/>
    <p:sldId id="267" r:id="rId15"/>
    <p:sldId id="269" r:id="rId16"/>
    <p:sldId id="270" r:id="rId17"/>
    <p:sldId id="272" r:id="rId18"/>
    <p:sldId id="273" r:id="rId19"/>
    <p:sldId id="274" r:id="rId20"/>
    <p:sldId id="275" r:id="rId21"/>
    <p:sldId id="276" r:id="rId22"/>
    <p:sldId id="277"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 userDrawn="1">
          <p15:clr>
            <a:srgbClr val="A4A3A4"/>
          </p15:clr>
        </p15:guide>
        <p15:guide id="2" pos="1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66"/>
    <a:srgbClr val="000000"/>
    <a:srgbClr val="E1FFFF"/>
    <a:srgbClr val="162146"/>
    <a:srgbClr val="5F656B"/>
    <a:srgbClr val="596165"/>
    <a:srgbClr val="DDDAD7"/>
    <a:srgbClr val="3D3D3D"/>
    <a:srgbClr val="304A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80" autoAdjust="0"/>
    <p:restoredTop sz="88712" autoAdjust="0"/>
  </p:normalViewPr>
  <p:slideViewPr>
    <p:cSldViewPr snapToGrid="0" snapToObjects="1" showGuides="1">
      <p:cViewPr varScale="1">
        <p:scale>
          <a:sx n="68" d="100"/>
          <a:sy n="68" d="100"/>
        </p:scale>
        <p:origin x="970" y="72"/>
      </p:cViewPr>
      <p:guideLst>
        <p:guide orient="horz" pos="268"/>
        <p:guide pos="139"/>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snapToObjects="1">
      <p:cViewPr>
        <p:scale>
          <a:sx n="100" d="100"/>
          <a:sy n="100" d="100"/>
        </p:scale>
        <p:origin x="2352" y="-177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B7105C74-5D5E-FE4F-B601-0624828AC97F}" type="datetimeFigureOut">
              <a:rPr lang="en-US" smtClean="0"/>
              <a:t>9/30/2022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E81FDD20-2A9D-6C4F-8EBD-97713CB0B423}" type="slidenum">
              <a:rPr lang="en-US" smtClean="0"/>
              <a:t>‹#›</a:t>
            </a:fld>
            <a:endParaRPr lang="en-US" dirty="0"/>
          </a:p>
        </p:txBody>
      </p:sp>
    </p:spTree>
    <p:extLst>
      <p:ext uri="{BB962C8B-B14F-4D97-AF65-F5344CB8AC3E}">
        <p14:creationId xmlns:p14="http://schemas.microsoft.com/office/powerpoint/2010/main" val="186370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36A4FC1A-7BFF-4F43-9454-31A6101EC2AB}" type="datetimeFigureOut">
              <a:rPr lang="en-US" smtClean="0"/>
              <a:t>9/30/2022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EDEC144-5708-524F-8182-C7FC24335BD2}" type="slidenum">
              <a:rPr lang="en-US" smtClean="0"/>
              <a:t>‹#›</a:t>
            </a:fld>
            <a:endParaRPr lang="en-US" dirty="0"/>
          </a:p>
        </p:txBody>
      </p:sp>
    </p:spTree>
    <p:extLst>
      <p:ext uri="{BB962C8B-B14F-4D97-AF65-F5344CB8AC3E}">
        <p14:creationId xmlns:p14="http://schemas.microsoft.com/office/powerpoint/2010/main" val="400644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000" kern="1200">
        <a:solidFill>
          <a:schemeClr val="tx1"/>
        </a:solidFill>
        <a:latin typeface="+mn-lt"/>
        <a:ea typeface="+mn-ea"/>
        <a:cs typeface="+mn-cs"/>
      </a:defRPr>
    </a:lvl2pPr>
    <a:lvl3pPr marL="914400" algn="l" defTabSz="457200" rtl="0" eaLnBrk="1" latinLnBrk="0" hangingPunct="1">
      <a:defRPr sz="1000" kern="1200">
        <a:solidFill>
          <a:schemeClr val="tx1"/>
        </a:solidFill>
        <a:latin typeface="+mn-lt"/>
        <a:ea typeface="+mn-ea"/>
        <a:cs typeface="+mn-cs"/>
      </a:defRPr>
    </a:lvl3pPr>
    <a:lvl4pPr marL="1371600" algn="l" defTabSz="457200" rtl="0" eaLnBrk="1" latinLnBrk="0" hangingPunct="1">
      <a:defRPr sz="1000" kern="1200">
        <a:solidFill>
          <a:schemeClr val="tx1"/>
        </a:solidFill>
        <a:latin typeface="+mn-lt"/>
        <a:ea typeface="+mn-ea"/>
        <a:cs typeface="+mn-cs"/>
      </a:defRPr>
    </a:lvl4pPr>
    <a:lvl5pPr marL="1828800" algn="l" defTabSz="457200" rtl="0" eaLnBrk="1" latinLnBrk="0" hangingPunct="1">
      <a:defRPr sz="10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3.bp.blogspot.com/-UYE6z8QZ-ZY/Ur-VFBA4NgI/AAAAAAAACPY/EUff9b1_Gcg/s1600/Goal-Setting.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eming.org/explore/p-d-s-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3.bp.blogspot.com/--o4aX9boBpU/UFoBbmhFXWI/AAAAAAAAWUE/gOgqKKVXAmQ/s1600/budget-clip-art(3).jp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voicesofglass.files.wordpress.com/2014/01/changeschallengesahead.gi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vprojectmanagement.com/wp-content/uploads/2013/01/FAN9000744-300x199.jp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mscx.org/Repository/OnePagers/SMCX_OnePager_SMART_Goals_Objectives_Jul21.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2012books.lardbucket.org/books/individual-finance/section_10/cfaf26f1b70ba7701bd3a040d0a9cf6f.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echstagram.com/wp-content/uploads/2015/05/Project-Management.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i2.wp.com/cyprus-mail.com/wp-content/uploads/2013/05/PASYDY-top-brass.jpg?fit=730,999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farm8.staticflickr.com/7172/6694049353_3cc95e04c8_z.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This presentation outlines planning requirements for the purposes of Occupational</a:t>
            </a:r>
            <a:r>
              <a:rPr lang="en-US" sz="1000" kern="1200" baseline="0" dirty="0">
                <a:solidFill>
                  <a:schemeClr val="tx1"/>
                </a:solidFill>
                <a:effectLst/>
                <a:latin typeface="+mn-lt"/>
                <a:ea typeface="+mn-ea"/>
                <a:cs typeface="+mn-cs"/>
              </a:rPr>
              <a:t> Safety and Health Administration (OSHA) Voluntary Protection Programs (</a:t>
            </a:r>
            <a:r>
              <a:rPr lang="en-US" sz="1000" kern="1200" dirty="0">
                <a:solidFill>
                  <a:schemeClr val="tx1"/>
                </a:solidFill>
                <a:effectLst/>
                <a:latin typeface="+mn-lt"/>
                <a:ea typeface="+mn-ea"/>
                <a:cs typeface="+mn-cs"/>
              </a:rPr>
              <a:t>VPP) implementation</a:t>
            </a:r>
            <a:r>
              <a:rPr lang="en-US" sz="1000" dirty="0"/>
              <a:t>.</a:t>
            </a:r>
            <a:endParaRPr lang="en-US" sz="1000"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The presentation provides information on the background and importance of planning, budgeting, required documentation, and the various levels of employee knowledge. It concludes with an action checklist and supplemental details to help with OSHA VPP implementation and sustainment efforts.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a:t>
            </a:fld>
            <a:endParaRPr lang="en-US" dirty="0"/>
          </a:p>
        </p:txBody>
      </p:sp>
    </p:spTree>
    <p:extLst>
      <p:ext uri="{BB962C8B-B14F-4D97-AF65-F5344CB8AC3E}">
        <p14:creationId xmlns:p14="http://schemas.microsoft.com/office/powerpoint/2010/main" val="1913851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Follow this action checklist to implement and sustain VPP expectations for planning. Each of these action checklist items will be covered in more detail.</a:t>
            </a: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Image retrieved</a:t>
            </a:r>
            <a:r>
              <a:rPr lang="en-US" sz="1000" kern="1200" baseline="0" dirty="0">
                <a:solidFill>
                  <a:schemeClr val="tx1"/>
                </a:solidFill>
                <a:effectLst/>
                <a:latin typeface="+mn-lt"/>
                <a:ea typeface="+mn-ea"/>
                <a:cs typeface="+mn-cs"/>
              </a:rPr>
              <a:t> from Bing Images (Creative Commons).</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10</a:t>
            </a:fld>
            <a:endParaRPr lang="en-US" dirty="0"/>
          </a:p>
        </p:txBody>
      </p:sp>
    </p:spTree>
    <p:extLst>
      <p:ext uri="{BB962C8B-B14F-4D97-AF65-F5344CB8AC3E}">
        <p14:creationId xmlns:p14="http://schemas.microsoft.com/office/powerpoint/2010/main" val="3727509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Create S&amp;H goals based on the results of S&amp;H evaluations. Think about how to achieve your overall management goals. Communicate progress and setbacks to team members and employees – keep everyone in the loop so they know how to help.</a:t>
            </a: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Don’t place the responsibilities on one individual – instead, use a group approach! Include multiple groups, individuals, and other employees in the planning process, especially key contractor representatives, to be highly successful across your organization.</a:t>
            </a: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Image retrieved</a:t>
            </a:r>
            <a:r>
              <a:rPr lang="en-US" sz="1000" kern="1200" baseline="0" dirty="0">
                <a:solidFill>
                  <a:schemeClr val="tx1"/>
                </a:solidFill>
                <a:effectLst/>
                <a:latin typeface="+mn-lt"/>
                <a:ea typeface="+mn-ea"/>
                <a:cs typeface="+mn-cs"/>
              </a:rPr>
              <a:t> from Bing Images (free to share and use license) at: </a:t>
            </a:r>
            <a:r>
              <a:rPr lang="en-US" sz="1000" u="sng" kern="1200" dirty="0">
                <a:solidFill>
                  <a:schemeClr val="tx1"/>
                </a:solidFill>
                <a:effectLst/>
                <a:latin typeface="+mn-lt"/>
                <a:ea typeface="+mn-ea"/>
                <a:cs typeface="+mn-cs"/>
                <a:hlinkClick r:id="rId3"/>
              </a:rPr>
              <a:t>http://3.bp.blogspot.com/-UYE6z8QZ-ZY/Ur-VFBA4NgI/AAAAAAAACPY/EUff9b1_Gcg/s1600/Goal-Setting.jpg</a:t>
            </a:r>
            <a:r>
              <a:rPr lang="en-US" sz="1000" kern="1200" dirty="0">
                <a:solidFill>
                  <a:schemeClr val="tx1"/>
                </a:solidFill>
                <a:effectLst/>
              </a:rPr>
              <a:t>.</a:t>
            </a:r>
            <a:endParaRPr lang="en-US" sz="10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The image shows the SMART requirements for</a:t>
            </a:r>
            <a:r>
              <a:rPr lang="en-US" sz="1000" kern="1200" baseline="0" dirty="0">
                <a:solidFill>
                  <a:schemeClr val="tx1"/>
                </a:solidFill>
                <a:effectLst/>
                <a:latin typeface="+mn-lt"/>
                <a:ea typeface="+mn-ea"/>
                <a:cs typeface="+mn-cs"/>
              </a:rPr>
              <a:t> setting meaningful goals and objectives.</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11</a:t>
            </a:fld>
            <a:endParaRPr lang="en-US" dirty="0"/>
          </a:p>
        </p:txBody>
      </p:sp>
    </p:spTree>
    <p:extLst>
      <p:ext uri="{BB962C8B-B14F-4D97-AF65-F5344CB8AC3E}">
        <p14:creationId xmlns:p14="http://schemas.microsoft.com/office/powerpoint/2010/main" val="2532997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There may be local organizations in your community that can assist with the overall planning for your organization. These organizations include other government agencies, non-profit S&amp;H organizations, and volunteer groups.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Your pre-planning efforts ensure you identify and eliminate or control hazards before they enter the workplace. You do this by developing a list of hazard analyses and conducting them during your efforts.  </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Consider the Plan-Do-Check-Act cycle for process improvement, especially planning. For more information on the Deming cycle, visit: </a:t>
            </a:r>
            <a:r>
              <a:rPr lang="en-US" sz="1000" u="sng" kern="1200" dirty="0">
                <a:solidFill>
                  <a:schemeClr val="tx1"/>
                </a:solidFill>
                <a:effectLst/>
                <a:latin typeface="+mn-lt"/>
                <a:ea typeface="+mn-ea"/>
                <a:cs typeface="+mn-cs"/>
                <a:hlinkClick r:id="rId3"/>
              </a:rPr>
              <a:t>https://deming.org/explore/p-d-s-a</a:t>
            </a:r>
            <a:r>
              <a:rPr lang="en-US" sz="1000" kern="1200" dirty="0">
                <a:solidFill>
                  <a:schemeClr val="tx1"/>
                </a:solidFill>
                <a:effectLst/>
                <a:latin typeface="+mn-lt"/>
                <a:ea typeface="+mn-ea"/>
                <a:cs typeface="+mn-cs"/>
              </a:rPr>
              <a:t>.</a:t>
            </a: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Image retrieved</a:t>
            </a:r>
            <a:r>
              <a:rPr lang="en-US" sz="1000" kern="1200" baseline="0" dirty="0">
                <a:solidFill>
                  <a:schemeClr val="tx1"/>
                </a:solidFill>
                <a:effectLst/>
                <a:latin typeface="+mn-lt"/>
                <a:ea typeface="+mn-ea"/>
                <a:cs typeface="+mn-cs"/>
              </a:rPr>
              <a:t> from Bing Images (Creative Commons).</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12</a:t>
            </a:fld>
            <a:endParaRPr lang="en-US" dirty="0"/>
          </a:p>
        </p:txBody>
      </p:sp>
    </p:spTree>
    <p:extLst>
      <p:ext uri="{BB962C8B-B14F-4D97-AF65-F5344CB8AC3E}">
        <p14:creationId xmlns:p14="http://schemas.microsoft.com/office/powerpoint/2010/main" val="808268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The safety staff is generally responsible for developing the safety budget during the planning process. The safety budget is usually part of an overall organizational budget. You must prioritize important and essential items vs. what is “nice to have”.</a:t>
            </a: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Write the budget in detail, outlining categories where budgeting is needed and comparing it to previous allocations and resources. Always provide justification as to why the budget needs to increase, if applicable, or why you need previously unapproved requests approved now.</a:t>
            </a: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Image retrieved from Bing Images (free to share and use license) at: </a:t>
            </a:r>
            <a:r>
              <a:rPr lang="en-US" sz="1000" u="sng" kern="1200" dirty="0">
                <a:solidFill>
                  <a:schemeClr val="tx1"/>
                </a:solidFill>
                <a:effectLst/>
                <a:latin typeface="+mn-lt"/>
                <a:ea typeface="+mn-ea"/>
                <a:cs typeface="+mn-cs"/>
                <a:hlinkClick r:id="rId3"/>
              </a:rPr>
              <a:t>http://3.bp.blogspot.com/--o4aX9boBpU/UFoBbmhFXWI/AAAAAAAAWUE/gOgqKKVXAmQ/s1600/budget-clip-art(3).jpg</a:t>
            </a:r>
            <a:r>
              <a:rPr lang="en-US" sz="1000" kern="1200" dirty="0">
                <a:solidFill>
                  <a:schemeClr val="tx1"/>
                </a:solidFill>
                <a:effectLst/>
                <a:latin typeface="+mn-lt"/>
                <a:ea typeface="+mn-ea"/>
                <a:cs typeface="+mn-cs"/>
              </a:rPr>
              <a:t>.</a:t>
            </a: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The image shows a person developing a budget; assure you have the proper resources to meet the expectations of your S&amp;H plan.</a:t>
            </a:r>
          </a:p>
        </p:txBody>
      </p:sp>
      <p:sp>
        <p:nvSpPr>
          <p:cNvPr id="4" name="Slide Number Placeholder 3"/>
          <p:cNvSpPr>
            <a:spLocks noGrp="1"/>
          </p:cNvSpPr>
          <p:nvPr>
            <p:ph type="sldNum" sz="quarter" idx="10"/>
          </p:nvPr>
        </p:nvSpPr>
        <p:spPr/>
        <p:txBody>
          <a:bodyPr/>
          <a:lstStyle/>
          <a:p>
            <a:fld id="{EEDEC144-5708-524F-8182-C7FC24335BD2}" type="slidenum">
              <a:rPr lang="en-US" smtClean="0"/>
              <a:t>13</a:t>
            </a:fld>
            <a:endParaRPr lang="en-US" dirty="0"/>
          </a:p>
        </p:txBody>
      </p:sp>
    </p:spTree>
    <p:extLst>
      <p:ext uri="{BB962C8B-B14F-4D97-AF65-F5344CB8AC3E}">
        <p14:creationId xmlns:p14="http://schemas.microsoft.com/office/powerpoint/2010/main" val="1625579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Pre-use</a:t>
            </a:r>
            <a:r>
              <a:rPr lang="en-US" sz="1000" kern="1200" baseline="0" dirty="0">
                <a:solidFill>
                  <a:schemeClr val="tx1"/>
                </a:solidFill>
                <a:effectLst/>
                <a:latin typeface="+mn-lt"/>
                <a:ea typeface="+mn-ea"/>
                <a:cs typeface="+mn-cs"/>
              </a:rPr>
              <a:t> approval processes have many benefits</a:t>
            </a:r>
            <a:r>
              <a:rPr lang="en-US" sz="1000" kern="1200" dirty="0">
                <a:solidFill>
                  <a:schemeClr val="tx1"/>
                </a:solidFill>
                <a:effectLst/>
                <a:latin typeface="+mn-lt"/>
                <a:ea typeface="+mn-ea"/>
                <a:cs typeface="+mn-cs"/>
              </a:rPr>
              <a:t>. First, S&amp;H professionals can identify hazards and develop approaches to control identified</a:t>
            </a:r>
            <a:r>
              <a:rPr lang="en-US" sz="1000" kern="1200" baseline="0" dirty="0">
                <a:solidFill>
                  <a:schemeClr val="tx1"/>
                </a:solidFill>
                <a:effectLst/>
                <a:latin typeface="+mn-lt"/>
                <a:ea typeface="+mn-ea"/>
                <a:cs typeface="+mn-cs"/>
              </a:rPr>
              <a:t> hazards </a:t>
            </a:r>
            <a:r>
              <a:rPr lang="en-US" sz="1000" kern="1200" dirty="0">
                <a:solidFill>
                  <a:schemeClr val="tx1"/>
                </a:solidFill>
                <a:effectLst/>
                <a:latin typeface="+mn-lt"/>
                <a:ea typeface="+mn-ea"/>
                <a:cs typeface="+mn-cs"/>
              </a:rPr>
              <a:t>before they enter the workplace. The pre-use approval process ensures all new purchases or changes are compliant with S&amp;H regulations (e.g., machine guarding). In addition, analyzing</a:t>
            </a:r>
            <a:r>
              <a:rPr lang="en-US" sz="1000" kern="1200" baseline="0" dirty="0">
                <a:solidFill>
                  <a:schemeClr val="tx1"/>
                </a:solidFill>
                <a:effectLst/>
                <a:latin typeface="+mn-lt"/>
                <a:ea typeface="+mn-ea"/>
                <a:cs typeface="+mn-cs"/>
              </a:rPr>
              <a:t> your equipment before use </a:t>
            </a:r>
            <a:r>
              <a:rPr lang="en-US" sz="1000" kern="1200" dirty="0">
                <a:solidFill>
                  <a:schemeClr val="tx1"/>
                </a:solidFill>
                <a:effectLst/>
                <a:latin typeface="+mn-lt"/>
                <a:ea typeface="+mn-ea"/>
                <a:cs typeface="+mn-cs"/>
              </a:rPr>
              <a:t>saves time and money; for example, if new machinery arrives and needs additional safety guarding or safety devices before use.</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Review existing Service or Agency guidance for the procurement of new chemicals, purchasing of machinery, or changing the way a process is completed prior to developing your own processes. Many Services</a:t>
            </a:r>
            <a:r>
              <a:rPr lang="en-US" sz="1000" kern="1200" baseline="0" dirty="0">
                <a:solidFill>
                  <a:schemeClr val="tx1"/>
                </a:solidFill>
                <a:effectLst/>
                <a:latin typeface="+mn-lt"/>
                <a:ea typeface="+mn-ea"/>
                <a:cs typeface="+mn-cs"/>
              </a:rPr>
              <a:t> and Agencies have existing pre-use approval forms.</a:t>
            </a: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Create pre-use approval processes (if necessary) for new chemicals, equipment, machinery, facilities, or processes. Each of these may have individual processes. These processes require S&amp;H reviews and approvals PRIOR to purchasing or changes.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Key personnel</a:t>
            </a:r>
            <a:r>
              <a:rPr lang="en-US" sz="1000" kern="1200" baseline="0" dirty="0">
                <a:solidFill>
                  <a:schemeClr val="tx1"/>
                </a:solidFill>
                <a:effectLst/>
                <a:latin typeface="+mn-lt"/>
                <a:ea typeface="+mn-ea"/>
                <a:cs typeface="+mn-cs"/>
              </a:rPr>
              <a:t> may include:  S&amp;H staff, industrial hygienists, occupational health, environmental specialists, and fire department personnel.</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Identify S&amp;H requirements in the purchase of new equipment, materials, or chemicals; standardize these expectations and apply them to every purchase order or specification. S&amp;H professionals should use their knowledge and expertise to develop these criteria. Train management, supervisors, and affected personnel on all pre-approval processes. Enforce all pre-approval processes.</a:t>
            </a:r>
          </a:p>
        </p:txBody>
      </p:sp>
      <p:sp>
        <p:nvSpPr>
          <p:cNvPr id="4" name="Slide Number Placeholder 3"/>
          <p:cNvSpPr>
            <a:spLocks noGrp="1"/>
          </p:cNvSpPr>
          <p:nvPr>
            <p:ph type="sldNum" sz="quarter" idx="10"/>
          </p:nvPr>
        </p:nvSpPr>
        <p:spPr/>
        <p:txBody>
          <a:bodyPr/>
          <a:lstStyle/>
          <a:p>
            <a:fld id="{EEDEC144-5708-524F-8182-C7FC24335BD2}" type="slidenum">
              <a:rPr lang="en-US" smtClean="0"/>
              <a:t>14</a:t>
            </a:fld>
            <a:endParaRPr lang="en-US" dirty="0"/>
          </a:p>
        </p:txBody>
      </p:sp>
    </p:spTree>
    <p:extLst>
      <p:ext uri="{BB962C8B-B14F-4D97-AF65-F5344CB8AC3E}">
        <p14:creationId xmlns:p14="http://schemas.microsoft.com/office/powerpoint/2010/main" val="2555446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Communicate workplace changes to all affected employees. Training may be required depending how the change affects work processes. For example, new chemicals create a change in procedures; therefore, you must train employees on these procedural changes. Make sure to document all training sessions and communications.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Image retrieved from Bing Images (free to share and use license) at:</a:t>
            </a:r>
            <a:r>
              <a:rPr lang="en-US" sz="1000" kern="1200" baseline="0" dirty="0">
                <a:solidFill>
                  <a:schemeClr val="tx1"/>
                </a:solidFill>
                <a:effectLst/>
                <a:latin typeface="+mn-lt"/>
                <a:ea typeface="+mn-ea"/>
                <a:cs typeface="+mn-cs"/>
              </a:rPr>
              <a:t> </a:t>
            </a:r>
            <a:r>
              <a:rPr lang="en-US" sz="1000" u="sng" kern="1200" dirty="0">
                <a:solidFill>
                  <a:schemeClr val="tx1"/>
                </a:solidFill>
                <a:effectLst/>
                <a:latin typeface="+mn-lt"/>
                <a:ea typeface="+mn-ea"/>
                <a:cs typeface="+mn-cs"/>
                <a:hlinkClick r:id="rId3"/>
              </a:rPr>
              <a:t>https://voicesofglass.files.wordpress.com/2014/01/changeschallengesahead.gif</a:t>
            </a:r>
            <a:r>
              <a:rPr lang="en-US" sz="10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EEDEC144-5708-524F-8182-C7FC24335BD2}" type="slidenum">
              <a:rPr lang="en-US" smtClean="0"/>
              <a:t>15</a:t>
            </a:fld>
            <a:endParaRPr lang="en-US" dirty="0"/>
          </a:p>
        </p:txBody>
      </p:sp>
    </p:spTree>
    <p:extLst>
      <p:ext uri="{BB962C8B-B14F-4D97-AF65-F5344CB8AC3E}">
        <p14:creationId xmlns:p14="http://schemas.microsoft.com/office/powerpoint/2010/main" val="4096878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Examples of when to inform affected personnel include:</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What changes have occurred (e.g., new chemicals)</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How the change affects work (e.g., new hazards)</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What needs to be done different (e.g., changes in procedures, new PPE).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effectLst/>
                <a:latin typeface="+mn-lt"/>
                <a:ea typeface="+mn-ea"/>
                <a:cs typeface="+mn-cs"/>
              </a:rPr>
              <a:t>It is important to not only communicate pre-use approval procedures with employees, but the process they need to follow when they bring items, like PPE or chemicals, in the workplace.</a:t>
            </a:r>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Image retrieved from Bing Images (Creative Commons).</a:t>
            </a: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The image shows a supervisor showing an employee how a new chemical changes their work processes. </a:t>
            </a:r>
          </a:p>
        </p:txBody>
      </p:sp>
      <p:sp>
        <p:nvSpPr>
          <p:cNvPr id="4" name="Slide Number Placeholder 3"/>
          <p:cNvSpPr>
            <a:spLocks noGrp="1"/>
          </p:cNvSpPr>
          <p:nvPr>
            <p:ph type="sldNum" sz="quarter" idx="10"/>
          </p:nvPr>
        </p:nvSpPr>
        <p:spPr/>
        <p:txBody>
          <a:bodyPr/>
          <a:lstStyle/>
          <a:p>
            <a:fld id="{EEDEC144-5708-524F-8182-C7FC24335BD2}" type="slidenum">
              <a:rPr lang="en-US" smtClean="0"/>
              <a:t>16</a:t>
            </a:fld>
            <a:endParaRPr lang="en-US" dirty="0"/>
          </a:p>
        </p:txBody>
      </p:sp>
    </p:spTree>
    <p:extLst>
      <p:ext uri="{BB962C8B-B14F-4D97-AF65-F5344CB8AC3E}">
        <p14:creationId xmlns:p14="http://schemas.microsoft.com/office/powerpoint/2010/main" val="1626448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Plan execution revolves around ensuring</a:t>
            </a:r>
            <a:r>
              <a:rPr lang="en-US" sz="1000" baseline="0" dirty="0"/>
              <a:t> employees (e.g., employees, supervisors, stakeholders) use your planning processes. The system of approvals and reviews prior to purchases and changes helps reduce S&amp;H risk potential. Rely on your accountability guidance if employees do not use your processes consistently.</a:t>
            </a:r>
            <a:endParaRPr lang="en-US" sz="1000" dirty="0"/>
          </a:p>
          <a:p>
            <a:endParaRPr lang="en-US" sz="1000" dirty="0"/>
          </a:p>
          <a:p>
            <a:r>
              <a:rPr lang="en-US" sz="1000" dirty="0"/>
              <a:t>Image retrieved</a:t>
            </a:r>
            <a:r>
              <a:rPr lang="en-US" sz="1000" baseline="0" dirty="0"/>
              <a:t> from Bing Images (free to share and use license) at: </a:t>
            </a:r>
            <a:r>
              <a:rPr lang="en-US" sz="1000" u="sng" kern="1200" dirty="0">
                <a:solidFill>
                  <a:schemeClr val="tx1"/>
                </a:solidFill>
                <a:effectLst/>
                <a:hlinkClick r:id="rId3"/>
              </a:rPr>
              <a:t>http://svprojectmanagement.com/wp-content/uploads/2013/01/FAN9000744-300x199.jpg</a:t>
            </a:r>
            <a:r>
              <a:rPr lang="en-US" sz="1000" kern="1200" dirty="0">
                <a:solidFill>
                  <a:schemeClr val="tx1"/>
                </a:solidFill>
                <a:effectLst/>
              </a:rPr>
              <a:t>.</a:t>
            </a:r>
          </a:p>
        </p:txBody>
      </p:sp>
      <p:sp>
        <p:nvSpPr>
          <p:cNvPr id="4" name="Slide Number Placeholder 3"/>
          <p:cNvSpPr>
            <a:spLocks noGrp="1"/>
          </p:cNvSpPr>
          <p:nvPr>
            <p:ph type="sldNum" sz="quarter" idx="10"/>
          </p:nvPr>
        </p:nvSpPr>
        <p:spPr/>
        <p:txBody>
          <a:bodyPr/>
          <a:lstStyle/>
          <a:p>
            <a:fld id="{EEDEC144-5708-524F-8182-C7FC24335BD2}" type="slidenum">
              <a:rPr lang="en-US" smtClean="0"/>
              <a:t>17</a:t>
            </a:fld>
            <a:endParaRPr lang="en-US" dirty="0"/>
          </a:p>
        </p:txBody>
      </p:sp>
    </p:spTree>
    <p:extLst>
      <p:ext uri="{BB962C8B-B14F-4D97-AF65-F5344CB8AC3E}">
        <p14:creationId xmlns:p14="http://schemas.microsoft.com/office/powerpoint/2010/main" val="2059642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Utilize the most effective means of communication possible. For example, simply sending a mass email of changes to all employees is not as effective as having a safety stand down meeting to discuss changes in person.</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Review and monitor the safety planning process. Annually, re-evaluate the plan to determine if the planned budget was enough or if the budget needs increased. Evaluate each budgeted or planned </a:t>
            </a:r>
            <a:r>
              <a:rPr lang="en-US" sz="1000" dirty="0"/>
              <a:t>item </a:t>
            </a:r>
            <a:r>
              <a:rPr lang="en-US" sz="1000" kern="1200" dirty="0">
                <a:solidFill>
                  <a:schemeClr val="tx1"/>
                </a:solidFill>
                <a:effectLst/>
                <a:latin typeface="+mn-lt"/>
                <a:ea typeface="+mn-ea"/>
                <a:cs typeface="+mn-cs"/>
              </a:rPr>
              <a:t>to determine if the funding or allocations were enough to accomplish them.</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Use your inspection process to look for new chemicals, equipment, or process and facility changes. S&amp;H professionals typically look for these items during annual safety inspections,</a:t>
            </a:r>
            <a:r>
              <a:rPr lang="en-US" sz="1000" kern="1200" baseline="0" dirty="0">
                <a:solidFill>
                  <a:schemeClr val="tx1"/>
                </a:solidFill>
                <a:effectLst/>
                <a:latin typeface="+mn-lt"/>
                <a:ea typeface="+mn-ea"/>
                <a:cs typeface="+mn-cs"/>
              </a:rPr>
              <a:t> but it is always good to have a second set of eyes looking for these things – especially supervisors inspecting their work areas. Look for these items during workplace inspections because they could have been overlooked initially. All new chemicals, equipment, and process or facility changes need to go through a pre-use analysis process for hazard identification and purposes.</a:t>
            </a:r>
          </a:p>
          <a:p>
            <a:endParaRPr lang="en-US" sz="1000" kern="1200" baseline="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Best Practice: </a:t>
            </a:r>
            <a:r>
              <a:rPr lang="en-US" sz="1000" kern="1200" dirty="0">
                <a:solidFill>
                  <a:schemeClr val="tx1"/>
                </a:solidFill>
                <a:effectLst/>
                <a:latin typeface="+mn-lt"/>
                <a:ea typeface="+mn-ea"/>
                <a:cs typeface="+mn-cs"/>
              </a:rPr>
              <a:t>Use the OSHA VPP annual self-evaluation to monitor the effectiveness of your SOHMS.</a:t>
            </a:r>
          </a:p>
        </p:txBody>
      </p:sp>
      <p:sp>
        <p:nvSpPr>
          <p:cNvPr id="4" name="Slide Number Placeholder 3"/>
          <p:cNvSpPr>
            <a:spLocks noGrp="1"/>
          </p:cNvSpPr>
          <p:nvPr>
            <p:ph type="sldNum" sz="quarter" idx="10"/>
          </p:nvPr>
        </p:nvSpPr>
        <p:spPr/>
        <p:txBody>
          <a:bodyPr/>
          <a:lstStyle/>
          <a:p>
            <a:fld id="{EEDEC144-5708-524F-8182-C7FC24335BD2}" type="slidenum">
              <a:rPr lang="en-US" smtClean="0"/>
              <a:t>18</a:t>
            </a:fld>
            <a:endParaRPr lang="en-US" dirty="0"/>
          </a:p>
        </p:txBody>
      </p:sp>
    </p:spTree>
    <p:extLst>
      <p:ext uri="{BB962C8B-B14F-4D97-AF65-F5344CB8AC3E}">
        <p14:creationId xmlns:p14="http://schemas.microsoft.com/office/powerpoint/2010/main" val="1003676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19</a:t>
            </a:fld>
            <a:endParaRPr lang="en-US" dirty="0"/>
          </a:p>
        </p:txBody>
      </p:sp>
    </p:spTree>
    <p:extLst>
      <p:ext uri="{BB962C8B-B14F-4D97-AF65-F5344CB8AC3E}">
        <p14:creationId xmlns:p14="http://schemas.microsoft.com/office/powerpoint/2010/main" val="918101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000" kern="1200" dirty="0">
                <a:solidFill>
                  <a:schemeClr val="tx1"/>
                </a:solidFill>
                <a:effectLst/>
              </a:rPr>
              <a:t>This presentation is beneficial to safety and occupational health (SOH) professionals, VPP representatives, as well as others with safety and health (S&amp;H) planning responsibilities, to include those involved in budget development, facility changes, and the purchase of new chemicals, machinery, and equipment.</a:t>
            </a:r>
            <a:endParaRPr lang="en-US" sz="1000" dirty="0"/>
          </a:p>
        </p:txBody>
      </p:sp>
      <p:sp>
        <p:nvSpPr>
          <p:cNvPr id="4" name="Slide Number Placeholder 3"/>
          <p:cNvSpPr>
            <a:spLocks noGrp="1"/>
          </p:cNvSpPr>
          <p:nvPr>
            <p:ph type="sldNum" sz="quarter" idx="10"/>
          </p:nvPr>
        </p:nvSpPr>
        <p:spPr/>
        <p:txBody>
          <a:bodyPr/>
          <a:lstStyle/>
          <a:p>
            <a:fld id="{EEDEC144-5708-524F-8182-C7FC24335BD2}" type="slidenum">
              <a:rPr lang="en-US" smtClean="0"/>
              <a:t>2</a:t>
            </a:fld>
            <a:endParaRPr lang="en-US" dirty="0"/>
          </a:p>
        </p:txBody>
      </p:sp>
    </p:spTree>
    <p:extLst>
      <p:ext uri="{BB962C8B-B14F-4D97-AF65-F5344CB8AC3E}">
        <p14:creationId xmlns:p14="http://schemas.microsoft.com/office/powerpoint/2010/main" val="3237772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ML&amp;EI = Management Leadership and Employee Involvement</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Planning in the early stages of any project, activity, or process change ensures you identify potential hazards and subsequent hazard controls before the work begins and employee exposures occur. Planning helps identify the budget, time, and other resources in advance to prepare for these risks.</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Example resources include: personnel, job skills, materials, time, and equipment.</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Reviewing S&amp;H concerns late in the planning cycle may lead to unanticipated S&amp;H obstacles, limiting options to move forward with the initial plan, and increased costs.</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Your goal is to prevent mishaps in the planning process. A good risk assessment identifies anticipated risks, while your action plan implements the controls to reduce overall operational risk.</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Image retrieved</a:t>
            </a:r>
            <a:r>
              <a:rPr lang="en-US" sz="1000" kern="1200" baseline="0" dirty="0">
                <a:solidFill>
                  <a:schemeClr val="tx1"/>
                </a:solidFill>
                <a:effectLst/>
                <a:latin typeface="+mn-lt"/>
                <a:ea typeface="+mn-ea"/>
                <a:cs typeface="+mn-cs"/>
              </a:rPr>
              <a:t> from Bing Images (Creative Commons).</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3</a:t>
            </a:fld>
            <a:endParaRPr lang="en-US" dirty="0"/>
          </a:p>
        </p:txBody>
      </p:sp>
    </p:spTree>
    <p:extLst>
      <p:ext uri="{BB962C8B-B14F-4D97-AF65-F5344CB8AC3E}">
        <p14:creationId xmlns:p14="http://schemas.microsoft.com/office/powerpoint/2010/main" val="3006140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Use the planning process to establish S&amp;H goals and objectives.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Ensure your goals are </a:t>
            </a:r>
            <a:r>
              <a:rPr lang="en-US" sz="1000" u="sng" kern="1200" dirty="0">
                <a:solidFill>
                  <a:schemeClr val="tx1"/>
                </a:solidFill>
                <a:effectLst/>
                <a:latin typeface="+mn-lt"/>
                <a:ea typeface="+mn-ea"/>
                <a:cs typeface="+mn-cs"/>
              </a:rPr>
              <a:t>s</a:t>
            </a:r>
            <a:r>
              <a:rPr lang="en-US" sz="1000" kern="1200" dirty="0">
                <a:solidFill>
                  <a:schemeClr val="tx1"/>
                </a:solidFill>
                <a:effectLst/>
                <a:latin typeface="+mn-lt"/>
                <a:ea typeface="+mn-ea"/>
                <a:cs typeface="+mn-cs"/>
              </a:rPr>
              <a:t>pecific,</a:t>
            </a:r>
            <a:r>
              <a:rPr lang="en-US" sz="1000" kern="1200" baseline="0" dirty="0">
                <a:solidFill>
                  <a:schemeClr val="tx1"/>
                </a:solidFill>
                <a:effectLst/>
                <a:latin typeface="+mn-lt"/>
                <a:ea typeface="+mn-ea"/>
                <a:cs typeface="+mn-cs"/>
              </a:rPr>
              <a:t> </a:t>
            </a:r>
            <a:r>
              <a:rPr lang="en-US" sz="1000" u="sng" kern="1200" baseline="0" dirty="0">
                <a:solidFill>
                  <a:schemeClr val="tx1"/>
                </a:solidFill>
                <a:effectLst/>
                <a:latin typeface="+mn-lt"/>
                <a:ea typeface="+mn-ea"/>
                <a:cs typeface="+mn-cs"/>
              </a:rPr>
              <a:t>m</a:t>
            </a:r>
            <a:r>
              <a:rPr lang="en-US" sz="1000" kern="1200" baseline="0" dirty="0">
                <a:solidFill>
                  <a:schemeClr val="tx1"/>
                </a:solidFill>
                <a:effectLst/>
                <a:latin typeface="+mn-lt"/>
                <a:ea typeface="+mn-ea"/>
                <a:cs typeface="+mn-cs"/>
              </a:rPr>
              <a:t>easurable, </a:t>
            </a:r>
            <a:r>
              <a:rPr lang="en-US" sz="1000" u="sng" kern="1200" baseline="0" dirty="0">
                <a:solidFill>
                  <a:schemeClr val="tx1"/>
                </a:solidFill>
                <a:effectLst/>
                <a:latin typeface="+mn-lt"/>
                <a:ea typeface="+mn-ea"/>
                <a:cs typeface="+mn-cs"/>
              </a:rPr>
              <a:t>a</a:t>
            </a:r>
            <a:r>
              <a:rPr lang="en-US" sz="1000" kern="1200" baseline="0" dirty="0">
                <a:solidFill>
                  <a:schemeClr val="tx1"/>
                </a:solidFill>
                <a:effectLst/>
                <a:latin typeface="+mn-lt"/>
                <a:ea typeface="+mn-ea"/>
                <a:cs typeface="+mn-cs"/>
              </a:rPr>
              <a:t>ttainable, </a:t>
            </a:r>
            <a:r>
              <a:rPr lang="en-US" sz="1000" u="sng" kern="1200" baseline="0" dirty="0">
                <a:solidFill>
                  <a:schemeClr val="tx1"/>
                </a:solidFill>
                <a:effectLst/>
                <a:latin typeface="+mn-lt"/>
                <a:ea typeface="+mn-ea"/>
                <a:cs typeface="+mn-cs"/>
              </a:rPr>
              <a:t>r</a:t>
            </a:r>
            <a:r>
              <a:rPr lang="en-US" sz="1000" kern="1200" baseline="0" dirty="0">
                <a:solidFill>
                  <a:schemeClr val="tx1"/>
                </a:solidFill>
                <a:effectLst/>
                <a:latin typeface="+mn-lt"/>
                <a:ea typeface="+mn-ea"/>
                <a:cs typeface="+mn-cs"/>
              </a:rPr>
              <a:t>ealistic, and </a:t>
            </a:r>
            <a:r>
              <a:rPr lang="en-US" sz="1000" u="sng" kern="1200" baseline="0" dirty="0">
                <a:solidFill>
                  <a:schemeClr val="tx1"/>
                </a:solidFill>
                <a:effectLst/>
                <a:latin typeface="+mn-lt"/>
                <a:ea typeface="+mn-ea"/>
                <a:cs typeface="+mn-cs"/>
              </a:rPr>
              <a:t>t</a:t>
            </a:r>
            <a:r>
              <a:rPr lang="en-US" sz="1000" kern="1200" baseline="0" dirty="0">
                <a:solidFill>
                  <a:schemeClr val="tx1"/>
                </a:solidFill>
                <a:effectLst/>
                <a:latin typeface="+mn-lt"/>
                <a:ea typeface="+mn-ea"/>
                <a:cs typeface="+mn-cs"/>
              </a:rPr>
              <a:t>ime-oriented (SMART)</a:t>
            </a:r>
            <a:r>
              <a:rPr lang="en-US" sz="1000" kern="1200" dirty="0">
                <a:solidFill>
                  <a:schemeClr val="tx1"/>
                </a:solidFill>
                <a:effectLst/>
                <a:latin typeface="+mn-lt"/>
                <a:ea typeface="+mn-ea"/>
                <a:cs typeface="+mn-cs"/>
              </a:rPr>
              <a:t>. For information on SMART goals and objectives, visit this webpage: </a:t>
            </a:r>
            <a:r>
              <a:rPr lang="en-US" sz="1000" u="sng" kern="1200" dirty="0">
                <a:solidFill>
                  <a:schemeClr val="tx1"/>
                </a:solidFill>
                <a:effectLst/>
                <a:latin typeface="+mn-lt"/>
                <a:ea typeface="+mn-ea"/>
                <a:cs typeface="+mn-cs"/>
                <a:hlinkClick r:id="rId3"/>
              </a:rPr>
              <a:t>https://smscx.org/Repository/OnePagers/SMCX_OnePager_SMART_Goals_Objectives_Jul21.pdf</a:t>
            </a:r>
            <a:endParaRPr lang="en-US" sz="1000" u="sng"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Develop a plan to prioritize process improvements. Layout your resources, including personnel, job skills, materials, and equipment. Set timelines and milestones.</a:t>
            </a: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Image retrieved</a:t>
            </a:r>
            <a:r>
              <a:rPr lang="en-US" sz="1000" kern="1200" baseline="0" dirty="0">
                <a:solidFill>
                  <a:schemeClr val="tx1"/>
                </a:solidFill>
                <a:effectLst/>
                <a:latin typeface="+mn-lt"/>
                <a:ea typeface="+mn-ea"/>
                <a:cs typeface="+mn-cs"/>
              </a:rPr>
              <a:t> from Bing Images (Creative Commons).</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4</a:t>
            </a:fld>
            <a:endParaRPr lang="en-US" dirty="0"/>
          </a:p>
        </p:txBody>
      </p:sp>
    </p:spTree>
    <p:extLst>
      <p:ext uri="{BB962C8B-B14F-4D97-AF65-F5344CB8AC3E}">
        <p14:creationId xmlns:p14="http://schemas.microsoft.com/office/powerpoint/2010/main" val="774415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Make sure you provide completed</a:t>
            </a:r>
            <a:r>
              <a:rPr lang="en-US" sz="1000" kern="1200" baseline="0" dirty="0">
                <a:solidFill>
                  <a:schemeClr val="tx1"/>
                </a:solidFill>
                <a:effectLst/>
                <a:latin typeface="+mn-lt"/>
                <a:ea typeface="+mn-ea"/>
                <a:cs typeface="+mn-cs"/>
              </a:rPr>
              <a:t> examples of forms and documents to your assessment team. Don’t just show them blank forms! They want to see the documents you filled out to thoroughly assess the processes within your safety and occupational health management system (SOHMS).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Personnel involved in site planning may find an organizational chart and list of tenet organizations, volunteers, and imbedded contractors useful in planning processes. These documents are useful if someone is unfamiliar with your worksite. Compensation reports detailing the costs of legacy injury cases may identify trends and additional budgeting requirements towards combatting those trends.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Safety personnel generally develop a strategic plan and S&amp;H goals. Goals need to have objectives detailing the actions needed to obtain the goals.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Perception surveys are not an OSHA VPP requirement; however, they identify where to adjust the safety culture. Use the results of these surveys to evaluate the current budgeting and resources to determine if additional funds, personnel, or other items are needed in a particular area.</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A safety budget includes, but is not limited to, expenditures for the overall budget, new equipment and processes, personal protective equipment (PPE), safety training, controlling identified hazards, and awards and promotions. It is also important to have documentation outlining exactly how the budget was determined.</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Image retrieved</a:t>
            </a:r>
            <a:r>
              <a:rPr lang="en-US" sz="1000" b="1"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from Bing Images (free to share and use license) at: </a:t>
            </a:r>
            <a:r>
              <a:rPr lang="en-US" sz="1000" u="sng" kern="1200" dirty="0">
                <a:solidFill>
                  <a:schemeClr val="tx1"/>
                </a:solidFill>
                <a:effectLst/>
                <a:latin typeface="+mn-lt"/>
                <a:ea typeface="+mn-ea"/>
                <a:cs typeface="+mn-cs"/>
                <a:hlinkClick r:id="rId3"/>
              </a:rPr>
              <a:t>https://2012books.lardbucket.org/books/individual-finance/section_10/cfaf26f1b70ba7701bd3a040d0a9cf6f.jpg</a:t>
            </a:r>
            <a:r>
              <a:rPr lang="en-US" sz="1000" kern="1200" dirty="0">
                <a:solidFill>
                  <a:schemeClr val="tx1"/>
                </a:solidFill>
                <a:effectLst/>
                <a:latin typeface="+mn-lt"/>
                <a:ea typeface="+mn-ea"/>
                <a:cs typeface="+mn-cs"/>
              </a:rPr>
              <a:t>.</a:t>
            </a:r>
          </a:p>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5</a:t>
            </a:fld>
            <a:endParaRPr lang="en-US" dirty="0"/>
          </a:p>
        </p:txBody>
      </p:sp>
    </p:spTree>
    <p:extLst>
      <p:ext uri="{BB962C8B-B14F-4D97-AF65-F5344CB8AC3E}">
        <p14:creationId xmlns:p14="http://schemas.microsoft.com/office/powerpoint/2010/main" val="777651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Facility modification documentation may include maps, blueprints, and specification packages.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Hazard assessment documentation may include pre-planning forms with anticipated risks and other hazard assessments (e.g., job hazard analyses, process hazard analyses) for evaluating the work environment and processes at the beginning of a change.</a:t>
            </a:r>
          </a:p>
          <a:p>
            <a:endParaRPr lang="en-US" sz="10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If you are a construction company, you must consider S&amp;H for each individual phase of your construction projects.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Image retrieved</a:t>
            </a:r>
            <a:r>
              <a:rPr lang="en-US" sz="1000" b="1"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from Bing Images (free to share and use license) at: </a:t>
            </a:r>
            <a:r>
              <a:rPr lang="en-US" sz="1000" u="sng" kern="1200" dirty="0">
                <a:solidFill>
                  <a:schemeClr val="tx1"/>
                </a:solidFill>
                <a:effectLst/>
                <a:latin typeface="+mn-lt"/>
                <a:ea typeface="+mn-ea"/>
                <a:cs typeface="+mn-cs"/>
                <a:hlinkClick r:id="rId3"/>
              </a:rPr>
              <a:t>http://www.techstagram.com/wp-content/uploads/2015/05/Project-Management.jpg</a:t>
            </a:r>
            <a:r>
              <a:rPr lang="en-US" sz="10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EEDEC144-5708-524F-8182-C7FC24335BD2}" type="slidenum">
              <a:rPr lang="en-US" smtClean="0"/>
              <a:t>6</a:t>
            </a:fld>
            <a:endParaRPr lang="en-US" dirty="0"/>
          </a:p>
        </p:txBody>
      </p:sp>
    </p:spTree>
    <p:extLst>
      <p:ext uri="{BB962C8B-B14F-4D97-AF65-F5344CB8AC3E}">
        <p14:creationId xmlns:p14="http://schemas.microsoft.com/office/powerpoint/2010/main" val="2530984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Leadership should know about:  budget development, procurement approvals, and facility and process modification approvals.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Upper management must provide adequate resources for S&amp;H programming, such as funding, time, and professional staff.</a:t>
            </a: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Image retrieved from Bing Images (free to share and use license) at: </a:t>
            </a:r>
            <a:r>
              <a:rPr lang="en-US" sz="1000" u="sng" kern="1200" dirty="0">
                <a:solidFill>
                  <a:schemeClr val="tx1"/>
                </a:solidFill>
                <a:effectLst/>
                <a:latin typeface="+mn-lt"/>
                <a:ea typeface="+mn-ea"/>
                <a:cs typeface="+mn-cs"/>
                <a:hlinkClick r:id="rId3"/>
              </a:rPr>
              <a:t>http://i2.wp.com/cyprus-mail.com/wp-content/uploads/2013/05/PASYDY-top-brass.jpg?fit=730%2C9999</a:t>
            </a:r>
            <a:r>
              <a:rPr lang="en-US" sz="1000" kern="1200" dirty="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The image shows a planning meeting between divisional groups.</a:t>
            </a:r>
          </a:p>
        </p:txBody>
      </p:sp>
      <p:sp>
        <p:nvSpPr>
          <p:cNvPr id="4" name="Slide Number Placeholder 3"/>
          <p:cNvSpPr>
            <a:spLocks noGrp="1"/>
          </p:cNvSpPr>
          <p:nvPr>
            <p:ph type="sldNum" sz="quarter" idx="10"/>
          </p:nvPr>
        </p:nvSpPr>
        <p:spPr/>
        <p:txBody>
          <a:bodyPr/>
          <a:lstStyle/>
          <a:p>
            <a:fld id="{EEDEC144-5708-524F-8182-C7FC24335BD2}" type="slidenum">
              <a:rPr lang="en-US" smtClean="0"/>
              <a:t>7</a:t>
            </a:fld>
            <a:endParaRPr lang="en-US" dirty="0"/>
          </a:p>
        </p:txBody>
      </p:sp>
    </p:spTree>
    <p:extLst>
      <p:ext uri="{BB962C8B-B14F-4D97-AF65-F5344CB8AC3E}">
        <p14:creationId xmlns:p14="http://schemas.microsoft.com/office/powerpoint/2010/main" val="4042941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Key personnel can include:  management, safety staff, facility managers, assigned budget or resource personnel, training managers, project managers, and human resources. Various key personnel are included in S&amp;H health planning because you incorporate S&amp;H planning into every process!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Key personnel must have a thorough understanding of the processes they own and consider safety and health in the planning phase. Additionally, key personnel must know not only the details of the S&amp;H budget, but also the items evaluated to determine the budget. S&amp;H planning also includes training budgets and allocations. </a:t>
            </a:r>
          </a:p>
          <a:p>
            <a:endParaRPr lang="en-US" sz="10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Image retrieved</a:t>
            </a:r>
            <a:r>
              <a:rPr lang="en-US" sz="1000" kern="1200" baseline="0" dirty="0">
                <a:solidFill>
                  <a:schemeClr val="tx1"/>
                </a:solidFill>
                <a:effectLst/>
                <a:latin typeface="+mn-lt"/>
                <a:ea typeface="+mn-ea"/>
                <a:cs typeface="+mn-cs"/>
              </a:rPr>
              <a:t> from Bing Images (Creative Commons).</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8</a:t>
            </a:fld>
            <a:endParaRPr lang="en-US" dirty="0"/>
          </a:p>
        </p:txBody>
      </p:sp>
    </p:spTree>
    <p:extLst>
      <p:ext uri="{BB962C8B-B14F-4D97-AF65-F5344CB8AC3E}">
        <p14:creationId xmlns:p14="http://schemas.microsoft.com/office/powerpoint/2010/main" val="4227220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Employees often inform their supervision when they need new chemicals, materials, or equipment – it is important that employees understand the processes for requesting these items.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Employees should understand the various types of training they received and how often training occurs.</a:t>
            </a:r>
          </a:p>
          <a:p>
            <a:br>
              <a:rPr lang="en-US" sz="1000" kern="1200" dirty="0">
                <a:solidFill>
                  <a:schemeClr val="tx1"/>
                </a:solidFill>
                <a:effectLst/>
                <a:latin typeface="+mn-lt"/>
                <a:ea typeface="+mn-ea"/>
                <a:cs typeface="+mn-cs"/>
              </a:rPr>
            </a:br>
            <a:r>
              <a:rPr lang="en-US" sz="1000" kern="1200" dirty="0">
                <a:solidFill>
                  <a:schemeClr val="tx1"/>
                </a:solidFill>
                <a:effectLst/>
                <a:latin typeface="+mn-lt"/>
                <a:ea typeface="+mn-ea"/>
                <a:cs typeface="+mn-cs"/>
              </a:rPr>
              <a:t>Images retrieved from Bing Images (free to share and use license) at: </a:t>
            </a:r>
            <a:r>
              <a:rPr lang="en-US" sz="1000" u="sng" kern="1200" dirty="0">
                <a:solidFill>
                  <a:schemeClr val="tx1"/>
                </a:solidFill>
                <a:effectLst/>
                <a:latin typeface="+mn-lt"/>
                <a:ea typeface="+mn-ea"/>
                <a:cs typeface="+mn-cs"/>
                <a:hlinkClick r:id="rId3"/>
              </a:rPr>
              <a:t>http://farm8.staticflickr.com/7172/6694049353_3cc95e04c8_z.jpg</a:t>
            </a:r>
            <a:r>
              <a:rPr lang="en-US" sz="1000" kern="1200" dirty="0">
                <a:solidFill>
                  <a:schemeClr val="tx1"/>
                </a:solidFill>
                <a:effectLst/>
                <a:latin typeface="+mn-lt"/>
                <a:ea typeface="+mn-ea"/>
                <a:cs typeface="+mn-cs"/>
              </a:rPr>
              <a:t>.</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The image shows employees engaged in planning processes.</a:t>
            </a:r>
          </a:p>
        </p:txBody>
      </p:sp>
      <p:sp>
        <p:nvSpPr>
          <p:cNvPr id="4" name="Slide Number Placeholder 3"/>
          <p:cNvSpPr>
            <a:spLocks noGrp="1"/>
          </p:cNvSpPr>
          <p:nvPr>
            <p:ph type="sldNum" sz="quarter" idx="10"/>
          </p:nvPr>
        </p:nvSpPr>
        <p:spPr/>
        <p:txBody>
          <a:bodyPr/>
          <a:lstStyle/>
          <a:p>
            <a:fld id="{EEDEC144-5708-524F-8182-C7FC24335BD2}" type="slidenum">
              <a:rPr lang="en-US" smtClean="0"/>
              <a:t>9</a:t>
            </a:fld>
            <a:endParaRPr lang="en-US" dirty="0"/>
          </a:p>
        </p:txBody>
      </p:sp>
    </p:spTree>
    <p:extLst>
      <p:ext uri="{BB962C8B-B14F-4D97-AF65-F5344CB8AC3E}">
        <p14:creationId xmlns:p14="http://schemas.microsoft.com/office/powerpoint/2010/main" val="108445894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0.png"/><Relationship Id="rId5" Type="http://schemas.openxmlformats.org/officeDocument/2006/relationships/image" Target="../media/image6.jpg"/><Relationship Id="rId10" Type="http://schemas.microsoft.com/office/2007/relationships/hdphoto" Target="../media/hdphoto1.wdp"/><Relationship Id="rId4" Type="http://schemas.openxmlformats.org/officeDocument/2006/relationships/image" Target="../media/image5.jpg"/><Relationship Id="rId9"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3" name="Picture 5" descr="\\ad.ctcgsc.org\DFS\jst-projects\PubProjects\Projects\hullmw\2014\SMCX\logo\slide_bckgr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1"/>
            <a:ext cx="12216384" cy="52683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2192" y="5335348"/>
            <a:ext cx="12216384" cy="146650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457201" y="2057400"/>
            <a:ext cx="11274552" cy="1371600"/>
          </a:xfrm>
          <a:noFill/>
          <a:effectLst/>
        </p:spPr>
        <p:txBody>
          <a:bodyPr anchor="ctr" anchorCtr="0">
            <a:noAutofit/>
          </a:bodyPr>
          <a:lstStyle>
            <a:lvl1pPr algn="ctr">
              <a:defRPr sz="4000">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457199" y="3566160"/>
            <a:ext cx="11274552" cy="548640"/>
          </a:xfrm>
          <a:noFill/>
          <a:effectLst/>
        </p:spPr>
        <p:txBody>
          <a:bodyPr anchor="ctr" anchorCtr="0">
            <a:normAutofit/>
          </a:bodyPr>
          <a:lstStyle>
            <a:lvl1pPr marL="0" indent="0" algn="ctr">
              <a:buNone/>
              <a:defRPr sz="2000" baseline="0">
                <a:solidFill>
                  <a:schemeClr val="tx1"/>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Subtitle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6753" y="561236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4171" y="561813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85462" y="561077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2880" y="5621942"/>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9336" y="5609233"/>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88044" y="5610442"/>
            <a:ext cx="1317498" cy="912114"/>
          </a:xfrm>
          <a:prstGeom prst="rect">
            <a:avLst/>
          </a:prstGeom>
          <a:ln w="12700">
            <a:solidFill>
              <a:schemeClr val="tx1"/>
            </a:solidFill>
          </a:ln>
          <a:effectLst>
            <a:outerShdw blurRad="50800" dist="38100" dir="2700000" algn="tl" rotWithShape="0">
              <a:srgbClr val="000000">
                <a:alpha val="43000"/>
              </a:srgbClr>
            </a:outerShdw>
          </a:effectLst>
        </p:spPr>
      </p:pic>
      <p:sp>
        <p:nvSpPr>
          <p:cNvPr id="50" name="Rectangle 49"/>
          <p:cNvSpPr/>
          <p:nvPr userDrawn="1"/>
        </p:nvSpPr>
        <p:spPr>
          <a:xfrm>
            <a:off x="2493816" y="6015182"/>
            <a:ext cx="153693" cy="406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pic>
        <p:nvPicPr>
          <p:cNvPr id="21" name="Picture 20"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18288"/>
            <a:ext cx="12216384" cy="287039"/>
          </a:xfrm>
          <a:prstGeom prst="rect">
            <a:avLst/>
          </a:prstGeom>
        </p:spPr>
      </p:pic>
      <p:pic>
        <p:nvPicPr>
          <p:cNvPr id="29" name="Picture 28"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5257801"/>
            <a:ext cx="12216384" cy="221392"/>
          </a:xfrm>
          <a:prstGeom prst="rect">
            <a:avLst/>
          </a:prstGeom>
        </p:spPr>
      </p:pic>
      <p:pic>
        <p:nvPicPr>
          <p:cNvPr id="30" name="Picture 29"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657524"/>
            <a:ext cx="12216384" cy="221392"/>
          </a:xfrm>
          <a:prstGeom prst="rect">
            <a:avLst/>
          </a:prstGeom>
        </p:spPr>
      </p:pic>
      <p:pic>
        <p:nvPicPr>
          <p:cNvPr id="5" name="Picture 4" descr="SMCX_Logo.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98080" y="385770"/>
            <a:ext cx="4572000" cy="1593562"/>
          </a:xfrm>
          <a:prstGeom prst="rect">
            <a:avLst/>
          </a:prstGeom>
        </p:spPr>
      </p:pic>
    </p:spTree>
    <p:extLst>
      <p:ext uri="{BB962C8B-B14F-4D97-AF65-F5344CB8AC3E}">
        <p14:creationId xmlns:p14="http://schemas.microsoft.com/office/powerpoint/2010/main" val="2812085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904041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7123" y="841829"/>
            <a:ext cx="2244876" cy="5284334"/>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599" y="841829"/>
            <a:ext cx="9066591" cy="5284334"/>
          </a:xfrm>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16319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effectLst/>
              </a:defRPr>
            </a:lvl1pPr>
          </a:lstStyle>
          <a:p>
            <a:r>
              <a:rPr lang="en-US" dirty="0"/>
              <a:t>Insert Title</a:t>
            </a:r>
          </a:p>
        </p:txBody>
      </p:sp>
      <p:sp>
        <p:nvSpPr>
          <p:cNvPr id="3" name="Content Placeholder 2"/>
          <p:cNvSpPr>
            <a:spLocks noGrp="1"/>
          </p:cNvSpPr>
          <p:nvPr>
            <p:ph idx="1"/>
          </p:nvPr>
        </p:nvSpPr>
        <p:spPr/>
        <p:txBody>
          <a:bodyPr>
            <a:normAutofit/>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spTree>
    <p:extLst>
      <p:ext uri="{BB962C8B-B14F-4D97-AF65-F5344CB8AC3E}">
        <p14:creationId xmlns:p14="http://schemas.microsoft.com/office/powerpoint/2010/main" val="102505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3338949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
        <p:nvSpPr>
          <p:cNvPr id="6" name="Content Placeholder 2"/>
          <p:cNvSpPr>
            <a:spLocks noGrp="1"/>
          </p:cNvSpPr>
          <p:nvPr>
            <p:ph sz="half" idx="1"/>
          </p:nvPr>
        </p:nvSpPr>
        <p:spPr>
          <a:xfrm>
            <a:off x="2258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2202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11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990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741715"/>
            <a:ext cx="5386917"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990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1741715"/>
            <a:ext cx="5389033"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833168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63381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24475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819151"/>
            <a:ext cx="6815667" cy="5307013"/>
          </a:xfrm>
        </p:spPr>
        <p:txBody>
          <a:bodyPr/>
          <a:lstStyle>
            <a:lvl1pPr>
              <a:spcAft>
                <a:spcPts val="600"/>
              </a:spcAft>
              <a:defRPr sz="3200"/>
            </a:lvl1pPr>
            <a:lvl2pPr>
              <a:spcAft>
                <a:spcPts val="600"/>
              </a:spcAft>
              <a:defRPr sz="2800"/>
            </a:lvl2pPr>
            <a:lvl3pPr>
              <a:spcAft>
                <a:spcPts val="600"/>
              </a:spcAft>
              <a:defRPr sz="2400"/>
            </a:lvl3pPr>
            <a:lvl4pPr>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33752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866775"/>
            <a:ext cx="7315200" cy="386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09917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6198836"/>
            <a:ext cx="12192000" cy="65916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 y="1"/>
            <a:ext cx="12191999" cy="80500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42813" y="130049"/>
            <a:ext cx="11822736" cy="570726"/>
          </a:xfrm>
          <a:prstGeom prst="rect">
            <a:avLst/>
          </a:prstGeom>
        </p:spPr>
        <p:txBody>
          <a:bodyPr vert="horz" lIns="91440" tIns="45720" rIns="91440" bIns="45720" rtlCol="0" anchor="ctr">
            <a:normAutofit/>
          </a:bodyPr>
          <a:lstStyle/>
          <a:p>
            <a:r>
              <a:rPr lang="en-US" dirty="0"/>
              <a:t>Insert Title Here</a:t>
            </a:r>
          </a:p>
        </p:txBody>
      </p:sp>
      <p:sp>
        <p:nvSpPr>
          <p:cNvPr id="3" name="Text Placeholder 2"/>
          <p:cNvSpPr>
            <a:spLocks noGrp="1"/>
          </p:cNvSpPr>
          <p:nvPr>
            <p:ph type="body" idx="1"/>
          </p:nvPr>
        </p:nvSpPr>
        <p:spPr>
          <a:xfrm>
            <a:off x="230719" y="955040"/>
            <a:ext cx="11731752" cy="5029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pic>
        <p:nvPicPr>
          <p:cNvPr id="18" name="Picture 17"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128097"/>
            <a:ext cx="12216384" cy="85571"/>
          </a:xfrm>
          <a:prstGeom prst="rect">
            <a:avLst/>
          </a:prstGeom>
        </p:spPr>
      </p:pic>
      <p:pic>
        <p:nvPicPr>
          <p:cNvPr id="19" name="Picture 18"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22985" y="6783744"/>
            <a:ext cx="12216384" cy="90271"/>
          </a:xfrm>
          <a:prstGeom prst="rect">
            <a:avLst/>
          </a:prstGeom>
        </p:spPr>
      </p:pic>
      <p:pic>
        <p:nvPicPr>
          <p:cNvPr id="4" name="Picture 3" descr="Logo_Powerpoint_NoText.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09900" y="6213667"/>
            <a:ext cx="1652571" cy="562286"/>
          </a:xfrm>
          <a:prstGeom prst="rect">
            <a:avLst/>
          </a:prstGeom>
        </p:spPr>
      </p:pic>
      <p:pic>
        <p:nvPicPr>
          <p:cNvPr id="15" name="Picture 14"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9144"/>
            <a:ext cx="12216384" cy="86172"/>
          </a:xfrm>
          <a:prstGeom prst="rect">
            <a:avLst/>
          </a:prstGeom>
        </p:spPr>
      </p:pic>
      <p:pic>
        <p:nvPicPr>
          <p:cNvPr id="17" name="Picture 16"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762000"/>
            <a:ext cx="12216384" cy="86172"/>
          </a:xfrm>
          <a:prstGeom prst="rect">
            <a:avLst/>
          </a:prstGeom>
        </p:spPr>
      </p:pic>
    </p:spTree>
    <p:extLst>
      <p:ext uri="{BB962C8B-B14F-4D97-AF65-F5344CB8AC3E}">
        <p14:creationId xmlns:p14="http://schemas.microsoft.com/office/powerpoint/2010/main" val="138014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900" b="1" i="0" kern="1200" baseline="0">
          <a:solidFill>
            <a:schemeClr val="tx1"/>
          </a:solidFill>
          <a:effectLst/>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blogs.ubc.ca/communicatingscience2017w21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1" y="2057400"/>
            <a:ext cx="11274552" cy="1371600"/>
          </a:xfrm>
        </p:spPr>
        <p:txBody>
          <a:bodyPr/>
          <a:lstStyle/>
          <a:p>
            <a:r>
              <a:rPr lang="en-US" dirty="0"/>
              <a:t>Planning</a:t>
            </a:r>
          </a:p>
        </p:txBody>
      </p:sp>
      <p:sp>
        <p:nvSpPr>
          <p:cNvPr id="3" name="Subtitle 2"/>
          <p:cNvSpPr>
            <a:spLocks noGrp="1"/>
          </p:cNvSpPr>
          <p:nvPr>
            <p:ph type="subTitle" idx="1"/>
          </p:nvPr>
        </p:nvSpPr>
        <p:spPr>
          <a:xfrm>
            <a:off x="457199" y="3566160"/>
            <a:ext cx="11274552" cy="548640"/>
          </a:xfrm>
        </p:spPr>
        <p:txBody>
          <a:bodyPr/>
          <a:lstStyle/>
          <a:p>
            <a:r>
              <a:rPr lang="en-US" dirty="0"/>
              <a:t>OSHA VPP</a:t>
            </a:r>
          </a:p>
        </p:txBody>
      </p:sp>
      <p:sp>
        <p:nvSpPr>
          <p:cNvPr id="4" name="Subtitle 2"/>
          <p:cNvSpPr txBox="1">
            <a:spLocks/>
          </p:cNvSpPr>
          <p:nvPr/>
        </p:nvSpPr>
        <p:spPr>
          <a:xfrm>
            <a:off x="1840360" y="4122803"/>
            <a:ext cx="8458185" cy="420622"/>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tx1"/>
              </a:buClr>
              <a:buFont typeface="Arial"/>
              <a:buNone/>
              <a:defRPr sz="2200" kern="1200" baseline="0">
                <a:solidFill>
                  <a:schemeClr val="bg1">
                    <a:lumMod val="85000"/>
                  </a:schemeClr>
                </a:solidFill>
                <a:latin typeface="Swiss 721 BT"/>
                <a:ea typeface="+mn-ea"/>
                <a:cs typeface="Swiss 721 BT"/>
              </a:defRPr>
            </a:lvl1pPr>
            <a:lvl2pPr marL="457200" indent="0" algn="ctr" defTabSz="457200" rtl="0" eaLnBrk="1" latinLnBrk="0" hangingPunct="1">
              <a:spcBef>
                <a:spcPct val="20000"/>
              </a:spcBef>
              <a:buClr>
                <a:schemeClr val="tx1"/>
              </a:buClr>
              <a:buFont typeface="Arial"/>
              <a:buNone/>
              <a:defRPr sz="2000" kern="1200">
                <a:solidFill>
                  <a:schemeClr val="tx1">
                    <a:tint val="75000"/>
                  </a:schemeClr>
                </a:solidFill>
                <a:latin typeface="Swiss 721 BT"/>
                <a:ea typeface="+mn-ea"/>
                <a:cs typeface="Swiss 721 BT"/>
              </a:defRPr>
            </a:lvl2pPr>
            <a:lvl3pPr marL="9144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3pPr>
            <a:lvl4pPr marL="13716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4pPr>
            <a:lvl5pPr marL="1828800" indent="0" algn="ctr" defTabSz="457200" rtl="0" eaLnBrk="1" latinLnBrk="0" hangingPunct="1">
              <a:spcBef>
                <a:spcPct val="20000"/>
              </a:spcBef>
              <a:buClr>
                <a:schemeClr val="tx1"/>
              </a:buClr>
              <a:buFont typeface="Arial"/>
              <a:buNone/>
              <a:defRPr sz="1600" kern="1200">
                <a:solidFill>
                  <a:schemeClr val="tx1">
                    <a:tint val="75000"/>
                  </a:schemeClr>
                </a:solidFill>
                <a:latin typeface="Swiss 721 BT"/>
                <a:ea typeface="+mn-ea"/>
                <a:cs typeface="Swiss 721 B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dirty="0">
                <a:solidFill>
                  <a:schemeClr val="tx1">
                    <a:lumMod val="85000"/>
                    <a:lumOff val="15000"/>
                  </a:schemeClr>
                </a:solidFill>
                <a:latin typeface="+mj-lt"/>
              </a:rPr>
              <a:t>October 2022</a:t>
            </a:r>
          </a:p>
        </p:txBody>
      </p:sp>
      <p:sp>
        <p:nvSpPr>
          <p:cNvPr id="9" name="TextBox 8"/>
          <p:cNvSpPr txBox="1"/>
          <p:nvPr/>
        </p:nvSpPr>
        <p:spPr>
          <a:xfrm>
            <a:off x="457199" y="4572000"/>
            <a:ext cx="11274552" cy="830997"/>
          </a:xfrm>
          <a:prstGeom prst="rect">
            <a:avLst/>
          </a:prstGeom>
          <a:noFill/>
        </p:spPr>
        <p:txBody>
          <a:bodyPr wrap="square" rtlCol="0">
            <a:spAutoFit/>
          </a:bodyPr>
          <a:lstStyle/>
          <a:p>
            <a:r>
              <a:rPr lang="en-US" sz="800" dirty="0">
                <a:solidFill>
                  <a:schemeClr val="bg1">
                    <a:lumMod val="50000"/>
                  </a:schemeClr>
                </a:solidFill>
                <a:latin typeface="+mj-lt"/>
              </a:rPr>
              <a:t>DISTRIBUTION STATEMENT D: Distribution authorized to the DoD and U.S. DoD contractors only; October 1, 2022. Other requests shall be referred to: Director, Operational Safety, OUSD(P&amp;R), 4000 Defense Pentagon, 2E580, Washington, DC 20301.</a:t>
            </a:r>
          </a:p>
          <a:p>
            <a:endParaRPr lang="en-US" sz="800" dirty="0">
              <a:solidFill>
                <a:schemeClr val="bg1">
                  <a:lumMod val="50000"/>
                </a:schemeClr>
              </a:solidFill>
              <a:latin typeface="+mj-lt"/>
            </a:endParaRPr>
          </a:p>
          <a:p>
            <a:r>
              <a:rPr lang="en-US" sz="800" dirty="0">
                <a:solidFill>
                  <a:schemeClr val="bg1">
                    <a:lumMod val="50000"/>
                  </a:schemeClr>
                </a:solidFill>
                <a:latin typeface="+mj-lt"/>
              </a:rPr>
              <a:t>WARNING: This document contains technical data whose export is restricted by the Arms Export Control Act (Title 22, U.S.C., sec. 2751, et seq.) or the Export Administration Act of 1979, as amended, Title 50, U.S.C., App. 2401 et seq. Violation of these export laws are subject to severe criminal penalties. Disseminate in accordance with the provisions of DoD Directive 5230.25.</a:t>
            </a:r>
          </a:p>
          <a:p>
            <a:endParaRPr lang="en-US" sz="800" dirty="0">
              <a:solidFill>
                <a:schemeClr val="bg1">
                  <a:lumMod val="50000"/>
                </a:schemeClr>
              </a:solidFill>
              <a:latin typeface="+mj-lt"/>
            </a:endParaRPr>
          </a:p>
        </p:txBody>
      </p:sp>
    </p:spTree>
    <p:extLst>
      <p:ext uri="{BB962C8B-B14F-4D97-AF65-F5344CB8AC3E}">
        <p14:creationId xmlns:p14="http://schemas.microsoft.com/office/powerpoint/2010/main" val="3535275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Checklist</a:t>
            </a:r>
          </a:p>
        </p:txBody>
      </p:sp>
      <p:sp>
        <p:nvSpPr>
          <p:cNvPr id="4" name="Slide Number Placeholder 3"/>
          <p:cNvSpPr>
            <a:spLocks noGrp="1"/>
          </p:cNvSpPr>
          <p:nvPr>
            <p:ph type="sldNum" sz="quarter" idx="4"/>
          </p:nvPr>
        </p:nvSpPr>
        <p:spPr/>
        <p:txBody>
          <a:bodyPr/>
          <a:lstStyle/>
          <a:p>
            <a:fld id="{EC6B01B9-2AD7-FF46-ADAD-E0B0ABE832D6}" type="slidenum">
              <a:rPr lang="en-US" smtClean="0"/>
              <a:pPr/>
              <a:t>10</a:t>
            </a:fld>
            <a:endParaRPr lang="en-US" dirty="0"/>
          </a:p>
        </p:txBody>
      </p:sp>
      <p:sp>
        <p:nvSpPr>
          <p:cNvPr id="5" name="Rounded Rectangle 4"/>
          <p:cNvSpPr/>
          <p:nvPr/>
        </p:nvSpPr>
        <p:spPr>
          <a:xfrm>
            <a:off x="240160" y="1148014"/>
            <a:ext cx="11674336" cy="4643252"/>
          </a:xfrm>
          <a:prstGeom prst="roundRect">
            <a:avLst>
              <a:gd name="adj" fmla="val 11333"/>
            </a:avLst>
          </a:prstGeom>
        </p:spPr>
        <p:style>
          <a:lnRef idx="1">
            <a:schemeClr val="dk1"/>
          </a:lnRef>
          <a:fillRef idx="2">
            <a:schemeClr val="dk1"/>
          </a:fillRef>
          <a:effectRef idx="1">
            <a:schemeClr val="dk1"/>
          </a:effectRef>
          <a:fontRef idx="minor">
            <a:schemeClr val="dk1"/>
          </a:fontRef>
        </p:style>
        <p:txBody>
          <a:bodyPr rtlCol="0" anchor="ctr"/>
          <a:lstStyle/>
          <a:p>
            <a:pPr marL="571500" indent="-463550">
              <a:lnSpc>
                <a:spcPct val="120000"/>
              </a:lnSpc>
              <a:spcBef>
                <a:spcPts val="300"/>
              </a:spcBef>
              <a:spcAft>
                <a:spcPts val="300"/>
              </a:spcAft>
              <a:buFont typeface="Wingdings" panose="05000000000000000000" pitchFamily="2" charset="2"/>
              <a:buChar char="q"/>
            </a:pPr>
            <a:r>
              <a:rPr lang="en-US" sz="2400" dirty="0"/>
              <a:t>Incorporate S&amp;H in the management </a:t>
            </a:r>
            <a:br>
              <a:rPr lang="en-US" sz="2400" dirty="0"/>
            </a:br>
            <a:r>
              <a:rPr lang="en-US" sz="2400" dirty="0"/>
              <a:t>planning processes</a:t>
            </a:r>
          </a:p>
          <a:p>
            <a:pPr marL="571500" indent="-463550">
              <a:lnSpc>
                <a:spcPct val="120000"/>
              </a:lnSpc>
              <a:spcBef>
                <a:spcPts val="300"/>
              </a:spcBef>
              <a:spcAft>
                <a:spcPts val="300"/>
              </a:spcAft>
              <a:buFont typeface="Wingdings" panose="05000000000000000000" pitchFamily="2" charset="2"/>
              <a:buChar char="q"/>
            </a:pPr>
            <a:r>
              <a:rPr lang="en-US" sz="2400" dirty="0"/>
              <a:t>Pre-plan for S&amp;H</a:t>
            </a:r>
          </a:p>
          <a:p>
            <a:pPr marL="571500" indent="-463550">
              <a:lnSpc>
                <a:spcPct val="120000"/>
              </a:lnSpc>
              <a:spcBef>
                <a:spcPts val="300"/>
              </a:spcBef>
              <a:spcAft>
                <a:spcPts val="300"/>
              </a:spcAft>
              <a:buFont typeface="Wingdings" panose="05000000000000000000" pitchFamily="2" charset="2"/>
              <a:buChar char="q"/>
            </a:pPr>
            <a:r>
              <a:rPr lang="en-US" sz="2400" dirty="0"/>
              <a:t>Create a budget</a:t>
            </a:r>
          </a:p>
          <a:p>
            <a:pPr marL="571500" indent="-463550">
              <a:lnSpc>
                <a:spcPct val="120000"/>
              </a:lnSpc>
              <a:spcBef>
                <a:spcPts val="300"/>
              </a:spcBef>
              <a:spcAft>
                <a:spcPts val="300"/>
              </a:spcAft>
              <a:buFont typeface="Wingdings" panose="05000000000000000000" pitchFamily="2" charset="2"/>
              <a:buChar char="q"/>
            </a:pPr>
            <a:r>
              <a:rPr lang="en-US" sz="2400" dirty="0"/>
              <a:t>Establish a procurement approval process</a:t>
            </a:r>
          </a:p>
          <a:p>
            <a:pPr marL="571500" indent="-463550">
              <a:lnSpc>
                <a:spcPct val="120000"/>
              </a:lnSpc>
              <a:spcBef>
                <a:spcPts val="300"/>
              </a:spcBef>
              <a:spcAft>
                <a:spcPts val="300"/>
              </a:spcAft>
              <a:buFont typeface="Wingdings" panose="05000000000000000000" pitchFamily="2" charset="2"/>
              <a:buChar char="q"/>
            </a:pPr>
            <a:r>
              <a:rPr lang="en-US" sz="2400" dirty="0"/>
              <a:t>Communicate workplace changes</a:t>
            </a:r>
          </a:p>
          <a:p>
            <a:pPr marL="571500" indent="-463550">
              <a:lnSpc>
                <a:spcPct val="120000"/>
              </a:lnSpc>
              <a:spcBef>
                <a:spcPts val="300"/>
              </a:spcBef>
              <a:spcAft>
                <a:spcPts val="300"/>
              </a:spcAft>
              <a:buFont typeface="Wingdings" panose="05000000000000000000" pitchFamily="2" charset="2"/>
              <a:buChar char="q"/>
            </a:pPr>
            <a:r>
              <a:rPr lang="en-US" sz="2400" dirty="0"/>
              <a:t>Employ the use of developed processes</a:t>
            </a:r>
          </a:p>
          <a:p>
            <a:pPr marL="571500" indent="-463550">
              <a:lnSpc>
                <a:spcPct val="120000"/>
              </a:lnSpc>
              <a:spcBef>
                <a:spcPts val="300"/>
              </a:spcBef>
              <a:spcAft>
                <a:spcPts val="300"/>
              </a:spcAft>
              <a:buFont typeface="Wingdings" panose="05000000000000000000" pitchFamily="2" charset="2"/>
              <a:buChar char="q"/>
            </a:pPr>
            <a:r>
              <a:rPr lang="en-US" sz="2400" dirty="0"/>
              <a:t>Monitor and measure planning processes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207" y="1861479"/>
            <a:ext cx="3215185" cy="3215185"/>
          </a:xfrm>
          <a:prstGeom prst="rect">
            <a:avLst/>
          </a:prstGeom>
        </p:spPr>
      </p:pic>
      <p:sp>
        <p:nvSpPr>
          <p:cNvPr id="8" name="Rectangle 7"/>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3016172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13" y="130049"/>
            <a:ext cx="11822736" cy="570726"/>
          </a:xfrm>
        </p:spPr>
        <p:txBody>
          <a:bodyPr>
            <a:noAutofit/>
          </a:bodyPr>
          <a:lstStyle/>
          <a:p>
            <a:r>
              <a:rPr lang="en-US" dirty="0"/>
              <a:t>Management Planning Processes</a:t>
            </a:r>
          </a:p>
        </p:txBody>
      </p:sp>
      <p:sp>
        <p:nvSpPr>
          <p:cNvPr id="3" name="Content Placeholder 2"/>
          <p:cNvSpPr>
            <a:spLocks noGrp="1"/>
          </p:cNvSpPr>
          <p:nvPr>
            <p:ph idx="1"/>
          </p:nvPr>
        </p:nvSpPr>
        <p:spPr>
          <a:xfrm>
            <a:off x="230188" y="955675"/>
            <a:ext cx="7808343" cy="5029200"/>
          </a:xfrm>
        </p:spPr>
        <p:txBody>
          <a:bodyPr>
            <a:normAutofit/>
          </a:bodyPr>
          <a:lstStyle/>
          <a:p>
            <a:r>
              <a:rPr lang="en-US" dirty="0"/>
              <a:t>Identify resources, both financial and human</a:t>
            </a:r>
          </a:p>
          <a:p>
            <a:r>
              <a:rPr lang="en-US" dirty="0"/>
              <a:t>Budget for resources and training</a:t>
            </a:r>
          </a:p>
          <a:p>
            <a:r>
              <a:rPr lang="en-US" dirty="0"/>
              <a:t>Develop and prioritize goals and objectives</a:t>
            </a:r>
          </a:p>
          <a:p>
            <a:r>
              <a:rPr lang="en-US" dirty="0"/>
              <a:t>Create timelines and assign responsibility</a:t>
            </a:r>
          </a:p>
          <a:p>
            <a:r>
              <a:rPr lang="en-US" dirty="0"/>
              <a:t>Develop metrics to measure progress</a:t>
            </a:r>
          </a:p>
          <a:p>
            <a:r>
              <a:rPr lang="en-US" dirty="0"/>
              <a:t>Be flexible and adjust plans, as necessary</a:t>
            </a:r>
          </a:p>
          <a:p>
            <a:r>
              <a:rPr lang="en-US" dirty="0"/>
              <a:t>Establish open and clear lines of communication</a:t>
            </a:r>
          </a:p>
        </p:txBody>
      </p:sp>
      <p:sp>
        <p:nvSpPr>
          <p:cNvPr id="4" name="Slide Number Placeholder 3"/>
          <p:cNvSpPr>
            <a:spLocks noGrp="1"/>
          </p:cNvSpPr>
          <p:nvPr>
            <p:ph type="sldNum" sz="quarter" idx="4"/>
          </p:nvPr>
        </p:nvSpPr>
        <p:spPr>
          <a:xfrm>
            <a:off x="240160" y="6310171"/>
            <a:ext cx="914400" cy="365125"/>
          </a:xfrm>
        </p:spPr>
        <p:txBody>
          <a:bodyPr/>
          <a:lstStyle/>
          <a:p>
            <a:fld id="{EC6B01B9-2AD7-FF46-ADAD-E0B0ABE832D6}" type="slidenum">
              <a:rPr lang="en-US" smtClean="0"/>
              <a:pPr/>
              <a:t>11</a:t>
            </a:fld>
            <a:endParaRPr lang="en-US" dirty="0"/>
          </a:p>
        </p:txBody>
      </p:sp>
      <p:pic>
        <p:nvPicPr>
          <p:cNvPr id="6146" name="Picture 2" descr="http://3.bp.blogspot.com/-UYE6z8QZ-ZY/Ur-VFBA4NgI/AAAAAAAACPY/EUff9b1_Gcg/s1600/Goal-Set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8531" y="996632"/>
            <a:ext cx="3644901" cy="494601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2829065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&amp; Health Pre-Planning</a:t>
            </a:r>
          </a:p>
        </p:txBody>
      </p:sp>
      <p:sp>
        <p:nvSpPr>
          <p:cNvPr id="3" name="Content Placeholder 2"/>
          <p:cNvSpPr>
            <a:spLocks noGrp="1"/>
          </p:cNvSpPr>
          <p:nvPr>
            <p:ph idx="1"/>
          </p:nvPr>
        </p:nvSpPr>
        <p:spPr>
          <a:xfrm>
            <a:off x="230719" y="955040"/>
            <a:ext cx="7872005" cy="5029200"/>
          </a:xfrm>
        </p:spPr>
        <p:txBody>
          <a:bodyPr/>
          <a:lstStyle/>
          <a:p>
            <a:r>
              <a:rPr lang="en-US" dirty="0"/>
              <a:t>Identify local internal and external resources</a:t>
            </a:r>
          </a:p>
          <a:p>
            <a:r>
              <a:rPr lang="en-US" dirty="0"/>
              <a:t>Develop a list of hazard analyses to conduct</a:t>
            </a:r>
          </a:p>
          <a:p>
            <a:r>
              <a:rPr lang="en-US" dirty="0"/>
              <a:t>Create or fine-tune processes related to procurement approvals</a:t>
            </a:r>
          </a:p>
          <a:p>
            <a:r>
              <a:rPr lang="en-US" dirty="0"/>
              <a:t>Make a list of all potential safety expenses</a:t>
            </a:r>
          </a:p>
          <a:p>
            <a:r>
              <a:rPr lang="en-US" dirty="0"/>
              <a:t>Include S&amp;H personnel in emergency </a:t>
            </a:r>
            <a:br>
              <a:rPr lang="en-US" dirty="0"/>
            </a:br>
            <a:r>
              <a:rPr lang="en-US" dirty="0"/>
              <a:t>planning, especially to identify possible emergency expenditures</a:t>
            </a:r>
          </a:p>
          <a:p>
            <a:r>
              <a:rPr lang="en-US" dirty="0"/>
              <a:t>Identify all training requirements</a:t>
            </a:r>
          </a:p>
        </p:txBody>
      </p:sp>
      <p:sp>
        <p:nvSpPr>
          <p:cNvPr id="4" name="Slide Number Placeholder 3"/>
          <p:cNvSpPr>
            <a:spLocks noGrp="1"/>
          </p:cNvSpPr>
          <p:nvPr>
            <p:ph type="sldNum" sz="quarter" idx="4"/>
          </p:nvPr>
        </p:nvSpPr>
        <p:spPr/>
        <p:txBody>
          <a:bodyPr/>
          <a:lstStyle/>
          <a:p>
            <a:fld id="{EC6B01B9-2AD7-FF46-ADAD-E0B0ABE832D6}" type="slidenum">
              <a:rPr lang="en-US" smtClean="0"/>
              <a:pPr/>
              <a:t>12</a:t>
            </a:fld>
            <a:endParaRPr lang="en-US" dirty="0"/>
          </a:p>
        </p:txBody>
      </p:sp>
      <p:sp>
        <p:nvSpPr>
          <p:cNvPr id="7" name="Rectangle 6"/>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10" name="Picture 9"/>
          <p:cNvPicPr>
            <a:picLocks noChangeAspect="1"/>
          </p:cNvPicPr>
          <p:nvPr/>
        </p:nvPicPr>
        <p:blipFill>
          <a:blip r:embed="rId3"/>
          <a:stretch>
            <a:fillRect/>
          </a:stretch>
        </p:blipFill>
        <p:spPr>
          <a:xfrm>
            <a:off x="8102724" y="1302025"/>
            <a:ext cx="3866364" cy="4322750"/>
          </a:xfrm>
          <a:prstGeom prst="rect">
            <a:avLst/>
          </a:prstGeom>
        </p:spPr>
      </p:pic>
    </p:spTree>
    <p:extLst>
      <p:ext uri="{BB962C8B-B14F-4D97-AF65-F5344CB8AC3E}">
        <p14:creationId xmlns:p14="http://schemas.microsoft.com/office/powerpoint/2010/main" val="4161148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Budget Development</a:t>
            </a:r>
          </a:p>
        </p:txBody>
      </p:sp>
      <p:sp>
        <p:nvSpPr>
          <p:cNvPr id="3" name="Content Placeholder 2"/>
          <p:cNvSpPr>
            <a:spLocks noGrp="1"/>
          </p:cNvSpPr>
          <p:nvPr>
            <p:ph idx="1"/>
          </p:nvPr>
        </p:nvSpPr>
        <p:spPr>
          <a:xfrm>
            <a:off x="230719" y="955040"/>
            <a:ext cx="7137807" cy="5029200"/>
          </a:xfrm>
        </p:spPr>
        <p:txBody>
          <a:bodyPr>
            <a:normAutofit lnSpcReduction="10000"/>
          </a:bodyPr>
          <a:lstStyle/>
          <a:p>
            <a:r>
              <a:rPr lang="en-US" dirty="0"/>
              <a:t>Develop a S&amp;H budget each year, considering:</a:t>
            </a:r>
          </a:p>
          <a:p>
            <a:pPr lvl="1"/>
            <a:r>
              <a:rPr lang="en-US" dirty="0"/>
              <a:t>Need for additional S&amp;H professionals</a:t>
            </a:r>
          </a:p>
          <a:p>
            <a:pPr lvl="1"/>
            <a:r>
              <a:rPr lang="en-US" dirty="0"/>
              <a:t>Required S&amp;H training</a:t>
            </a:r>
          </a:p>
          <a:p>
            <a:pPr lvl="1"/>
            <a:r>
              <a:rPr lang="en-US" dirty="0"/>
              <a:t>Hazard controls – safeguards, safety </a:t>
            </a:r>
            <a:br>
              <a:rPr lang="en-US" dirty="0"/>
            </a:br>
            <a:r>
              <a:rPr lang="en-US" dirty="0"/>
              <a:t>devices, PPE</a:t>
            </a:r>
          </a:p>
          <a:p>
            <a:pPr lvl="1"/>
            <a:r>
              <a:rPr lang="en-US" dirty="0"/>
              <a:t>Safety communications, promotions, and incentives</a:t>
            </a:r>
          </a:p>
          <a:p>
            <a:r>
              <a:rPr lang="en-US" dirty="0"/>
              <a:t>Review historical budget needs</a:t>
            </a:r>
          </a:p>
          <a:p>
            <a:r>
              <a:rPr lang="en-US" dirty="0"/>
              <a:t>Consider unapproved requests from previous years</a:t>
            </a:r>
          </a:p>
        </p:txBody>
      </p:sp>
      <p:sp>
        <p:nvSpPr>
          <p:cNvPr id="4" name="Slide Number Placeholder 3"/>
          <p:cNvSpPr>
            <a:spLocks noGrp="1"/>
          </p:cNvSpPr>
          <p:nvPr>
            <p:ph type="sldNum" sz="quarter" idx="4"/>
          </p:nvPr>
        </p:nvSpPr>
        <p:spPr/>
        <p:txBody>
          <a:bodyPr/>
          <a:lstStyle/>
          <a:p>
            <a:fld id="{EC6B01B9-2AD7-FF46-ADAD-E0B0ABE832D6}" type="slidenum">
              <a:rPr lang="en-US" smtClean="0"/>
              <a:pPr/>
              <a:t>13</a:t>
            </a:fld>
            <a:endParaRPr lang="en-US" dirty="0"/>
          </a:p>
        </p:txBody>
      </p:sp>
      <p:sp>
        <p:nvSpPr>
          <p:cNvPr id="7" name="Rectangle 6"/>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5" name="Picture 4"/>
          <p:cNvPicPr>
            <a:picLocks noChangeAspect="1"/>
          </p:cNvPicPr>
          <p:nvPr/>
        </p:nvPicPr>
        <p:blipFill>
          <a:blip r:embed="rId3"/>
          <a:stretch>
            <a:fillRect/>
          </a:stretch>
        </p:blipFill>
        <p:spPr>
          <a:xfrm>
            <a:off x="7368526" y="1118446"/>
            <a:ext cx="4320174" cy="4702388"/>
          </a:xfrm>
          <a:prstGeom prst="rect">
            <a:avLst/>
          </a:prstGeom>
        </p:spPr>
      </p:pic>
    </p:spTree>
    <p:extLst>
      <p:ext uri="{BB962C8B-B14F-4D97-AF65-F5344CB8AC3E}">
        <p14:creationId xmlns:p14="http://schemas.microsoft.com/office/powerpoint/2010/main" val="2657366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13" y="130049"/>
            <a:ext cx="11822736" cy="570726"/>
          </a:xfrm>
        </p:spPr>
        <p:txBody>
          <a:bodyPr>
            <a:noAutofit/>
          </a:bodyPr>
          <a:lstStyle/>
          <a:p>
            <a:r>
              <a:rPr lang="en-US" dirty="0"/>
              <a:t>Pre-Use Approval Processes</a:t>
            </a:r>
          </a:p>
        </p:txBody>
      </p:sp>
      <p:sp>
        <p:nvSpPr>
          <p:cNvPr id="3" name="Content Placeholder 2"/>
          <p:cNvSpPr>
            <a:spLocks noGrp="1"/>
          </p:cNvSpPr>
          <p:nvPr>
            <p:ph idx="1"/>
          </p:nvPr>
        </p:nvSpPr>
        <p:spPr>
          <a:xfrm>
            <a:off x="230719" y="955040"/>
            <a:ext cx="11731752" cy="5029200"/>
          </a:xfrm>
        </p:spPr>
        <p:txBody>
          <a:bodyPr>
            <a:normAutofit/>
          </a:bodyPr>
          <a:lstStyle/>
          <a:p>
            <a:r>
              <a:rPr lang="en-US" dirty="0"/>
              <a:t>Check Service or Agency guidance for existing processes and forms</a:t>
            </a:r>
          </a:p>
          <a:p>
            <a:r>
              <a:rPr lang="en-US" dirty="0"/>
              <a:t>Develop pre-use approval processes</a:t>
            </a:r>
          </a:p>
          <a:p>
            <a:pPr marL="0" indent="0">
              <a:spcBef>
                <a:spcPts val="6000"/>
              </a:spcBef>
              <a:spcAft>
                <a:spcPts val="6000"/>
              </a:spcAft>
              <a:buNone/>
            </a:pPr>
            <a:endParaRPr lang="en-US" dirty="0"/>
          </a:p>
          <a:p>
            <a:r>
              <a:rPr lang="en-US" dirty="0"/>
              <a:t>Identify situations in which employees may try to avoid approval processes</a:t>
            </a:r>
          </a:p>
          <a:p>
            <a:r>
              <a:rPr lang="en-US" dirty="0"/>
              <a:t>Think about how to enforce the processes</a:t>
            </a:r>
          </a:p>
        </p:txBody>
      </p:sp>
      <p:sp>
        <p:nvSpPr>
          <p:cNvPr id="4" name="Slide Number Placeholder 3"/>
          <p:cNvSpPr>
            <a:spLocks noGrp="1"/>
          </p:cNvSpPr>
          <p:nvPr>
            <p:ph type="sldNum" sz="quarter" idx="4"/>
          </p:nvPr>
        </p:nvSpPr>
        <p:spPr>
          <a:xfrm>
            <a:off x="240160" y="6310171"/>
            <a:ext cx="914400" cy="365125"/>
          </a:xfrm>
        </p:spPr>
        <p:txBody>
          <a:bodyPr/>
          <a:lstStyle/>
          <a:p>
            <a:fld id="{EC6B01B9-2AD7-FF46-ADAD-E0B0ABE832D6}" type="slidenum">
              <a:rPr lang="en-US" smtClean="0"/>
              <a:pPr/>
              <a:t>14</a:t>
            </a:fld>
            <a:endParaRPr lang="en-US" dirty="0"/>
          </a:p>
        </p:txBody>
      </p:sp>
      <p:sp>
        <p:nvSpPr>
          <p:cNvPr id="7" name="Rounded Rectangle 6"/>
          <p:cNvSpPr/>
          <p:nvPr/>
        </p:nvSpPr>
        <p:spPr>
          <a:xfrm>
            <a:off x="2025553" y="2212345"/>
            <a:ext cx="8142083" cy="168691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685800" lvl="1" indent="-342900">
              <a:spcBef>
                <a:spcPts val="600"/>
              </a:spcBef>
              <a:spcAft>
                <a:spcPts val="600"/>
              </a:spcAft>
              <a:buFont typeface="Arial" panose="020B0604020202020204" pitchFamily="34" charset="0"/>
              <a:buChar char="•"/>
            </a:pPr>
            <a:r>
              <a:rPr lang="en-US" sz="2000" dirty="0">
                <a:solidFill>
                  <a:schemeClr val="tx1"/>
                </a:solidFill>
              </a:rPr>
              <a:t>Involve key personnel in identifying S&amp;H specifications</a:t>
            </a:r>
          </a:p>
          <a:p>
            <a:pPr marL="685800" lvl="1" indent="-342900">
              <a:spcBef>
                <a:spcPts val="600"/>
              </a:spcBef>
              <a:spcAft>
                <a:spcPts val="600"/>
              </a:spcAft>
              <a:buFont typeface="Arial" panose="020B0604020202020204" pitchFamily="34" charset="0"/>
              <a:buChar char="•"/>
            </a:pPr>
            <a:r>
              <a:rPr lang="en-US" sz="2000" dirty="0">
                <a:solidFill>
                  <a:schemeClr val="tx1"/>
                </a:solidFill>
              </a:rPr>
              <a:t>Integrate S&amp;H specifications into the procurement process</a:t>
            </a:r>
          </a:p>
          <a:p>
            <a:pPr marL="685800" lvl="1" indent="-342900">
              <a:spcBef>
                <a:spcPts val="600"/>
              </a:spcBef>
              <a:spcAft>
                <a:spcPts val="600"/>
              </a:spcAft>
              <a:buFont typeface="Arial" panose="020B0604020202020204" pitchFamily="34" charset="0"/>
              <a:buChar char="•"/>
            </a:pPr>
            <a:r>
              <a:rPr lang="en-US" sz="2000" dirty="0">
                <a:solidFill>
                  <a:schemeClr val="tx1"/>
                </a:solidFill>
              </a:rPr>
              <a:t>Determine who needs to sign off on requests</a:t>
            </a:r>
          </a:p>
        </p:txBody>
      </p:sp>
    </p:spTree>
    <p:extLst>
      <p:ext uri="{BB962C8B-B14F-4D97-AF65-F5344CB8AC3E}">
        <p14:creationId xmlns:p14="http://schemas.microsoft.com/office/powerpoint/2010/main" val="3096043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Communication</a:t>
            </a:r>
          </a:p>
        </p:txBody>
      </p:sp>
      <p:sp>
        <p:nvSpPr>
          <p:cNvPr id="3" name="Content Placeholder 2"/>
          <p:cNvSpPr>
            <a:spLocks noGrp="1"/>
          </p:cNvSpPr>
          <p:nvPr>
            <p:ph idx="1"/>
          </p:nvPr>
        </p:nvSpPr>
        <p:spPr>
          <a:xfrm>
            <a:off x="230719" y="955040"/>
            <a:ext cx="5160147" cy="5029200"/>
          </a:xfrm>
        </p:spPr>
        <p:txBody>
          <a:bodyPr>
            <a:normAutofit/>
          </a:bodyPr>
          <a:lstStyle/>
          <a:p>
            <a:pPr>
              <a:lnSpc>
                <a:spcPct val="110000"/>
              </a:lnSpc>
            </a:pPr>
            <a:r>
              <a:rPr lang="en-US" dirty="0"/>
              <a:t>Develop procedures for communicating pre-use analysis processes and changes in the workplace</a:t>
            </a:r>
          </a:p>
        </p:txBody>
      </p:sp>
      <p:sp>
        <p:nvSpPr>
          <p:cNvPr id="4" name="Slide Number Placeholder 3"/>
          <p:cNvSpPr>
            <a:spLocks noGrp="1"/>
          </p:cNvSpPr>
          <p:nvPr>
            <p:ph type="sldNum" sz="quarter" idx="4"/>
          </p:nvPr>
        </p:nvSpPr>
        <p:spPr/>
        <p:txBody>
          <a:bodyPr/>
          <a:lstStyle/>
          <a:p>
            <a:fld id="{EC6B01B9-2AD7-FF46-ADAD-E0B0ABE832D6}" type="slidenum">
              <a:rPr lang="en-US" smtClean="0"/>
              <a:pPr/>
              <a:t>15</a:t>
            </a:fld>
            <a:endParaRPr lang="en-US" dirty="0"/>
          </a:p>
        </p:txBody>
      </p:sp>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9220" name="Picture 4" descr="https://voicesofglass.files.wordpress.com/2014/01/changeschallengesahea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0866" y="1171491"/>
            <a:ext cx="6443098" cy="4596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613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p>
        </p:txBody>
      </p:sp>
      <p:sp>
        <p:nvSpPr>
          <p:cNvPr id="3" name="Content Placeholder 2"/>
          <p:cNvSpPr>
            <a:spLocks noGrp="1"/>
          </p:cNvSpPr>
          <p:nvPr>
            <p:ph idx="1"/>
          </p:nvPr>
        </p:nvSpPr>
        <p:spPr>
          <a:xfrm>
            <a:off x="230719" y="955039"/>
            <a:ext cx="11731752" cy="5355131"/>
          </a:xfrm>
        </p:spPr>
        <p:txBody>
          <a:bodyPr>
            <a:normAutofit/>
          </a:bodyPr>
          <a:lstStyle/>
          <a:p>
            <a:r>
              <a:rPr lang="en-US" dirty="0"/>
              <a:t>Develop procedures for communicating pre-use analysis processes and changes in the workplace</a:t>
            </a:r>
          </a:p>
          <a:p>
            <a:r>
              <a:rPr lang="en-US" dirty="0"/>
              <a:t>Inform all affected personnel of:</a:t>
            </a:r>
          </a:p>
          <a:p>
            <a:pPr lvl="1"/>
            <a:r>
              <a:rPr lang="en-US" dirty="0"/>
              <a:t>Pre-use approval procedures, including items </a:t>
            </a:r>
            <a:br>
              <a:rPr lang="en-US" dirty="0"/>
            </a:br>
            <a:r>
              <a:rPr lang="en-US" dirty="0"/>
              <a:t>employees bring in from home to use at work</a:t>
            </a:r>
          </a:p>
          <a:p>
            <a:pPr lvl="1"/>
            <a:r>
              <a:rPr lang="en-US" dirty="0"/>
              <a:t>Anticipated or previously-occurring workplace</a:t>
            </a:r>
            <a:br>
              <a:rPr lang="en-US" dirty="0"/>
            </a:br>
            <a:r>
              <a:rPr lang="en-US" dirty="0"/>
              <a:t>changes</a:t>
            </a:r>
          </a:p>
          <a:p>
            <a:pPr lvl="1"/>
            <a:r>
              <a:rPr lang="en-US" dirty="0"/>
              <a:t>How changes relate to jobs and affect employees</a:t>
            </a:r>
          </a:p>
          <a:p>
            <a:pPr lvl="1"/>
            <a:r>
              <a:rPr lang="en-US" dirty="0"/>
              <a:t>Anything needing to be done differently due to the </a:t>
            </a:r>
            <a:br>
              <a:rPr lang="en-US" dirty="0"/>
            </a:br>
            <a:r>
              <a:rPr lang="en-US" dirty="0"/>
              <a:t>change</a:t>
            </a:r>
          </a:p>
          <a:p>
            <a:pPr lvl="1"/>
            <a:r>
              <a:rPr lang="en-US" dirty="0"/>
              <a:t>Additional S&amp;H training required</a:t>
            </a:r>
          </a:p>
        </p:txBody>
      </p:sp>
      <p:sp>
        <p:nvSpPr>
          <p:cNvPr id="4" name="Slide Number Placeholder 3"/>
          <p:cNvSpPr>
            <a:spLocks noGrp="1"/>
          </p:cNvSpPr>
          <p:nvPr>
            <p:ph type="sldNum" sz="quarter" idx="4"/>
          </p:nvPr>
        </p:nvSpPr>
        <p:spPr/>
        <p:txBody>
          <a:bodyPr/>
          <a:lstStyle/>
          <a:p>
            <a:fld id="{EC6B01B9-2AD7-FF46-ADAD-E0B0ABE832D6}" type="slidenum">
              <a:rPr lang="en-US" smtClean="0"/>
              <a:pPr/>
              <a:t>16</a:t>
            </a:fld>
            <a:endParaRPr lang="en-US" dirty="0"/>
          </a:p>
        </p:txBody>
      </p:sp>
      <p:sp>
        <p:nvSpPr>
          <p:cNvPr id="6" name="Rectangle 5"/>
          <p:cNvSpPr/>
          <p:nvPr/>
        </p:nvSpPr>
        <p:spPr>
          <a:xfrm>
            <a:off x="372008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7" name="Picture 6" descr="A person showing a person something on the computer&#10;&#10;Description automatically generated with medium confidence">
            <a:extLst>
              <a:ext uri="{FF2B5EF4-FFF2-40B4-BE49-F238E27FC236}">
                <a16:creationId xmlns:a16="http://schemas.microsoft.com/office/drawing/2014/main" id="{B4C07563-E0D5-40CE-BE28-FCBEBBF8D36C}"/>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2572"/>
          <a:stretch/>
        </p:blipFill>
        <p:spPr>
          <a:xfrm>
            <a:off x="7916057" y="1770743"/>
            <a:ext cx="4149492" cy="3570515"/>
          </a:xfrm>
          <a:prstGeom prst="rect">
            <a:avLst/>
          </a:prstGeom>
        </p:spPr>
      </p:pic>
    </p:spTree>
    <p:extLst>
      <p:ext uri="{BB962C8B-B14F-4D97-AF65-F5344CB8AC3E}">
        <p14:creationId xmlns:p14="http://schemas.microsoft.com/office/powerpoint/2010/main" val="964151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Execution</a:t>
            </a:r>
          </a:p>
        </p:txBody>
      </p:sp>
      <p:sp>
        <p:nvSpPr>
          <p:cNvPr id="3" name="Content Placeholder 2"/>
          <p:cNvSpPr>
            <a:spLocks noGrp="1"/>
          </p:cNvSpPr>
          <p:nvPr>
            <p:ph idx="1"/>
          </p:nvPr>
        </p:nvSpPr>
        <p:spPr>
          <a:xfrm>
            <a:off x="230719" y="955040"/>
            <a:ext cx="11731752" cy="5029200"/>
          </a:xfrm>
        </p:spPr>
        <p:txBody>
          <a:bodyPr/>
          <a:lstStyle/>
          <a:p>
            <a:r>
              <a:rPr lang="en-US" dirty="0"/>
              <a:t>Initiate the documented approval process</a:t>
            </a:r>
          </a:p>
          <a:p>
            <a:r>
              <a:rPr lang="en-US" dirty="0"/>
              <a:t>Include appropriate S&amp;H staff in reviews and approvals</a:t>
            </a:r>
          </a:p>
          <a:p>
            <a:r>
              <a:rPr lang="en-US" dirty="0"/>
              <a:t>Document all pre-use approvals and</a:t>
            </a:r>
            <a:br>
              <a:rPr lang="en-US" dirty="0"/>
            </a:br>
            <a:r>
              <a:rPr lang="en-US" dirty="0"/>
              <a:t>plan changes</a:t>
            </a:r>
          </a:p>
          <a:p>
            <a:r>
              <a:rPr lang="en-US" dirty="0"/>
              <a:t>Hold personnel accountable when</a:t>
            </a:r>
            <a:br>
              <a:rPr lang="en-US" dirty="0"/>
            </a:br>
            <a:r>
              <a:rPr lang="en-US" dirty="0"/>
              <a:t>processes are not followed</a:t>
            </a:r>
            <a:br>
              <a:rPr lang="en-US" dirty="0"/>
            </a:b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17</a:t>
            </a:fld>
            <a:endParaRPr lang="en-US" dirty="0"/>
          </a:p>
        </p:txBody>
      </p:sp>
      <p:sp>
        <p:nvSpPr>
          <p:cNvPr id="5" name="Rectangle 4"/>
          <p:cNvSpPr/>
          <p:nvPr/>
        </p:nvSpPr>
        <p:spPr>
          <a:xfrm>
            <a:off x="372008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2050" name="Picture 2" descr="http://svprojectmanagement.com/wp-content/uploads/2013/01/FAN9000744-300x1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476" y="2459957"/>
            <a:ext cx="5010035" cy="332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042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 &amp; Measure</a:t>
            </a:r>
          </a:p>
        </p:txBody>
      </p:sp>
      <p:sp>
        <p:nvSpPr>
          <p:cNvPr id="3" name="Content Placeholder 2"/>
          <p:cNvSpPr>
            <a:spLocks noGrp="1"/>
          </p:cNvSpPr>
          <p:nvPr>
            <p:ph idx="1"/>
          </p:nvPr>
        </p:nvSpPr>
        <p:spPr/>
        <p:txBody>
          <a:bodyPr/>
          <a:lstStyle/>
          <a:p>
            <a:r>
              <a:rPr lang="en-US" dirty="0"/>
              <a:t>Ensure communications are effective</a:t>
            </a:r>
          </a:p>
          <a:p>
            <a:r>
              <a:rPr lang="en-US" dirty="0"/>
              <a:t>Review the planning process annually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Check work areas for unapproved equipment, chemicals, or changes</a:t>
            </a:r>
          </a:p>
        </p:txBody>
      </p:sp>
      <p:sp>
        <p:nvSpPr>
          <p:cNvPr id="4" name="Slide Number Placeholder 3"/>
          <p:cNvSpPr>
            <a:spLocks noGrp="1"/>
          </p:cNvSpPr>
          <p:nvPr>
            <p:ph type="sldNum" sz="quarter" idx="4"/>
          </p:nvPr>
        </p:nvSpPr>
        <p:spPr/>
        <p:txBody>
          <a:bodyPr/>
          <a:lstStyle/>
          <a:p>
            <a:fld id="{EC6B01B9-2AD7-FF46-ADAD-E0B0ABE832D6}" type="slidenum">
              <a:rPr lang="en-US" smtClean="0"/>
              <a:pPr/>
              <a:t>18</a:t>
            </a:fld>
            <a:endParaRPr lang="en-US" dirty="0"/>
          </a:p>
        </p:txBody>
      </p:sp>
      <p:sp>
        <p:nvSpPr>
          <p:cNvPr id="6" name="Rounded Rectangle 5"/>
          <p:cNvSpPr/>
          <p:nvPr/>
        </p:nvSpPr>
        <p:spPr>
          <a:xfrm>
            <a:off x="1258273" y="2144088"/>
            <a:ext cx="9675455" cy="272392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342900" lvl="1" indent="-228600">
              <a:spcBef>
                <a:spcPts val="600"/>
              </a:spcBef>
              <a:spcAft>
                <a:spcPts val="600"/>
              </a:spcAft>
              <a:buFont typeface="Arial" panose="020B0604020202020204" pitchFamily="34" charset="0"/>
              <a:buChar char="•"/>
            </a:pPr>
            <a:r>
              <a:rPr lang="en-US" sz="2400" dirty="0">
                <a:solidFill>
                  <a:schemeClr val="tx1"/>
                </a:solidFill>
              </a:rPr>
              <a:t>Was the budget enough?</a:t>
            </a:r>
          </a:p>
          <a:p>
            <a:pPr marL="342900" lvl="1" indent="-228600">
              <a:spcBef>
                <a:spcPts val="600"/>
              </a:spcBef>
              <a:spcAft>
                <a:spcPts val="600"/>
              </a:spcAft>
              <a:buFont typeface="Arial" panose="020B0604020202020204" pitchFamily="34" charset="0"/>
              <a:buChar char="•"/>
            </a:pPr>
            <a:r>
              <a:rPr lang="en-US" sz="2400" dirty="0">
                <a:solidFill>
                  <a:schemeClr val="tx1"/>
                </a:solidFill>
              </a:rPr>
              <a:t>Were there any unforeseen emergency events?</a:t>
            </a:r>
          </a:p>
          <a:p>
            <a:pPr marL="342900" lvl="1" indent="-228600">
              <a:spcBef>
                <a:spcPts val="600"/>
              </a:spcBef>
              <a:spcAft>
                <a:spcPts val="600"/>
              </a:spcAft>
              <a:buFont typeface="Arial" panose="020B0604020202020204" pitchFamily="34" charset="0"/>
              <a:buChar char="•"/>
            </a:pPr>
            <a:r>
              <a:rPr lang="en-US" sz="2400" dirty="0">
                <a:solidFill>
                  <a:schemeClr val="tx1"/>
                </a:solidFill>
              </a:rPr>
              <a:t>Did any supplies, materials, PPE, or other S&amp;H items run out?</a:t>
            </a:r>
          </a:p>
          <a:p>
            <a:pPr marL="342900" lvl="1" indent="-228600">
              <a:spcBef>
                <a:spcPts val="600"/>
              </a:spcBef>
              <a:spcAft>
                <a:spcPts val="600"/>
              </a:spcAft>
              <a:buFont typeface="Arial" panose="020B0604020202020204" pitchFamily="34" charset="0"/>
              <a:buChar char="•"/>
            </a:pPr>
            <a:r>
              <a:rPr lang="en-US" sz="2400" dirty="0">
                <a:solidFill>
                  <a:schemeClr val="tx1"/>
                </a:solidFill>
              </a:rPr>
              <a:t>Does the budget need increased?</a:t>
            </a:r>
          </a:p>
          <a:p>
            <a:pPr marL="342900" lvl="1" indent="-228600">
              <a:spcBef>
                <a:spcPts val="600"/>
              </a:spcBef>
              <a:spcAft>
                <a:spcPts val="600"/>
              </a:spcAft>
              <a:buFont typeface="Arial" panose="020B0604020202020204" pitchFamily="34" charset="0"/>
              <a:buChar char="•"/>
            </a:pPr>
            <a:r>
              <a:rPr lang="en-US" sz="2400" dirty="0">
                <a:solidFill>
                  <a:schemeClr val="tx1"/>
                </a:solidFill>
              </a:rPr>
              <a:t>Did you accomplish all training goals?</a:t>
            </a:r>
          </a:p>
        </p:txBody>
      </p:sp>
    </p:spTree>
    <p:extLst>
      <p:ext uri="{BB962C8B-B14F-4D97-AF65-F5344CB8AC3E}">
        <p14:creationId xmlns:p14="http://schemas.microsoft.com/office/powerpoint/2010/main" val="826088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Conclusion</a:t>
            </a:r>
          </a:p>
        </p:txBody>
      </p:sp>
      <p:sp>
        <p:nvSpPr>
          <p:cNvPr id="3" name="Content Placeholder 2"/>
          <p:cNvSpPr>
            <a:spLocks noGrp="1"/>
          </p:cNvSpPr>
          <p:nvPr>
            <p:ph idx="1"/>
          </p:nvPr>
        </p:nvSpPr>
        <p:spPr/>
        <p:txBody>
          <a:bodyPr>
            <a:normAutofit/>
          </a:bodyPr>
          <a:lstStyle/>
          <a:p>
            <a:r>
              <a:rPr lang="en-US" dirty="0"/>
              <a:t>In this presentation, you learned to:</a:t>
            </a:r>
          </a:p>
          <a:p>
            <a:pPr lvl="1"/>
            <a:r>
              <a:rPr lang="en-US" sz="2800" dirty="0"/>
              <a:t>Summarize the background and importance of planning</a:t>
            </a:r>
          </a:p>
          <a:p>
            <a:pPr lvl="1"/>
            <a:r>
              <a:rPr lang="en-US" sz="2800" dirty="0"/>
              <a:t>List planning-related documentation</a:t>
            </a:r>
          </a:p>
          <a:p>
            <a:pPr lvl="1"/>
            <a:r>
              <a:rPr lang="en-US" sz="2800" dirty="0"/>
              <a:t>Describe the knowledge leadership/management, key personnel, and the workforce should have regarding planning</a:t>
            </a:r>
          </a:p>
          <a:p>
            <a:pPr lvl="1"/>
            <a:r>
              <a:rPr lang="en-US" sz="2800" dirty="0"/>
              <a:t>Identify planning actions to implement and sustain OSHA VPP</a:t>
            </a:r>
          </a:p>
        </p:txBody>
      </p:sp>
      <p:sp>
        <p:nvSpPr>
          <p:cNvPr id="4" name="Slide Number Placeholder 3"/>
          <p:cNvSpPr>
            <a:spLocks noGrp="1"/>
          </p:cNvSpPr>
          <p:nvPr>
            <p:ph type="sldNum" sz="quarter" idx="4"/>
          </p:nvPr>
        </p:nvSpPr>
        <p:spPr/>
        <p:txBody>
          <a:bodyPr/>
          <a:lstStyle/>
          <a:p>
            <a:fld id="{EC6B01B9-2AD7-FF46-ADAD-E0B0ABE832D6}" type="slidenum">
              <a:rPr lang="en-US" smtClean="0"/>
              <a:pPr/>
              <a:t>19</a:t>
            </a:fld>
            <a:endParaRPr lang="en-US" dirty="0"/>
          </a:p>
        </p:txBody>
      </p:sp>
    </p:spTree>
    <p:extLst>
      <p:ext uri="{BB962C8B-B14F-4D97-AF65-F5344CB8AC3E}">
        <p14:creationId xmlns:p14="http://schemas.microsoft.com/office/powerpoint/2010/main" val="2846777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Objectives</a:t>
            </a:r>
          </a:p>
        </p:txBody>
      </p:sp>
      <p:sp>
        <p:nvSpPr>
          <p:cNvPr id="3" name="Content Placeholder 2"/>
          <p:cNvSpPr>
            <a:spLocks noGrp="1"/>
          </p:cNvSpPr>
          <p:nvPr>
            <p:ph idx="1"/>
          </p:nvPr>
        </p:nvSpPr>
        <p:spPr/>
        <p:txBody>
          <a:bodyPr>
            <a:normAutofit/>
          </a:bodyPr>
          <a:lstStyle/>
          <a:p>
            <a:r>
              <a:rPr lang="en-US" dirty="0"/>
              <a:t>In this presentation, you will learn to:</a:t>
            </a:r>
          </a:p>
          <a:p>
            <a:pPr lvl="1"/>
            <a:r>
              <a:rPr lang="en-US" sz="2800" dirty="0"/>
              <a:t>Summarize the background and importance of planning</a:t>
            </a:r>
          </a:p>
          <a:p>
            <a:pPr lvl="1"/>
            <a:r>
              <a:rPr lang="en-US" sz="2800" dirty="0"/>
              <a:t>List planning-related documentation</a:t>
            </a:r>
          </a:p>
          <a:p>
            <a:pPr lvl="1"/>
            <a:r>
              <a:rPr lang="en-US" sz="2800" dirty="0"/>
              <a:t>Describe the knowledge leadership/management, key personnel, and the workforce should have regarding planning</a:t>
            </a:r>
          </a:p>
          <a:p>
            <a:pPr lvl="1"/>
            <a:r>
              <a:rPr lang="en-US" sz="2800" dirty="0"/>
              <a:t>Identify planning actions to implement and sustain OSHA VPP</a:t>
            </a:r>
          </a:p>
        </p:txBody>
      </p:sp>
      <p:sp>
        <p:nvSpPr>
          <p:cNvPr id="4" name="Slide Number Placeholder 3"/>
          <p:cNvSpPr>
            <a:spLocks noGrp="1"/>
          </p:cNvSpPr>
          <p:nvPr>
            <p:ph type="sldNum" sz="quarter" idx="4"/>
          </p:nvPr>
        </p:nvSpPr>
        <p:spPr/>
        <p:txBody>
          <a:bodyPr/>
          <a:lstStyle/>
          <a:p>
            <a:fld id="{EC6B01B9-2AD7-FF46-ADAD-E0B0ABE832D6}" type="slidenum">
              <a:rPr lang="en-US" smtClean="0"/>
              <a:pPr/>
              <a:t>2</a:t>
            </a:fld>
            <a:endParaRPr lang="en-US" dirty="0"/>
          </a:p>
        </p:txBody>
      </p:sp>
    </p:spTree>
    <p:extLst>
      <p:ext uri="{BB962C8B-B14F-4D97-AF65-F5344CB8AC3E}">
        <p14:creationId xmlns:p14="http://schemas.microsoft.com/office/powerpoint/2010/main" val="862825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Background</a:t>
            </a:r>
          </a:p>
        </p:txBody>
      </p:sp>
      <p:sp>
        <p:nvSpPr>
          <p:cNvPr id="3" name="Content Placeholder 2"/>
          <p:cNvSpPr>
            <a:spLocks noGrp="1"/>
          </p:cNvSpPr>
          <p:nvPr>
            <p:ph idx="1"/>
          </p:nvPr>
        </p:nvSpPr>
        <p:spPr>
          <a:xfrm>
            <a:off x="230720" y="955040"/>
            <a:ext cx="7739573" cy="5029200"/>
          </a:xfrm>
        </p:spPr>
        <p:txBody>
          <a:bodyPr>
            <a:normAutofit/>
          </a:bodyPr>
          <a:lstStyle/>
          <a:p>
            <a:r>
              <a:rPr lang="en-US" dirty="0"/>
              <a:t>Included in the ML&amp;EI criteria for VPP</a:t>
            </a:r>
          </a:p>
          <a:p>
            <a:pPr lvl="0"/>
            <a:r>
              <a:rPr lang="en-US" dirty="0"/>
              <a:t>Covers planning for typical and unusual S&amp;H expenditures:</a:t>
            </a:r>
          </a:p>
          <a:p>
            <a:pPr lvl="1"/>
            <a:r>
              <a:rPr lang="en-US" dirty="0"/>
              <a:t>Budget and resource allocations</a:t>
            </a:r>
          </a:p>
          <a:p>
            <a:pPr lvl="1"/>
            <a:r>
              <a:rPr lang="en-US" dirty="0"/>
              <a:t>Prompt correction of uncontrolled hazards</a:t>
            </a:r>
          </a:p>
          <a:p>
            <a:pPr lvl="1"/>
            <a:r>
              <a:rPr lang="en-US" dirty="0"/>
              <a:t>S&amp;H training allocations</a:t>
            </a:r>
          </a:p>
          <a:p>
            <a:pPr lvl="1"/>
            <a:r>
              <a:rPr lang="en-US" dirty="0"/>
              <a:t>New or changing processes, chemicals, equipment, or facilities</a:t>
            </a:r>
          </a:p>
          <a:p>
            <a:r>
              <a:rPr lang="en-US" dirty="0"/>
              <a:t>Integrates S&amp;H into the overall management planning process</a:t>
            </a:r>
          </a:p>
        </p:txBody>
      </p:sp>
      <p:sp>
        <p:nvSpPr>
          <p:cNvPr id="4" name="Slide Number Placeholder 3"/>
          <p:cNvSpPr>
            <a:spLocks noGrp="1"/>
          </p:cNvSpPr>
          <p:nvPr>
            <p:ph type="sldNum" sz="quarter" idx="4"/>
          </p:nvPr>
        </p:nvSpPr>
        <p:spPr/>
        <p:txBody>
          <a:bodyPr/>
          <a:lstStyle/>
          <a:p>
            <a:fld id="{EC6B01B9-2AD7-FF46-ADAD-E0B0ABE832D6}" type="slidenum">
              <a:rPr lang="en-US" smtClean="0"/>
              <a:pPr/>
              <a:t>3</a:t>
            </a:fld>
            <a:endParaRPr lang="en-US" dirty="0"/>
          </a:p>
        </p:txBody>
      </p:sp>
      <p:pic>
        <p:nvPicPr>
          <p:cNvPr id="6" name="Picture 5"/>
          <p:cNvPicPr>
            <a:picLocks noChangeAspect="1"/>
          </p:cNvPicPr>
          <p:nvPr/>
        </p:nvPicPr>
        <p:blipFill>
          <a:blip r:embed="rId3"/>
          <a:stretch>
            <a:fillRect/>
          </a:stretch>
        </p:blipFill>
        <p:spPr>
          <a:xfrm>
            <a:off x="7970293" y="1505038"/>
            <a:ext cx="3971925" cy="3929204"/>
          </a:xfrm>
          <a:prstGeom prst="rect">
            <a:avLst/>
          </a:prstGeom>
        </p:spPr>
      </p:pic>
      <p:sp>
        <p:nvSpPr>
          <p:cNvPr id="7" name="Rectangle 6"/>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1425993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Importance</a:t>
            </a:r>
          </a:p>
        </p:txBody>
      </p:sp>
      <p:sp>
        <p:nvSpPr>
          <p:cNvPr id="3" name="Content Placeholder 2"/>
          <p:cNvSpPr>
            <a:spLocks noGrp="1"/>
          </p:cNvSpPr>
          <p:nvPr>
            <p:ph idx="1"/>
          </p:nvPr>
        </p:nvSpPr>
        <p:spPr>
          <a:xfrm>
            <a:off x="230719" y="955040"/>
            <a:ext cx="11834830" cy="5029200"/>
          </a:xfrm>
        </p:spPr>
        <p:txBody>
          <a:bodyPr>
            <a:noAutofit/>
          </a:bodyPr>
          <a:lstStyle/>
          <a:p>
            <a:r>
              <a:rPr lang="en-US" dirty="0"/>
              <a:t>Ensures organizational planning covers S&amp;H</a:t>
            </a:r>
          </a:p>
          <a:p>
            <a:r>
              <a:rPr lang="en-US" dirty="0"/>
              <a:t>Develops a proactive strategy to S&amp;H planning and expenditures</a:t>
            </a:r>
          </a:p>
          <a:p>
            <a:r>
              <a:rPr lang="en-US" dirty="0"/>
              <a:t>Helps determine S&amp;H needs and potential resources</a:t>
            </a:r>
          </a:p>
          <a:p>
            <a:r>
              <a:rPr lang="en-US" dirty="0"/>
              <a:t>Assists in identifying S&amp;H goals</a:t>
            </a:r>
          </a:p>
          <a:p>
            <a:r>
              <a:rPr lang="en-US" dirty="0"/>
              <a:t>Establishes processes to identify hazards </a:t>
            </a:r>
            <a:br>
              <a:rPr lang="en-US" dirty="0"/>
            </a:br>
            <a:r>
              <a:rPr lang="en-US" dirty="0"/>
              <a:t>before they enter the workplace</a:t>
            </a:r>
          </a:p>
          <a:p>
            <a:r>
              <a:rPr lang="en-US" dirty="0"/>
              <a:t>Helps select hazard control measures</a:t>
            </a:r>
          </a:p>
          <a:p>
            <a:r>
              <a:rPr lang="en-US" dirty="0"/>
              <a:t>Prepares for emergency expenditures</a:t>
            </a:r>
          </a:p>
        </p:txBody>
      </p:sp>
      <p:sp>
        <p:nvSpPr>
          <p:cNvPr id="4" name="Slide Number Placeholder 3"/>
          <p:cNvSpPr>
            <a:spLocks noGrp="1"/>
          </p:cNvSpPr>
          <p:nvPr>
            <p:ph type="sldNum" sz="quarter" idx="4"/>
          </p:nvPr>
        </p:nvSpPr>
        <p:spPr/>
        <p:txBody>
          <a:bodyPr/>
          <a:lstStyle/>
          <a:p>
            <a:fld id="{EC6B01B9-2AD7-FF46-ADAD-E0B0ABE832D6}" type="slidenum">
              <a:rPr lang="en-US" smtClean="0"/>
              <a:pPr/>
              <a:t>4</a:t>
            </a:fld>
            <a:endParaRPr lang="en-US" dirty="0"/>
          </a:p>
        </p:txBody>
      </p:sp>
      <p:pic>
        <p:nvPicPr>
          <p:cNvPr id="5" name="Picture 4" descr="Planning Plan Adjusting · Free photo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3537" y="2763749"/>
            <a:ext cx="4605550" cy="3070366"/>
          </a:xfrm>
          <a:prstGeom prst="rect">
            <a:avLst/>
          </a:prstGeom>
        </p:spPr>
      </p:pic>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3001418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13" y="130049"/>
            <a:ext cx="11822736" cy="570726"/>
          </a:xfrm>
        </p:spPr>
        <p:txBody>
          <a:bodyPr>
            <a:noAutofit/>
          </a:bodyPr>
          <a:lstStyle/>
          <a:p>
            <a:r>
              <a:rPr lang="en-US" dirty="0"/>
              <a:t>Documentation</a:t>
            </a:r>
          </a:p>
        </p:txBody>
      </p:sp>
      <p:sp>
        <p:nvSpPr>
          <p:cNvPr id="3" name="Content Placeholder 2"/>
          <p:cNvSpPr>
            <a:spLocks noGrp="1"/>
          </p:cNvSpPr>
          <p:nvPr>
            <p:ph idx="1"/>
          </p:nvPr>
        </p:nvSpPr>
        <p:spPr>
          <a:xfrm>
            <a:off x="230189" y="955675"/>
            <a:ext cx="6299610" cy="5029200"/>
          </a:xfrm>
        </p:spPr>
        <p:txBody>
          <a:bodyPr>
            <a:normAutofit/>
          </a:bodyPr>
          <a:lstStyle/>
          <a:p>
            <a:r>
              <a:rPr lang="en-US" dirty="0"/>
              <a:t>Strategic safety plans</a:t>
            </a:r>
          </a:p>
          <a:p>
            <a:r>
              <a:rPr lang="en-US" dirty="0"/>
              <a:t>S&amp;H perception survey results</a:t>
            </a:r>
          </a:p>
          <a:p>
            <a:r>
              <a:rPr lang="en-US" dirty="0"/>
              <a:t>Committee/working group charters</a:t>
            </a:r>
          </a:p>
          <a:p>
            <a:r>
              <a:rPr lang="en-US" dirty="0"/>
              <a:t>Meeting minutes</a:t>
            </a:r>
          </a:p>
          <a:p>
            <a:r>
              <a:rPr lang="en-US" dirty="0"/>
              <a:t>S&amp;H budget</a:t>
            </a:r>
          </a:p>
          <a:p>
            <a:r>
              <a:rPr lang="en-US" dirty="0"/>
              <a:t>Procurement approval records</a:t>
            </a:r>
          </a:p>
        </p:txBody>
      </p:sp>
      <p:sp>
        <p:nvSpPr>
          <p:cNvPr id="4" name="Slide Number Placeholder 3"/>
          <p:cNvSpPr>
            <a:spLocks noGrp="1"/>
          </p:cNvSpPr>
          <p:nvPr>
            <p:ph type="sldNum" sz="quarter" idx="4"/>
          </p:nvPr>
        </p:nvSpPr>
        <p:spPr>
          <a:xfrm>
            <a:off x="240160" y="6310171"/>
            <a:ext cx="914400" cy="365125"/>
          </a:xfrm>
        </p:spPr>
        <p:txBody>
          <a:bodyPr/>
          <a:lstStyle/>
          <a:p>
            <a:fld id="{EC6B01B9-2AD7-FF46-ADAD-E0B0ABE832D6}" type="slidenum">
              <a:rPr lang="en-US" smtClean="0"/>
              <a:pPr/>
              <a:t>5</a:t>
            </a:fld>
            <a:endParaRPr lang="en-US" dirty="0"/>
          </a:p>
        </p:txBody>
      </p:sp>
      <p:pic>
        <p:nvPicPr>
          <p:cNvPr id="5" name="Picture 4" descr="http://2012books.lardbucket.org/books/individual-finance/section_10/cfaf26f1b70ba7701bd3a040d0a9cf6f.jpg"/>
          <p:cNvPicPr/>
          <p:nvPr/>
        </p:nvPicPr>
        <p:blipFill>
          <a:blip r:embed="rId3">
            <a:extLst>
              <a:ext uri="{28A0092B-C50C-407E-A947-70E740481C1C}">
                <a14:useLocalDpi xmlns:a14="http://schemas.microsoft.com/office/drawing/2010/main" val="0"/>
              </a:ext>
            </a:extLst>
          </a:blip>
          <a:srcRect/>
          <a:stretch>
            <a:fillRect/>
          </a:stretch>
        </p:blipFill>
        <p:spPr bwMode="auto">
          <a:xfrm>
            <a:off x="6529798" y="1329239"/>
            <a:ext cx="5298243" cy="4280802"/>
          </a:xfrm>
          <a:prstGeom prst="rect">
            <a:avLst/>
          </a:prstGeom>
          <a:noFill/>
          <a:ln>
            <a:noFill/>
          </a:ln>
        </p:spPr>
      </p:pic>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4070791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13" y="130049"/>
            <a:ext cx="11822736" cy="570726"/>
          </a:xfrm>
        </p:spPr>
        <p:txBody>
          <a:bodyPr>
            <a:noAutofit/>
          </a:bodyPr>
          <a:lstStyle/>
          <a:p>
            <a:r>
              <a:rPr lang="en-US" dirty="0"/>
              <a:t>Documentation</a:t>
            </a:r>
          </a:p>
        </p:txBody>
      </p:sp>
      <p:sp>
        <p:nvSpPr>
          <p:cNvPr id="3" name="Content Placeholder 2"/>
          <p:cNvSpPr>
            <a:spLocks noGrp="1"/>
          </p:cNvSpPr>
          <p:nvPr>
            <p:ph idx="1"/>
          </p:nvPr>
        </p:nvSpPr>
        <p:spPr>
          <a:xfrm>
            <a:off x="230189" y="955675"/>
            <a:ext cx="5865811" cy="5029200"/>
          </a:xfrm>
        </p:spPr>
        <p:txBody>
          <a:bodyPr>
            <a:normAutofit/>
          </a:bodyPr>
          <a:lstStyle/>
          <a:p>
            <a:r>
              <a:rPr lang="en-US" dirty="0"/>
              <a:t>S&amp;H staffing requests</a:t>
            </a:r>
          </a:p>
          <a:p>
            <a:r>
              <a:rPr lang="en-US" dirty="0"/>
              <a:t>Facility modification documents</a:t>
            </a:r>
          </a:p>
          <a:p>
            <a:r>
              <a:rPr lang="en-US" dirty="0"/>
              <a:t>Hazard assessment forms and reports</a:t>
            </a:r>
          </a:p>
          <a:p>
            <a:r>
              <a:rPr lang="en-US" dirty="0"/>
              <a:t>Plans for construction project phases</a:t>
            </a:r>
          </a:p>
          <a:p>
            <a:r>
              <a:rPr lang="en-US" dirty="0"/>
              <a:t>SOH staffing requests</a:t>
            </a:r>
          </a:p>
        </p:txBody>
      </p:sp>
      <p:sp>
        <p:nvSpPr>
          <p:cNvPr id="4" name="Slide Number Placeholder 3"/>
          <p:cNvSpPr>
            <a:spLocks noGrp="1"/>
          </p:cNvSpPr>
          <p:nvPr>
            <p:ph type="sldNum" sz="quarter" idx="4"/>
          </p:nvPr>
        </p:nvSpPr>
        <p:spPr>
          <a:xfrm>
            <a:off x="240160" y="6310171"/>
            <a:ext cx="914400" cy="365125"/>
          </a:xfrm>
        </p:spPr>
        <p:txBody>
          <a:bodyPr/>
          <a:lstStyle/>
          <a:p>
            <a:fld id="{EC6B01B9-2AD7-FF46-ADAD-E0B0ABE832D6}" type="slidenum">
              <a:rPr lang="en-US" smtClean="0"/>
              <a:pPr/>
              <a:t>6</a:t>
            </a:fld>
            <a:endParaRPr lang="en-US" dirty="0"/>
          </a:p>
        </p:txBody>
      </p:sp>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5" name="Picture 2" descr="http://www.techstagram.com/wp-content/uploads/2015/05/Project-Manag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94771"/>
            <a:ext cx="5932445" cy="395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734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13" y="130049"/>
            <a:ext cx="11822736" cy="570726"/>
          </a:xfrm>
        </p:spPr>
        <p:txBody>
          <a:bodyPr>
            <a:noAutofit/>
          </a:bodyPr>
          <a:lstStyle/>
          <a:p>
            <a:r>
              <a:rPr lang="en-US" dirty="0"/>
              <a:t>Leadership/Management Knowledge</a:t>
            </a:r>
          </a:p>
        </p:txBody>
      </p:sp>
      <p:sp>
        <p:nvSpPr>
          <p:cNvPr id="3" name="Content Placeholder 2"/>
          <p:cNvSpPr>
            <a:spLocks noGrp="1"/>
          </p:cNvSpPr>
          <p:nvPr>
            <p:ph idx="1"/>
          </p:nvPr>
        </p:nvSpPr>
        <p:spPr>
          <a:xfrm>
            <a:off x="230188" y="955675"/>
            <a:ext cx="11731625" cy="5029200"/>
          </a:xfrm>
        </p:spPr>
        <p:txBody>
          <a:bodyPr>
            <a:normAutofit/>
          </a:bodyPr>
          <a:lstStyle/>
          <a:p>
            <a:r>
              <a:rPr lang="en-US" dirty="0"/>
              <a:t>Leaders and managers should be knowledgeable of:</a:t>
            </a:r>
          </a:p>
          <a:p>
            <a:pPr lvl="1"/>
            <a:r>
              <a:rPr lang="en-US" dirty="0"/>
              <a:t>Processes in place to ensure adequate</a:t>
            </a:r>
            <a:br>
              <a:rPr lang="en-US" dirty="0"/>
            </a:br>
            <a:r>
              <a:rPr lang="en-US" dirty="0"/>
              <a:t>resources for S&amp;H</a:t>
            </a:r>
          </a:p>
          <a:p>
            <a:pPr lvl="1"/>
            <a:r>
              <a:rPr lang="en-US" dirty="0"/>
              <a:t>S&amp;H budget and its components</a:t>
            </a:r>
          </a:p>
          <a:p>
            <a:pPr lvl="1"/>
            <a:r>
              <a:rPr lang="en-US" dirty="0"/>
              <a:t>Current on-site construction activities</a:t>
            </a:r>
          </a:p>
          <a:p>
            <a:pPr lvl="1"/>
            <a:r>
              <a:rPr lang="en-US" dirty="0"/>
              <a:t>Process for approving procurements</a:t>
            </a:r>
          </a:p>
          <a:p>
            <a:pPr lvl="1"/>
            <a:r>
              <a:rPr lang="en-US" dirty="0"/>
              <a:t>Recent changes to work areas or facilities</a:t>
            </a:r>
            <a:br>
              <a:rPr lang="en-US" dirty="0"/>
            </a:br>
            <a:endParaRPr lang="en-US" dirty="0"/>
          </a:p>
        </p:txBody>
      </p:sp>
      <p:sp>
        <p:nvSpPr>
          <p:cNvPr id="4" name="Slide Number Placeholder 3"/>
          <p:cNvSpPr>
            <a:spLocks noGrp="1"/>
          </p:cNvSpPr>
          <p:nvPr>
            <p:ph type="sldNum" sz="quarter" idx="4"/>
          </p:nvPr>
        </p:nvSpPr>
        <p:spPr>
          <a:xfrm>
            <a:off x="240160" y="6310171"/>
            <a:ext cx="914400" cy="365125"/>
          </a:xfrm>
        </p:spPr>
        <p:txBody>
          <a:bodyPr/>
          <a:lstStyle/>
          <a:p>
            <a:fld id="{EC6B01B9-2AD7-FF46-ADAD-E0B0ABE832D6}" type="slidenum">
              <a:rPr lang="en-US" smtClean="0"/>
              <a:pPr/>
              <a:t>7</a:t>
            </a:fld>
            <a:endParaRPr lang="en-US" dirty="0"/>
          </a:p>
        </p:txBody>
      </p:sp>
      <p:sp>
        <p:nvSpPr>
          <p:cNvPr id="8" name="Rectangle 7"/>
          <p:cNvSpPr/>
          <p:nvPr/>
        </p:nvSpPr>
        <p:spPr>
          <a:xfrm>
            <a:off x="374016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224" y="1810512"/>
            <a:ext cx="4092678" cy="3804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3385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Key Personnel Knowledge</a:t>
            </a:r>
          </a:p>
        </p:txBody>
      </p:sp>
      <p:sp>
        <p:nvSpPr>
          <p:cNvPr id="3" name="Content Placeholder 2"/>
          <p:cNvSpPr>
            <a:spLocks noGrp="1"/>
          </p:cNvSpPr>
          <p:nvPr>
            <p:ph idx="1"/>
          </p:nvPr>
        </p:nvSpPr>
        <p:spPr>
          <a:xfrm>
            <a:off x="230719" y="955040"/>
            <a:ext cx="11834830" cy="5029200"/>
          </a:xfrm>
        </p:spPr>
        <p:txBody>
          <a:bodyPr>
            <a:normAutofit/>
          </a:bodyPr>
          <a:lstStyle/>
          <a:p>
            <a:r>
              <a:rPr lang="en-US" dirty="0"/>
              <a:t>Key personnel should be knowledgeable about:</a:t>
            </a:r>
          </a:p>
          <a:p>
            <a:pPr lvl="1"/>
            <a:r>
              <a:rPr lang="en-US" dirty="0"/>
              <a:t>Recent S&amp;H-related purchases or </a:t>
            </a:r>
            <a:br>
              <a:rPr lang="en-US" dirty="0"/>
            </a:br>
            <a:r>
              <a:rPr lang="en-US" dirty="0"/>
              <a:t>expenditures</a:t>
            </a:r>
          </a:p>
          <a:p>
            <a:pPr lvl="1"/>
            <a:r>
              <a:rPr lang="en-US" dirty="0"/>
              <a:t>How the S&amp;H budget is determined</a:t>
            </a:r>
          </a:p>
          <a:p>
            <a:pPr lvl="1"/>
            <a:r>
              <a:rPr lang="en-US" dirty="0"/>
              <a:t>Procurement processes</a:t>
            </a:r>
          </a:p>
          <a:p>
            <a:pPr lvl="1"/>
            <a:r>
              <a:rPr lang="en-US" dirty="0"/>
              <a:t>S&amp;H training allocations and plans</a:t>
            </a:r>
          </a:p>
          <a:p>
            <a:pPr lvl="1"/>
            <a:r>
              <a:rPr lang="en-US" dirty="0"/>
              <a:t>Procedures to evaluate the S&amp;H of </a:t>
            </a:r>
            <a:br>
              <a:rPr lang="en-US" dirty="0"/>
            </a:br>
            <a:r>
              <a:rPr lang="en-US" dirty="0"/>
              <a:t>construction projects</a:t>
            </a:r>
          </a:p>
          <a:p>
            <a:pPr lvl="1"/>
            <a:r>
              <a:rPr lang="en-US" dirty="0"/>
              <a:t>Strength of S&amp;H staffing</a:t>
            </a:r>
          </a:p>
          <a:p>
            <a:pPr lvl="1"/>
            <a:r>
              <a:rPr lang="en-US" dirty="0"/>
              <a:t>Budget process guidelines</a:t>
            </a:r>
          </a:p>
        </p:txBody>
      </p:sp>
      <p:sp>
        <p:nvSpPr>
          <p:cNvPr id="4" name="Slide Number Placeholder 3"/>
          <p:cNvSpPr>
            <a:spLocks noGrp="1"/>
          </p:cNvSpPr>
          <p:nvPr>
            <p:ph type="sldNum" sz="quarter" idx="4"/>
          </p:nvPr>
        </p:nvSpPr>
        <p:spPr/>
        <p:txBody>
          <a:bodyPr/>
          <a:lstStyle/>
          <a:p>
            <a:fld id="{EC6B01B9-2AD7-FF46-ADAD-E0B0ABE832D6}" type="slidenum">
              <a:rPr lang="en-US" smtClean="0"/>
              <a:pPr/>
              <a:t>8</a:t>
            </a:fld>
            <a:endParaRPr lang="en-US" dirty="0"/>
          </a:p>
        </p:txBody>
      </p:sp>
      <p:pic>
        <p:nvPicPr>
          <p:cNvPr id="6" name="Picture 5"/>
          <p:cNvPicPr>
            <a:picLocks noChangeAspect="1"/>
          </p:cNvPicPr>
          <p:nvPr/>
        </p:nvPicPr>
        <p:blipFill>
          <a:blip r:embed="rId3"/>
          <a:stretch>
            <a:fillRect/>
          </a:stretch>
        </p:blipFill>
        <p:spPr>
          <a:xfrm>
            <a:off x="6093819" y="1651379"/>
            <a:ext cx="5867500" cy="4191071"/>
          </a:xfrm>
          <a:prstGeom prst="rect">
            <a:avLst/>
          </a:prstGeom>
        </p:spPr>
      </p:pic>
      <p:sp>
        <p:nvSpPr>
          <p:cNvPr id="7" name="Rectangle 6"/>
          <p:cNvSpPr/>
          <p:nvPr/>
        </p:nvSpPr>
        <p:spPr>
          <a:xfrm>
            <a:off x="374016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1495365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Workforce Knowledge</a:t>
            </a:r>
          </a:p>
        </p:txBody>
      </p:sp>
      <p:sp>
        <p:nvSpPr>
          <p:cNvPr id="3" name="Content Placeholder 2"/>
          <p:cNvSpPr>
            <a:spLocks noGrp="1"/>
          </p:cNvSpPr>
          <p:nvPr>
            <p:ph idx="1"/>
          </p:nvPr>
        </p:nvSpPr>
        <p:spPr>
          <a:xfrm>
            <a:off x="230719" y="955040"/>
            <a:ext cx="11731752" cy="5029200"/>
          </a:xfrm>
        </p:spPr>
        <p:txBody>
          <a:bodyPr/>
          <a:lstStyle/>
          <a:p>
            <a:r>
              <a:rPr lang="en-US" dirty="0"/>
              <a:t>Employees should be knowledgeable about:</a:t>
            </a:r>
          </a:p>
          <a:p>
            <a:pPr lvl="1"/>
            <a:r>
              <a:rPr lang="en-US" dirty="0"/>
              <a:t>Processes to request new chemicals, </a:t>
            </a:r>
            <a:br>
              <a:rPr lang="en-US" dirty="0"/>
            </a:br>
            <a:r>
              <a:rPr lang="en-US" dirty="0"/>
              <a:t>equipment, or PPE</a:t>
            </a:r>
          </a:p>
          <a:p>
            <a:pPr lvl="1"/>
            <a:r>
              <a:rPr lang="en-US" dirty="0"/>
              <a:t>Their involvement in the safety </a:t>
            </a:r>
            <a:br>
              <a:rPr lang="en-US" dirty="0"/>
            </a:br>
            <a:r>
              <a:rPr lang="en-US" dirty="0"/>
              <a:t>decision-making process, if applicable</a:t>
            </a:r>
          </a:p>
          <a:p>
            <a:pPr lvl="1"/>
            <a:r>
              <a:rPr lang="en-US" dirty="0"/>
              <a:t>Current construction activities, process</a:t>
            </a:r>
            <a:br>
              <a:rPr lang="en-US" dirty="0"/>
            </a:br>
            <a:r>
              <a:rPr lang="en-US" dirty="0"/>
              <a:t>changes, or facility modifications</a:t>
            </a:r>
            <a:br>
              <a:rPr lang="en-US" dirty="0"/>
            </a:br>
            <a:r>
              <a:rPr lang="en-US" dirty="0"/>
              <a:t>affecting workplace S&amp;H</a:t>
            </a:r>
          </a:p>
          <a:p>
            <a:pPr lvl="1"/>
            <a:r>
              <a:rPr lang="en-US" dirty="0"/>
              <a:t>Processes for assessing risk</a:t>
            </a:r>
          </a:p>
          <a:p>
            <a:pPr lvl="1"/>
            <a:r>
              <a:rPr lang="en-US" dirty="0"/>
              <a:t>S&amp;H-related training they receive</a:t>
            </a:r>
          </a:p>
        </p:txBody>
      </p:sp>
      <p:sp>
        <p:nvSpPr>
          <p:cNvPr id="4" name="Slide Number Placeholder 3"/>
          <p:cNvSpPr>
            <a:spLocks noGrp="1"/>
          </p:cNvSpPr>
          <p:nvPr>
            <p:ph type="sldNum" sz="quarter" idx="4"/>
          </p:nvPr>
        </p:nvSpPr>
        <p:spPr/>
        <p:txBody>
          <a:bodyPr/>
          <a:lstStyle/>
          <a:p>
            <a:fld id="{EC6B01B9-2AD7-FF46-ADAD-E0B0ABE832D6}" type="slidenum">
              <a:rPr lang="en-US" smtClean="0"/>
              <a:pPr/>
              <a:t>9</a:t>
            </a:fld>
            <a:endParaRPr lang="en-US" dirty="0"/>
          </a:p>
        </p:txBody>
      </p:sp>
      <p:sp>
        <p:nvSpPr>
          <p:cNvPr id="8" name="Rectangle 7"/>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3076" name="Picture 4" descr="http://farm8.staticflickr.com/7172/6694049353_3cc95e04c8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430" y="1978924"/>
            <a:ext cx="5002857" cy="3234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171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98CC96BD59F7428928401C31BC6ECB" ma:contentTypeVersion="0" ma:contentTypeDescription="Create a new document." ma:contentTypeScope="" ma:versionID="33ed1efa7624d324e1db8aa9c1803c1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724412-4082-49C0-B973-2D661F289D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55CDCED-95E4-482B-B4DD-6679AB938AA4}">
  <ds:schemaRefs>
    <ds:schemaRef ds:uri="http://www.w3.org/XML/1998/namespace"/>
    <ds:schemaRef ds:uri="http://schemas.microsoft.com/office/2006/metadata/properties"/>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9865A09F-9C90-449A-BF58-BD42628647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30288</TotalTime>
  <Words>3329</Words>
  <Application>Microsoft Office PowerPoint</Application>
  <PresentationFormat>Widescreen</PresentationFormat>
  <Paragraphs>300</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Wingdings</vt:lpstr>
      <vt:lpstr>Office Theme</vt:lpstr>
      <vt:lpstr>Planning</vt:lpstr>
      <vt:lpstr>Objectives</vt:lpstr>
      <vt:lpstr>Background</vt:lpstr>
      <vt:lpstr>Importance</vt:lpstr>
      <vt:lpstr>Documentation</vt:lpstr>
      <vt:lpstr>Documentation</vt:lpstr>
      <vt:lpstr>Leadership/Management Knowledge</vt:lpstr>
      <vt:lpstr>Key Personnel Knowledge</vt:lpstr>
      <vt:lpstr>Workforce Knowledge</vt:lpstr>
      <vt:lpstr>Action Checklist</vt:lpstr>
      <vt:lpstr>Management Planning Processes</vt:lpstr>
      <vt:lpstr>Safety &amp; Health Pre-Planning</vt:lpstr>
      <vt:lpstr>Budget Development</vt:lpstr>
      <vt:lpstr>Pre-Use Approval Processes</vt:lpstr>
      <vt:lpstr>Communication</vt:lpstr>
      <vt:lpstr>Communication</vt:lpstr>
      <vt:lpstr>Plan Execution</vt:lpstr>
      <vt:lpstr>Monitor &amp; Measure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hooper</dc:creator>
  <cp:lastModifiedBy>Sinosky, John, III</cp:lastModifiedBy>
  <cp:revision>150</cp:revision>
  <cp:lastPrinted>2015-05-08T19:29:59Z</cp:lastPrinted>
  <dcterms:created xsi:type="dcterms:W3CDTF">2013-07-03T14:40:41Z</dcterms:created>
  <dcterms:modified xsi:type="dcterms:W3CDTF">2022-09-30T18:27:54Z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0x0101003A98CC96BD59F7428928401C31BC6ECB</vt:lpwstr>
  </property>
</Properties>
</file>