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90568" autoAdjust="0"/>
  </p:normalViewPr>
  <p:slideViewPr>
    <p:cSldViewPr snapToGrid="0" snapToObjects="1" showGuides="1">
      <p:cViewPr varScale="1">
        <p:scale>
          <a:sx n="97" d="100"/>
          <a:sy n="97" d="100"/>
        </p:scale>
        <p:origin x="756" y="84"/>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1680" y="-13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12/23/2020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12/23/2020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sites/default/files/enforcement/directives/CSP_03-01-005.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sha.gov/vpp/2014-forma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oolkit.pellinstitute.org/wp-content/uploads/2009/12/Plan3.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ms.smscx.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sha.gov/vpp/2014-forma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autopsy.pathology.ufl.edu/files/2012/02/autopsy-paperwork.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sha.gov/vpp/2014-forma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upload.wikimedia.org/wikipedia/commons/thumb/c/c4/Coloured,_textured_craft_card.jpg/1280px-Coloured,_textured_craft_card.jpg" TargetMode="External"/><Relationship Id="rId4" Type="http://schemas.openxmlformats.org/officeDocument/2006/relationships/hyperlink" Target="https://www.osha.gov/vpp/vpp-managers-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safety and health management system (S&amp;HMS) evaluation requirements for the purposes of the Occupational Safety and Health Administration (OSHA) Voluntary Protection Programs (VPP) recognition.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presentation provides information on the background and importance of S&amp;HMS evaluations, required documentation, and the various levels of employee knowledge. It concludes with an action checklist and supplemental details to help with OSHA VPP implementation and sustainment efforts.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the purpose of this presentation, S&amp;HMS is synonymous with safety management system (SMS), annual VPP self-evaluation, and annual self-evaluation</a:t>
            </a:r>
            <a:r>
              <a:rPr lang="en-US" dirty="0"/>
              <a:t>.</a:t>
            </a:r>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252425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Involve employees as much as possible in the development and review of the annual self-evaluation. All levels of employees should know how to contribute information to improve your SMS, even if it doesn’t directly relate to the annual self-evaluation.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273067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Follow this action checklist to implement and sustain VPP expectations for SMS evaluation. Each of these action checklist items will be covered in more detail.</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NOTE: </a:t>
            </a:r>
            <a:r>
              <a:rPr lang="en-US" sz="1000" kern="1200" dirty="0" smtClean="0">
                <a:solidFill>
                  <a:schemeClr val="tx1"/>
                </a:solidFill>
                <a:effectLst/>
                <a:latin typeface="+mn-lt"/>
                <a:ea typeface="+mn-ea"/>
                <a:cs typeface="+mn-cs"/>
              </a:rPr>
              <a:t>Conduct at least one annual self-evaluation </a:t>
            </a:r>
            <a:r>
              <a:rPr lang="en-US" sz="1000" b="1" kern="1200" dirty="0" smtClean="0">
                <a:solidFill>
                  <a:schemeClr val="tx1"/>
                </a:solidFill>
                <a:effectLst/>
                <a:latin typeface="+mn-lt"/>
                <a:ea typeface="+mn-ea"/>
                <a:cs typeface="+mn-cs"/>
              </a:rPr>
              <a:t>prior to</a:t>
            </a:r>
            <a:r>
              <a:rPr lang="en-US" sz="1000" kern="1200" dirty="0" smtClean="0">
                <a:solidFill>
                  <a:schemeClr val="tx1"/>
                </a:solidFill>
                <a:effectLst/>
                <a:latin typeface="+mn-lt"/>
                <a:ea typeface="+mn-ea"/>
                <a:cs typeface="+mn-cs"/>
              </a:rPr>
              <a:t> submitting your OSHA VPP application. You need to find out how your Regional VPP Manager wants the evaluation submitted – electronically or mailed.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Microsoft Clip Art.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3989249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View OS</a:t>
            </a:r>
            <a:r>
              <a:rPr lang="en-US" sz="1000" kern="1200" dirty="0" smtClean="0">
                <a:solidFill>
                  <a:schemeClr val="tx1"/>
                </a:solidFill>
                <a:effectLst/>
              </a:rPr>
              <a:t>HA’s Cooperative and State Programs (CSP) 03-01-005 at: </a:t>
            </a:r>
            <a:r>
              <a:rPr lang="en-US" sz="1000" dirty="0">
                <a:hlinkClick r:id="rId3"/>
              </a:rPr>
              <a:t>https://</a:t>
            </a:r>
            <a:r>
              <a:rPr lang="en-US" sz="1000" dirty="0" smtClean="0">
                <a:hlinkClick r:id="rId3"/>
              </a:rPr>
              <a:t>www.osha.gov/sites/default/files/enforcement/directives/CSP_03-01-005.pdf</a:t>
            </a:r>
            <a:endParaRPr lang="en-US" sz="1000" u="sng" kern="1200" dirty="0" smtClean="0">
              <a:solidFill>
                <a:schemeClr val="accent1"/>
              </a:solidFill>
              <a:effectLst/>
            </a:endParaRPr>
          </a:p>
          <a:p>
            <a:endParaRPr lang="en-US" sz="1000" kern="1200" dirty="0" smtClean="0">
              <a:solidFill>
                <a:schemeClr val="tx1"/>
              </a:solidFill>
              <a:effectLst/>
            </a:endParaRPr>
          </a:p>
          <a:p>
            <a:pPr marL="0" lvl="0" indent="0">
              <a:spcAft>
                <a:spcPts val="600"/>
              </a:spcAft>
              <a:buFont typeface="+mj-lt"/>
              <a:buNone/>
            </a:pPr>
            <a:r>
              <a:rPr lang="en-US" sz="1000" kern="1200" dirty="0" smtClean="0">
                <a:solidFill>
                  <a:schemeClr val="tx1"/>
                </a:solidFill>
                <a:effectLst/>
              </a:rPr>
              <a:t>View the</a:t>
            </a:r>
            <a:r>
              <a:rPr lang="en-US" sz="1000" kern="1200" dirty="0" smtClean="0">
                <a:solidFill>
                  <a:schemeClr val="tx1"/>
                </a:solidFill>
                <a:effectLst/>
                <a:latin typeface="+mn-lt"/>
                <a:ea typeface="+mn-ea"/>
                <a:cs typeface="+mn-cs"/>
              </a:rPr>
              <a:t> annual self-evaluation format at: </a:t>
            </a:r>
            <a:r>
              <a:rPr lang="en-US" sz="1000" u="sng" kern="1200" dirty="0" smtClean="0">
                <a:solidFill>
                  <a:schemeClr val="tx1"/>
                </a:solidFill>
                <a:effectLst/>
                <a:latin typeface="+mn-lt"/>
                <a:ea typeface="+mn-ea"/>
                <a:cs typeface="+mn-cs"/>
                <a:hlinkClick r:id="rId4"/>
              </a:rPr>
              <a:t>https://www.osha.gov/vpp/2014-format</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Developing the annual self-evaluation is not an individual effort. Involve employees, key personnel, and program owners to help create a comprehensive evaluation. Using a team approach also facilitates communication and creates employee involvement opportunities.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Perform annual self-evaluations as part of your OSHA VPP application process. Complete an annual self-evaluation at least one year prior to submitting your OSHA VPP application. Working ahead allows you enough time to re-survey your SMS and show OSHA you have the ability to evaluate and improve your SMS.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84754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Image retrieved from Microsoft</a:t>
            </a:r>
            <a:r>
              <a:rPr lang="en-US" sz="1000" kern="1200" baseline="0" dirty="0" smtClean="0">
                <a:solidFill>
                  <a:schemeClr val="tx1"/>
                </a:solidFill>
                <a:effectLst/>
                <a:latin typeface="+mn-lt"/>
                <a:ea typeface="+mn-ea"/>
                <a:cs typeface="+mn-cs"/>
              </a:rPr>
              <a:t> Clip Art.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179275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The annual self-evaluation is due to OSHA by February 15 each year</a:t>
            </a:r>
            <a:r>
              <a:rPr lang="en-US" sz="1000" kern="1200" baseline="0" dirty="0" smtClean="0">
                <a:solidFill>
                  <a:schemeClr val="tx1"/>
                </a:solidFill>
                <a:effectLst/>
              </a:rPr>
              <a:t> f</a:t>
            </a:r>
            <a:r>
              <a:rPr lang="en-US" sz="1000" kern="1200" dirty="0" smtClean="0">
                <a:solidFill>
                  <a:schemeClr val="tx1"/>
                </a:solidFill>
                <a:effectLst/>
              </a:rPr>
              <a:t>or VPP Star sites. </a:t>
            </a:r>
          </a:p>
          <a:p>
            <a:endParaRPr lang="en-US" sz="1000" u="sng" dirty="0"/>
          </a:p>
          <a:p>
            <a:r>
              <a:rPr lang="en-US" sz="1000" u="sng" kern="1200" dirty="0" smtClean="0">
                <a:solidFill>
                  <a:schemeClr val="tx1"/>
                </a:solidFill>
                <a:effectLst/>
              </a:rPr>
              <a:t>Consider starting the evaluation process around September to finish it on time.</a:t>
            </a:r>
            <a:r>
              <a:rPr lang="en-US" sz="1000" kern="1200" dirty="0" smtClean="0">
                <a:solidFill>
                  <a:schemeClr val="tx1"/>
                </a:solidFill>
                <a:effectLst/>
              </a:rPr>
              <a:t> Ensure there is enough time to gather information, write the narrative pieces of the evaluation, and review the information for accuracy. </a:t>
            </a:r>
          </a:p>
          <a:p>
            <a:endParaRPr lang="en-US" sz="1000" kern="1200" dirty="0" smtClean="0">
              <a:solidFill>
                <a:schemeClr val="tx1"/>
              </a:solidFill>
              <a:effectLst/>
            </a:endParaRPr>
          </a:p>
          <a:p>
            <a:r>
              <a:rPr lang="en-US" sz="1000" kern="1200" dirty="0" smtClean="0">
                <a:solidFill>
                  <a:schemeClr val="tx1"/>
                </a:solidFill>
                <a:effectLst/>
              </a:rPr>
              <a:t>Image retrieved from Bing Images (free to share and use license) at: </a:t>
            </a:r>
            <a:r>
              <a:rPr lang="en-US" sz="1000" u="sng" kern="1200" dirty="0" smtClean="0">
                <a:solidFill>
                  <a:schemeClr val="tx1"/>
                </a:solidFill>
                <a:effectLst/>
                <a:hlinkClick r:id="rId3"/>
              </a:rPr>
              <a:t>http://toolkit.pellinstitute.org/wp-content/uploads/2009/12/Plan3.jpg</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186141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You should review the documents listed on the slide during an SMS evaluation – these are only some examples,</a:t>
            </a:r>
            <a:r>
              <a:rPr lang="en-US" sz="1000" kern="1200" baseline="0" dirty="0" smtClean="0">
                <a:solidFill>
                  <a:schemeClr val="tx1"/>
                </a:solidFill>
                <a:effectLst/>
                <a:latin typeface="+mn-lt"/>
                <a:ea typeface="+mn-ea"/>
                <a:cs typeface="+mn-cs"/>
              </a:rPr>
              <a:t> this list is not all-inclusive.</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Other information may include: management and employee initiatives, budgets, visible involvement documentation, presented S&amp;H awards, performance evaluations, preventative maintenance records, occupational health documents, injury and illness rates, and contractor oversight inspections.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Be ready to provide a written explanation if there are questionable injury and illness rates for your organization or the applicable contractors. Example reasons to provide a written explanation may include: a significant increase in rates, high contractor rates, or a change in the industry classification code. </a:t>
            </a: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290036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Example roles and responsibilities for someone assigned to develop the annual self-evaluation include: hold interviews with management and employees, review related documents, conduct site walk-throughs, and refrain from assuming any information is correct - verify it all! </a:t>
            </a:r>
          </a:p>
          <a:p>
            <a:endParaRPr lang="en-US" sz="1000" dirty="0"/>
          </a:p>
          <a:p>
            <a:r>
              <a:rPr lang="en-US" sz="1000" kern="1200" dirty="0" smtClean="0">
                <a:solidFill>
                  <a:schemeClr val="tx1"/>
                </a:solidFill>
                <a:effectLst/>
              </a:rPr>
              <a:t>You may have to provide assigned persons/groups with additional information to carry out their roles and responsibilities, such as basic interview techniques, what questions to ask, how many/who to interview, and what to look at. </a:t>
            </a:r>
          </a:p>
          <a:p>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Remember, your annual self-evaluation is </a:t>
            </a:r>
            <a:r>
              <a:rPr lang="en-US" sz="1000" b="1" u="sng" kern="1200" dirty="0" smtClean="0">
                <a:solidFill>
                  <a:schemeClr val="tx1"/>
                </a:solidFill>
                <a:effectLst/>
              </a:rPr>
              <a:t>for a specific calendar year </a:t>
            </a:r>
            <a:r>
              <a:rPr lang="en-US" sz="1000" kern="1200" dirty="0" smtClean="0">
                <a:solidFill>
                  <a:schemeClr val="tx1"/>
                </a:solidFill>
                <a:effectLst/>
              </a:rPr>
              <a:t>(Jan 1 to Dec 31). Show OSHA what you accomplished over the year related to VPP implementation, sustainment, and continuous improvement. </a:t>
            </a:r>
          </a:p>
          <a:p>
            <a:endParaRPr lang="en-US" sz="1000" kern="1200" dirty="0" smtClean="0">
              <a:solidFill>
                <a:schemeClr val="tx1"/>
              </a:solidFill>
              <a:effectLst/>
            </a:endParaRPr>
          </a:p>
          <a:p>
            <a:r>
              <a:rPr lang="en-US" sz="1000" kern="1200" dirty="0" smtClean="0">
                <a:solidFill>
                  <a:schemeClr val="tx1"/>
                </a:solidFill>
                <a:effectLst/>
              </a:rPr>
              <a:t>Image retrieved from Microsoft</a:t>
            </a:r>
            <a:r>
              <a:rPr lang="en-US" sz="1000" kern="1200" baseline="0" dirty="0" smtClean="0">
                <a:solidFill>
                  <a:schemeClr val="tx1"/>
                </a:solidFill>
                <a:effectLst/>
              </a:rPr>
              <a:t> Clip Art. </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113668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Consider these questions when developing the annual self-evaluation: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Do the employees have a basic knowledge of the</a:t>
            </a:r>
            <a:r>
              <a:rPr lang="en-US" sz="1000" kern="1200" baseline="0" dirty="0" smtClean="0">
                <a:solidFill>
                  <a:schemeClr val="tx1"/>
                </a:solidFill>
                <a:effectLst/>
                <a:latin typeface="+mn-lt"/>
                <a:ea typeface="+mn-ea"/>
                <a:cs typeface="+mn-cs"/>
              </a:rPr>
              <a:t> self-evaluation and what it contains</a:t>
            </a:r>
            <a:r>
              <a:rPr lang="en-US" sz="10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Are documents provided to support employee knowledge and practices?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Does it meet established goals and objectives?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Is it operating effectively?</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Have best practices been identified?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Do obstacles hindering the development and implementation of your self-evaluation</a:t>
            </a:r>
            <a:r>
              <a:rPr lang="en-US" sz="1000" kern="1200" baseline="0" dirty="0" smtClean="0">
                <a:solidFill>
                  <a:schemeClr val="tx1"/>
                </a:solidFill>
                <a:effectLst/>
                <a:latin typeface="+mn-lt"/>
                <a:ea typeface="+mn-ea"/>
                <a:cs typeface="+mn-cs"/>
              </a:rPr>
              <a:t> exist</a:t>
            </a:r>
            <a:r>
              <a:rPr lang="en-US" sz="10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Are there improvements to make the</a:t>
            </a:r>
            <a:r>
              <a:rPr lang="en-US" sz="1000" kern="1200" baseline="0" dirty="0" smtClean="0">
                <a:solidFill>
                  <a:schemeClr val="tx1"/>
                </a:solidFill>
                <a:effectLst/>
                <a:latin typeface="+mn-lt"/>
                <a:ea typeface="+mn-ea"/>
                <a:cs typeface="+mn-cs"/>
              </a:rPr>
              <a:t> process</a:t>
            </a:r>
            <a:r>
              <a:rPr lang="en-US" sz="1000" kern="1200" dirty="0" smtClean="0">
                <a:solidFill>
                  <a:schemeClr val="tx1"/>
                </a:solidFill>
                <a:effectLst/>
                <a:latin typeface="+mn-lt"/>
                <a:ea typeface="+mn-ea"/>
                <a:cs typeface="+mn-cs"/>
              </a:rPr>
              <a:t> more effective?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Are there any goal modifications and suggestions for the upcoming year? </a:t>
            </a:r>
          </a:p>
          <a:p>
            <a:pPr marL="0" lvl="0" indent="0">
              <a:buFont typeface="Arial" panose="020B0604020202020204" pitchFamily="34" charset="0"/>
              <a:buNone/>
            </a:pPr>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Hint</a:t>
            </a:r>
            <a:r>
              <a:rPr lang="en-US" sz="1000" kern="1200" dirty="0" smtClean="0">
                <a:solidFill>
                  <a:schemeClr val="tx1"/>
                </a:solidFill>
                <a:effectLst/>
                <a:latin typeface="+mn-lt"/>
                <a:ea typeface="+mn-ea"/>
                <a:cs typeface="+mn-cs"/>
              </a:rPr>
              <a:t>: The e-SMS Tool and associated portals have the capability to pull together an annual VPP self-evaluation if your organization is a registered site and your “Action Plan” is up-to-date.</a:t>
            </a:r>
            <a:r>
              <a:rPr lang="en-US" sz="1000" kern="1200" baseline="0" dirty="0" smtClean="0">
                <a:solidFill>
                  <a:schemeClr val="tx1"/>
                </a:solidFill>
                <a:effectLst/>
                <a:latin typeface="+mn-lt"/>
                <a:ea typeface="+mn-ea"/>
                <a:cs typeface="+mn-cs"/>
              </a:rPr>
              <a:t> </a:t>
            </a:r>
            <a:r>
              <a:rPr lang="en-US" sz="1000" u="sng" kern="1200" dirty="0" smtClean="0">
                <a:solidFill>
                  <a:schemeClr val="tx1"/>
                </a:solidFill>
                <a:effectLst/>
                <a:latin typeface="+mn-lt"/>
                <a:ea typeface="+mn-ea"/>
                <a:cs typeface="+mn-cs"/>
                <a:hlinkClick r:id="rId3"/>
              </a:rPr>
              <a:t>https://sms.smscx.org/</a:t>
            </a:r>
            <a:r>
              <a:rPr lang="en-US" sz="1000" kern="1200" dirty="0" smtClean="0">
                <a:solidFill>
                  <a:schemeClr val="tx1"/>
                </a:solidFill>
                <a:effectLst/>
                <a:latin typeface="+mn-lt"/>
                <a:ea typeface="+mn-ea"/>
                <a:cs typeface="+mn-cs"/>
              </a:rPr>
              <a:t>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Narratives for each sub-element must include: how the criteria is addressed (e.g., documents, interviews, trend analysis) and the actions taken to implement, maintain, sustain, and continuously improve the criteria.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Include any identified weaknesses or gaps in the recommendations for improvement portion of the sub-element evaluation. Do not focus solely on strengths. Include best practices or improvements related to the sub-element over the calendar year as well.</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3474354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 image shows a snippet from</a:t>
            </a:r>
            <a:r>
              <a:rPr lang="en-US" sz="1000" kern="1200" baseline="0" dirty="0" smtClean="0">
                <a:solidFill>
                  <a:schemeClr val="tx1"/>
                </a:solidFill>
                <a:effectLst/>
                <a:latin typeface="+mn-lt"/>
                <a:ea typeface="+mn-ea"/>
                <a:cs typeface="+mn-cs"/>
              </a:rPr>
              <a:t> an OSHA VPP Star site annual self-evaluation. </a:t>
            </a: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2425377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 image shows a snippet from</a:t>
            </a:r>
            <a:r>
              <a:rPr lang="en-US" sz="1000" kern="1200" baseline="0" dirty="0" smtClean="0">
                <a:solidFill>
                  <a:schemeClr val="tx1"/>
                </a:solidFill>
                <a:effectLst/>
                <a:latin typeface="+mn-lt"/>
                <a:ea typeface="+mn-ea"/>
                <a:cs typeface="+mn-cs"/>
              </a:rPr>
              <a:t> an OSHA VPP Star site annual self-evaluation. </a:t>
            </a: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69164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This presentation is beneficial to safety professionals and VPP representatives, as well as others with responsibilities or involvement in the annual VPP self-evaluation. </a:t>
            </a:r>
            <a:endParaRPr lang="en-US" sz="1000"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1087034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 image shows a snippet from</a:t>
            </a:r>
            <a:r>
              <a:rPr lang="en-US" sz="1000" kern="1200" baseline="0" dirty="0" smtClean="0">
                <a:solidFill>
                  <a:schemeClr val="tx1"/>
                </a:solidFill>
                <a:effectLst/>
                <a:latin typeface="+mn-lt"/>
                <a:ea typeface="+mn-ea"/>
                <a:cs typeface="+mn-cs"/>
              </a:rPr>
              <a:t> an OSHA VPP Star site annual self-evaluation. </a:t>
            </a: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2274822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 image shows a snippet from</a:t>
            </a:r>
            <a:r>
              <a:rPr lang="en-US" sz="1000" kern="1200" baseline="0" dirty="0" smtClean="0">
                <a:solidFill>
                  <a:schemeClr val="tx1"/>
                </a:solidFill>
                <a:effectLst/>
                <a:latin typeface="+mn-lt"/>
                <a:ea typeface="+mn-ea"/>
                <a:cs typeface="+mn-cs"/>
              </a:rPr>
              <a:t> an OSHA VPP Star site annual self-evaluation. </a:t>
            </a:r>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3323533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Designate one person to “collective” </a:t>
            </a:r>
            <a:r>
              <a:rPr lang="en-US" sz="1000" kern="1200" baseline="0" dirty="0" smtClean="0">
                <a:solidFill>
                  <a:schemeClr val="tx1"/>
                </a:solidFill>
                <a:effectLst/>
                <a:latin typeface="+mn-lt"/>
                <a:ea typeface="+mn-ea"/>
                <a:cs typeface="+mn-cs"/>
              </a:rPr>
              <a:t>your </a:t>
            </a:r>
            <a:r>
              <a:rPr lang="en-US" sz="1000" kern="1200" dirty="0" smtClean="0">
                <a:solidFill>
                  <a:schemeClr val="tx1"/>
                </a:solidFill>
                <a:effectLst/>
                <a:latin typeface="+mn-lt"/>
                <a:ea typeface="+mn-ea"/>
                <a:cs typeface="+mn-cs"/>
              </a:rPr>
              <a:t>annual self-evaluation. Return any section(s) without comprehensive information back to the assigned person(s). Make sure any goals you set for continuous improvement</a:t>
            </a:r>
            <a:r>
              <a:rPr lang="en-US" sz="1000" kern="1200" baseline="0" dirty="0" smtClean="0">
                <a:solidFill>
                  <a:schemeClr val="tx1"/>
                </a:solidFill>
                <a:effectLst/>
                <a:latin typeface="+mn-lt"/>
                <a:ea typeface="+mn-ea"/>
                <a:cs typeface="+mn-cs"/>
              </a:rPr>
              <a:t> are relative to your worksite as well. </a:t>
            </a:r>
            <a:endParaRPr lang="en-US" sz="1000" kern="1200" dirty="0" smtClean="0">
              <a:solidFill>
                <a:schemeClr val="tx1"/>
              </a:solidFill>
              <a:effectLst/>
              <a:latin typeface="+mn-lt"/>
              <a:ea typeface="+mn-ea"/>
              <a:cs typeface="+mn-cs"/>
            </a:endParaRPr>
          </a:p>
          <a:p>
            <a:endParaRPr lang="en-US" sz="1000" b="0" kern="1200" dirty="0" smtClean="0">
              <a:solidFill>
                <a:schemeClr val="tx1"/>
              </a:solidFill>
              <a:effectLst/>
              <a:latin typeface="+mn-lt"/>
              <a:ea typeface="+mn-ea"/>
              <a:cs typeface="+mn-cs"/>
            </a:endParaRPr>
          </a:p>
          <a:p>
            <a:r>
              <a:rPr lang="en-US" sz="1000" b="0" kern="1200" dirty="0" smtClean="0">
                <a:solidFill>
                  <a:schemeClr val="tx1"/>
                </a:solidFill>
                <a:effectLst/>
                <a:latin typeface="+mn-lt"/>
                <a:ea typeface="+mn-ea"/>
                <a:cs typeface="+mn-cs"/>
              </a:rPr>
              <a:t>Image retrieved from </a:t>
            </a:r>
            <a:r>
              <a:rPr lang="en-US" sz="1000" kern="1200" dirty="0" smtClean="0">
                <a:solidFill>
                  <a:schemeClr val="tx1"/>
                </a:solidFill>
                <a:effectLst/>
                <a:latin typeface="+mn-lt"/>
                <a:ea typeface="+mn-ea"/>
                <a:cs typeface="+mn-cs"/>
              </a:rPr>
              <a:t>Microsoft Clip Art. </a:t>
            </a:r>
            <a:endParaRPr lang="en-US" sz="1000" u="none"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
            </a:r>
            <a:br>
              <a:rPr lang="en-US" sz="1200" u="sng" kern="1200" dirty="0" smtClean="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dirty="0"/>
          </a:p>
        </p:txBody>
      </p:sp>
    </p:spTree>
    <p:extLst>
      <p:ext uri="{BB962C8B-B14F-4D97-AF65-F5344CB8AC3E}">
        <p14:creationId xmlns:p14="http://schemas.microsoft.com/office/powerpoint/2010/main" val="3604579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Ensure management reviews the final version of the evaluation for approval; ensure the information is accurate. Many worksites also have labor representatives review the annual self-evaluation at this point. Keep in mind OSHA verifies the information provided in the annual self-evaluation and the application when they conduct their on-site evaluation.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shows a snapshot of the OSHA VPP annual self-evaluation format. </a:t>
            </a:r>
          </a:p>
          <a:p>
            <a:endParaRPr lang="en-US" sz="1000" u="sng" kern="1200" dirty="0" smtClean="0">
              <a:solidFill>
                <a:schemeClr val="tx1"/>
              </a:solidFill>
              <a:effectLst/>
              <a:latin typeface="+mn-lt"/>
              <a:ea typeface="+mn-ea"/>
              <a:cs typeface="+mn-cs"/>
            </a:endParaRPr>
          </a:p>
          <a:p>
            <a:pPr marL="0" lvl="0" indent="0">
              <a:spcAft>
                <a:spcPts val="600"/>
              </a:spcAft>
              <a:buFont typeface="+mj-lt"/>
              <a:buNone/>
            </a:pPr>
            <a:r>
              <a:rPr lang="en-US" sz="1000" kern="1200" dirty="0" smtClean="0">
                <a:solidFill>
                  <a:schemeClr val="tx1"/>
                </a:solidFill>
                <a:effectLst/>
                <a:latin typeface="+mn-lt"/>
                <a:ea typeface="+mn-ea"/>
                <a:cs typeface="+mn-cs"/>
              </a:rPr>
              <a:t>Image retrieved from OSHA at: </a:t>
            </a:r>
            <a:r>
              <a:rPr lang="en-US" sz="1000" u="sng" kern="1200" dirty="0" smtClean="0">
                <a:solidFill>
                  <a:schemeClr val="tx1"/>
                </a:solidFill>
                <a:effectLst/>
                <a:latin typeface="+mn-lt"/>
                <a:ea typeface="+mn-ea"/>
                <a:cs typeface="+mn-cs"/>
                <a:hlinkClick r:id="rId3"/>
              </a:rPr>
              <a:t>https://www.osha.gov/vpp/2014-format</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23</a:t>
            </a:fld>
            <a:endParaRPr lang="en-US" dirty="0"/>
          </a:p>
        </p:txBody>
      </p:sp>
    </p:spTree>
    <p:extLst>
      <p:ext uri="{BB962C8B-B14F-4D97-AF65-F5344CB8AC3E}">
        <p14:creationId xmlns:p14="http://schemas.microsoft.com/office/powerpoint/2010/main" val="1881882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Ensure management reviews the final version of the evaluation for approval; ensure the information is accurate. Many worksites also have labor representatives review the annual self-evaluation at this point. Keep in mind OSHA verifies the information provided in the annual self-evaluation and the VPP application when they conduct their on-site evaluation.</a:t>
            </a:r>
          </a:p>
          <a:p>
            <a:endParaRPr lang="en-US"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http://autopsy.pathology.ufl.edu/files/2012/02/autopsy-paperwork.jpg</a:t>
            </a:r>
            <a:r>
              <a:rPr lang="en-US" sz="1000" kern="1200" dirty="0" smtClean="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24</a:t>
            </a:fld>
            <a:endParaRPr lang="en-US" dirty="0"/>
          </a:p>
        </p:txBody>
      </p:sp>
    </p:spTree>
    <p:extLst>
      <p:ext uri="{BB962C8B-B14F-4D97-AF65-F5344CB8AC3E}">
        <p14:creationId xmlns:p14="http://schemas.microsoft.com/office/powerpoint/2010/main" val="2436944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Contact your OSHA Regional Office prior to the due date to determine how they want you to submit the annual self-evaluation (i.e., electronically or hard copy through the mail).</a:t>
            </a:r>
            <a:endParaRPr lang="en-US" sz="9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25</a:t>
            </a:fld>
            <a:endParaRPr lang="en-US" dirty="0"/>
          </a:p>
        </p:txBody>
      </p:sp>
    </p:spTree>
    <p:extLst>
      <p:ext uri="{BB962C8B-B14F-4D97-AF65-F5344CB8AC3E}">
        <p14:creationId xmlns:p14="http://schemas.microsoft.com/office/powerpoint/2010/main" val="974813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Use the annual self-evaluation to continue implementing and sustaining VPP requirements and drive continuous improvement. </a:t>
            </a: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Image retrieved from Microsoft</a:t>
            </a:r>
            <a:r>
              <a:rPr lang="en-US" sz="1000" kern="1200" baseline="0" dirty="0" smtClean="0">
                <a:solidFill>
                  <a:schemeClr val="tx1"/>
                </a:solidFill>
                <a:effectLst/>
                <a:latin typeface="+mn-lt"/>
                <a:ea typeface="+mn-ea"/>
                <a:cs typeface="+mn-cs"/>
              </a:rPr>
              <a:t> Clip Art. </a:t>
            </a:r>
            <a:endParaRPr lang="en-US" sz="9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26</a:t>
            </a:fld>
            <a:endParaRPr lang="en-US" dirty="0"/>
          </a:p>
        </p:txBody>
      </p:sp>
    </p:spTree>
    <p:extLst>
      <p:ext uri="{BB962C8B-B14F-4D97-AF65-F5344CB8AC3E}">
        <p14:creationId xmlns:p14="http://schemas.microsoft.com/office/powerpoint/2010/main" val="2962966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27</a:t>
            </a:fld>
            <a:endParaRPr lang="en-US" dirty="0"/>
          </a:p>
        </p:txBody>
      </p:sp>
    </p:spTree>
    <p:extLst>
      <p:ext uri="{BB962C8B-B14F-4D97-AF65-F5344CB8AC3E}">
        <p14:creationId xmlns:p14="http://schemas.microsoft.com/office/powerpoint/2010/main" val="199310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ML&amp;EI = Management Leadership and Employee </a:t>
            </a:r>
            <a:r>
              <a:rPr lang="en-US" sz="1000" dirty="0"/>
              <a:t>I</a:t>
            </a:r>
            <a:r>
              <a:rPr lang="en-US" sz="1000" kern="1200" dirty="0" smtClean="0">
                <a:solidFill>
                  <a:schemeClr val="tx1"/>
                </a:solidFill>
                <a:effectLst/>
              </a:rPr>
              <a:t>nvolvement</a:t>
            </a:r>
          </a:p>
          <a:p>
            <a:endParaRPr lang="en-US" sz="1000" kern="1200" dirty="0" smtClean="0">
              <a:solidFill>
                <a:schemeClr val="tx1"/>
              </a:solidFill>
              <a:effectLst/>
            </a:endParaRPr>
          </a:p>
          <a:p>
            <a:r>
              <a:rPr lang="en-US" sz="1000" kern="1200" dirty="0" smtClean="0">
                <a:solidFill>
                  <a:schemeClr val="tx1"/>
                </a:solidFill>
                <a:effectLst/>
              </a:rPr>
              <a:t>The purpose of the annual self-evaluation is to critically look at the SMS and identify strengths and weaknesses of the system. Once you identify strengths and weaknesses, you can address the weaknesses and push towards continuous improvement. </a:t>
            </a:r>
          </a:p>
          <a:p>
            <a:endParaRPr lang="en-US" sz="1000" kern="1200" dirty="0" smtClean="0">
              <a:solidFill>
                <a:schemeClr val="tx1"/>
              </a:solidFill>
              <a:effectLst/>
            </a:endParaRPr>
          </a:p>
          <a:p>
            <a:r>
              <a:rPr lang="en-US" sz="1000" kern="1200" dirty="0" smtClean="0">
                <a:solidFill>
                  <a:schemeClr val="tx1"/>
                </a:solidFill>
                <a:effectLst/>
              </a:rPr>
              <a:t>Sometimes, organizations mistakenly think safety and health (S&amp;H) inspections qualify as an annual self-evaluation. In fact, a comprehensive S&amp;H inspection </a:t>
            </a:r>
            <a:r>
              <a:rPr lang="en-US" sz="1000" b="1" u="sng" kern="1200" dirty="0" smtClean="0">
                <a:solidFill>
                  <a:schemeClr val="tx1"/>
                </a:solidFill>
                <a:effectLst/>
              </a:rPr>
              <a:t>does not</a:t>
            </a:r>
            <a:r>
              <a:rPr lang="en-US" sz="1000" kern="1200" dirty="0" smtClean="0">
                <a:solidFill>
                  <a:schemeClr val="tx1"/>
                </a:solidFill>
                <a:effectLst/>
              </a:rPr>
              <a:t> meet the criteria of this evaluation unless it broadly assesses the four VPP elements. </a:t>
            </a:r>
          </a:p>
          <a:p>
            <a:endParaRPr lang="en-US" sz="1000" kern="1200" dirty="0" smtClean="0">
              <a:solidFill>
                <a:schemeClr val="tx1"/>
              </a:solidFill>
              <a:effectLst/>
            </a:endParaRPr>
          </a:p>
          <a:p>
            <a:r>
              <a:rPr lang="en-US" sz="1000" b="1" kern="1200" dirty="0" smtClean="0">
                <a:solidFill>
                  <a:schemeClr val="tx1"/>
                </a:solidFill>
                <a:effectLst/>
              </a:rPr>
              <a:t>NOTE: </a:t>
            </a:r>
            <a:r>
              <a:rPr lang="en-US" sz="1000" kern="1200" dirty="0" smtClean="0">
                <a:solidFill>
                  <a:schemeClr val="tx1"/>
                </a:solidFill>
                <a:effectLst/>
              </a:rPr>
              <a:t>You must submit the most current annual VPP self-evaluation with the OSHA VPP application in order for OSHA to consider your organization for VPP recognition. OSHA references the most currently completed annual VPP self-evaluation during their on-site visit to assess your SMS. VPP recognized worksites are required to submit a completed evaluation annually to their regional OSHA/VPP office; </a:t>
            </a:r>
            <a:r>
              <a:rPr lang="en-US" sz="1000" b="1" u="sng" kern="1200" dirty="0" smtClean="0">
                <a:solidFill>
                  <a:schemeClr val="tx1"/>
                </a:solidFill>
                <a:effectLst/>
              </a:rPr>
              <a:t>it is due by February 15</a:t>
            </a:r>
            <a:r>
              <a:rPr lang="en-US" sz="1000" kern="1200" dirty="0" smtClean="0">
                <a:solidFill>
                  <a:schemeClr val="tx1"/>
                </a:solidFill>
                <a:effectLst/>
              </a:rPr>
              <a:t> each year. </a:t>
            </a:r>
          </a:p>
          <a:p>
            <a:endParaRPr lang="en-US" sz="1000" kern="1200" dirty="0" smtClean="0">
              <a:solidFill>
                <a:schemeClr val="tx1"/>
              </a:solidFill>
              <a:effectLst/>
            </a:endParaRPr>
          </a:p>
          <a:p>
            <a:r>
              <a:rPr lang="en-US" sz="1000" kern="1200" dirty="0" smtClean="0">
                <a:solidFill>
                  <a:schemeClr val="tx1"/>
                </a:solidFill>
                <a:effectLst/>
              </a:rPr>
              <a:t>Keep in mind the annual self-evaluation is the tool to drive S&amp;H excellence and continuous process improvement within your SMS. </a:t>
            </a:r>
          </a:p>
          <a:p>
            <a:endParaRPr lang="en-US" sz="1000" kern="1200" dirty="0" smtClean="0">
              <a:solidFill>
                <a:schemeClr val="tx1"/>
              </a:solidFill>
              <a:effectLst/>
            </a:endParaRPr>
          </a:p>
          <a:p>
            <a:r>
              <a:rPr lang="en-US" sz="1000" kern="1200" dirty="0" smtClean="0">
                <a:solidFill>
                  <a:schemeClr val="tx1"/>
                </a:solidFill>
                <a:effectLst/>
              </a:rPr>
              <a:t>Image</a:t>
            </a:r>
            <a:r>
              <a:rPr lang="en-US" sz="1000" kern="1200" baseline="0" dirty="0" smtClean="0">
                <a:solidFill>
                  <a:schemeClr val="tx1"/>
                </a:solidFill>
                <a:effectLst/>
              </a:rPr>
              <a:t> retrieved from Microsoft Clip Art. </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163919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mn-lt"/>
                <a:ea typeface="+mn-ea"/>
                <a:cs typeface="+mn-cs"/>
              </a:rPr>
              <a:t>Annual self-evaluation</a:t>
            </a:r>
            <a:r>
              <a:rPr lang="en-US" sz="1000" kern="1200" dirty="0" smtClean="0">
                <a:solidFill>
                  <a:schemeClr val="tx1"/>
                </a:solidFill>
                <a:effectLst/>
                <a:latin typeface="+mn-lt"/>
                <a:ea typeface="+mn-ea"/>
                <a:cs typeface="+mn-cs"/>
              </a:rPr>
              <a:t>:  A critical review performed to assess the effectiveness of all four VPP elements and their sub-elements.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a:t>
            </a:r>
            <a:r>
              <a:rPr lang="en-US" sz="1000" kern="1200" baseline="0" dirty="0" smtClean="0">
                <a:solidFill>
                  <a:schemeClr val="tx1"/>
                </a:solidFill>
                <a:effectLst/>
                <a:latin typeface="+mn-lt"/>
                <a:ea typeface="+mn-ea"/>
                <a:cs typeface="+mn-cs"/>
              </a:rPr>
              <a:t> retrieved from Microsoft Clip Art.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126967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rPr>
              <a:t>What else does the annual self-evaluation do? It also helps you analyze not only your injury and illness data, but contractor injury and illness data too. The evaluation describes the implementation, maintenance, and continuous improvement efforts you made to change your safety culture and move your S&amp;H program to a SMS. </a:t>
            </a:r>
          </a:p>
          <a:p>
            <a:endParaRPr lang="en-US" sz="1000" dirty="0"/>
          </a:p>
          <a:p>
            <a:r>
              <a:rPr lang="en-US" sz="1000" kern="1200" dirty="0" smtClean="0">
                <a:solidFill>
                  <a:schemeClr val="tx1"/>
                </a:solidFill>
                <a:effectLst/>
              </a:rPr>
              <a:t>Image</a:t>
            </a:r>
            <a:r>
              <a:rPr lang="en-US" sz="1000" kern="1200" baseline="0" dirty="0" smtClean="0">
                <a:solidFill>
                  <a:schemeClr val="tx1"/>
                </a:solidFill>
                <a:effectLst/>
              </a:rPr>
              <a:t> retrieved from Microsoft Clip Art. </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379373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Make sure you provide completed</a:t>
            </a:r>
            <a:r>
              <a:rPr lang="en-US" sz="1000" kern="1200" baseline="0" dirty="0" smtClean="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SMS.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Annual self-evaluations show how well your organization executes S&amp;H programs and processes. You want to be able to provide as many completed annual self-evaluations as you can to show how your SMS has improved over time.</a:t>
            </a:r>
          </a:p>
          <a:p>
            <a:pPr marL="0" lvl="0" indent="0">
              <a:spcAft>
                <a:spcPts val="600"/>
              </a:spcAft>
              <a:buFont typeface="+mj-lt"/>
              <a:buNone/>
            </a:pPr>
            <a:endParaRPr lang="en-US" sz="1000" kern="1200" dirty="0" smtClean="0">
              <a:solidFill>
                <a:schemeClr val="tx1"/>
              </a:solidFill>
              <a:effectLst/>
              <a:latin typeface="+mn-lt"/>
              <a:ea typeface="+mn-ea"/>
              <a:cs typeface="+mn-cs"/>
            </a:endParaRPr>
          </a:p>
          <a:p>
            <a:pPr marL="0" lvl="0" indent="0">
              <a:spcAft>
                <a:spcPts val="600"/>
              </a:spcAft>
              <a:buFont typeface="+mj-lt"/>
              <a:buNone/>
            </a:pPr>
            <a:r>
              <a:rPr lang="en-US" sz="1000" kern="1200" dirty="0" smtClean="0">
                <a:solidFill>
                  <a:schemeClr val="tx1"/>
                </a:solidFill>
                <a:effectLst/>
                <a:latin typeface="+mn-lt"/>
                <a:ea typeface="+mn-ea"/>
                <a:cs typeface="+mn-cs"/>
              </a:rPr>
              <a:t>View the annual self-evaluation format at:  </a:t>
            </a:r>
            <a:r>
              <a:rPr lang="en-US" sz="1000" u="sng" kern="1200" dirty="0" smtClean="0">
                <a:solidFill>
                  <a:schemeClr val="tx1"/>
                </a:solidFill>
                <a:effectLst/>
                <a:latin typeface="+mn-lt"/>
                <a:ea typeface="+mn-ea"/>
                <a:cs typeface="+mn-cs"/>
                <a:hlinkClick r:id="rId3"/>
              </a:rPr>
              <a:t>https://www.osha.gov/vpp/2014-format</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Please note certain VPP regions have templates they prefer for the annual self-evaluation. The templates contain the same basic requirements, but the formats are slightly different. Contact your Regional VPP Manager to see if they have a regional template.</a:t>
            </a:r>
          </a:p>
          <a:p>
            <a:endParaRPr lang="en-US" sz="1000" kern="1200" dirty="0" smtClean="0">
              <a:solidFill>
                <a:schemeClr val="tx1"/>
              </a:solidFill>
              <a:effectLst/>
              <a:latin typeface="+mn-lt"/>
              <a:ea typeface="+mn-ea"/>
              <a:cs typeface="+mn-cs"/>
            </a:endParaRPr>
          </a:p>
          <a:p>
            <a:pPr marL="0" lvl="0" indent="0">
              <a:spcAft>
                <a:spcPts val="600"/>
              </a:spcAft>
              <a:buFont typeface="+mj-lt"/>
              <a:buNone/>
            </a:pPr>
            <a:r>
              <a:rPr lang="en-US" sz="1000" kern="1200" dirty="0" smtClean="0">
                <a:solidFill>
                  <a:schemeClr val="tx1"/>
                </a:solidFill>
                <a:effectLst/>
                <a:latin typeface="+mn-lt"/>
                <a:ea typeface="+mn-ea"/>
                <a:cs typeface="+mn-cs"/>
              </a:rPr>
              <a:t>Find your Regional VPP Manager’s contact information at:  </a:t>
            </a:r>
            <a:r>
              <a:rPr lang="en-US" sz="1000" u="sng" kern="1200" dirty="0" smtClean="0">
                <a:solidFill>
                  <a:schemeClr val="tx1"/>
                </a:solidFill>
                <a:effectLst/>
                <a:latin typeface="+mn-lt"/>
                <a:ea typeface="+mn-ea"/>
                <a:cs typeface="+mn-cs"/>
                <a:hlinkClick r:id="rId4"/>
              </a:rPr>
              <a:t>https://www.osha.gov/vpp/vpp-managers-text</a:t>
            </a:r>
            <a:endParaRPr lang="en-US" sz="1000" kern="1200" dirty="0" smtClean="0">
              <a:solidFill>
                <a:schemeClr val="tx1"/>
              </a:solidFill>
              <a:effectLst/>
              <a:latin typeface="+mn-lt"/>
              <a:ea typeface="+mn-ea"/>
              <a:cs typeface="+mn-cs"/>
            </a:endParaRPr>
          </a:p>
          <a:p>
            <a:endParaRPr lang="en-US" sz="1000" u="sng"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a:t>
            </a:r>
            <a:r>
              <a:rPr lang="en-US" sz="1000" kern="1200" baseline="0" dirty="0" smtClean="0">
                <a:solidFill>
                  <a:schemeClr val="tx1"/>
                </a:solidFill>
                <a:effectLst/>
                <a:latin typeface="+mn-lt"/>
                <a:ea typeface="+mn-ea"/>
                <a:cs typeface="+mn-cs"/>
              </a:rPr>
              <a:t>(free to share and use license) </a:t>
            </a:r>
            <a:r>
              <a:rPr lang="en-US" sz="1000" kern="1200" dirty="0" smtClean="0">
                <a:solidFill>
                  <a:schemeClr val="tx1"/>
                </a:solidFill>
                <a:effectLst/>
                <a:latin typeface="+mn-lt"/>
                <a:ea typeface="+mn-ea"/>
                <a:cs typeface="+mn-cs"/>
              </a:rPr>
              <a:t>at:  </a:t>
            </a:r>
            <a:r>
              <a:rPr lang="en-US" u="sng" dirty="0">
                <a:hlinkClick r:id="rId5"/>
              </a:rPr>
              <a:t>https://</a:t>
            </a:r>
            <a:r>
              <a:rPr lang="en-US" u="sng" dirty="0" smtClean="0">
                <a:hlinkClick r:id="rId5"/>
              </a:rPr>
              <a:t>upload.wikimedia.org/wikipedia/commons/thumb/c/c4/Coloured%2C_textured_craft_card.jpg/1280px-Coloured%2C_textured_craft_card.jpg</a:t>
            </a:r>
            <a:endParaRPr lang="en-US" u="sng" dirty="0" smtClean="0"/>
          </a:p>
          <a:p>
            <a:endParaRPr lang="en-US" sz="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349981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Each worksite has a different composition</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of employees. Be specific and describe the types of employees you have at your site (e.g., civilians, military personnel, volunteers, contractors).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Include injury and illness rates for your specific organization and for any applicable contractors working at your worksite. </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Applicable contractor</a:t>
            </a:r>
            <a:r>
              <a:rPr lang="en-US" sz="1000" kern="1200" dirty="0" smtClean="0">
                <a:solidFill>
                  <a:schemeClr val="tx1"/>
                </a:solidFill>
                <a:effectLst/>
                <a:latin typeface="+mn-lt"/>
                <a:ea typeface="+mn-ea"/>
                <a:cs typeface="+mn-cs"/>
              </a:rPr>
              <a:t>:  A contractor whose employees worked at least 1,000 hours for a VPP participant in any calendar quarter within the last 12 months and are not directly supervised by the participant.</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Significant S&amp;H changes and events may include: leadership changes, facility modifications, the addition of new processes, or changes in resources (e.g., S&amp;H staff).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When writing your self-evaluation, focus on the efforts put forth over the past </a:t>
            </a:r>
            <a:r>
              <a:rPr lang="en-US" sz="1000" u="sng" kern="1200" dirty="0" smtClean="0">
                <a:solidFill>
                  <a:schemeClr val="tx1"/>
                </a:solidFill>
                <a:effectLst/>
                <a:latin typeface="+mn-lt"/>
                <a:ea typeface="+mn-ea"/>
                <a:cs typeface="+mn-cs"/>
              </a:rPr>
              <a:t>calendar year</a:t>
            </a:r>
            <a:r>
              <a:rPr lang="en-US" sz="1000" kern="1200" dirty="0" smtClean="0">
                <a:solidFill>
                  <a:schemeClr val="tx1"/>
                </a:solidFill>
                <a:effectLst/>
                <a:latin typeface="+mn-lt"/>
                <a:ea typeface="+mn-ea"/>
                <a:cs typeface="+mn-cs"/>
              </a:rPr>
              <a:t>. Use previous results (from old annual self-evaluations, if possible) to see how you have improved.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 addition, you’ll complete the Process Safety Management (PSM)</a:t>
            </a:r>
            <a:r>
              <a:rPr lang="en-US" sz="1000" kern="1200" baseline="0" dirty="0" smtClean="0">
                <a:solidFill>
                  <a:schemeClr val="tx1"/>
                </a:solidFill>
                <a:effectLst/>
                <a:latin typeface="+mn-lt"/>
                <a:ea typeface="+mn-ea"/>
                <a:cs typeface="+mn-cs"/>
              </a:rPr>
              <a:t> Supplemental B Questionnaire, if PSM occurs at your site. </a:t>
            </a:r>
            <a:endParaRPr lang="en-US" sz="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140924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Leaders drive the SMS. Consider how you communicate SMS evaluation information to your leaders - maybe you have to establish periodic meetings with leadership, maybe you have to email them the results of the annual self-evaluation. Either way, keep leaders in the loop. Let them know of identified strengths and weaknesses. Bring them ideas on how to improve identified gaps.</a:t>
            </a:r>
            <a:r>
              <a:rPr lang="en-US" sz="1000" kern="1200" baseline="0" dirty="0" smtClean="0">
                <a:solidFill>
                  <a:schemeClr val="tx1"/>
                </a:solidFill>
                <a:effectLst/>
                <a:latin typeface="+mn-lt"/>
                <a:ea typeface="+mn-ea"/>
                <a:cs typeface="+mn-cs"/>
              </a:rPr>
              <a:t> Ensure they understand the timeframe to fix an identified weakness. </a:t>
            </a:r>
            <a:r>
              <a:rPr lang="en-US" sz="1000" kern="1200" dirty="0" smtClean="0">
                <a:solidFill>
                  <a:schemeClr val="tx1"/>
                </a:solidFill>
                <a:effectLst/>
                <a:latin typeface="+mn-lt"/>
                <a:ea typeface="+mn-ea"/>
                <a:cs typeface="+mn-cs"/>
              </a:rPr>
              <a:t>Leaders should be aware of any completed annual self-evaluations. They should approve and sign off on these to acknowledge their acceptance.</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25843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Key personnel may include: S&amp;H staff, industrial hygienists, occupational health personnel, emergency managers, contracting office personnel, human resources staff, and some managers and supervisors.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Key personnel manage or provide support for many VPP elements. They may be able to provide great insight on the strengths and weakness of your SMS and help generate goals for your organization. </a:t>
            </a:r>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20430759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Software Documentation; January 31, 2021. Other requests shall be referred to Contracts, Code 22560; Space and Naval Warfare Systems Center Pacific; 53560 Hull Street; San Diego, CA 92152.</a:t>
            </a:r>
          </a:p>
          <a:p>
            <a:endParaRPr lang="en-US" sz="6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150" dirty="0" smtClean="0"/>
              <a:t>Safety &amp; Health Management System Evaluation</a:t>
            </a:r>
            <a:br>
              <a:rPr lang="en-US" spc="-150" dirty="0" smtClean="0"/>
            </a:br>
            <a:r>
              <a:rPr lang="en-US" dirty="0" smtClean="0"/>
              <a:t>OSHA VPP</a:t>
            </a:r>
            <a:endParaRPr lang="en-US" dirty="0"/>
          </a:p>
        </p:txBody>
      </p:sp>
      <p:sp>
        <p:nvSpPr>
          <p:cNvPr id="3" name="Subtitle 2"/>
          <p:cNvSpPr>
            <a:spLocks noGrp="1"/>
          </p:cNvSpPr>
          <p:nvPr>
            <p:ph type="subTitle" idx="1"/>
          </p:nvPr>
        </p:nvSpPr>
        <p:spPr/>
        <p:txBody>
          <a:bodyPr/>
          <a:lstStyle/>
          <a:p>
            <a:r>
              <a:rPr lang="en-US" dirty="0" smtClean="0"/>
              <a:t>January 2021</a:t>
            </a:r>
            <a:endParaRPr lang="en-US" dirty="0"/>
          </a:p>
        </p:txBody>
      </p:sp>
    </p:spTree>
    <p:extLst>
      <p:ext uri="{BB962C8B-B14F-4D97-AF65-F5344CB8AC3E}">
        <p14:creationId xmlns:p14="http://schemas.microsoft.com/office/powerpoint/2010/main" val="3331177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Knowledge</a:t>
            </a:r>
            <a:endParaRPr lang="en-US" dirty="0"/>
          </a:p>
        </p:txBody>
      </p:sp>
      <p:sp>
        <p:nvSpPr>
          <p:cNvPr id="5" name="Content Placeholder 4"/>
          <p:cNvSpPr>
            <a:spLocks noGrp="1"/>
          </p:cNvSpPr>
          <p:nvPr>
            <p:ph idx="1"/>
          </p:nvPr>
        </p:nvSpPr>
        <p:spPr>
          <a:xfrm>
            <a:off x="230719" y="955040"/>
            <a:ext cx="7187881" cy="5029200"/>
          </a:xfrm>
        </p:spPr>
        <p:txBody>
          <a:bodyPr/>
          <a:lstStyle/>
          <a:p>
            <a:r>
              <a:rPr lang="en-US" dirty="0" smtClean="0"/>
              <a:t>Employees should be knowledgeable about:</a:t>
            </a:r>
          </a:p>
          <a:p>
            <a:pPr lvl="1"/>
            <a:r>
              <a:rPr lang="en-US" dirty="0" smtClean="0"/>
              <a:t>The annual self-evaluation as a part of OSHA VPP Star recognition</a:t>
            </a:r>
          </a:p>
          <a:p>
            <a:pPr lvl="1"/>
            <a:r>
              <a:rPr lang="en-US" dirty="0" smtClean="0"/>
              <a:t>Ways to provide input for the annual self-evaluation</a:t>
            </a:r>
          </a:p>
          <a:p>
            <a:pPr lvl="1"/>
            <a:r>
              <a:rPr lang="en-US" dirty="0" smtClean="0"/>
              <a:t>Goals for improvement</a:t>
            </a:r>
          </a:p>
          <a:p>
            <a:pPr lvl="2"/>
            <a:r>
              <a:rPr lang="en-US" dirty="0" smtClean="0"/>
              <a:t>Goals directly affecting them</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
        <p:nvSpPr>
          <p:cNvPr id="8" name="Rectangle 7"/>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6" name="Picture 5" descr="lighting - What should be considered for employee photos ..."/>
          <p:cNvPicPr>
            <a:picLocks noChangeAspect="1"/>
          </p:cNvPicPr>
          <p:nvPr/>
        </p:nvPicPr>
        <p:blipFill rotWithShape="1">
          <a:blip r:embed="rId3">
            <a:extLst>
              <a:ext uri="{28A0092B-C50C-407E-A947-70E740481C1C}">
                <a14:useLocalDpi xmlns:a14="http://schemas.microsoft.com/office/drawing/2010/main" val="0"/>
              </a:ext>
            </a:extLst>
          </a:blip>
          <a:srcRect b="-340"/>
          <a:stretch/>
        </p:blipFill>
        <p:spPr>
          <a:xfrm>
            <a:off x="7418600" y="1432238"/>
            <a:ext cx="4543871" cy="4074805"/>
          </a:xfrm>
          <a:prstGeom prst="rect">
            <a:avLst/>
          </a:prstGeom>
        </p:spPr>
      </p:pic>
    </p:spTree>
    <p:extLst>
      <p:ext uri="{BB962C8B-B14F-4D97-AF65-F5344CB8AC3E}">
        <p14:creationId xmlns:p14="http://schemas.microsoft.com/office/powerpoint/2010/main" val="2875266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sp>
        <p:nvSpPr>
          <p:cNvPr id="6" name="Rectangle 5"/>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960" y="2193221"/>
            <a:ext cx="3430040" cy="247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30717" y="1516651"/>
            <a:ext cx="8531243" cy="3824698"/>
          </a:xfrm>
          <a:prstGeom prst="roundRect">
            <a:avLst>
              <a:gd name="adj" fmla="val 5077"/>
            </a:avLst>
          </a:prstGeom>
        </p:spPr>
        <p:style>
          <a:lnRef idx="1">
            <a:schemeClr val="dk1"/>
          </a:lnRef>
          <a:fillRef idx="2">
            <a:schemeClr val="dk1"/>
          </a:fillRef>
          <a:effectRef idx="1">
            <a:schemeClr val="dk1"/>
          </a:effectRef>
          <a:fontRef idx="minor">
            <a:schemeClr val="dk1"/>
          </a:fontRef>
        </p:style>
        <p:txBody>
          <a:bodyPr rtlCol="0" anchor="ctr"/>
          <a:lstStyle/>
          <a:p>
            <a:pPr marL="463550" indent="-463550">
              <a:spcBef>
                <a:spcPts val="600"/>
              </a:spcBef>
              <a:spcAft>
                <a:spcPts val="600"/>
              </a:spcAft>
              <a:buFont typeface="Wingdings" panose="05000000000000000000" pitchFamily="2" charset="2"/>
              <a:buChar char="q"/>
            </a:pPr>
            <a:r>
              <a:rPr lang="en-US" sz="2800" dirty="0"/>
              <a:t>Develop a plan to complete your annual self-evaluation</a:t>
            </a:r>
          </a:p>
          <a:p>
            <a:pPr marL="463550" indent="-463550">
              <a:spcBef>
                <a:spcPts val="600"/>
              </a:spcBef>
              <a:spcAft>
                <a:spcPts val="600"/>
              </a:spcAft>
              <a:buFont typeface="Wingdings" panose="05000000000000000000" pitchFamily="2" charset="2"/>
              <a:buChar char="q"/>
            </a:pPr>
            <a:r>
              <a:rPr lang="en-US" sz="2800" dirty="0"/>
              <a:t>Collect and review SMS documents</a:t>
            </a:r>
          </a:p>
          <a:p>
            <a:pPr marL="463550" indent="-463550">
              <a:spcBef>
                <a:spcPts val="600"/>
              </a:spcBef>
              <a:spcAft>
                <a:spcPts val="600"/>
              </a:spcAft>
              <a:buFont typeface="Wingdings" panose="05000000000000000000" pitchFamily="2" charset="2"/>
              <a:buChar char="q"/>
            </a:pPr>
            <a:r>
              <a:rPr lang="en-US" sz="2800" dirty="0"/>
              <a:t>Complete and review the annual self-evaluation</a:t>
            </a:r>
          </a:p>
          <a:p>
            <a:pPr marL="463550" indent="-463550">
              <a:spcBef>
                <a:spcPts val="600"/>
              </a:spcBef>
              <a:spcAft>
                <a:spcPts val="600"/>
              </a:spcAft>
              <a:buFont typeface="Wingdings" panose="05000000000000000000" pitchFamily="2" charset="2"/>
              <a:buChar char="q"/>
            </a:pPr>
            <a:r>
              <a:rPr lang="en-US" sz="2800" dirty="0"/>
              <a:t>Submit the evaluation to OSHA, if applicable</a:t>
            </a:r>
          </a:p>
          <a:p>
            <a:pPr marL="463550" indent="-463550">
              <a:spcBef>
                <a:spcPts val="600"/>
              </a:spcBef>
              <a:spcAft>
                <a:spcPts val="600"/>
              </a:spcAft>
              <a:buFont typeface="Wingdings" panose="05000000000000000000" pitchFamily="2" charset="2"/>
              <a:buChar char="q"/>
            </a:pPr>
            <a:r>
              <a:rPr lang="en-US" sz="2800" dirty="0"/>
              <a:t>Focus on continuous improvement</a:t>
            </a:r>
          </a:p>
        </p:txBody>
      </p:sp>
    </p:spTree>
    <p:extLst>
      <p:ext uri="{BB962C8B-B14F-4D97-AF65-F5344CB8AC3E}">
        <p14:creationId xmlns:p14="http://schemas.microsoft.com/office/powerpoint/2010/main" val="2110806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Pre-Planning</a:t>
            </a:r>
            <a:endParaRPr lang="en-US" dirty="0"/>
          </a:p>
        </p:txBody>
      </p:sp>
      <p:sp>
        <p:nvSpPr>
          <p:cNvPr id="3" name="Content Placeholder 2"/>
          <p:cNvSpPr>
            <a:spLocks noGrp="1"/>
          </p:cNvSpPr>
          <p:nvPr>
            <p:ph idx="1"/>
          </p:nvPr>
        </p:nvSpPr>
        <p:spPr/>
        <p:txBody>
          <a:bodyPr/>
          <a:lstStyle/>
          <a:p>
            <a:r>
              <a:rPr lang="en-US" dirty="0" smtClean="0"/>
              <a:t>Read through the VPP requirements listed in OSHA’s CSP 03-01-005</a:t>
            </a:r>
          </a:p>
          <a:p>
            <a:r>
              <a:rPr lang="en-US" dirty="0" smtClean="0"/>
              <a:t>Become familiar with OSHA’s annual self-evaluation format</a:t>
            </a:r>
          </a:p>
          <a:p>
            <a:r>
              <a:rPr lang="en-US" dirty="0" smtClean="0"/>
              <a:t>Know when to perform an annual self-evaluation:</a:t>
            </a:r>
          </a:p>
          <a:p>
            <a:pPr lvl="1"/>
            <a:r>
              <a:rPr lang="en-US" dirty="0" smtClean="0"/>
              <a:t>As part of the OSHA VPP application process</a:t>
            </a:r>
          </a:p>
          <a:p>
            <a:pPr lvl="1"/>
            <a:r>
              <a:rPr lang="en-US" dirty="0" smtClean="0"/>
              <a:t>At least one year prior to submitting an OSHA VPP application</a:t>
            </a:r>
          </a:p>
          <a:p>
            <a:pPr lvl="1"/>
            <a:r>
              <a:rPr lang="en-US" dirty="0" smtClean="0"/>
              <a:t>Annually, once OSHA recognizes your worksite as a VPP Star</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Tree>
    <p:extLst>
      <p:ext uri="{BB962C8B-B14F-4D97-AF65-F5344CB8AC3E}">
        <p14:creationId xmlns:p14="http://schemas.microsoft.com/office/powerpoint/2010/main" val="2827278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Pre-Planning</a:t>
            </a:r>
            <a:endParaRPr lang="en-US" dirty="0"/>
          </a:p>
        </p:txBody>
      </p:sp>
      <p:sp>
        <p:nvSpPr>
          <p:cNvPr id="3" name="Content Placeholder 2"/>
          <p:cNvSpPr>
            <a:spLocks noGrp="1"/>
          </p:cNvSpPr>
          <p:nvPr>
            <p:ph idx="1"/>
          </p:nvPr>
        </p:nvSpPr>
        <p:spPr/>
        <p:txBody>
          <a:bodyPr/>
          <a:lstStyle/>
          <a:p>
            <a:r>
              <a:rPr lang="en-US" dirty="0" smtClean="0"/>
              <a:t>Treat the evaluation like a project</a:t>
            </a:r>
          </a:p>
          <a:p>
            <a:r>
              <a:rPr lang="en-US" dirty="0" smtClean="0"/>
              <a:t>Think about how you want to execute it</a:t>
            </a:r>
          </a:p>
          <a:p>
            <a:r>
              <a:rPr lang="en-US" dirty="0" smtClean="0"/>
              <a:t>Identify:</a:t>
            </a:r>
          </a:p>
          <a:p>
            <a:pPr lvl="1"/>
            <a:r>
              <a:rPr lang="en-US" dirty="0" smtClean="0"/>
              <a:t>Responsible persons to address</a:t>
            </a:r>
            <a:br>
              <a:rPr lang="en-US" dirty="0" smtClean="0"/>
            </a:br>
            <a:r>
              <a:rPr lang="en-US" dirty="0" smtClean="0"/>
              <a:t>each VPP sub-element </a:t>
            </a:r>
          </a:p>
          <a:p>
            <a:pPr lvl="1"/>
            <a:r>
              <a:rPr lang="en-US" dirty="0" smtClean="0"/>
              <a:t>Timelines for completion</a:t>
            </a:r>
          </a:p>
          <a:p>
            <a:pPr lvl="1"/>
            <a:r>
              <a:rPr lang="en-US" dirty="0" smtClean="0"/>
              <a:t>Required resources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058" y="2247046"/>
            <a:ext cx="6412413" cy="3737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spTree>
    <p:extLst>
      <p:ext uri="{BB962C8B-B14F-4D97-AF65-F5344CB8AC3E}">
        <p14:creationId xmlns:p14="http://schemas.microsoft.com/office/powerpoint/2010/main" val="1111915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871" y="1857641"/>
            <a:ext cx="6210599" cy="412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Pre-Planning</a:t>
            </a:r>
            <a:endParaRPr lang="en-US" dirty="0"/>
          </a:p>
        </p:txBody>
      </p:sp>
      <p:sp>
        <p:nvSpPr>
          <p:cNvPr id="3" name="Content Placeholder 2"/>
          <p:cNvSpPr>
            <a:spLocks noGrp="1"/>
          </p:cNvSpPr>
          <p:nvPr>
            <p:ph idx="1"/>
          </p:nvPr>
        </p:nvSpPr>
        <p:spPr/>
        <p:txBody>
          <a:bodyPr/>
          <a:lstStyle/>
          <a:p>
            <a:r>
              <a:rPr lang="en-US" dirty="0" smtClean="0"/>
              <a:t>Allow enough time to gather information</a:t>
            </a:r>
          </a:p>
          <a:p>
            <a:r>
              <a:rPr lang="en-US" dirty="0" smtClean="0"/>
              <a:t>Allot time to review the content</a:t>
            </a:r>
          </a:p>
          <a:p>
            <a:r>
              <a:rPr lang="en-US" dirty="0" smtClean="0"/>
              <a:t>Identify one person to perform</a:t>
            </a:r>
            <a:br>
              <a:rPr lang="en-US" dirty="0" smtClean="0"/>
            </a:br>
            <a:r>
              <a:rPr lang="en-US" dirty="0" smtClean="0"/>
              <a:t>a final scrub on the information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sp>
        <p:nvSpPr>
          <p:cNvPr id="9" name="Rectangle 8"/>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90878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Document Review</a:t>
            </a:r>
            <a:endParaRPr lang="en-US" dirty="0"/>
          </a:p>
        </p:txBody>
      </p:sp>
      <p:sp>
        <p:nvSpPr>
          <p:cNvPr id="3" name="Content Placeholder 2"/>
          <p:cNvSpPr>
            <a:spLocks noGrp="1"/>
          </p:cNvSpPr>
          <p:nvPr>
            <p:ph idx="1"/>
          </p:nvPr>
        </p:nvSpPr>
        <p:spPr/>
        <p:txBody>
          <a:bodyPr>
            <a:normAutofit/>
          </a:bodyPr>
          <a:lstStyle/>
          <a:p>
            <a:pPr lvl="0"/>
            <a:r>
              <a:rPr lang="en-US" dirty="0"/>
              <a:t>Review supporting documents to complete the annual self-evaluation</a:t>
            </a:r>
            <a:r>
              <a:rPr lang="en-US" dirty="0" smtClean="0"/>
              <a: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
        <p:nvSpPr>
          <p:cNvPr id="7" name="Content Placeholder 2"/>
          <p:cNvSpPr txBox="1">
            <a:spLocks/>
          </p:cNvSpPr>
          <p:nvPr/>
        </p:nvSpPr>
        <p:spPr>
          <a:xfrm>
            <a:off x="230719" y="1664040"/>
            <a:ext cx="5740453" cy="4229564"/>
          </a:xfrm>
          <a:prstGeom prst="rect">
            <a:avLst/>
          </a:prstGeom>
        </p:spPr>
        <p:txBody>
          <a:bodyPr vert="horz" lIns="91440" tIns="45720" rIns="91440" bIns="45720" rtlCol="0">
            <a:normAutofit/>
          </a:bodyPr>
          <a:lst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Aft>
                <a:spcPts val="600"/>
              </a:spcAft>
            </a:pPr>
            <a:r>
              <a:rPr lang="en-US" dirty="0"/>
              <a:t>VPP perception surveys </a:t>
            </a:r>
          </a:p>
          <a:p>
            <a:pPr lvl="1">
              <a:spcAft>
                <a:spcPts val="600"/>
              </a:spcAft>
            </a:pPr>
            <a:r>
              <a:rPr lang="en-US" dirty="0"/>
              <a:t>Hazard analyses</a:t>
            </a:r>
          </a:p>
          <a:p>
            <a:pPr lvl="1">
              <a:spcAft>
                <a:spcPts val="600"/>
              </a:spcAft>
            </a:pPr>
            <a:r>
              <a:rPr lang="en-US" dirty="0"/>
              <a:t>Written hazard control programs</a:t>
            </a:r>
          </a:p>
          <a:p>
            <a:pPr lvl="1">
              <a:spcAft>
                <a:spcPts val="600"/>
              </a:spcAft>
            </a:pPr>
            <a:r>
              <a:rPr lang="en-US" dirty="0"/>
              <a:t>Injury and illness rates</a:t>
            </a:r>
          </a:p>
          <a:p>
            <a:pPr lvl="1">
              <a:spcAft>
                <a:spcPts val="600"/>
              </a:spcAft>
            </a:pPr>
            <a:r>
              <a:rPr lang="en-US" dirty="0"/>
              <a:t>Trend analysis information</a:t>
            </a:r>
          </a:p>
          <a:p>
            <a:pPr lvl="1">
              <a:spcAft>
                <a:spcPts val="600"/>
              </a:spcAft>
            </a:pPr>
            <a:r>
              <a:rPr lang="en-US" dirty="0"/>
              <a:t>S&amp;H training records</a:t>
            </a:r>
          </a:p>
        </p:txBody>
      </p:sp>
      <p:sp>
        <p:nvSpPr>
          <p:cNvPr id="8" name="Content Placeholder 2"/>
          <p:cNvSpPr txBox="1">
            <a:spLocks/>
          </p:cNvSpPr>
          <p:nvPr/>
        </p:nvSpPr>
        <p:spPr>
          <a:xfrm>
            <a:off x="5971172" y="1655097"/>
            <a:ext cx="5851373" cy="4135826"/>
          </a:xfrm>
          <a:prstGeom prst="rect">
            <a:avLst/>
          </a:prstGeom>
        </p:spPr>
        <p:txBody>
          <a:bodyPr vert="horz" lIns="91440" tIns="45720" rIns="91440" bIns="45720" rtlCol="0">
            <a:normAutofit/>
          </a:bodyPr>
          <a:lst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10000"/>
              </a:lnSpc>
              <a:spcAft>
                <a:spcPts val="600"/>
              </a:spcAft>
            </a:pPr>
            <a:r>
              <a:rPr lang="en-US" dirty="0"/>
              <a:t>Accident investigation results</a:t>
            </a:r>
          </a:p>
          <a:p>
            <a:pPr lvl="1">
              <a:lnSpc>
                <a:spcPct val="110000"/>
              </a:lnSpc>
              <a:spcAft>
                <a:spcPts val="600"/>
              </a:spcAft>
            </a:pPr>
            <a:r>
              <a:rPr lang="en-US" dirty="0"/>
              <a:t>Open deficiencies in the hazard tracking log</a:t>
            </a:r>
          </a:p>
          <a:p>
            <a:pPr lvl="1">
              <a:lnSpc>
                <a:spcPct val="110000"/>
              </a:lnSpc>
              <a:spcAft>
                <a:spcPts val="600"/>
              </a:spcAft>
            </a:pPr>
            <a:r>
              <a:rPr lang="en-US" dirty="0"/>
              <a:t>Safety inspection results</a:t>
            </a:r>
          </a:p>
          <a:p>
            <a:pPr lvl="1">
              <a:lnSpc>
                <a:spcPct val="110000"/>
              </a:lnSpc>
              <a:spcAft>
                <a:spcPts val="600"/>
              </a:spcAft>
            </a:pPr>
            <a:r>
              <a:rPr lang="en-US" dirty="0"/>
              <a:t>Goals and objectives (current and previous year)</a:t>
            </a:r>
          </a:p>
        </p:txBody>
      </p:sp>
    </p:spTree>
    <p:extLst>
      <p:ext uri="{BB962C8B-B14F-4D97-AF65-F5344CB8AC3E}">
        <p14:creationId xmlns:p14="http://schemas.microsoft.com/office/powerpoint/2010/main" val="4158438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310" y="2401032"/>
            <a:ext cx="6825161" cy="358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dirty="0" smtClean="0"/>
              <a:t>Evaluation Completion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
        <p:nvSpPr>
          <p:cNvPr id="5" name="Rectangle 4"/>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Assign a person/group to each VPP </a:t>
            </a:r>
            <a:r>
              <a:rPr lang="en-US" dirty="0" smtClean="0"/>
              <a:t>sub-element</a:t>
            </a:r>
            <a:endParaRPr lang="en-US" dirty="0"/>
          </a:p>
          <a:p>
            <a:r>
              <a:rPr lang="en-US" dirty="0"/>
              <a:t>Communicate roles and responsibilities to each assigned person/group</a:t>
            </a:r>
          </a:p>
          <a:p>
            <a:r>
              <a:rPr lang="en-US" dirty="0"/>
              <a:t>Focus on the </a:t>
            </a:r>
            <a:r>
              <a:rPr lang="en-US" u="sng" dirty="0"/>
              <a:t>calendar year</a:t>
            </a:r>
            <a:r>
              <a:rPr lang="en-US" dirty="0"/>
              <a:t> evaluated</a:t>
            </a:r>
          </a:p>
        </p:txBody>
      </p:sp>
    </p:spTree>
    <p:extLst>
      <p:ext uri="{BB962C8B-B14F-4D97-AF65-F5344CB8AC3E}">
        <p14:creationId xmlns:p14="http://schemas.microsoft.com/office/powerpoint/2010/main" val="2632413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Evaluation Completion</a:t>
            </a:r>
            <a:endParaRPr lang="en-US" dirty="0"/>
          </a:p>
        </p:txBody>
      </p:sp>
      <p:sp>
        <p:nvSpPr>
          <p:cNvPr id="3" name="Content Placeholder 2"/>
          <p:cNvSpPr>
            <a:spLocks noGrp="1"/>
          </p:cNvSpPr>
          <p:nvPr>
            <p:ph idx="1"/>
          </p:nvPr>
        </p:nvSpPr>
        <p:spPr/>
        <p:txBody>
          <a:bodyPr>
            <a:normAutofit/>
          </a:bodyPr>
          <a:lstStyle/>
          <a:p>
            <a:pPr lvl="0"/>
            <a:r>
              <a:rPr lang="en-US" dirty="0" smtClean="0"/>
              <a:t>Write comprehensive narratives for each sub-element and describe: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sp>
        <p:nvSpPr>
          <p:cNvPr id="7" name="Content Placeholder 2"/>
          <p:cNvSpPr txBox="1">
            <a:spLocks/>
          </p:cNvSpPr>
          <p:nvPr/>
        </p:nvSpPr>
        <p:spPr>
          <a:xfrm>
            <a:off x="462666" y="1653603"/>
            <a:ext cx="5524587" cy="4126885"/>
          </a:xfrm>
          <a:prstGeom prst="rect">
            <a:avLst/>
          </a:prstGeom>
        </p:spPr>
        <p:txBody>
          <a:bodyPr vert="horz" lIns="91440" tIns="45720" rIns="91440" bIns="45720" rtlCol="0">
            <a:normAutofit/>
          </a:bodyPr>
          <a:lst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a:spcAft>
                <a:spcPts val="600"/>
              </a:spcAft>
            </a:pPr>
            <a:r>
              <a:rPr lang="en-US" dirty="0"/>
              <a:t>Related activities</a:t>
            </a:r>
          </a:p>
          <a:p>
            <a:pPr marL="457200" lvl="1">
              <a:spcAft>
                <a:spcPts val="600"/>
              </a:spcAft>
            </a:pPr>
            <a:r>
              <a:rPr lang="en-US" dirty="0"/>
              <a:t>Initiated and implemented action plans</a:t>
            </a:r>
          </a:p>
          <a:p>
            <a:pPr marL="457200" lvl="1">
              <a:spcAft>
                <a:spcPts val="600"/>
              </a:spcAft>
            </a:pPr>
            <a:r>
              <a:rPr lang="en-US" dirty="0"/>
              <a:t>Examples, where necessary</a:t>
            </a:r>
          </a:p>
          <a:p>
            <a:pPr marL="457200" lvl="1">
              <a:spcAft>
                <a:spcPts val="600"/>
              </a:spcAft>
            </a:pPr>
            <a:r>
              <a:rPr lang="en-US" dirty="0"/>
              <a:t>Current condition and status</a:t>
            </a:r>
          </a:p>
          <a:p>
            <a:pPr marL="457200" lvl="1">
              <a:spcAft>
                <a:spcPts val="600"/>
              </a:spcAft>
            </a:pPr>
            <a:r>
              <a:rPr lang="en-US" dirty="0"/>
              <a:t>Strengths and weaknesses</a:t>
            </a:r>
          </a:p>
        </p:txBody>
      </p:sp>
      <p:sp>
        <p:nvSpPr>
          <p:cNvPr id="8" name="Content Placeholder 2"/>
          <p:cNvSpPr txBox="1">
            <a:spLocks/>
          </p:cNvSpPr>
          <p:nvPr/>
        </p:nvSpPr>
        <p:spPr>
          <a:xfrm>
            <a:off x="6096595" y="1653602"/>
            <a:ext cx="5696074" cy="4126885"/>
          </a:xfrm>
          <a:prstGeom prst="rect">
            <a:avLst/>
          </a:prstGeom>
        </p:spPr>
        <p:txBody>
          <a:bodyPr vert="horz" lIns="91440" tIns="45720" rIns="91440" bIns="45720" rtlCol="0">
            <a:normAutofit/>
          </a:bodyPr>
          <a:lst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a:spcAft>
                <a:spcPts val="600"/>
              </a:spcAft>
            </a:pPr>
            <a:r>
              <a:rPr lang="en-US" dirty="0"/>
              <a:t>Status of previous goals, if applicable</a:t>
            </a:r>
          </a:p>
          <a:p>
            <a:pPr marL="457200" lvl="1">
              <a:spcAft>
                <a:spcPts val="600"/>
              </a:spcAft>
            </a:pPr>
            <a:r>
              <a:rPr lang="en-US" dirty="0"/>
              <a:t>Corrective action plans to resolve issues</a:t>
            </a:r>
          </a:p>
          <a:p>
            <a:pPr marL="457200" lvl="1">
              <a:spcAft>
                <a:spcPts val="600"/>
              </a:spcAft>
            </a:pPr>
            <a:r>
              <a:rPr lang="en-US" dirty="0"/>
              <a:t>Goals for improvement</a:t>
            </a:r>
          </a:p>
          <a:p>
            <a:pPr marL="457200" lvl="1">
              <a:spcAft>
                <a:spcPts val="600"/>
              </a:spcAft>
            </a:pPr>
            <a:r>
              <a:rPr lang="en-US" dirty="0"/>
              <a:t>Specific actions, responsible parties, and target completion dates</a:t>
            </a:r>
          </a:p>
        </p:txBody>
      </p:sp>
    </p:spTree>
    <p:extLst>
      <p:ext uri="{BB962C8B-B14F-4D97-AF65-F5344CB8AC3E}">
        <p14:creationId xmlns:p14="http://schemas.microsoft.com/office/powerpoint/2010/main" val="4065699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Annual Self-Evaluation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pic>
        <p:nvPicPr>
          <p:cNvPr id="6" name="Picture 5"/>
          <p:cNvPicPr/>
          <p:nvPr/>
        </p:nvPicPr>
        <p:blipFill>
          <a:blip r:embed="rId3"/>
          <a:stretch>
            <a:fillRect/>
          </a:stretch>
        </p:blipFill>
        <p:spPr>
          <a:xfrm>
            <a:off x="2087671" y="856850"/>
            <a:ext cx="8016658" cy="5268377"/>
          </a:xfrm>
          <a:prstGeom prst="rect">
            <a:avLst/>
          </a:prstGeom>
          <a:ln>
            <a:solidFill>
              <a:schemeClr val="tx1"/>
            </a:solidFill>
          </a:ln>
        </p:spPr>
      </p:pic>
      <p:sp>
        <p:nvSpPr>
          <p:cNvPr id="7" name="Rectangle 6"/>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courtesy of the DoD SMCX</a:t>
            </a:r>
          </a:p>
        </p:txBody>
      </p:sp>
    </p:spTree>
    <p:extLst>
      <p:ext uri="{BB962C8B-B14F-4D97-AF65-F5344CB8AC3E}">
        <p14:creationId xmlns:p14="http://schemas.microsoft.com/office/powerpoint/2010/main" val="121732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Annual Self-Evaluation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sp>
        <p:nvSpPr>
          <p:cNvPr id="7" name="Rectangle 6"/>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courtesy of the DoD SMCX</a:t>
            </a:r>
          </a:p>
        </p:txBody>
      </p:sp>
      <p:pic>
        <p:nvPicPr>
          <p:cNvPr id="8" name="Picture 7"/>
          <p:cNvPicPr/>
          <p:nvPr/>
        </p:nvPicPr>
        <p:blipFill>
          <a:blip r:embed="rId3"/>
          <a:stretch>
            <a:fillRect/>
          </a:stretch>
        </p:blipFill>
        <p:spPr>
          <a:xfrm>
            <a:off x="2649777" y="852809"/>
            <a:ext cx="6892446" cy="5259892"/>
          </a:xfrm>
          <a:prstGeom prst="rect">
            <a:avLst/>
          </a:prstGeom>
          <a:ln>
            <a:solidFill>
              <a:schemeClr val="tx1"/>
            </a:solidFill>
          </a:ln>
        </p:spPr>
      </p:pic>
    </p:spTree>
    <p:extLst>
      <p:ext uri="{BB962C8B-B14F-4D97-AF65-F5344CB8AC3E}">
        <p14:creationId xmlns:p14="http://schemas.microsoft.com/office/powerpoint/2010/main" val="4288882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In this presentation, you will learn to:</a:t>
            </a:r>
          </a:p>
          <a:p>
            <a:pPr lvl="1"/>
            <a:r>
              <a:rPr lang="en-US" dirty="0" smtClean="0"/>
              <a:t>Summarize the background and importance of SMS evaluations</a:t>
            </a:r>
          </a:p>
          <a:p>
            <a:pPr lvl="1"/>
            <a:r>
              <a:rPr lang="en-US" dirty="0" smtClean="0"/>
              <a:t>List SMS evaluation-related documentation</a:t>
            </a:r>
          </a:p>
          <a:p>
            <a:pPr lvl="1"/>
            <a:r>
              <a:rPr lang="en-US" dirty="0" smtClean="0"/>
              <a:t>Describe the knowledge leadership/management, key personnel, and the workforce should have regarding SMS evaluations</a:t>
            </a:r>
          </a:p>
          <a:p>
            <a:pPr lvl="1"/>
            <a:r>
              <a:rPr lang="en-US" dirty="0" smtClean="0"/>
              <a:t>Identify SMS evaluation-related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914509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Annual Self-Evaluation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sp>
        <p:nvSpPr>
          <p:cNvPr id="7" name="Rectangle 6"/>
          <p:cNvSpPr/>
          <p:nvPr/>
        </p:nvSpPr>
        <p:spPr>
          <a:xfrm>
            <a:off x="3711593" y="6355081"/>
            <a:ext cx="4751827" cy="250011"/>
          </a:xfrm>
          <a:prstGeom prst="rect">
            <a:avLst/>
          </a:prstGeom>
        </p:spPr>
        <p:txBody>
          <a:bodyPr wrap="square">
            <a:spAutoFit/>
          </a:bodyPr>
          <a:lstStyle/>
          <a:p>
            <a:pPr algn="ctr"/>
            <a:r>
              <a:rPr lang="en-US" sz="1000" dirty="0">
                <a:solidFill>
                  <a:schemeClr val="bg1">
                    <a:lumMod val="50000"/>
                  </a:schemeClr>
                </a:solidFill>
              </a:rPr>
              <a:t>Image courtesy of the DoD SMCX</a:t>
            </a:r>
          </a:p>
        </p:txBody>
      </p:sp>
      <p:pic>
        <p:nvPicPr>
          <p:cNvPr id="6" name="Picture 5"/>
          <p:cNvPicPr/>
          <p:nvPr/>
        </p:nvPicPr>
        <p:blipFill>
          <a:blip r:embed="rId3"/>
          <a:stretch>
            <a:fillRect/>
          </a:stretch>
        </p:blipFill>
        <p:spPr>
          <a:xfrm>
            <a:off x="3269815" y="864295"/>
            <a:ext cx="5652370" cy="5260932"/>
          </a:xfrm>
          <a:prstGeom prst="rect">
            <a:avLst/>
          </a:prstGeom>
          <a:ln>
            <a:solidFill>
              <a:schemeClr val="tx1"/>
            </a:solidFill>
          </a:ln>
        </p:spPr>
      </p:pic>
    </p:spTree>
    <p:extLst>
      <p:ext uri="{BB962C8B-B14F-4D97-AF65-F5344CB8AC3E}">
        <p14:creationId xmlns:p14="http://schemas.microsoft.com/office/powerpoint/2010/main" val="3468213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 Annual Self-Evaluation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dirty="0"/>
          </a:p>
        </p:txBody>
      </p:sp>
      <p:sp>
        <p:nvSpPr>
          <p:cNvPr id="7" name="Rectangle 6"/>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courtesy of the DoD SMCX</a:t>
            </a:r>
          </a:p>
        </p:txBody>
      </p:sp>
      <p:pic>
        <p:nvPicPr>
          <p:cNvPr id="8" name="Picture 7"/>
          <p:cNvPicPr/>
          <p:nvPr/>
        </p:nvPicPr>
        <p:blipFill>
          <a:blip r:embed="rId3"/>
          <a:stretch>
            <a:fillRect/>
          </a:stretch>
        </p:blipFill>
        <p:spPr>
          <a:xfrm>
            <a:off x="3270504" y="862730"/>
            <a:ext cx="5650992" cy="5257800"/>
          </a:xfrm>
          <a:prstGeom prst="rect">
            <a:avLst/>
          </a:prstGeom>
          <a:ln>
            <a:solidFill>
              <a:schemeClr val="tx1"/>
            </a:solidFill>
          </a:ln>
        </p:spPr>
      </p:pic>
    </p:spTree>
    <p:extLst>
      <p:ext uri="{BB962C8B-B14F-4D97-AF65-F5344CB8AC3E}">
        <p14:creationId xmlns:p14="http://schemas.microsoft.com/office/powerpoint/2010/main" val="2022729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Evaluation Review</a:t>
            </a:r>
            <a:endParaRPr lang="en-US" dirty="0"/>
          </a:p>
        </p:txBody>
      </p:sp>
      <p:sp>
        <p:nvSpPr>
          <p:cNvPr id="3" name="Content Placeholder 2"/>
          <p:cNvSpPr>
            <a:spLocks noGrp="1"/>
          </p:cNvSpPr>
          <p:nvPr>
            <p:ph idx="1"/>
          </p:nvPr>
        </p:nvSpPr>
        <p:spPr/>
        <p:txBody>
          <a:bodyPr>
            <a:normAutofit/>
          </a:bodyPr>
          <a:lstStyle/>
          <a:p>
            <a:r>
              <a:rPr lang="en-US" dirty="0"/>
              <a:t>Assign one person to collect and review each narrative</a:t>
            </a:r>
          </a:p>
          <a:p>
            <a:r>
              <a:rPr lang="en-US" dirty="0"/>
              <a:t>Ensure narratives are comprehensive and accurate</a:t>
            </a:r>
          </a:p>
          <a:p>
            <a:r>
              <a:rPr lang="en-US" dirty="0"/>
              <a:t>Make sure goals are set for continuous </a:t>
            </a:r>
            <a:r>
              <a:rPr lang="en-US" dirty="0" smtClean="0"/>
              <a:t>improvement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22</a:t>
            </a:fld>
            <a:endParaRPr lang="en-US" dirty="0"/>
          </a:p>
        </p:txBody>
      </p:sp>
      <p:sp>
        <p:nvSpPr>
          <p:cNvPr id="8" name="Rectangle 7"/>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331" y="2784144"/>
            <a:ext cx="4429338" cy="320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044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Evaluation Review</a:t>
            </a:r>
            <a:endParaRPr lang="en-US" dirty="0"/>
          </a:p>
        </p:txBody>
      </p:sp>
      <p:sp>
        <p:nvSpPr>
          <p:cNvPr id="3" name="Content Placeholder 2"/>
          <p:cNvSpPr>
            <a:spLocks noGrp="1"/>
          </p:cNvSpPr>
          <p:nvPr>
            <p:ph idx="1"/>
          </p:nvPr>
        </p:nvSpPr>
        <p:spPr>
          <a:xfrm>
            <a:off x="230719" y="955040"/>
            <a:ext cx="6428699" cy="5196378"/>
          </a:xfrm>
        </p:spPr>
        <p:txBody>
          <a:bodyPr>
            <a:normAutofit/>
          </a:bodyPr>
          <a:lstStyle/>
          <a:p>
            <a:r>
              <a:rPr lang="en-US" sz="2600" dirty="0" smtClean="0"/>
              <a:t>Compile </a:t>
            </a:r>
            <a:r>
              <a:rPr lang="en-US" sz="2600" dirty="0"/>
              <a:t>the </a:t>
            </a:r>
            <a:r>
              <a:rPr lang="en-US" sz="2600" dirty="0" smtClean="0"/>
              <a:t>information (using </a:t>
            </a:r>
            <a:r>
              <a:rPr lang="en-US" sz="2600" dirty="0"/>
              <a:t>the OSHA format</a:t>
            </a:r>
            <a:r>
              <a:rPr lang="en-US" sz="2600" dirty="0" smtClean="0"/>
              <a:t>)</a:t>
            </a:r>
          </a:p>
          <a:p>
            <a:r>
              <a:rPr lang="en-US" sz="2600" dirty="0"/>
              <a:t>Have the management team review the evaluation</a:t>
            </a:r>
          </a:p>
          <a:p>
            <a:r>
              <a:rPr lang="en-US" sz="2600" dirty="0"/>
              <a:t>Make adjustments to the evaluation, as </a:t>
            </a:r>
            <a:r>
              <a:rPr lang="en-US" sz="2600" dirty="0" smtClean="0"/>
              <a:t>necessary</a:t>
            </a:r>
            <a:endParaRPr lang="en-US" sz="26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23</a:t>
            </a:fld>
            <a:endParaRPr lang="en-US" dirty="0"/>
          </a:p>
        </p:txBody>
      </p:sp>
      <p:sp>
        <p:nvSpPr>
          <p:cNvPr id="8" name="Rectangle 7"/>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OSHA</a:t>
            </a:r>
          </a:p>
        </p:txBody>
      </p:sp>
      <p:pic>
        <p:nvPicPr>
          <p:cNvPr id="5" name="Picture 4"/>
          <p:cNvPicPr>
            <a:picLocks noChangeAspect="1"/>
          </p:cNvPicPr>
          <p:nvPr/>
        </p:nvPicPr>
        <p:blipFill>
          <a:blip r:embed="rId3"/>
          <a:stretch>
            <a:fillRect/>
          </a:stretch>
        </p:blipFill>
        <p:spPr>
          <a:xfrm>
            <a:off x="6766044" y="913582"/>
            <a:ext cx="5299506" cy="5144722"/>
          </a:xfrm>
          <a:prstGeom prst="rect">
            <a:avLst/>
          </a:prstGeom>
        </p:spPr>
      </p:pic>
    </p:spTree>
    <p:extLst>
      <p:ext uri="{BB962C8B-B14F-4D97-AF65-F5344CB8AC3E}">
        <p14:creationId xmlns:p14="http://schemas.microsoft.com/office/powerpoint/2010/main" val="1261610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Evaluation Review</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a:t>Finalize the evaluation</a:t>
            </a:r>
          </a:p>
          <a:p>
            <a:r>
              <a:rPr lang="en-US" dirty="0" smtClean="0"/>
              <a:t>Present the </a:t>
            </a:r>
            <a:r>
              <a:rPr lang="en-US" dirty="0"/>
              <a:t>evaluation to leadership for approvals and signatures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24</a:t>
            </a:fld>
            <a:endParaRPr lang="en-US" dirty="0"/>
          </a:p>
        </p:txBody>
      </p:sp>
      <p:sp>
        <p:nvSpPr>
          <p:cNvPr id="8" name="Rectangle 7"/>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2292" name="Picture 4" descr="http://autopsy.pathology.ufl.edu/files/2012/02/autopsy-paperwork.jpg"/>
          <p:cNvPicPr>
            <a:picLocks noChangeAspect="1" noChangeArrowheads="1"/>
          </p:cNvPicPr>
          <p:nvPr/>
        </p:nvPicPr>
        <p:blipFill rotWithShape="1">
          <a:blip r:embed="rId3">
            <a:extLst>
              <a:ext uri="{28A0092B-C50C-407E-A947-70E740481C1C}">
                <a14:useLocalDpi xmlns:a14="http://schemas.microsoft.com/office/drawing/2010/main" val="0"/>
              </a:ext>
            </a:extLst>
          </a:blip>
          <a:srcRect b="15158"/>
          <a:stretch/>
        </p:blipFill>
        <p:spPr bwMode="auto">
          <a:xfrm>
            <a:off x="2880865" y="2349501"/>
            <a:ext cx="6430270" cy="363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369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Submissions</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25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762858972"/>
              </p:ext>
            </p:extLst>
          </p:nvPr>
        </p:nvGraphicFramePr>
        <p:xfrm>
          <a:off x="1125856" y="1320038"/>
          <a:ext cx="9940288" cy="4217924"/>
        </p:xfrm>
        <a:graphic>
          <a:graphicData uri="http://schemas.openxmlformats.org/drawingml/2006/table">
            <a:tbl>
              <a:tblPr firstRow="1" bandRow="1">
                <a:tableStyleId>{073A0DAA-6AF3-43AB-8588-CEC1D06C72B9}</a:tableStyleId>
              </a:tblPr>
              <a:tblGrid>
                <a:gridCol w="3587818">
                  <a:extLst>
                    <a:ext uri="{9D8B030D-6E8A-4147-A177-3AD203B41FA5}">
                      <a16:colId xmlns:a16="http://schemas.microsoft.com/office/drawing/2014/main" val="20000"/>
                    </a:ext>
                  </a:extLst>
                </a:gridCol>
                <a:gridCol w="6352470">
                  <a:extLst>
                    <a:ext uri="{9D8B030D-6E8A-4147-A177-3AD203B41FA5}">
                      <a16:colId xmlns:a16="http://schemas.microsoft.com/office/drawing/2014/main" val="20001"/>
                    </a:ext>
                  </a:extLst>
                </a:gridCol>
              </a:tblGrid>
              <a:tr h="1809663">
                <a:tc>
                  <a:txBody>
                    <a:bodyPr/>
                    <a:lstStyle/>
                    <a:p>
                      <a:pPr marL="114300" indent="0"/>
                      <a:r>
                        <a:rPr lang="en-US" sz="2800" dirty="0" smtClean="0"/>
                        <a:t>If you are a VPP </a:t>
                      </a:r>
                      <a:r>
                        <a:rPr lang="en-US" sz="2800" dirty="0" smtClean="0"/>
                        <a:t>Star </a:t>
                      </a:r>
                      <a:r>
                        <a:rPr lang="en-US" sz="2800" dirty="0" smtClean="0"/>
                        <a:t>worksite: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45720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b="0" dirty="0" smtClean="0">
                          <a:solidFill>
                            <a:schemeClr val="tx1"/>
                          </a:solidFill>
                        </a:rPr>
                        <a:t>Send the annual self-evaluation to your OSHA Regional Office by February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08261">
                <a:tc>
                  <a:txBody>
                    <a:bodyPr/>
                    <a:lstStyle/>
                    <a:p>
                      <a:pPr marL="114300" indent="0"/>
                      <a:r>
                        <a:rPr lang="en-US" sz="2800" b="1" kern="1200" dirty="0" smtClean="0">
                          <a:solidFill>
                            <a:schemeClr val="lt1"/>
                          </a:solidFill>
                          <a:latin typeface="+mn-lt"/>
                          <a:ea typeface="+mn-ea"/>
                          <a:cs typeface="+mn-cs"/>
                        </a:rPr>
                        <a:t>If you are not a VPP </a:t>
                      </a:r>
                      <a:r>
                        <a:rPr lang="en-US" sz="2800" b="1" kern="1200" dirty="0" smtClean="0">
                          <a:solidFill>
                            <a:schemeClr val="lt1"/>
                          </a:solidFill>
                          <a:latin typeface="+mn-lt"/>
                          <a:ea typeface="+mn-ea"/>
                          <a:cs typeface="+mn-cs"/>
                        </a:rPr>
                        <a:t>Star</a:t>
                      </a:r>
                      <a:r>
                        <a:rPr lang="en-US" sz="2800" b="1" kern="1200" baseline="0" dirty="0" smtClean="0">
                          <a:solidFill>
                            <a:schemeClr val="lt1"/>
                          </a:solidFill>
                          <a:latin typeface="+mn-lt"/>
                          <a:ea typeface="+mn-ea"/>
                          <a:cs typeface="+mn-cs"/>
                        </a:rPr>
                        <a:t> </a:t>
                      </a:r>
                      <a:r>
                        <a:rPr lang="en-US" sz="2800" b="1" kern="1200" dirty="0" smtClean="0">
                          <a:solidFill>
                            <a:schemeClr val="lt1"/>
                          </a:solidFill>
                          <a:latin typeface="+mn-lt"/>
                          <a:ea typeface="+mn-ea"/>
                          <a:cs typeface="+mn-cs"/>
                        </a:rPr>
                        <a:t>worksite</a:t>
                      </a:r>
                      <a:r>
                        <a:rPr lang="en-US" sz="2800" b="1" kern="1200" dirty="0" smtClean="0">
                          <a:solidFill>
                            <a:schemeClr val="lt1"/>
                          </a:solidFill>
                          <a:latin typeface="+mn-lt"/>
                          <a:ea typeface="+mn-ea"/>
                          <a:cs typeface="+mn-cs"/>
                        </a:rPr>
                        <a:t>:</a:t>
                      </a:r>
                      <a:endParaRPr lang="en-US" sz="2800" b="1"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457200" indent="-285750">
                        <a:spcBef>
                          <a:spcPts val="600"/>
                        </a:spcBef>
                        <a:spcAft>
                          <a:spcPts val="600"/>
                        </a:spcAft>
                        <a:buFont typeface="Arial" panose="020B0604020202020204" pitchFamily="34" charset="0"/>
                        <a:buChar char="•"/>
                      </a:pPr>
                      <a:r>
                        <a:rPr lang="en-US" sz="2800" dirty="0" smtClean="0"/>
                        <a:t>Keep the document on file</a:t>
                      </a:r>
                    </a:p>
                    <a:p>
                      <a:pPr marL="457200" indent="-285750">
                        <a:spcBef>
                          <a:spcPts val="600"/>
                        </a:spcBef>
                        <a:spcAft>
                          <a:spcPts val="600"/>
                        </a:spcAft>
                        <a:buFont typeface="Arial" panose="020B0604020202020204" pitchFamily="34" charset="0"/>
                        <a:buChar char="•"/>
                      </a:pPr>
                      <a:r>
                        <a:rPr lang="en-US" sz="2800" dirty="0" smtClean="0"/>
                        <a:t>Submit the annual self-evaluation with your OSHA VPP application when you are ready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7828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Continuous Improvement</a:t>
            </a:r>
            <a:endParaRPr lang="en-US" dirty="0"/>
          </a:p>
        </p:txBody>
      </p:sp>
      <p:sp>
        <p:nvSpPr>
          <p:cNvPr id="3" name="Content Placeholder 2"/>
          <p:cNvSpPr>
            <a:spLocks noGrp="1"/>
          </p:cNvSpPr>
          <p:nvPr>
            <p:ph idx="1"/>
          </p:nvPr>
        </p:nvSpPr>
        <p:spPr/>
        <p:txBody>
          <a:bodyPr/>
          <a:lstStyle/>
          <a:p>
            <a:r>
              <a:rPr lang="en-US" dirty="0" smtClean="0"/>
              <a:t>Use the annual self-evaluation information to:</a:t>
            </a:r>
          </a:p>
          <a:p>
            <a:pPr lvl="1"/>
            <a:r>
              <a:rPr lang="en-US" dirty="0" smtClean="0"/>
              <a:t>Revise existing, or create new, S&amp;H goals and objectives</a:t>
            </a:r>
          </a:p>
          <a:p>
            <a:pPr lvl="1"/>
            <a:r>
              <a:rPr lang="en-US" dirty="0" smtClean="0"/>
              <a:t>Update, or create, implementation/sustainment action plans</a:t>
            </a:r>
          </a:p>
          <a:p>
            <a:pPr lvl="1"/>
            <a:r>
              <a:rPr lang="en-US" dirty="0" smtClean="0"/>
              <a:t>Continually identify ways to improve your SMS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26</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238" y="3147012"/>
            <a:ext cx="3277527" cy="297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963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this presentation, you learned to:</a:t>
            </a:r>
          </a:p>
          <a:p>
            <a:pPr lvl="1"/>
            <a:r>
              <a:rPr lang="en-US" dirty="0" smtClean="0"/>
              <a:t>Summarize the background and importance of SMS evaluations</a:t>
            </a:r>
          </a:p>
          <a:p>
            <a:pPr lvl="1"/>
            <a:r>
              <a:rPr lang="en-US" dirty="0" smtClean="0"/>
              <a:t>List SMS evaluation-related documentation</a:t>
            </a:r>
          </a:p>
          <a:p>
            <a:pPr lvl="1"/>
            <a:r>
              <a:rPr lang="en-US" dirty="0" smtClean="0"/>
              <a:t>Describe the knowledge leadership/management, key personnel, and the workforce should have regarding SMS evaluations</a:t>
            </a:r>
          </a:p>
          <a:p>
            <a:pPr lvl="1"/>
            <a:r>
              <a:rPr lang="en-US" dirty="0" smtClean="0"/>
              <a:t>Identify SMS evaluation-related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27</a:t>
            </a:fld>
            <a:endParaRPr lang="en-US" dirty="0"/>
          </a:p>
        </p:txBody>
      </p:sp>
    </p:spTree>
    <p:extLst>
      <p:ext uri="{BB962C8B-B14F-4D97-AF65-F5344CB8AC3E}">
        <p14:creationId xmlns:p14="http://schemas.microsoft.com/office/powerpoint/2010/main" val="340674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p:cNvPicPr>
            <a:picLocks noChangeAspect="1" noChangeArrowheads="1"/>
          </p:cNvPicPr>
          <p:nvPr/>
        </p:nvPicPr>
        <p:blipFill rotWithShape="1">
          <a:blip r:embed="rId3">
            <a:extLst>
              <a:ext uri="{28A0092B-C50C-407E-A947-70E740481C1C}">
                <a14:useLocalDpi xmlns:a14="http://schemas.microsoft.com/office/drawing/2010/main" val="0"/>
              </a:ext>
            </a:extLst>
          </a:blip>
          <a:srcRect t="1" b="1047"/>
          <a:stretch/>
        </p:blipFill>
        <p:spPr bwMode="auto">
          <a:xfrm>
            <a:off x="7386781" y="2145210"/>
            <a:ext cx="4575689" cy="383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Included in the ML&amp;EI criteria for VPP</a:t>
            </a:r>
          </a:p>
          <a:p>
            <a:r>
              <a:rPr lang="en-US" dirty="0" smtClean="0"/>
              <a:t>Used to evaluate the effectiveness of the SMS</a:t>
            </a:r>
          </a:p>
          <a:p>
            <a:r>
              <a:rPr lang="en-US" dirty="0" smtClean="0"/>
              <a:t>Submitted with the OSHA VPP applications</a:t>
            </a:r>
          </a:p>
          <a:p>
            <a:r>
              <a:rPr lang="en-US" dirty="0" smtClean="0"/>
              <a:t>Submitted annually to OSHA</a:t>
            </a:r>
          </a:p>
          <a:p>
            <a:pPr lvl="1"/>
            <a:r>
              <a:rPr lang="en-US" dirty="0" smtClean="0"/>
              <a:t>Once VPP recognition is achieved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21" name="Rectangle 20"/>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spTree>
    <p:extLst>
      <p:ext uri="{BB962C8B-B14F-4D97-AF65-F5344CB8AC3E}">
        <p14:creationId xmlns:p14="http://schemas.microsoft.com/office/powerpoint/2010/main" val="3301780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Importance</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a:t>Provides an </a:t>
            </a:r>
            <a:r>
              <a:rPr lang="en-US" dirty="0" smtClean="0"/>
              <a:t>opportunity to </a:t>
            </a:r>
            <a:r>
              <a:rPr lang="en-US" dirty="0"/>
              <a:t>review </a:t>
            </a:r>
            <a:r>
              <a:rPr lang="en-US" dirty="0" smtClean="0"/>
              <a:t>and </a:t>
            </a:r>
            <a:r>
              <a:rPr lang="en-US" dirty="0"/>
              <a:t>assess </a:t>
            </a:r>
            <a:r>
              <a:rPr lang="en-US" dirty="0" smtClean="0"/>
              <a:t>the overall SMS</a:t>
            </a:r>
            <a:endParaRPr lang="en-US" dirty="0"/>
          </a:p>
          <a:p>
            <a:r>
              <a:rPr lang="en-US" dirty="0"/>
              <a:t>Recognizes strengths </a:t>
            </a:r>
            <a:r>
              <a:rPr lang="en-US" dirty="0" smtClean="0"/>
              <a:t>and </a:t>
            </a:r>
            <a:r>
              <a:rPr lang="en-US" dirty="0"/>
              <a:t>weaknesses of </a:t>
            </a:r>
            <a:r>
              <a:rPr lang="en-US" dirty="0" smtClean="0"/>
              <a:t>the SMS </a:t>
            </a:r>
            <a:r>
              <a:rPr lang="en-US" dirty="0"/>
              <a:t>and S&amp;H </a:t>
            </a:r>
            <a:r>
              <a:rPr lang="en-US" dirty="0" smtClean="0"/>
              <a:t>program</a:t>
            </a:r>
            <a:endParaRPr lang="en-US" dirty="0"/>
          </a:p>
          <a:p>
            <a:r>
              <a:rPr lang="en-US" dirty="0"/>
              <a:t>Identifies </a:t>
            </a:r>
            <a:r>
              <a:rPr lang="en-US" dirty="0" smtClean="0"/>
              <a:t>goals for improvement</a:t>
            </a:r>
          </a:p>
          <a:p>
            <a:r>
              <a:rPr lang="en-US" dirty="0"/>
              <a:t>Presents </a:t>
            </a:r>
            <a:r>
              <a:rPr lang="en-US" dirty="0" smtClean="0"/>
              <a:t>employee involvement</a:t>
            </a:r>
            <a:br>
              <a:rPr lang="en-US" dirty="0" smtClean="0"/>
            </a:br>
            <a:r>
              <a:rPr lang="en-US" dirty="0" smtClean="0"/>
              <a:t>opportunities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21" name="Rectangle 20"/>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25497" y="2272145"/>
            <a:ext cx="5836974" cy="3712095"/>
          </a:xfrm>
          <a:prstGeom prst="rect">
            <a:avLst/>
          </a:prstGeom>
          <a:gradFill flip="none" rotWithShape="1">
            <a:gsLst>
              <a:gs pos="0">
                <a:schemeClr val="bg1">
                  <a:lumMod val="85000"/>
                </a:schemeClr>
              </a:gs>
              <a:gs pos="50000">
                <a:schemeClr val="accent1">
                  <a:tint val="44500"/>
                  <a:satMod val="160000"/>
                </a:schemeClr>
              </a:gs>
              <a:gs pos="100000">
                <a:schemeClr val="accent1">
                  <a:tint val="23500"/>
                  <a:satMod val="160000"/>
                </a:schemeClr>
              </a:gs>
            </a:gsLst>
            <a:lin ang="2700000" scaled="1"/>
            <a:tileRect/>
          </a:gradFill>
          <a:ln>
            <a:noFill/>
          </a:ln>
          <a:extLst/>
        </p:spPr>
      </p:pic>
    </p:spTree>
    <p:extLst>
      <p:ext uri="{BB962C8B-B14F-4D97-AF65-F5344CB8AC3E}">
        <p14:creationId xmlns:p14="http://schemas.microsoft.com/office/powerpoint/2010/main" val="1916380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lstStyle/>
          <a:p>
            <a:r>
              <a:rPr lang="en-US" dirty="0" smtClean="0"/>
              <a:t>Facilitates communications between organizational functions</a:t>
            </a:r>
          </a:p>
          <a:p>
            <a:r>
              <a:rPr lang="en-US" dirty="0" smtClean="0"/>
              <a:t>Helps evaluate SMS implementation effectiveness</a:t>
            </a:r>
          </a:p>
          <a:p>
            <a:r>
              <a:rPr lang="en-US" dirty="0" smtClean="0"/>
              <a:t>Focuses on maintenance, sustainment, and continuous improvement</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
        <p:nvSpPr>
          <p:cNvPr id="21" name="Rectangle 20"/>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467" y="2749191"/>
            <a:ext cx="4895066" cy="3235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51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c/c4/Coloured%2C_textured_craft_card.jpg/1280px-Coloured%2C_textured_craft_card.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2500" y1="35568" x2="32500" y2="35568"/>
                        <a14:foregroundMark x1="39844" y1="21250" x2="25859" y2="48864"/>
                        <a14:foregroundMark x1="92109" y1="72614" x2="61641" y2="40682"/>
                        <a14:foregroundMark x1="94219" y1="73864" x2="92734" y2="77500"/>
                        <a14:foregroundMark x1="95391" y1="75000" x2="93438" y2="79432"/>
                        <a14:foregroundMark x1="94453" y1="79886" x2="96406" y2="75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506133" y="1154576"/>
            <a:ext cx="7253628" cy="49868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dirty="0" smtClean="0"/>
              <a:t>Documentation</a:t>
            </a:r>
            <a:endParaRPr lang="en-US" dirty="0"/>
          </a:p>
        </p:txBody>
      </p:sp>
      <p:sp>
        <p:nvSpPr>
          <p:cNvPr id="3" name="Content Placeholder 2"/>
          <p:cNvSpPr>
            <a:spLocks noGrp="1"/>
          </p:cNvSpPr>
          <p:nvPr>
            <p:ph idx="1"/>
          </p:nvPr>
        </p:nvSpPr>
        <p:spPr/>
        <p:txBody>
          <a:bodyPr>
            <a:normAutofit/>
          </a:bodyPr>
          <a:lstStyle/>
          <a:p>
            <a:r>
              <a:rPr lang="en-US" dirty="0" smtClean="0"/>
              <a:t>Annual VPP self-evaluations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
        <p:nvSpPr>
          <p:cNvPr id="6" name="Rectangle 5"/>
          <p:cNvSpPr/>
          <p:nvPr/>
        </p:nvSpPr>
        <p:spPr>
          <a:xfrm>
            <a:off x="3711593" y="6364225"/>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
        <p:nvSpPr>
          <p:cNvPr id="7" name="Rectangle 6"/>
          <p:cNvSpPr/>
          <p:nvPr/>
        </p:nvSpPr>
        <p:spPr>
          <a:xfrm>
            <a:off x="3881334" y="2635609"/>
            <a:ext cx="4412343" cy="2554514"/>
          </a:xfrm>
          <a:prstGeom prst="rect">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How well do you execute your S&amp;H programs and processes? </a:t>
            </a:r>
          </a:p>
        </p:txBody>
      </p:sp>
    </p:spTree>
    <p:extLst>
      <p:ext uri="{BB962C8B-B14F-4D97-AF65-F5344CB8AC3E}">
        <p14:creationId xmlns:p14="http://schemas.microsoft.com/office/powerpoint/2010/main" val="233753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Documentation</a:t>
            </a:r>
            <a:endParaRPr lang="en-US" dirty="0"/>
          </a:p>
        </p:txBody>
      </p:sp>
      <p:sp>
        <p:nvSpPr>
          <p:cNvPr id="8" name="Content Placeholder 7"/>
          <p:cNvSpPr>
            <a:spLocks noGrp="1"/>
          </p:cNvSpPr>
          <p:nvPr>
            <p:ph idx="1"/>
          </p:nvPr>
        </p:nvSpPr>
        <p:spPr/>
        <p:txBody>
          <a:bodyPr/>
          <a:lstStyle/>
          <a:p>
            <a:r>
              <a:rPr lang="en-US" dirty="0" smtClean="0"/>
              <a:t>The annual self-evaluation should include:</a:t>
            </a:r>
          </a:p>
          <a:p>
            <a:pPr marL="914400" lvl="1" indent="-457200">
              <a:buFont typeface="Wingdings" panose="05000000000000000000" pitchFamily="2" charset="2"/>
              <a:buChar char="q"/>
            </a:pPr>
            <a:r>
              <a:rPr lang="en-US" dirty="0" smtClean="0"/>
              <a:t>A description of the employees</a:t>
            </a:r>
          </a:p>
          <a:p>
            <a:pPr marL="914400" lvl="1" indent="-457200">
              <a:buFont typeface="Wingdings" panose="05000000000000000000" pitchFamily="2" charset="2"/>
              <a:buChar char="q"/>
            </a:pPr>
            <a:r>
              <a:rPr lang="en-US" dirty="0"/>
              <a:t>Worksite and contractor injury and illness rates</a:t>
            </a:r>
          </a:p>
          <a:p>
            <a:pPr marL="914400" lvl="1" indent="-457200">
              <a:buFont typeface="Wingdings" panose="05000000000000000000" pitchFamily="2" charset="2"/>
              <a:buChar char="q"/>
            </a:pPr>
            <a:r>
              <a:rPr lang="en-US" dirty="0"/>
              <a:t>Significant S&amp;H changes and events</a:t>
            </a:r>
          </a:p>
          <a:p>
            <a:pPr marL="914400" lvl="1" indent="-457200">
              <a:buFont typeface="Wingdings" panose="05000000000000000000" pitchFamily="2" charset="2"/>
              <a:buChar char="q"/>
            </a:pPr>
            <a:r>
              <a:rPr lang="en-US" dirty="0"/>
              <a:t>Success stories and implemented best practices</a:t>
            </a:r>
          </a:p>
          <a:p>
            <a:pPr marL="914400" lvl="1" indent="-457200">
              <a:buFont typeface="Wingdings" panose="05000000000000000000" pitchFamily="2" charset="2"/>
              <a:buChar char="q"/>
            </a:pPr>
            <a:r>
              <a:rPr lang="en-US" dirty="0"/>
              <a:t>Written descriptions of how each VPP sub-element is met</a:t>
            </a:r>
          </a:p>
          <a:p>
            <a:pPr marL="914400" lvl="1" indent="-457200">
              <a:buFont typeface="Wingdings" panose="05000000000000000000" pitchFamily="2" charset="2"/>
              <a:buChar char="q"/>
            </a:pPr>
            <a:r>
              <a:rPr lang="en-US" dirty="0"/>
              <a:t>Progress made on recommendations/goals from the previous year</a:t>
            </a:r>
          </a:p>
          <a:p>
            <a:pPr marL="914400" lvl="1" indent="-457200">
              <a:buFont typeface="Wingdings" panose="05000000000000000000" pitchFamily="2" charset="2"/>
              <a:buChar char="q"/>
            </a:pPr>
            <a:r>
              <a:rPr lang="en-US" dirty="0"/>
              <a:t>Identified SMS strengths and weaknesses</a:t>
            </a:r>
          </a:p>
          <a:p>
            <a:pPr marL="914400" lvl="1" indent="-457200">
              <a:buFont typeface="Wingdings" panose="05000000000000000000" pitchFamily="2" charset="2"/>
              <a:buChar char="q"/>
            </a:pPr>
            <a:r>
              <a:rPr lang="en-US" dirty="0"/>
              <a:t>Goals for improvement</a:t>
            </a:r>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spTree>
    <p:extLst>
      <p:ext uri="{BB962C8B-B14F-4D97-AF65-F5344CB8AC3E}">
        <p14:creationId xmlns:p14="http://schemas.microsoft.com/office/powerpoint/2010/main" val="596624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Leadership/Management Knowledge</a:t>
            </a:r>
            <a:endParaRPr lang="en-US" dirty="0"/>
          </a:p>
        </p:txBody>
      </p:sp>
      <p:sp>
        <p:nvSpPr>
          <p:cNvPr id="3" name="Content Placeholder 2"/>
          <p:cNvSpPr>
            <a:spLocks noGrp="1"/>
          </p:cNvSpPr>
          <p:nvPr>
            <p:ph idx="1"/>
          </p:nvPr>
        </p:nvSpPr>
        <p:spPr/>
        <p:txBody>
          <a:bodyPr/>
          <a:lstStyle/>
          <a:p>
            <a:r>
              <a:rPr lang="en-US" dirty="0" smtClean="0"/>
              <a:t>Leaders and managers should know about:</a:t>
            </a:r>
          </a:p>
          <a:p>
            <a:pPr lvl="1"/>
            <a:r>
              <a:rPr lang="en-US" dirty="0" smtClean="0"/>
              <a:t>The purpose of the annual self-evaluation</a:t>
            </a:r>
          </a:p>
          <a:p>
            <a:pPr lvl="1"/>
            <a:r>
              <a:rPr lang="en-US" dirty="0" smtClean="0"/>
              <a:t>SMS strengths and weaknesses</a:t>
            </a:r>
          </a:p>
          <a:p>
            <a:pPr lvl="1"/>
            <a:r>
              <a:rPr lang="en-US" dirty="0" smtClean="0"/>
              <a:t>Implemented best practices</a:t>
            </a:r>
          </a:p>
          <a:p>
            <a:pPr lvl="1"/>
            <a:r>
              <a:rPr lang="en-US" dirty="0" smtClean="0"/>
              <a:t>Significant S&amp;H changes and events</a:t>
            </a:r>
          </a:p>
          <a:p>
            <a:pPr lvl="1"/>
            <a:r>
              <a:rPr lang="en-US" dirty="0" smtClean="0"/>
              <a:t>S&amp;H goals and objectives for which they are responsible</a:t>
            </a:r>
          </a:p>
          <a:p>
            <a:pPr lvl="1"/>
            <a:r>
              <a:rPr lang="en-US" dirty="0" smtClean="0"/>
              <a:t>Their responsibility for the final review and approval of the annual self-evaluation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Tree>
    <p:extLst>
      <p:ext uri="{BB962C8B-B14F-4D97-AF65-F5344CB8AC3E}">
        <p14:creationId xmlns:p14="http://schemas.microsoft.com/office/powerpoint/2010/main" val="1915967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p:txBody>
          <a:bodyPr>
            <a:normAutofit/>
          </a:bodyPr>
          <a:lstStyle/>
          <a:p>
            <a:r>
              <a:rPr lang="en-US" dirty="0" smtClean="0"/>
              <a:t>Key personnel should know about:</a:t>
            </a:r>
            <a:endParaRPr lang="en-US" dirty="0"/>
          </a:p>
          <a:p>
            <a:pPr lvl="1"/>
            <a:r>
              <a:rPr lang="en-US" dirty="0"/>
              <a:t>Who conducts the annual self-evaluation</a:t>
            </a:r>
          </a:p>
          <a:p>
            <a:pPr lvl="1"/>
            <a:r>
              <a:rPr lang="en-US" dirty="0"/>
              <a:t>VPP sub-elements for which they have direct functional responsibility</a:t>
            </a:r>
          </a:p>
          <a:p>
            <a:pPr lvl="1"/>
            <a:r>
              <a:rPr lang="en-US" dirty="0"/>
              <a:t>Purpose and importance of the annual self-evaluation</a:t>
            </a:r>
          </a:p>
          <a:p>
            <a:pPr lvl="1"/>
            <a:r>
              <a:rPr lang="en-US" dirty="0"/>
              <a:t>Identified strengths and weakness from the last annual self-evaluation</a:t>
            </a:r>
          </a:p>
          <a:p>
            <a:pPr lvl="1"/>
            <a:r>
              <a:rPr lang="en-US" dirty="0"/>
              <a:t>Goals for </a:t>
            </a:r>
            <a:r>
              <a:rPr lang="en-US" dirty="0" smtClean="0"/>
              <a:t>improvement</a:t>
            </a:r>
            <a:endParaRPr lang="en-US" dirty="0"/>
          </a:p>
          <a:p>
            <a:pPr lvl="1"/>
            <a:r>
              <a:rPr lang="en-US" dirty="0"/>
              <a:t>When to submit the annual self-evaluation to OSHA</a:t>
            </a:r>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Tree>
    <p:extLst>
      <p:ext uri="{BB962C8B-B14F-4D97-AF65-F5344CB8AC3E}">
        <p14:creationId xmlns:p14="http://schemas.microsoft.com/office/powerpoint/2010/main" val="125414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2.xml><?xml version="1.0" encoding="utf-8"?>
<ds:datastoreItem xmlns:ds="http://schemas.openxmlformats.org/officeDocument/2006/customXml" ds:itemID="{655CDCED-95E4-482B-B4DD-6679AB938AA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97A83C6-8FAA-4310-9E9C-1E65A96E6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29946</TotalTime>
  <Words>2968</Words>
  <Application>Microsoft Office PowerPoint</Application>
  <PresentationFormat>Widescreen</PresentationFormat>
  <Paragraphs>326</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Wingdings</vt:lpstr>
      <vt:lpstr>Office Theme</vt:lpstr>
      <vt:lpstr>Safety &amp; Health Management System Evaluation OSHA VPP</vt:lpstr>
      <vt:lpstr>Objectives</vt:lpstr>
      <vt:lpstr>Background</vt:lpstr>
      <vt:lpstr>Importance</vt:lpstr>
      <vt:lpstr>Importance</vt:lpstr>
      <vt:lpstr>Documentation</vt:lpstr>
      <vt:lpstr>Documentation</vt:lpstr>
      <vt:lpstr>Leadership/Management Knowledge</vt:lpstr>
      <vt:lpstr>Key Personnel Knowledge</vt:lpstr>
      <vt:lpstr>Workforce Knowledge</vt:lpstr>
      <vt:lpstr>Action Checklist</vt:lpstr>
      <vt:lpstr>Pre-Planning</vt:lpstr>
      <vt:lpstr>Pre-Planning</vt:lpstr>
      <vt:lpstr>Pre-Planning</vt:lpstr>
      <vt:lpstr>Document Review</vt:lpstr>
      <vt:lpstr>Evaluation Completion</vt:lpstr>
      <vt:lpstr>Evaluation Completion</vt:lpstr>
      <vt:lpstr>Example – Annual Self-Evaluation</vt:lpstr>
      <vt:lpstr>Example – Annual Self-Evaluation</vt:lpstr>
      <vt:lpstr>Example – Annual Self-Evaluation</vt:lpstr>
      <vt:lpstr>Example – Annual Self-Evaluation</vt:lpstr>
      <vt:lpstr>Evaluation Review</vt:lpstr>
      <vt:lpstr>Evaluation Review</vt:lpstr>
      <vt:lpstr>Evaluation Review</vt:lpstr>
      <vt:lpstr>Submissions</vt:lpstr>
      <vt:lpstr>Continuous Improvement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165</cp:revision>
  <cp:lastPrinted>2015-05-08T19:29:59Z</cp:lastPrinted>
  <dcterms:created xsi:type="dcterms:W3CDTF">2013-07-03T14:40:41Z</dcterms:created>
  <dcterms:modified xsi:type="dcterms:W3CDTF">2020-12-23T16:24:54Z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