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7" r:id="rId5"/>
    <p:sldId id="258" r:id="rId6"/>
    <p:sldId id="259" r:id="rId7"/>
    <p:sldId id="260" r:id="rId8"/>
    <p:sldId id="261" r:id="rId9"/>
    <p:sldId id="262" r:id="rId10"/>
    <p:sldId id="263" r:id="rId11"/>
    <p:sldId id="264" r:id="rId12"/>
    <p:sldId id="265" r:id="rId13"/>
    <p:sldId id="266" r:id="rId14"/>
    <p:sldId id="267" r:id="rId15"/>
    <p:sldId id="272" r:id="rId16"/>
    <p:sldId id="271"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000000"/>
    <a:srgbClr val="E1FFFF"/>
    <a:srgbClr val="162146"/>
    <a:srgbClr val="5F656B"/>
    <a:srgbClr val="596165"/>
    <a:srgbClr val="DDDAD7"/>
    <a:srgbClr val="3D3D3D"/>
    <a:srgbClr val="304A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76053" autoAdjust="0"/>
  </p:normalViewPr>
  <p:slideViewPr>
    <p:cSldViewPr snapToGrid="0" snapToObjects="1" showGuides="1">
      <p:cViewPr varScale="1">
        <p:scale>
          <a:sx n="81" d="100"/>
          <a:sy n="81" d="100"/>
        </p:scale>
        <p:origin x="816" y="66"/>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231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1/27/2021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1/27/2021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406400" y="4415790"/>
            <a:ext cx="619760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sha.gov/shpguidelin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sha.gov/sites/default/files/enforcement/directives/CSP_03-01-005.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a/af/US_Navy_060207-N-3019M-003_Lt._Kyle_Lim,_industrial_hygiene_officer_assigned_to_Navy_Environmental_and_Preventative_Medicine_Unit_Six_(NEPMU-6),_tests_an_air_sample_for_contaminants.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sha.gov/dcsp/vpp/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This presentation outlines written safety management system (SMS) requirements for the purposes of the Occupational Safety and Health Administration (OSHA) Voluntary Protection Programs (VPP) approval. </a:t>
            </a:r>
          </a:p>
          <a:p>
            <a:r>
              <a:rPr lang="en-US" kern="1200" dirty="0" smtClean="0">
                <a:solidFill>
                  <a:schemeClr val="tx1"/>
                </a:solidFill>
                <a:effectLst/>
                <a:latin typeface="+mn-lt"/>
                <a:ea typeface="+mn-ea"/>
                <a:cs typeface="+mn-cs"/>
              </a:rPr>
              <a:t> </a:t>
            </a:r>
          </a:p>
          <a:p>
            <a:r>
              <a:rPr lang="en-US" kern="1200" dirty="0" smtClean="0">
                <a:solidFill>
                  <a:schemeClr val="tx1"/>
                </a:solidFill>
                <a:effectLst/>
                <a:latin typeface="+mn-lt"/>
                <a:ea typeface="+mn-ea"/>
                <a:cs typeface="+mn-cs"/>
              </a:rPr>
              <a:t>The presentation provides information on the background and importance of a written SMS, required documentation, and the various levels of employee knowledge. It concludes with an action checklist and supplemental details to help with OSHA VPP implementation and sustainment efforts. </a:t>
            </a:r>
            <a:endParaRPr lang="en-US" sz="9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47862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OSH = occupational</a:t>
            </a:r>
            <a:r>
              <a:rPr lang="en-US" sz="900" kern="1200" baseline="0" dirty="0" smtClean="0">
                <a:solidFill>
                  <a:schemeClr val="tx1"/>
                </a:solidFill>
                <a:effectLst/>
                <a:latin typeface="+mn-lt"/>
                <a:ea typeface="+mn-ea"/>
                <a:cs typeface="+mn-cs"/>
              </a:rPr>
              <a:t> safety and health</a:t>
            </a:r>
            <a:endParaRPr lang="en-US" sz="900" kern="1200" dirty="0" smtClean="0">
              <a:solidFill>
                <a:schemeClr val="tx1"/>
              </a:solidFill>
              <a:effectLst/>
              <a:latin typeface="+mn-lt"/>
              <a:ea typeface="+mn-ea"/>
              <a:cs typeface="+mn-cs"/>
            </a:endParaRPr>
          </a:p>
          <a:p>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An example of DoD instructions providing S&amp;H information include:  DoDI 6055.01, DoD Safety and Occupational Health Program.</a:t>
            </a:r>
          </a:p>
          <a:p>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Examples of Service or Agency regulations and instructions related to the written SMS include: </a:t>
            </a:r>
            <a:endParaRPr lang="en-US" sz="900" b="1"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kern="1200" dirty="0" smtClean="0">
                <a:solidFill>
                  <a:schemeClr val="tx1"/>
                </a:solidFill>
                <a:effectLst/>
                <a:latin typeface="+mn-lt"/>
                <a:ea typeface="+mn-ea"/>
                <a:cs typeface="+mn-cs"/>
              </a:rPr>
              <a:t>Air Force</a:t>
            </a:r>
            <a:r>
              <a:rPr lang="en-US" sz="900" kern="1200" dirty="0" smtClean="0">
                <a:solidFill>
                  <a:schemeClr val="tx1"/>
                </a:solidFill>
                <a:effectLst/>
                <a:latin typeface="+mn-lt"/>
                <a:ea typeface="+mn-ea"/>
                <a:cs typeface="+mn-cs"/>
              </a:rPr>
              <a:t>: AFI 91-202 (Air Force Mishap Prevention Program)</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Army</a:t>
            </a:r>
            <a:r>
              <a:rPr lang="en-US" sz="900" kern="1200" dirty="0" smtClean="0">
                <a:solidFill>
                  <a:schemeClr val="tx1"/>
                </a:solidFill>
                <a:effectLst/>
                <a:latin typeface="+mn-lt"/>
                <a:ea typeface="+mn-ea"/>
                <a:cs typeface="+mn-cs"/>
              </a:rPr>
              <a:t>: AR 385-10 (Army Safety Program)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1" kern="1200" dirty="0" smtClean="0">
                <a:solidFill>
                  <a:schemeClr val="tx1"/>
                </a:solidFill>
                <a:effectLst/>
                <a:latin typeface="+mn-lt"/>
                <a:ea typeface="+mn-ea"/>
                <a:cs typeface="+mn-cs"/>
              </a:rPr>
              <a:t>Navy</a:t>
            </a:r>
            <a:r>
              <a:rPr lang="en-US" sz="900" kern="1200" dirty="0" smtClean="0">
                <a:solidFill>
                  <a:schemeClr val="tx1"/>
                </a:solidFill>
                <a:effectLst/>
                <a:latin typeface="+mn-lt"/>
                <a:ea typeface="+mn-ea"/>
                <a:cs typeface="+mn-cs"/>
              </a:rPr>
              <a:t>: </a:t>
            </a:r>
            <a:r>
              <a:rPr lang="en-US" sz="900" dirty="0" smtClean="0"/>
              <a:t>OPNAV M-5100.23 </a:t>
            </a:r>
            <a:r>
              <a:rPr lang="en-US" sz="900" kern="1200" dirty="0" smtClean="0">
                <a:solidFill>
                  <a:schemeClr val="tx1"/>
                </a:solidFill>
                <a:effectLst/>
                <a:latin typeface="+mn-lt"/>
                <a:ea typeface="+mn-ea"/>
                <a:cs typeface="+mn-cs"/>
              </a:rPr>
              <a:t>(Navy Safety and Occupational Health</a:t>
            </a:r>
            <a:r>
              <a:rPr lang="en-US" sz="900" kern="1200" baseline="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Manual)</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Marine Corps</a:t>
            </a:r>
            <a:r>
              <a:rPr lang="en-US" sz="900" kern="1200" dirty="0" smtClean="0">
                <a:solidFill>
                  <a:schemeClr val="tx1"/>
                </a:solidFill>
                <a:effectLst/>
                <a:latin typeface="+mn-lt"/>
                <a:ea typeface="+mn-ea"/>
                <a:cs typeface="+mn-cs"/>
              </a:rPr>
              <a:t>: NAVMC Directive 5100.8 (Marines Corps Occupational Safety and Health Program Manual)</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Defense Logistics Agency</a:t>
            </a:r>
            <a:r>
              <a:rPr lang="en-US" sz="900" kern="1200" dirty="0" smtClean="0">
                <a:solidFill>
                  <a:schemeClr val="tx1"/>
                </a:solidFill>
                <a:effectLst/>
                <a:latin typeface="+mn-lt"/>
                <a:ea typeface="+mn-ea"/>
                <a:cs typeface="+mn-cs"/>
              </a:rPr>
              <a:t>: DLAI 6055.01 (DLA Occupational Safety and Health)</a:t>
            </a:r>
          </a:p>
          <a:p>
            <a:pPr marL="0" lvl="0" indent="0">
              <a:buFont typeface="Arial" panose="020B0604020202020204" pitchFamily="34" charset="0"/>
              <a:buNone/>
            </a:pPr>
            <a:endParaRPr lang="en-US" sz="9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900" kern="1200" dirty="0" smtClean="0">
                <a:solidFill>
                  <a:schemeClr val="tx1"/>
                </a:solidFill>
                <a:effectLst/>
                <a:latin typeface="+mn-lt"/>
                <a:ea typeface="+mn-ea"/>
                <a:cs typeface="+mn-cs"/>
              </a:rPr>
              <a:t>In</a:t>
            </a:r>
            <a:r>
              <a:rPr lang="en-US" sz="900" kern="1200" baseline="0" dirty="0" smtClean="0">
                <a:solidFill>
                  <a:schemeClr val="tx1"/>
                </a:solidFill>
                <a:effectLst/>
                <a:latin typeface="+mn-lt"/>
                <a:ea typeface="+mn-ea"/>
                <a:cs typeface="+mn-cs"/>
              </a:rPr>
              <a:t> additional to consolidating DoD and your Service/Agency requirements into your written SMS, you also need to include the written S&amp;H programs required by OSHA. As applicable to your work, this can include program such as hazardous energy control, permit-required confined space entry, hazard communication, or fall protection, for example.</a:t>
            </a:r>
          </a:p>
          <a:p>
            <a:pPr marL="0" lvl="0" indent="0">
              <a:buFont typeface="Arial" panose="020B0604020202020204" pitchFamily="34" charset="0"/>
              <a:buNone/>
            </a:pPr>
            <a:endParaRPr lang="en-US" sz="9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900" kern="1200" baseline="0" dirty="0" smtClean="0">
                <a:solidFill>
                  <a:schemeClr val="tx1"/>
                </a:solidFill>
                <a:effectLst/>
                <a:latin typeface="+mn-lt"/>
                <a:ea typeface="+mn-ea"/>
                <a:cs typeface="+mn-cs"/>
              </a:rPr>
              <a:t>And the main goal of the written SMS, in the end, is to ensure you incorporate the elements and sub-elements of VPP. It’s important to review the VPP criteria to have an understanding of what your Service/Agency requires that you already have, as well as VPP requirements you may not be meeting and need to include.</a:t>
            </a:r>
            <a:endParaRPr lang="en-US" sz="9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u="sng"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smtClean="0">
                <a:solidFill>
                  <a:schemeClr val="tx1"/>
                </a:solidFill>
                <a:effectLst/>
                <a:latin typeface="+mn-lt"/>
                <a:ea typeface="+mn-ea"/>
                <a:cs typeface="+mn-cs"/>
              </a:rPr>
              <a:t>Images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3803411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When writing your</a:t>
            </a:r>
            <a:r>
              <a:rPr lang="en-US" sz="1000" kern="1200" baseline="0" dirty="0" smtClean="0">
                <a:solidFill>
                  <a:schemeClr val="tx1"/>
                </a:solidFill>
                <a:effectLst/>
                <a:latin typeface="+mn-lt"/>
                <a:ea typeface="+mn-ea"/>
                <a:cs typeface="+mn-cs"/>
              </a:rPr>
              <a:t> SMS</a:t>
            </a:r>
            <a:r>
              <a:rPr lang="en-US" sz="1000" kern="1200" dirty="0" smtClean="0">
                <a:solidFill>
                  <a:schemeClr val="tx1"/>
                </a:solidFill>
                <a:effectLst/>
                <a:latin typeface="+mn-lt"/>
                <a:ea typeface="+mn-ea"/>
                <a:cs typeface="+mn-cs"/>
              </a:rPr>
              <a:t>, consider providing an overview of each VPP element and a list of steps in which employees can help you to implement each element. The goal of your written</a:t>
            </a:r>
            <a:r>
              <a:rPr lang="en-US" sz="1000" kern="1200" baseline="0" dirty="0" smtClean="0">
                <a:solidFill>
                  <a:schemeClr val="tx1"/>
                </a:solidFill>
                <a:effectLst/>
                <a:latin typeface="+mn-lt"/>
                <a:ea typeface="+mn-ea"/>
                <a:cs typeface="+mn-cs"/>
              </a:rPr>
              <a:t> SMS isn’t just to lay out the elements and sub-elements, but also the procedures as to how you will implement them.</a:t>
            </a:r>
            <a:endParaRPr lang="en-US" sz="10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Make sure any information you include does not contradict other documents used at your workplace. Consider using existing guidance to help create this document.</a:t>
            </a: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When appropriate,</a:t>
            </a:r>
            <a:r>
              <a:rPr lang="en-US" sz="1000" kern="1200" baseline="0" dirty="0" smtClean="0">
                <a:solidFill>
                  <a:schemeClr val="tx1"/>
                </a:solidFill>
                <a:effectLst/>
                <a:latin typeface="+mn-lt"/>
                <a:ea typeface="+mn-ea"/>
                <a:cs typeface="+mn-cs"/>
              </a:rPr>
              <a:t> consider the input of employees or their representation in drafting or approving the written SMS. This may be especially important when you draft language regarding employee involvement in the SMS.</a:t>
            </a:r>
            <a:endParaRPr lang="en-US" sz="1000" kern="1200" dirty="0" smtClean="0">
              <a:solidFill>
                <a:schemeClr val="tx1"/>
              </a:solidFill>
              <a:effectLst/>
              <a:latin typeface="+mn-lt"/>
              <a:ea typeface="+mn-ea"/>
              <a:cs typeface="+mn-cs"/>
            </a:endParaRP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Have the top leader in your organization, which is usually the Commander</a:t>
            </a:r>
            <a:r>
              <a:rPr lang="en-US" sz="1000" kern="1200" baseline="0" dirty="0" smtClean="0">
                <a:solidFill>
                  <a:schemeClr val="tx1"/>
                </a:solidFill>
                <a:effectLst/>
                <a:latin typeface="+mn-lt"/>
                <a:ea typeface="+mn-ea"/>
                <a:cs typeface="+mn-cs"/>
              </a:rPr>
              <a:t> or Director,</a:t>
            </a:r>
            <a:r>
              <a:rPr lang="en-US" sz="1000" kern="1200" dirty="0" smtClean="0">
                <a:solidFill>
                  <a:schemeClr val="tx1"/>
                </a:solidFill>
                <a:effectLst/>
                <a:latin typeface="+mn-lt"/>
                <a:ea typeface="+mn-ea"/>
                <a:cs typeface="+mn-cs"/>
              </a:rPr>
              <a:t> sign the document; this helps to show leadership commitment.</a:t>
            </a:r>
          </a:p>
          <a:p>
            <a:pPr marL="0" lvl="0" indent="0">
              <a:buFont typeface="Arial" panose="020B0604020202020204" pitchFamily="34" charset="0"/>
              <a:buNone/>
            </a:pPr>
            <a:endParaRPr lang="en-US"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smtClean="0">
                <a:solidFill>
                  <a:schemeClr val="tx1"/>
                </a:solidFill>
                <a:effectLst/>
                <a:latin typeface="+mn-lt"/>
                <a:ea typeface="+mn-ea"/>
                <a:cs typeface="+mn-cs"/>
              </a:rPr>
              <a:t>Visit OSHA’s Recommended Practices for S&amp;H Programs at: </a:t>
            </a:r>
            <a:r>
              <a:rPr lang="en-US" sz="1000" u="sng" kern="1200" dirty="0" smtClean="0">
                <a:solidFill>
                  <a:schemeClr val="tx1"/>
                </a:solidFill>
                <a:effectLst/>
                <a:latin typeface="+mn-lt"/>
                <a:ea typeface="+mn-ea"/>
                <a:cs typeface="+mn-cs"/>
                <a:hlinkClick r:id="rId3"/>
              </a:rPr>
              <a:t>https://www.osha.gov/shpguidelines/</a:t>
            </a:r>
            <a:endParaRPr lang="en-US" sz="1000"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1327999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There are many reasons</a:t>
            </a:r>
            <a:r>
              <a:rPr lang="en-US" sz="1000" kern="1200" baseline="0" dirty="0" smtClean="0">
                <a:solidFill>
                  <a:schemeClr val="tx1"/>
                </a:solidFill>
                <a:effectLst/>
                <a:latin typeface="+mn-lt"/>
                <a:ea typeface="+mn-ea"/>
                <a:cs typeface="+mn-cs"/>
              </a:rPr>
              <a:t> why you might need to update your written SMS, as you can see listed on the slide. Your written SMS may need updated as often as annually, depending on the result of your self-evaluation. OSHA VPP requires you critically evaluate your SMS annually, not only for effectiveness, but for continuous improvement. Continuous improvement may mean a change to your current processes or procedures in meeting the VPP elements.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latin typeface="+mn-lt"/>
                <a:ea typeface="+mn-ea"/>
                <a:cs typeface="+mn-cs"/>
              </a:rPr>
              <a:t>In general, if you have not reviewed and updated your written SMS in quite some time, it is best to review this document every three (3) years, at a minimum. Remember, some specific S&amp;H programs require annual reviews, and may need updated within your written SMS more often.</a:t>
            </a:r>
            <a:endParaRPr lang="en-US"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(Creative Commons).</a:t>
            </a:r>
          </a:p>
          <a:p>
            <a:endParaRPr lang="en-US"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138825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232067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This presentation is beneficial to leaders, safety and health (S&amp;H) professionals, and VPP representatives.</a:t>
            </a:r>
            <a:endParaRPr lang="en-US"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316904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smtClean="0">
                <a:solidFill>
                  <a:schemeClr val="tx1"/>
                </a:solidFill>
                <a:effectLst/>
                <a:latin typeface="+mn-lt"/>
                <a:ea typeface="+mn-ea"/>
                <a:cs typeface="+mn-cs"/>
              </a:rPr>
              <a:t>MLEI = Management Leadership and Employee </a:t>
            </a:r>
            <a:r>
              <a:rPr lang="en-US" dirty="0"/>
              <a:t>I</a:t>
            </a:r>
            <a:r>
              <a:rPr lang="en-US" kern="1200" dirty="0" smtClean="0">
                <a:solidFill>
                  <a:schemeClr val="tx1"/>
                </a:solidFill>
                <a:effectLst/>
                <a:latin typeface="+mn-lt"/>
                <a:ea typeface="+mn-ea"/>
                <a:cs typeface="+mn-cs"/>
              </a:rPr>
              <a:t>nvolvement</a:t>
            </a:r>
            <a:br>
              <a:rPr lang="en-US" kern="1200" dirty="0" smtClean="0">
                <a:solidFill>
                  <a:schemeClr val="tx1"/>
                </a:solidFill>
                <a:effectLst/>
                <a:latin typeface="+mn-lt"/>
                <a:ea typeface="+mn-ea"/>
                <a:cs typeface="+mn-cs"/>
              </a:rPr>
            </a:br>
            <a:r>
              <a:rPr lang="en-US" kern="1200" dirty="0" smtClean="0">
                <a:solidFill>
                  <a:schemeClr val="tx1"/>
                </a:solidFill>
                <a:effectLst/>
                <a:latin typeface="+mn-lt"/>
                <a:ea typeface="+mn-ea"/>
                <a:cs typeface="+mn-cs"/>
              </a:rPr>
              <a:t/>
            </a:r>
            <a:br>
              <a:rPr lang="en-US" kern="1200" dirty="0" smtClean="0">
                <a:solidFill>
                  <a:schemeClr val="tx1"/>
                </a:solidFill>
                <a:effectLst/>
                <a:latin typeface="+mn-lt"/>
                <a:ea typeface="+mn-ea"/>
                <a:cs typeface="+mn-cs"/>
              </a:rPr>
            </a:br>
            <a:r>
              <a:rPr lang="en-US" kern="1200" dirty="0" smtClean="0">
                <a:solidFill>
                  <a:schemeClr val="tx1"/>
                </a:solidFill>
                <a:effectLst/>
                <a:latin typeface="+mn-lt"/>
                <a:ea typeface="+mn-ea"/>
                <a:cs typeface="+mn-cs"/>
              </a:rPr>
              <a:t>A written </a:t>
            </a:r>
            <a:r>
              <a:rPr lang="en-US" kern="1200" baseline="0" dirty="0" smtClean="0">
                <a:solidFill>
                  <a:schemeClr val="tx1"/>
                </a:solidFill>
                <a:effectLst/>
                <a:latin typeface="+mn-lt"/>
                <a:ea typeface="+mn-ea"/>
                <a:cs typeface="+mn-cs"/>
              </a:rPr>
              <a:t>SMS is synonymous with a written S&amp;H program. Many organizations already have a written SMS, which is comprised of the general S&amp;H policies, procedures, processes, and programs they execute in the workplace. </a:t>
            </a:r>
            <a:r>
              <a:rPr lang="en-US" kern="1200" dirty="0" smtClean="0">
                <a:solidFill>
                  <a:schemeClr val="tx1"/>
                </a:solidFill>
                <a:effectLst/>
                <a:latin typeface="+mn-lt"/>
                <a:ea typeface="+mn-ea"/>
                <a:cs typeface="+mn-cs"/>
              </a:rPr>
              <a:t>A written SMS is important in expanding</a:t>
            </a:r>
            <a:r>
              <a:rPr lang="en-US" kern="1200" baseline="0" dirty="0" smtClean="0">
                <a:solidFill>
                  <a:schemeClr val="tx1"/>
                </a:solidFill>
                <a:effectLst/>
                <a:latin typeface="+mn-lt"/>
                <a:ea typeface="+mn-ea"/>
                <a:cs typeface="+mn-cs"/>
              </a:rPr>
              <a:t> S&amp;H program</a:t>
            </a:r>
            <a:r>
              <a:rPr lang="en-US" kern="1200" dirty="0" smtClean="0">
                <a:solidFill>
                  <a:schemeClr val="tx1"/>
                </a:solidFill>
                <a:effectLst/>
                <a:latin typeface="+mn-lt"/>
                <a:ea typeface="+mn-ea"/>
                <a:cs typeface="+mn-cs"/>
              </a:rPr>
              <a:t> documentation towards capturing the</a:t>
            </a:r>
            <a:r>
              <a:rPr lang="en-US" kern="1200" baseline="0" dirty="0" smtClean="0">
                <a:solidFill>
                  <a:schemeClr val="tx1"/>
                </a:solidFill>
                <a:effectLst/>
                <a:latin typeface="+mn-lt"/>
                <a:ea typeface="+mn-ea"/>
                <a:cs typeface="+mn-cs"/>
              </a:rPr>
              <a:t> overall processes and systems in an organization, to include how those processes and systems incorporate the four elements of VPP</a:t>
            </a:r>
            <a:r>
              <a:rPr lang="en-US" kern="1200" dirty="0" smtClean="0">
                <a:solidFill>
                  <a:schemeClr val="tx1"/>
                </a:solidFill>
                <a:effectLst/>
                <a:latin typeface="+mn-lt"/>
                <a:ea typeface="+mn-ea"/>
                <a:cs typeface="+mn-cs"/>
              </a:rPr>
              <a:t> (e.g., Management Leadership and Employee Involvement, Worksite Analysis, Hazard Prevention and Control, and Safety and Health Training). </a:t>
            </a:r>
          </a:p>
          <a:p>
            <a:endParaRPr lang="en-US" sz="400" b="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Image retrieved from Bing</a:t>
            </a:r>
            <a:r>
              <a:rPr lang="en-US" sz="1000" kern="1200" baseline="0" dirty="0" smtClean="0">
                <a:solidFill>
                  <a:schemeClr val="tx1"/>
                </a:solidFill>
                <a:effectLst/>
                <a:latin typeface="+mn-lt"/>
                <a:ea typeface="+mn-ea"/>
                <a:cs typeface="+mn-cs"/>
              </a:rPr>
              <a:t> Images (Creative Commons).</a:t>
            </a:r>
            <a:endParaRPr lang="en-US" sz="400" b="0" dirty="0">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18605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Your written SMS gives your employees guidance on </a:t>
            </a:r>
            <a:r>
              <a:rPr lang="en-US" dirty="0" smtClean="0"/>
              <a:t>your organizational expectations, carrying out policies and procedures, and maintaining and sustaining the best S&amp;H program possible. A comprehensive written SMS helps you guide your workforce in the correct direction. An effective written SMS helps you experience some of the benefits listed on this slide.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endParaRPr>
          </a:p>
          <a:p>
            <a:pPr>
              <a:defRPr/>
            </a:pPr>
            <a:r>
              <a:rPr lang="en-US" kern="1200" dirty="0" smtClean="0">
                <a:solidFill>
                  <a:schemeClr val="tx1"/>
                </a:solidFill>
                <a:effectLst/>
              </a:rPr>
              <a:t>View the OSHA VPP Policies and Procedures </a:t>
            </a:r>
            <a:r>
              <a:rPr lang="en-US" u="none" kern="1200" dirty="0" smtClean="0">
                <a:solidFill>
                  <a:schemeClr val="tx1"/>
                </a:solidFill>
                <a:effectLst/>
              </a:rPr>
              <a:t>Manual (</a:t>
            </a:r>
            <a:r>
              <a:rPr lang="en-US" u="none" dirty="0" smtClean="0"/>
              <a:t>CSP</a:t>
            </a:r>
            <a:r>
              <a:rPr lang="en-US" u="none" baseline="0" dirty="0" smtClean="0"/>
              <a:t> </a:t>
            </a:r>
            <a:r>
              <a:rPr lang="en-US" u="none" dirty="0" smtClean="0"/>
              <a:t>03-01-005</a:t>
            </a:r>
            <a:r>
              <a:rPr lang="en-US" u="none" kern="1200" dirty="0" smtClean="0">
                <a:solidFill>
                  <a:schemeClr val="tx1"/>
                </a:solidFill>
                <a:effectLst/>
              </a:rPr>
              <a:t>) </a:t>
            </a:r>
            <a:r>
              <a:rPr lang="en-US" kern="1200" dirty="0" smtClean="0">
                <a:solidFill>
                  <a:schemeClr val="tx1"/>
                </a:solidFill>
                <a:effectLst/>
              </a:rPr>
              <a:t>for additional information regarding the written SMS requirement:</a:t>
            </a:r>
          </a:p>
          <a:p>
            <a:pPr>
              <a:defRPr/>
            </a:pPr>
            <a:r>
              <a:rPr lang="en-US" dirty="0">
                <a:hlinkClick r:id="rId3"/>
              </a:rPr>
              <a:t>https://</a:t>
            </a:r>
            <a:r>
              <a:rPr lang="en-US" dirty="0" smtClean="0">
                <a:hlinkClick r:id="rId3"/>
              </a:rPr>
              <a:t>www.osha.gov/sites/default/files/enforcement/directives/CSP_03-01-005.pdf</a:t>
            </a:r>
            <a:r>
              <a:rPr lang="en-US" dirty="0" smtClean="0"/>
              <a:t>.</a:t>
            </a:r>
          </a:p>
          <a:p>
            <a:pPr>
              <a:defRPr/>
            </a:pPr>
            <a:endParaRPr lang="en-US" u="sng" dirty="0" smtClean="0">
              <a:solidFill>
                <a:schemeClr val="accent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a:t>
            </a:r>
            <a:r>
              <a:rPr lang="en-US" sz="1000" kern="1200" baseline="0" dirty="0" smtClean="0">
                <a:solidFill>
                  <a:schemeClr val="tx1"/>
                </a:solidFill>
                <a:effectLst/>
                <a:latin typeface="+mn-lt"/>
                <a:ea typeface="+mn-ea"/>
                <a:cs typeface="+mn-cs"/>
              </a:rPr>
              <a:t> Images (Creative Commons).</a:t>
            </a:r>
            <a:endParaRPr lang="en-US" sz="400" b="0" dirty="0" smtClean="0">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74794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mn-lt"/>
                <a:ea typeface="+mn-ea"/>
                <a:cs typeface="+mn-cs"/>
              </a:rPr>
              <a:t>Make sure you provide completed</a:t>
            </a:r>
            <a:r>
              <a:rPr lang="en-US" kern="1200" baseline="0" dirty="0" smtClean="0">
                <a:solidFill>
                  <a:schemeClr val="tx1"/>
                </a:solidFill>
                <a:effectLst/>
                <a:latin typeface="+mn-lt"/>
                <a:ea typeface="+mn-ea"/>
                <a:cs typeface="+mn-cs"/>
              </a:rPr>
              <a:t> examples of forms and documents to your assessment team. Don’t just show them blank forms! They want to see the documents you filled out to thoroughly assess the processes within your SMS.</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An overarching written SMS documents the VPP elements and sub-elements of your S&amp;H implementation and sustainment efforts. It also provides direction to your workforce by providing procedures for implementing VPP throughout your organization.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An organizational chart must include a breakdown of all organizations and their leaders from the top down and any associated tenant activities.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The safety office organizational chart is important because it shows specific contacts when any safety questions arise. It also indicates where the safety office is located in the organization’s hierarchy.</a:t>
            </a:r>
          </a:p>
          <a:p>
            <a:endParaRPr lang="en-US" dirty="0"/>
          </a:p>
          <a:p>
            <a:r>
              <a:rPr lang="en-US" sz="1000" kern="1200" dirty="0" smtClean="0">
                <a:solidFill>
                  <a:schemeClr val="tx1"/>
                </a:solidFill>
                <a:effectLst/>
                <a:latin typeface="+mn-lt"/>
                <a:ea typeface="+mn-ea"/>
                <a:cs typeface="+mn-cs"/>
              </a:rPr>
              <a:t>Be sure to have a list of all your organization’s subordinate worksites. It is important to delineate the organizations covered by your safety program. It is also important because you need to monitor the execution of their safety program and gather their safety statistics.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You need a site map to support your written SMS. A site map shows locations of specific buildings and operations. It is important because it is required to complete self-safety inspections at least once a quarter.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Examples of S&amp;H programs include, but are not limited to:</a:t>
            </a:r>
            <a:r>
              <a:rPr lang="en-US" sz="1000" kern="1200" baseline="0" dirty="0" smtClean="0">
                <a:solidFill>
                  <a:schemeClr val="tx1"/>
                </a:solidFill>
                <a:effectLst/>
                <a:latin typeface="+mn-lt"/>
                <a:ea typeface="+mn-ea"/>
                <a:cs typeface="+mn-cs"/>
              </a:rPr>
              <a:t> permit-required </a:t>
            </a:r>
            <a:r>
              <a:rPr lang="en-US" sz="1000" kern="1200" dirty="0" smtClean="0">
                <a:solidFill>
                  <a:schemeClr val="tx1"/>
                </a:solidFill>
                <a:effectLst/>
                <a:latin typeface="+mn-lt"/>
                <a:ea typeface="+mn-ea"/>
                <a:cs typeface="+mn-cs"/>
              </a:rPr>
              <a:t>confined space entry, hearing conservation, hazardous</a:t>
            </a:r>
            <a:r>
              <a:rPr lang="en-US" sz="1000" kern="1200" baseline="0" dirty="0" smtClean="0">
                <a:solidFill>
                  <a:schemeClr val="tx1"/>
                </a:solidFill>
                <a:effectLst/>
                <a:latin typeface="+mn-lt"/>
                <a:ea typeface="+mn-ea"/>
                <a:cs typeface="+mn-cs"/>
              </a:rPr>
              <a:t> energy control, </a:t>
            </a:r>
            <a:r>
              <a:rPr lang="en-US" sz="1000" kern="1200" dirty="0" smtClean="0">
                <a:solidFill>
                  <a:schemeClr val="tx1"/>
                </a:solidFill>
                <a:effectLst/>
                <a:latin typeface="+mn-lt"/>
                <a:ea typeface="+mn-ea"/>
                <a:cs typeface="+mn-cs"/>
              </a:rPr>
              <a:t>hazard communication, and fall protection. </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384212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Managers need to make S&amp;H a core value. Managers set the stage for employee involvement. Without demonstrated commitment and enforcement, a S&amp;H policy may be meaningless to employees.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(Creative Commons).</a:t>
            </a: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914590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Key personnel can include S&amp;H professionals,</a:t>
            </a:r>
            <a:r>
              <a:rPr lang="en-US" baseline="0" dirty="0" smtClean="0"/>
              <a:t> </a:t>
            </a:r>
            <a:r>
              <a:rPr lang="en-US" dirty="0" smtClean="0"/>
              <a:t>occupational</a:t>
            </a:r>
            <a:r>
              <a:rPr lang="en-US" baseline="0" dirty="0" smtClean="0"/>
              <a:t> health staff, industrial hygienists, recordkeepers, and preventative maintenance personnel</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Key personnel should understand their responsibilities as detailed within the written SMS.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Bing Images (free to share and use license) at: </a:t>
            </a:r>
            <a:r>
              <a:rPr lang="en-US" sz="1000" u="sng" kern="1200" dirty="0" smtClean="0">
                <a:solidFill>
                  <a:schemeClr val="tx1"/>
                </a:solidFill>
                <a:effectLst/>
                <a:latin typeface="+mn-lt"/>
                <a:ea typeface="+mn-ea"/>
                <a:cs typeface="+mn-cs"/>
                <a:hlinkClick r:id="rId3"/>
              </a:rPr>
              <a:t>https://upload.wikimedia.org/wikipedia/commons/a/af/US_Navy_060207-N-3019M-003_Lt._Kyle_Lim,_industrial_hygiene_officer_assigned_to_Navy_Environmental_and_Preventative_Medicine_Unit_Six_(NEPMU-6),_tests_an_air_sample_for_contaminants.jpg</a:t>
            </a:r>
            <a:endParaRPr lang="en-US" dirty="0"/>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332164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kern="1200" dirty="0" smtClean="0">
                <a:solidFill>
                  <a:schemeClr val="tx1"/>
                </a:solidFill>
                <a:effectLst/>
                <a:latin typeface="+mn-lt"/>
                <a:ea typeface="+mn-ea"/>
                <a:cs typeface="+mn-cs"/>
              </a:rPr>
              <a:t>Employees should be familiar with the existence of the</a:t>
            </a:r>
            <a:r>
              <a:rPr lang="en-US" u="none" kern="1200" baseline="0" dirty="0" smtClean="0">
                <a:solidFill>
                  <a:schemeClr val="tx1"/>
                </a:solidFill>
                <a:effectLst/>
                <a:latin typeface="+mn-lt"/>
                <a:ea typeface="+mn-ea"/>
                <a:cs typeface="+mn-cs"/>
              </a:rPr>
              <a:t> overarching written SMS and written S&amp;H programs. They should also know where they can find these documents, should they need to reference them, as well as their responsibilities in any SMS processes or procedures. Additionally, all employees should have a general understanding of the OSHA VPP fundamentals, such as the four elements.</a:t>
            </a:r>
            <a:endParaRPr lang="en-US" u="none" kern="1200" dirty="0" smtClean="0">
              <a:solidFill>
                <a:schemeClr val="tx1"/>
              </a:solidFill>
              <a:effectLst/>
              <a:latin typeface="+mn-lt"/>
              <a:ea typeface="+mn-ea"/>
              <a:cs typeface="+mn-cs"/>
            </a:endParaRPr>
          </a:p>
          <a:p>
            <a:endParaRPr lang="en-US" sz="70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a:t>
            </a:r>
            <a:r>
              <a:rPr lang="en-US" sz="1000" kern="1200" dirty="0" smtClean="0">
                <a:solidFill>
                  <a:schemeClr val="tx1"/>
                </a:solidFill>
                <a:effectLst/>
                <a:latin typeface="+mn-lt"/>
                <a:ea typeface="+mn-ea"/>
                <a:cs typeface="+mn-cs"/>
              </a:rPr>
              <a:t>courtesy of the</a:t>
            </a:r>
            <a:r>
              <a:rPr lang="en-US" sz="1000" kern="1200" baseline="0" dirty="0" smtClean="0">
                <a:solidFill>
                  <a:schemeClr val="tx1"/>
                </a:solidFill>
                <a:effectLst/>
                <a:latin typeface="+mn-lt"/>
                <a:ea typeface="+mn-ea"/>
                <a:cs typeface="+mn-cs"/>
              </a:rPr>
              <a:t> Fort Polk </a:t>
            </a:r>
            <a:r>
              <a:rPr lang="en-US" sz="1000" kern="1200" baseline="0" smtClean="0">
                <a:solidFill>
                  <a:schemeClr val="tx1"/>
                </a:solidFill>
                <a:effectLst/>
                <a:latin typeface="+mn-lt"/>
                <a:ea typeface="+mn-ea"/>
                <a:cs typeface="+mn-cs"/>
              </a:rPr>
              <a:t>Dental Activity (DENTAC).</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9573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Follow this action checklist to implement and sustain VPP expectations for your written SMS. Each of these action checklist items will be covered in more detail on the following slides.</a:t>
            </a:r>
          </a:p>
          <a:p>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 from OSHA at: </a:t>
            </a:r>
            <a:r>
              <a:rPr lang="en-US" sz="1000" u="sng" kern="1200" dirty="0" smtClean="0">
                <a:solidFill>
                  <a:schemeClr val="tx1"/>
                </a:solidFill>
                <a:effectLst/>
                <a:latin typeface="+mn-lt"/>
                <a:ea typeface="+mn-ea"/>
                <a:cs typeface="+mn-cs"/>
                <a:hlinkClick r:id="rId3"/>
              </a:rPr>
              <a:t>https://www.osha.gov/dcsp/vpp/index.html</a:t>
            </a:r>
            <a:r>
              <a:rPr lang="en-US" sz="10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34097115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707886"/>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a:t>
            </a:r>
            <a:r>
              <a:rPr lang="en-US" sz="800" baseline="0" dirty="0" smtClean="0">
                <a:solidFill>
                  <a:schemeClr val="bg1">
                    <a:lumMod val="50000"/>
                  </a:schemeClr>
                </a:solidFill>
              </a:rPr>
              <a:t> January 31, 2021</a:t>
            </a:r>
            <a:r>
              <a:rPr lang="en-US" sz="800" dirty="0" smtClean="0">
                <a:solidFill>
                  <a:schemeClr val="bg1">
                    <a:lumMod val="50000"/>
                  </a:schemeClr>
                </a:solidFill>
              </a:rPr>
              <a:t>. Other requests shall be referred to: Director, Operational Safety, OUSD(P&amp;R), 4000 Defense Pentagon, 2E580, Washington, DC 20301.</a:t>
            </a:r>
          </a:p>
          <a:p>
            <a:endParaRPr lang="en-US" sz="8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3.wdp"/><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Written Safety Management System</a:t>
            </a:r>
            <a:endParaRPr lang="en-US" dirty="0"/>
          </a:p>
        </p:txBody>
      </p:sp>
      <p:sp>
        <p:nvSpPr>
          <p:cNvPr id="3" name="Subtitle 2"/>
          <p:cNvSpPr>
            <a:spLocks noGrp="1"/>
          </p:cNvSpPr>
          <p:nvPr>
            <p:ph type="subTitle" idx="1"/>
          </p:nvPr>
        </p:nvSpPr>
        <p:spPr/>
        <p:txBody>
          <a:bodyPr/>
          <a:lstStyle/>
          <a:p>
            <a:r>
              <a:rPr lang="en-US" dirty="0" smtClean="0"/>
              <a:t>OSHA VPP</a:t>
            </a:r>
            <a:endParaRPr lang="en-US" dirty="0"/>
          </a:p>
        </p:txBody>
      </p:sp>
      <p:sp>
        <p:nvSpPr>
          <p:cNvPr id="4" name="Subtitle 2"/>
          <p:cNvSpPr txBox="1">
            <a:spLocks/>
          </p:cNvSpPr>
          <p:nvPr/>
        </p:nvSpPr>
        <p:spPr>
          <a:xfrm>
            <a:off x="1840360" y="4183814"/>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January 2021</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2694714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Review Requirements</a:t>
            </a:r>
            <a:endParaRPr lang="en-US" dirty="0"/>
          </a:p>
        </p:txBody>
      </p:sp>
      <p:sp>
        <p:nvSpPr>
          <p:cNvPr id="3" name="Content Placeholder 2"/>
          <p:cNvSpPr>
            <a:spLocks noGrp="1"/>
          </p:cNvSpPr>
          <p:nvPr>
            <p:ph idx="1"/>
          </p:nvPr>
        </p:nvSpPr>
        <p:spPr/>
        <p:txBody>
          <a:bodyPr>
            <a:normAutofit/>
          </a:bodyPr>
          <a:lstStyle/>
          <a:p>
            <a:r>
              <a:rPr lang="en-US" dirty="0" smtClean="0"/>
              <a:t>Look at DoD instructions</a:t>
            </a:r>
          </a:p>
          <a:p>
            <a:r>
              <a:rPr lang="en-US" dirty="0" smtClean="0"/>
              <a:t>Check Service/Agency regulations</a:t>
            </a:r>
          </a:p>
          <a:p>
            <a:pPr lvl="1"/>
            <a:r>
              <a:rPr lang="en-US" dirty="0" smtClean="0"/>
              <a:t>May require written programs not required by OSHA</a:t>
            </a:r>
          </a:p>
          <a:p>
            <a:r>
              <a:rPr lang="en-US" dirty="0" smtClean="0"/>
              <a:t>Review applicable OSHA standards</a:t>
            </a:r>
          </a:p>
          <a:p>
            <a:pPr lvl="1"/>
            <a:r>
              <a:rPr lang="en-US" dirty="0" smtClean="0"/>
              <a:t>29 CFR 1960, Federal Employee OSH Programs</a:t>
            </a:r>
          </a:p>
          <a:p>
            <a:pPr lvl="1"/>
            <a:r>
              <a:rPr lang="en-US" dirty="0" smtClean="0"/>
              <a:t>Standards for required written S&amp;H programs</a:t>
            </a:r>
          </a:p>
          <a:p>
            <a:r>
              <a:rPr lang="en-US" dirty="0" smtClean="0"/>
              <a:t>Study OSHA VPP criteria</a:t>
            </a:r>
          </a:p>
          <a:p>
            <a:pPr lvl="1"/>
            <a:r>
              <a:rPr lang="en-US" dirty="0" smtClean="0"/>
              <a:t>Refer to CSP 03-01-005</a:t>
            </a:r>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pic>
        <p:nvPicPr>
          <p:cNvPr id="5" name="Picture 4" descr="The future calls the Marine Corps, but they refuse to ..."/>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2562" y1="42938" x2="45625" y2="12438"/>
                        <a14:foregroundMark x1="16375" y1="31188" x2="37313" y2="15563"/>
                        <a14:foregroundMark x1="23250" y1="19063" x2="33500" y2="20250"/>
                        <a14:foregroundMark x1="54125" y1="13188" x2="85813" y2="38625"/>
                        <a14:foregroundMark x1="82313" y1="41750" x2="62938" y2="13188"/>
                        <a14:foregroundMark x1="74500" y1="20938" x2="81313" y2="32375"/>
                        <a14:foregroundMark x1="84750" y1="60250" x2="59438" y2="86250"/>
                        <a14:foregroundMark x1="67938" y1="84313" x2="72438" y2="79313"/>
                        <a14:foregroundMark x1="53250" y1="86938" x2="11313" y2="60625"/>
                        <a14:foregroundMark x1="41125" y1="87813" x2="17375" y2="68750"/>
                        <a14:foregroundMark x1="43563" y1="87250" x2="37625" y2="80188"/>
                        <a14:foregroundMark x1="39563" y1="63875" x2="56188" y2="43313"/>
                        <a14:foregroundMark x1="56688" y1="53312" x2="35375" y2="52438"/>
                        <a14:foregroundMark x1="44375" y1="62500" x2="53375" y2="61500"/>
                      </a14:backgroundRemoval>
                    </a14:imgEffect>
                  </a14:imgLayer>
                </a14:imgProps>
              </a:ext>
              <a:ext uri="{28A0092B-C50C-407E-A947-70E740481C1C}">
                <a14:useLocalDpi xmlns:a14="http://schemas.microsoft.com/office/drawing/2010/main" val="0"/>
              </a:ext>
            </a:extLst>
          </a:blip>
          <a:stretch>
            <a:fillRect/>
          </a:stretch>
        </p:blipFill>
        <p:spPr>
          <a:xfrm>
            <a:off x="10416972" y="2666167"/>
            <a:ext cx="1629218" cy="1629218"/>
          </a:xfrm>
          <a:prstGeom prst="rect">
            <a:avLst/>
          </a:prstGeom>
        </p:spPr>
      </p:pic>
      <p:pic>
        <p:nvPicPr>
          <p:cNvPr id="9" name="Picture 8" descr="United States Navy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1407" y="2666167"/>
            <a:ext cx="1629218" cy="1629218"/>
          </a:xfrm>
          <a:prstGeom prst="rect">
            <a:avLst/>
          </a:prstGeom>
        </p:spPr>
      </p:pic>
      <p:pic>
        <p:nvPicPr>
          <p:cNvPr id="10" name="Picture 9" descr="File:Mark of the United States Air Force.svg - Wikimedia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1407" y="895665"/>
            <a:ext cx="1629218" cy="1629218"/>
          </a:xfrm>
          <a:prstGeom prst="rect">
            <a:avLst/>
          </a:prstGeom>
        </p:spPr>
      </p:pic>
      <p:pic>
        <p:nvPicPr>
          <p:cNvPr id="11" name="Picture 10" descr="United States Army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16972" y="895665"/>
            <a:ext cx="1628887" cy="1627147"/>
          </a:xfrm>
          <a:prstGeom prst="rect">
            <a:avLst/>
          </a:prstGeom>
        </p:spPr>
      </p:pic>
      <p:pic>
        <p:nvPicPr>
          <p:cNvPr id="12" name="Picture 11" descr="United States Secretary of Defense - Wikipedi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2122" y="4439003"/>
            <a:ext cx="1628503" cy="1627146"/>
          </a:xfrm>
          <a:prstGeom prst="rect">
            <a:avLst/>
          </a:prstGeom>
        </p:spPr>
      </p:pic>
      <p:pic>
        <p:nvPicPr>
          <p:cNvPr id="13" name="Picture 12" descr="Occupational Safety and Health Administration - Wikipedi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17303" y="4439003"/>
            <a:ext cx="1628887" cy="1629218"/>
          </a:xfrm>
          <a:prstGeom prst="rect">
            <a:avLst/>
          </a:prstGeom>
        </p:spPr>
      </p:pic>
      <p:sp>
        <p:nvSpPr>
          <p:cNvPr id="18" name="Rectangle 17"/>
          <p:cNvSpPr/>
          <p:nvPr/>
        </p:nvSpPr>
        <p:spPr>
          <a:xfrm>
            <a:off x="3711593" y="6367728"/>
            <a:ext cx="4751827" cy="250011"/>
          </a:xfrm>
          <a:prstGeom prst="rect">
            <a:avLst/>
          </a:prstGeom>
        </p:spPr>
        <p:txBody>
          <a:bodyPr wrap="square">
            <a:spAutoFit/>
          </a:bodyPr>
          <a:lstStyle/>
          <a:p>
            <a:pPr algn="ctr"/>
            <a:r>
              <a:rPr lang="en-US" sz="1000" dirty="0" smtClean="0">
                <a:solidFill>
                  <a:schemeClr val="bg1">
                    <a:lumMod val="50000"/>
                  </a:schemeClr>
                </a:solidFill>
              </a:rPr>
              <a:t>Images </a:t>
            </a:r>
            <a:r>
              <a:rPr lang="en-US" sz="1000" dirty="0">
                <a:solidFill>
                  <a:schemeClr val="bg1">
                    <a:lumMod val="50000"/>
                  </a:schemeClr>
                </a:solidFill>
              </a:rPr>
              <a:t>retrieved from Bing Images</a:t>
            </a:r>
          </a:p>
        </p:txBody>
      </p:sp>
    </p:spTree>
    <p:extLst>
      <p:ext uri="{BB962C8B-B14F-4D97-AF65-F5344CB8AC3E}">
        <p14:creationId xmlns:p14="http://schemas.microsoft.com/office/powerpoint/2010/main" val="2686709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an SMS Document</a:t>
            </a:r>
            <a:endParaRPr lang="en-US" dirty="0"/>
          </a:p>
        </p:txBody>
      </p:sp>
      <p:sp>
        <p:nvSpPr>
          <p:cNvPr id="3" name="Content Placeholder 2"/>
          <p:cNvSpPr>
            <a:spLocks noGrp="1"/>
          </p:cNvSpPr>
          <p:nvPr>
            <p:ph idx="1"/>
          </p:nvPr>
        </p:nvSpPr>
        <p:spPr/>
        <p:txBody>
          <a:bodyPr>
            <a:normAutofit/>
          </a:bodyPr>
          <a:lstStyle/>
          <a:p>
            <a:r>
              <a:rPr lang="en-US" dirty="0" smtClean="0"/>
              <a:t>Incorporate </a:t>
            </a:r>
            <a:r>
              <a:rPr lang="en-US" dirty="0"/>
              <a:t>all four VPP </a:t>
            </a:r>
            <a:r>
              <a:rPr lang="en-US" dirty="0" smtClean="0"/>
              <a:t>elements and their sub-elements </a:t>
            </a:r>
            <a:r>
              <a:rPr lang="en-US" dirty="0"/>
              <a:t>into </a:t>
            </a:r>
            <a:r>
              <a:rPr lang="en-US" dirty="0" smtClean="0"/>
              <a:t/>
            </a:r>
            <a:br>
              <a:rPr lang="en-US" dirty="0" smtClean="0"/>
            </a:br>
            <a:r>
              <a:rPr lang="en-US" dirty="0" smtClean="0"/>
              <a:t>the document</a:t>
            </a:r>
          </a:p>
          <a:p>
            <a:r>
              <a:rPr lang="en-US" dirty="0" smtClean="0"/>
              <a:t>Outline procedures for implementing each element/sub-element</a:t>
            </a:r>
            <a:endParaRPr lang="en-US" dirty="0"/>
          </a:p>
          <a:p>
            <a:r>
              <a:rPr lang="en-US" dirty="0"/>
              <a:t>Address </a:t>
            </a:r>
            <a:r>
              <a:rPr lang="en-US" dirty="0" smtClean="0"/>
              <a:t>any requirements from 29 </a:t>
            </a:r>
            <a:r>
              <a:rPr lang="en-US" dirty="0"/>
              <a:t>CFR </a:t>
            </a:r>
            <a:r>
              <a:rPr lang="en-US" dirty="0" smtClean="0"/>
              <a:t>1960</a:t>
            </a:r>
          </a:p>
          <a:p>
            <a:r>
              <a:rPr lang="en-US" dirty="0" smtClean="0"/>
              <a:t>Include written S&amp;H programs required by your </a:t>
            </a:r>
            <a:r>
              <a:rPr lang="en-US" smtClean="0"/>
              <a:t>Service/Agency </a:t>
            </a:r>
            <a:br>
              <a:rPr lang="en-US" smtClean="0"/>
            </a:br>
            <a:r>
              <a:rPr lang="en-US" smtClean="0"/>
              <a:t>and </a:t>
            </a:r>
            <a:r>
              <a:rPr lang="en-US" dirty="0" smtClean="0"/>
              <a:t>OSHA</a:t>
            </a:r>
            <a:endParaRPr lang="en-US" dirty="0"/>
          </a:p>
          <a:p>
            <a:r>
              <a:rPr lang="en-US" dirty="0" smtClean="0"/>
              <a:t>Gather employee input, as </a:t>
            </a:r>
            <a:r>
              <a:rPr lang="en-US" dirty="0"/>
              <a:t>appropriate</a:t>
            </a:r>
          </a:p>
          <a:p>
            <a:r>
              <a:rPr lang="en-US" dirty="0" smtClean="0"/>
              <a:t>Have the highest ranking official sign the written SMS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spTree>
    <p:extLst>
      <p:ext uri="{BB962C8B-B14F-4D97-AF65-F5344CB8AC3E}">
        <p14:creationId xmlns:p14="http://schemas.microsoft.com/office/powerpoint/2010/main" val="3086233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the Written SMS</a:t>
            </a:r>
            <a:endParaRPr lang="en-US" dirty="0"/>
          </a:p>
        </p:txBody>
      </p:sp>
      <p:sp>
        <p:nvSpPr>
          <p:cNvPr id="3" name="Content Placeholder 2"/>
          <p:cNvSpPr>
            <a:spLocks noGrp="1"/>
          </p:cNvSpPr>
          <p:nvPr>
            <p:ph idx="1"/>
          </p:nvPr>
        </p:nvSpPr>
        <p:spPr/>
        <p:txBody>
          <a:bodyPr/>
          <a:lstStyle/>
          <a:p>
            <a:r>
              <a:rPr lang="en-US" dirty="0" smtClean="0"/>
              <a:t>Review the written SMS periodically and make changes when:</a:t>
            </a:r>
          </a:p>
          <a:p>
            <a:pPr lvl="1"/>
            <a:r>
              <a:rPr lang="en-US" dirty="0" smtClean="0"/>
              <a:t>Written procedures are modified or change</a:t>
            </a:r>
          </a:p>
          <a:p>
            <a:pPr lvl="1"/>
            <a:r>
              <a:rPr lang="en-US" dirty="0" smtClean="0"/>
              <a:t>Changes occur to the VPP criteria</a:t>
            </a:r>
          </a:p>
          <a:p>
            <a:pPr lvl="1"/>
            <a:r>
              <a:rPr lang="en-US" dirty="0" smtClean="0"/>
              <a:t>Regulatory changes or updates require </a:t>
            </a:r>
            <a:br>
              <a:rPr lang="en-US" dirty="0" smtClean="0"/>
            </a:br>
            <a:r>
              <a:rPr lang="en-US" dirty="0" smtClean="0"/>
              <a:t>a change in procedures</a:t>
            </a:r>
          </a:p>
          <a:p>
            <a:pPr lvl="1"/>
            <a:r>
              <a:rPr lang="en-US" dirty="0" smtClean="0"/>
              <a:t>DoD, Service/Agency, or Higher </a:t>
            </a:r>
            <a:r>
              <a:rPr lang="en-US" dirty="0"/>
              <a:t>HQ </a:t>
            </a:r>
            <a:r>
              <a:rPr lang="en-US" dirty="0" smtClean="0"/>
              <a:t/>
            </a:r>
            <a:br>
              <a:rPr lang="en-US" dirty="0" smtClean="0"/>
            </a:br>
            <a:r>
              <a:rPr lang="en-US" dirty="0" smtClean="0"/>
              <a:t>guidance or instructions are updated</a:t>
            </a:r>
          </a:p>
          <a:p>
            <a:pPr lvl="1"/>
            <a:r>
              <a:rPr lang="en-US" dirty="0" smtClean="0"/>
              <a:t>Self-evaluation of the SMS requires a </a:t>
            </a:r>
            <a:br>
              <a:rPr lang="en-US" dirty="0" smtClean="0"/>
            </a:br>
            <a:r>
              <a:rPr lang="en-US" dirty="0" smtClean="0"/>
              <a:t>change in process or procedure</a:t>
            </a:r>
          </a:p>
          <a:p>
            <a:pPr lvl="1"/>
            <a:r>
              <a:rPr lang="en-US" dirty="0" smtClean="0"/>
              <a:t>The written SMS document is outdated</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pic>
        <p:nvPicPr>
          <p:cNvPr id="5" name="Picture 4" descr="Addressing the Dressing VI: Bringing It All Together ..."/>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2923" y1="28750" x2="38615" y2="4000"/>
                        <a14:foregroundMark x1="37692" y1="3000" x2="72308" y2="18750"/>
                        <a14:foregroundMark x1="71231" y1="43000" x2="92000" y2="82000"/>
                        <a14:foregroundMark x1="72308" y1="18000" x2="96769" y2="65750"/>
                        <a14:foregroundMark x1="66769" y1="41000" x2="27077" y2="24250"/>
                        <a14:foregroundMark x1="40769" y1="24500" x2="59538" y2="32500"/>
                        <a14:foregroundMark x1="23692" y1="35500" x2="45538" y2="92250"/>
                        <a14:foregroundMark x1="34923" y1="80750" x2="40154" y2="97000"/>
                      </a14:backgroundRemoval>
                    </a14:imgEffect>
                  </a14:imgLayer>
                </a14:imgProps>
              </a:ext>
              <a:ext uri="{28A0092B-C50C-407E-A947-70E740481C1C}">
                <a14:useLocalDpi xmlns:a14="http://schemas.microsoft.com/office/drawing/2010/main" val="0"/>
              </a:ext>
            </a:extLst>
          </a:blip>
          <a:stretch>
            <a:fillRect/>
          </a:stretch>
        </p:blipFill>
        <p:spPr>
          <a:xfrm>
            <a:off x="6685808" y="2758780"/>
            <a:ext cx="5506192" cy="3388426"/>
          </a:xfrm>
          <a:prstGeom prst="rect">
            <a:avLst/>
          </a:prstGeom>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smtClean="0">
                <a:solidFill>
                  <a:schemeClr val="bg1">
                    <a:lumMod val="50000"/>
                  </a:schemeClr>
                </a:solidFill>
              </a:rPr>
              <a:t>Image </a:t>
            </a:r>
            <a:r>
              <a:rPr lang="en-US" sz="1000" dirty="0">
                <a:solidFill>
                  <a:schemeClr val="bg1">
                    <a:lumMod val="50000"/>
                  </a:schemeClr>
                </a:solidFill>
              </a:rPr>
              <a:t>retrieved from Bing Images</a:t>
            </a:r>
          </a:p>
        </p:txBody>
      </p:sp>
    </p:spTree>
    <p:extLst>
      <p:ext uri="{BB962C8B-B14F-4D97-AF65-F5344CB8AC3E}">
        <p14:creationId xmlns:p14="http://schemas.microsoft.com/office/powerpoint/2010/main" val="2872563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In this </a:t>
            </a:r>
            <a:r>
              <a:rPr lang="en-US" dirty="0"/>
              <a:t>presentation, you learned to</a:t>
            </a:r>
            <a:r>
              <a:rPr lang="en-US" dirty="0" smtClean="0"/>
              <a:t>:</a:t>
            </a:r>
            <a:endParaRPr lang="en-US" dirty="0"/>
          </a:p>
          <a:p>
            <a:pPr lvl="1"/>
            <a:r>
              <a:rPr lang="en-US" dirty="0"/>
              <a:t>Summarize the background and importance of a written SMS</a:t>
            </a:r>
          </a:p>
          <a:p>
            <a:pPr lvl="1"/>
            <a:r>
              <a:rPr lang="en-US" dirty="0"/>
              <a:t>List written SMS-related documentation</a:t>
            </a:r>
          </a:p>
          <a:p>
            <a:pPr lvl="1"/>
            <a:r>
              <a:rPr lang="en-US" dirty="0"/>
              <a:t>Describe the knowledge leadership/management, key personnel, and the workforce should have regarding the written SMS program</a:t>
            </a:r>
          </a:p>
          <a:p>
            <a:pPr lvl="1"/>
            <a:r>
              <a:rPr lang="en-US" dirty="0"/>
              <a:t>Identify written SMS-related actions to implement and sustain OSHA </a:t>
            </a:r>
            <a:r>
              <a:rPr lang="en-US" dirty="0" smtClean="0"/>
              <a:t>VPP</a:t>
            </a:r>
            <a:endParaRPr lang="en-US" dirty="0"/>
          </a:p>
        </p:txBody>
      </p:sp>
      <p:sp>
        <p:nvSpPr>
          <p:cNvPr id="4" name="Slide Number Placeholder 3"/>
          <p:cNvSpPr>
            <a:spLocks noGrp="1"/>
          </p:cNvSpPr>
          <p:nvPr>
            <p:ph type="sldNum" sz="quarter" idx="4"/>
          </p:nvPr>
        </p:nvSpPr>
        <p:spPr>
          <a:xfrm>
            <a:off x="230719" y="6310169"/>
            <a:ext cx="2133600" cy="365125"/>
          </a:xfrm>
        </p:spPr>
        <p:txBody>
          <a:bodyPr/>
          <a:lstStyle/>
          <a:p>
            <a:fld id="{EC6B01B9-2AD7-FF46-ADAD-E0B0ABE832D6}" type="slidenum">
              <a:rPr lang="en-US" smtClean="0"/>
              <a:pPr/>
              <a:t>13</a:t>
            </a:fld>
            <a:endParaRPr lang="en-US" dirty="0"/>
          </a:p>
        </p:txBody>
      </p:sp>
    </p:spTree>
    <p:extLst>
      <p:ext uri="{BB962C8B-B14F-4D97-AF65-F5344CB8AC3E}">
        <p14:creationId xmlns:p14="http://schemas.microsoft.com/office/powerpoint/2010/main" val="1832678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During this presentation, you will learn to:</a:t>
            </a:r>
          </a:p>
          <a:p>
            <a:pPr lvl="1"/>
            <a:r>
              <a:rPr lang="en-US" dirty="0" smtClean="0"/>
              <a:t>Summarize the background and importance of a written SMS</a:t>
            </a:r>
          </a:p>
          <a:p>
            <a:pPr lvl="1"/>
            <a:r>
              <a:rPr lang="en-US" dirty="0" smtClean="0"/>
              <a:t>List written SMS-related documentation</a:t>
            </a:r>
          </a:p>
          <a:p>
            <a:pPr lvl="1"/>
            <a:r>
              <a:rPr lang="en-US" dirty="0" smtClean="0"/>
              <a:t>Describe the knowledge leadership/management, key personnel, and the workforce should have regarding the written SMS</a:t>
            </a:r>
          </a:p>
          <a:p>
            <a:pPr lvl="1"/>
            <a:r>
              <a:rPr lang="en-US" dirty="0" smtClean="0"/>
              <a:t>Identify written SMS-related actions to implement and sustain OSHA 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1666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Background</a:t>
            </a:r>
            <a:endParaRPr lang="en-US" dirty="0"/>
          </a:p>
        </p:txBody>
      </p:sp>
      <p:sp>
        <p:nvSpPr>
          <p:cNvPr id="3" name="Content Placeholder 2"/>
          <p:cNvSpPr>
            <a:spLocks noGrp="1"/>
          </p:cNvSpPr>
          <p:nvPr>
            <p:ph idx="1"/>
          </p:nvPr>
        </p:nvSpPr>
        <p:spPr>
          <a:xfrm>
            <a:off x="230719" y="955039"/>
            <a:ext cx="7512354" cy="5181065"/>
          </a:xfrm>
        </p:spPr>
        <p:txBody>
          <a:bodyPr>
            <a:normAutofit/>
          </a:bodyPr>
          <a:lstStyle/>
          <a:p>
            <a:r>
              <a:rPr lang="en-US" dirty="0"/>
              <a:t>Included in the ML&amp;EI criteria for VPP</a:t>
            </a:r>
          </a:p>
          <a:p>
            <a:r>
              <a:rPr lang="en-US" dirty="0" smtClean="0"/>
              <a:t>Serves </a:t>
            </a:r>
            <a:r>
              <a:rPr lang="en-US" dirty="0"/>
              <a:t>as the overarching </a:t>
            </a:r>
            <a:r>
              <a:rPr lang="en-US" dirty="0" smtClean="0"/>
              <a:t>guidance for </a:t>
            </a:r>
            <a:br>
              <a:rPr lang="en-US" dirty="0" smtClean="0"/>
            </a:br>
            <a:r>
              <a:rPr lang="en-US" dirty="0" smtClean="0"/>
              <a:t>the SMS</a:t>
            </a:r>
            <a:endParaRPr lang="en-US" dirty="0"/>
          </a:p>
          <a:p>
            <a:r>
              <a:rPr lang="en-US" dirty="0"/>
              <a:t>Establishes a </a:t>
            </a:r>
            <a:r>
              <a:rPr lang="en-US" dirty="0" smtClean="0"/>
              <a:t>planned process </a:t>
            </a:r>
            <a:r>
              <a:rPr lang="en-US" dirty="0"/>
              <a:t>for carrying </a:t>
            </a:r>
            <a:r>
              <a:rPr lang="en-US" dirty="0" smtClean="0"/>
              <a:t>out S&amp;H procedures and SMS expectations</a:t>
            </a:r>
          </a:p>
          <a:p>
            <a:r>
              <a:rPr lang="en-US" dirty="0"/>
              <a:t>Documents the elements and sub-elements </a:t>
            </a:r>
            <a:br>
              <a:rPr lang="en-US" dirty="0"/>
            </a:br>
            <a:r>
              <a:rPr lang="en-US" dirty="0"/>
              <a:t>of VPP</a:t>
            </a:r>
          </a:p>
          <a:p>
            <a:r>
              <a:rPr lang="en-US" dirty="0" smtClean="0"/>
              <a:t>Encompasses other S&amp;H programs and processes, like those </a:t>
            </a:r>
            <a:r>
              <a:rPr lang="en-US" dirty="0"/>
              <a:t>required by </a:t>
            </a:r>
            <a:r>
              <a:rPr lang="en-US" dirty="0" smtClean="0"/>
              <a:t>standard</a:t>
            </a:r>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
        <p:nvSpPr>
          <p:cNvPr id="5" name="Rectangle 4"/>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072" y="1179494"/>
            <a:ext cx="4322477" cy="4547537"/>
          </a:xfrm>
          <a:prstGeom prst="rect">
            <a:avLst/>
          </a:prstGeom>
        </p:spPr>
      </p:pic>
    </p:spTree>
    <p:extLst>
      <p:ext uri="{BB962C8B-B14F-4D97-AF65-F5344CB8AC3E}">
        <p14:creationId xmlns:p14="http://schemas.microsoft.com/office/powerpoint/2010/main" val="1078773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a:xfrm>
            <a:off x="230719" y="955040"/>
            <a:ext cx="8131228" cy="5029200"/>
          </a:xfrm>
        </p:spPr>
        <p:txBody>
          <a:bodyPr>
            <a:normAutofit/>
          </a:bodyPr>
          <a:lstStyle/>
          <a:p>
            <a:r>
              <a:rPr lang="en-US" dirty="0" smtClean="0"/>
              <a:t>Provides guidance in the workplace for VPP implementation and sustainment</a:t>
            </a:r>
          </a:p>
          <a:p>
            <a:r>
              <a:rPr lang="en-US" dirty="0" smtClean="0"/>
              <a:t>Minimizes the likelihood and severity of workplace injuries and illnesses</a:t>
            </a:r>
          </a:p>
          <a:p>
            <a:r>
              <a:rPr lang="en-US" dirty="0" smtClean="0"/>
              <a:t>Allows for the anticipation of workplace challenges</a:t>
            </a:r>
          </a:p>
          <a:p>
            <a:r>
              <a:rPr lang="en-US" dirty="0" smtClean="0"/>
              <a:t>Ensures consistency in processes and procedures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pic>
        <p:nvPicPr>
          <p:cNvPr id="1026" name="Picture 2" descr="https://safetymanagementgroup.com/wp-content/uploads/2014/06/SafetyProgramLarge1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70234" y="1507791"/>
            <a:ext cx="3962179" cy="39304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20088"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a:t>
            </a:r>
            <a:r>
              <a:rPr lang="en-US" sz="1000" dirty="0" smtClean="0">
                <a:solidFill>
                  <a:schemeClr val="bg1">
                    <a:lumMod val="50000"/>
                  </a:schemeClr>
                </a:solidFill>
              </a:rPr>
              <a:t>Bing Images</a:t>
            </a:r>
            <a:endParaRPr lang="en-US" sz="1000" dirty="0">
              <a:solidFill>
                <a:schemeClr val="bg1">
                  <a:lumMod val="50000"/>
                </a:schemeClr>
              </a:solidFill>
            </a:endParaRPr>
          </a:p>
        </p:txBody>
      </p:sp>
    </p:spTree>
    <p:extLst>
      <p:ext uri="{BB962C8B-B14F-4D97-AF65-F5344CB8AC3E}">
        <p14:creationId xmlns:p14="http://schemas.microsoft.com/office/powerpoint/2010/main" val="3828207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Documentation</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5</a:t>
            </a:fld>
            <a:endParaRPr lang="en-US" dirty="0"/>
          </a:p>
        </p:txBody>
      </p:sp>
      <p:sp>
        <p:nvSpPr>
          <p:cNvPr id="3" name="Content Placeholder 2"/>
          <p:cNvSpPr>
            <a:spLocks noGrp="1"/>
          </p:cNvSpPr>
          <p:nvPr>
            <p:ph sz="half" idx="1"/>
          </p:nvPr>
        </p:nvSpPr>
        <p:spPr>
          <a:xfrm>
            <a:off x="225880" y="952501"/>
            <a:ext cx="6459800" cy="5148263"/>
          </a:xfrm>
        </p:spPr>
        <p:txBody>
          <a:bodyPr/>
          <a:lstStyle/>
          <a:p>
            <a:r>
              <a:rPr lang="en-US" dirty="0" smtClean="0"/>
              <a:t>Written SMS </a:t>
            </a:r>
            <a:r>
              <a:rPr lang="en-US" dirty="0"/>
              <a:t>document</a:t>
            </a:r>
          </a:p>
          <a:p>
            <a:r>
              <a:rPr lang="en-US" dirty="0"/>
              <a:t>Organizational chart</a:t>
            </a:r>
          </a:p>
          <a:p>
            <a:r>
              <a:rPr lang="en-US" dirty="0"/>
              <a:t>Safety office </a:t>
            </a:r>
            <a:r>
              <a:rPr lang="en-US" dirty="0" smtClean="0"/>
              <a:t>organizational </a:t>
            </a:r>
            <a:br>
              <a:rPr lang="en-US" dirty="0" smtClean="0"/>
            </a:br>
            <a:r>
              <a:rPr lang="en-US" dirty="0" smtClean="0"/>
              <a:t>chart, if applicable</a:t>
            </a:r>
            <a:endParaRPr lang="en-US" dirty="0"/>
          </a:p>
          <a:p>
            <a:r>
              <a:rPr lang="en-US" dirty="0"/>
              <a:t>List of subordinate </a:t>
            </a:r>
            <a:r>
              <a:rPr lang="en-US" dirty="0" smtClean="0"/>
              <a:t>worksites</a:t>
            </a:r>
            <a:endParaRPr lang="en-US" dirty="0"/>
          </a:p>
          <a:p>
            <a:r>
              <a:rPr lang="en-US" dirty="0"/>
              <a:t>Site map</a:t>
            </a:r>
          </a:p>
          <a:p>
            <a:r>
              <a:rPr lang="en-US" dirty="0" smtClean="0"/>
              <a:t>Applicable S&amp;H programs</a:t>
            </a:r>
            <a:endParaRPr lang="en-US" dirty="0"/>
          </a:p>
        </p:txBody>
      </p:sp>
      <p:pic>
        <p:nvPicPr>
          <p:cNvPr id="4098" name="Picture 2" descr="http://people-equation.com/wp-content/uploads/Org-chart-chalkboard_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696" y="1289592"/>
            <a:ext cx="6252444" cy="41486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736497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Leadership/Management Knowledge</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a:t>Leaders and managers should </a:t>
            </a:r>
            <a:r>
              <a:rPr lang="en-US" dirty="0" smtClean="0"/>
              <a:t>know about:</a:t>
            </a:r>
            <a:endParaRPr lang="en-US" dirty="0"/>
          </a:p>
          <a:p>
            <a:pPr lvl="1"/>
            <a:r>
              <a:rPr lang="en-US" dirty="0"/>
              <a:t>S&amp;H hazards throughout the organization</a:t>
            </a:r>
          </a:p>
          <a:p>
            <a:pPr lvl="1"/>
            <a:r>
              <a:rPr lang="en-US" dirty="0"/>
              <a:t>Written S&amp;H programs</a:t>
            </a:r>
          </a:p>
          <a:p>
            <a:pPr lvl="1"/>
            <a:r>
              <a:rPr lang="en-US" dirty="0" smtClean="0"/>
              <a:t>Benefits </a:t>
            </a:r>
            <a:r>
              <a:rPr lang="en-US" dirty="0"/>
              <a:t>of VPP </a:t>
            </a:r>
            <a:r>
              <a:rPr lang="en-US" dirty="0" smtClean="0"/>
              <a:t>partnership and approval</a:t>
            </a:r>
            <a:endParaRPr lang="en-US" dirty="0"/>
          </a:p>
          <a:p>
            <a:pPr lvl="1"/>
            <a:r>
              <a:rPr lang="en-US" dirty="0"/>
              <a:t>Best practices in S&amp;H </a:t>
            </a:r>
            <a:r>
              <a:rPr lang="en-US" dirty="0" smtClean="0"/>
              <a:t>throughout the</a:t>
            </a:r>
            <a:br>
              <a:rPr lang="en-US" dirty="0" smtClean="0"/>
            </a:br>
            <a:r>
              <a:rPr lang="en-US" dirty="0" smtClean="0"/>
              <a:t>organization</a:t>
            </a:r>
          </a:p>
          <a:p>
            <a:pPr lvl="1"/>
            <a:r>
              <a:rPr lang="en-US" dirty="0" smtClean="0"/>
              <a:t>Improvements made through incorporating</a:t>
            </a:r>
            <a:br>
              <a:rPr lang="en-US" dirty="0" smtClean="0"/>
            </a:br>
            <a:r>
              <a:rPr lang="en-US" dirty="0" smtClean="0"/>
              <a:t>VPP elements/sub-elements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1" name="Picture 10" descr="Col. Willie Coleman, Project Manager Combat Ammunition S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178" y="1824931"/>
            <a:ext cx="4866371" cy="3245832"/>
          </a:xfrm>
          <a:prstGeom prst="rect">
            <a:avLst/>
          </a:prstGeom>
        </p:spPr>
      </p:pic>
    </p:spTree>
    <p:extLst>
      <p:ext uri="{BB962C8B-B14F-4D97-AF65-F5344CB8AC3E}">
        <p14:creationId xmlns:p14="http://schemas.microsoft.com/office/powerpoint/2010/main" val="3634359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Personnel Knowledge</a:t>
            </a:r>
            <a:endParaRPr lang="en-US" dirty="0"/>
          </a:p>
        </p:txBody>
      </p:sp>
      <p:sp>
        <p:nvSpPr>
          <p:cNvPr id="3" name="Content Placeholder 2"/>
          <p:cNvSpPr>
            <a:spLocks noGrp="1"/>
          </p:cNvSpPr>
          <p:nvPr>
            <p:ph idx="1"/>
          </p:nvPr>
        </p:nvSpPr>
        <p:spPr>
          <a:xfrm>
            <a:off x="230719" y="955040"/>
            <a:ext cx="11731752" cy="5029200"/>
          </a:xfrm>
        </p:spPr>
        <p:txBody>
          <a:bodyPr/>
          <a:lstStyle/>
          <a:p>
            <a:r>
              <a:rPr lang="en-US" dirty="0" smtClean="0"/>
              <a:t>Key personnel staff should be knowledgeable about:</a:t>
            </a:r>
          </a:p>
          <a:p>
            <a:pPr lvl="1"/>
            <a:r>
              <a:rPr lang="en-US" dirty="0" smtClean="0"/>
              <a:t>Federal, Service/Agency, state, and </a:t>
            </a:r>
            <a:br>
              <a:rPr lang="en-US" dirty="0" smtClean="0"/>
            </a:br>
            <a:r>
              <a:rPr lang="en-US" dirty="0" smtClean="0"/>
              <a:t>local S&amp;H regulations</a:t>
            </a:r>
          </a:p>
          <a:p>
            <a:pPr lvl="1"/>
            <a:r>
              <a:rPr lang="en-US" dirty="0" smtClean="0"/>
              <a:t>Points of contact for S&amp;H programs</a:t>
            </a:r>
          </a:p>
          <a:p>
            <a:pPr lvl="1"/>
            <a:r>
              <a:rPr lang="en-US" dirty="0" smtClean="0"/>
              <a:t>S&amp;H-related documentation</a:t>
            </a:r>
          </a:p>
          <a:p>
            <a:pPr lvl="1"/>
            <a:r>
              <a:rPr lang="en-US" dirty="0" smtClean="0"/>
              <a:t>Responsibilities with the written SMS</a:t>
            </a:r>
          </a:p>
          <a:p>
            <a:pPr lvl="1"/>
            <a:r>
              <a:rPr lang="en-US" dirty="0" smtClean="0"/>
              <a:t>All workplace-related S&amp;H hazards</a:t>
            </a:r>
            <a:br>
              <a:rPr lang="en-US" dirty="0" smtClean="0"/>
            </a:br>
            <a:endParaRPr lang="en-US" dirty="0" smtClean="0"/>
          </a:p>
        </p:txBody>
      </p:sp>
      <p:sp>
        <p:nvSpPr>
          <p:cNvPr id="4" name="Slide Number Placeholder 3"/>
          <p:cNvSpPr>
            <a:spLocks noGrp="1"/>
          </p:cNvSpPr>
          <p:nvPr>
            <p:ph type="sldNum" sz="quarter" idx="4"/>
          </p:nvPr>
        </p:nvSpPr>
        <p:spPr/>
        <p:txBody>
          <a:bodyPr/>
          <a:lstStyle/>
          <a:p>
            <a:fld id="{EC6B01B9-2AD7-FF46-ADAD-E0B0ABE832D6}" type="slidenum">
              <a:rPr lang="en-US" smtClean="0"/>
              <a:pPr/>
              <a:t>7</a:t>
            </a:fld>
            <a:endParaRPr lang="en-US" dirty="0"/>
          </a:p>
        </p:txBody>
      </p:sp>
      <p:pic>
        <p:nvPicPr>
          <p:cNvPr id="6" name="Picture 2" descr="https://upload.wikimedia.org/wikipedia/commons/a/af/US_Navy_060207-N-3019M-003_Lt._Kyle_Lim,_industrial_hygiene_officer_assigned_to_Navy_Environmental_and_Preventative_Medicine_Unit_Six_(NEPMU-6),_tests_an_air_sample_for_contamin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546" y="1814575"/>
            <a:ext cx="5454925" cy="38963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2555367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Knowledge</a:t>
            </a:r>
            <a:endParaRPr lang="en-US" dirty="0"/>
          </a:p>
        </p:txBody>
      </p:sp>
      <p:sp>
        <p:nvSpPr>
          <p:cNvPr id="3" name="Content Placeholder 2"/>
          <p:cNvSpPr>
            <a:spLocks noGrp="1"/>
          </p:cNvSpPr>
          <p:nvPr>
            <p:ph idx="1"/>
          </p:nvPr>
        </p:nvSpPr>
        <p:spPr>
          <a:xfrm>
            <a:off x="230719" y="955040"/>
            <a:ext cx="11731752" cy="5029200"/>
          </a:xfrm>
        </p:spPr>
        <p:txBody>
          <a:bodyPr/>
          <a:lstStyle/>
          <a:p>
            <a:r>
              <a:rPr lang="en-US" dirty="0" smtClean="0"/>
              <a:t>Employees should be knowledgeable about:</a:t>
            </a:r>
          </a:p>
          <a:p>
            <a:pPr lvl="1"/>
            <a:r>
              <a:rPr lang="en-US" dirty="0" smtClean="0"/>
              <a:t>Existence of the written SMS </a:t>
            </a:r>
            <a:br>
              <a:rPr lang="en-US" dirty="0" smtClean="0"/>
            </a:br>
            <a:r>
              <a:rPr lang="en-US" dirty="0" smtClean="0"/>
              <a:t>and S&amp;H programs</a:t>
            </a:r>
          </a:p>
          <a:p>
            <a:pPr lvl="1"/>
            <a:r>
              <a:rPr lang="en-US" dirty="0" smtClean="0"/>
              <a:t>OSHA VPP elements</a:t>
            </a:r>
          </a:p>
          <a:p>
            <a:pPr lvl="1"/>
            <a:r>
              <a:rPr lang="en-US" dirty="0" smtClean="0"/>
              <a:t>Location of S&amp;H documents</a:t>
            </a:r>
          </a:p>
          <a:p>
            <a:pPr lvl="1"/>
            <a:r>
              <a:rPr lang="en-US" dirty="0" smtClean="0"/>
              <a:t>Responsibilities within the SMS</a:t>
            </a:r>
          </a:p>
          <a:p>
            <a:pPr lvl="1"/>
            <a:r>
              <a:rPr lang="en-US" dirty="0" smtClean="0"/>
              <a:t>Location of/access to S&amp;H </a:t>
            </a:r>
            <a:br>
              <a:rPr lang="en-US" dirty="0" smtClean="0"/>
            </a:br>
            <a:r>
              <a:rPr lang="en-US" dirty="0" smtClean="0"/>
              <a:t>resources</a:t>
            </a:r>
            <a:br>
              <a:rPr lang="en-US" dirty="0" smtClean="0"/>
            </a:br>
            <a:endParaRPr lang="en-US" dirty="0" smtClean="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a:t>
            </a:r>
            <a:r>
              <a:rPr lang="en-US" sz="1000" dirty="0" smtClean="0">
                <a:solidFill>
                  <a:schemeClr val="bg1">
                    <a:lumMod val="50000"/>
                  </a:schemeClr>
                </a:solidFill>
              </a:rPr>
              <a:t>c</a:t>
            </a:r>
            <a:r>
              <a:rPr lang="en-US" sz="1000" dirty="0" smtClean="0">
                <a:solidFill>
                  <a:schemeClr val="bg1">
                    <a:lumMod val="50000"/>
                  </a:schemeClr>
                </a:solidFill>
              </a:rPr>
              <a:t>ourtesy of Ft. Polk DENTAC</a:t>
            </a:r>
            <a:endParaRPr lang="en-US" sz="1000" dirty="0">
              <a:solidFill>
                <a:schemeClr val="bg1">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736" y="1799804"/>
            <a:ext cx="5399958" cy="4059765"/>
          </a:xfrm>
          <a:prstGeom prst="rect">
            <a:avLst/>
          </a:prstGeom>
        </p:spPr>
      </p:pic>
    </p:spTree>
    <p:extLst>
      <p:ext uri="{BB962C8B-B14F-4D97-AF65-F5344CB8AC3E}">
        <p14:creationId xmlns:p14="http://schemas.microsoft.com/office/powerpoint/2010/main" val="2777243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Action Checklist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
        <p:nvSpPr>
          <p:cNvPr id="8" name="Rounded Rectangle 7"/>
          <p:cNvSpPr/>
          <p:nvPr/>
        </p:nvSpPr>
        <p:spPr>
          <a:xfrm>
            <a:off x="1901921" y="1023581"/>
            <a:ext cx="8371168" cy="4775640"/>
          </a:xfrm>
          <a:prstGeom prst="roundRect">
            <a:avLst>
              <a:gd name="adj" fmla="val 5821"/>
            </a:avLst>
          </a:prstGeom>
        </p:spPr>
        <p:style>
          <a:lnRef idx="1">
            <a:schemeClr val="dk1"/>
          </a:lnRef>
          <a:fillRef idx="2">
            <a:schemeClr val="dk1"/>
          </a:fillRef>
          <a:effectRef idx="1">
            <a:schemeClr val="dk1"/>
          </a:effectRef>
          <a:fontRef idx="minor">
            <a:schemeClr val="dk1"/>
          </a:fontRef>
        </p:style>
        <p:txBody>
          <a:bodyPr rtlCol="0" anchor="t" anchorCtr="0"/>
          <a:lstStyle/>
          <a:p>
            <a:pPr marL="574675" indent="-457200">
              <a:spcBef>
                <a:spcPts val="600"/>
              </a:spcBef>
              <a:spcAft>
                <a:spcPts val="600"/>
              </a:spcAft>
              <a:buFont typeface="Wingdings" panose="05000000000000000000" pitchFamily="2" charset="2"/>
              <a:buChar char="q"/>
            </a:pPr>
            <a:r>
              <a:rPr lang="en-US" sz="2800" dirty="0"/>
              <a:t>Review Service/Agency </a:t>
            </a:r>
            <a:r>
              <a:rPr lang="en-US" sz="2800" dirty="0" smtClean="0"/>
              <a:t>and VPP requirements </a:t>
            </a:r>
          </a:p>
          <a:p>
            <a:pPr marL="574675" indent="-457200">
              <a:spcBef>
                <a:spcPts val="600"/>
              </a:spcBef>
              <a:spcAft>
                <a:spcPts val="600"/>
              </a:spcAft>
              <a:buFont typeface="Wingdings" panose="05000000000000000000" pitchFamily="2" charset="2"/>
              <a:buChar char="q"/>
            </a:pPr>
            <a:r>
              <a:rPr lang="en-US" sz="2800" dirty="0" smtClean="0"/>
              <a:t>Write </a:t>
            </a:r>
            <a:r>
              <a:rPr lang="en-US" sz="2800" dirty="0"/>
              <a:t>an overarching SMS document</a:t>
            </a:r>
          </a:p>
          <a:p>
            <a:pPr marL="574675" indent="-457200">
              <a:spcBef>
                <a:spcPts val="600"/>
              </a:spcBef>
              <a:spcAft>
                <a:spcPts val="600"/>
              </a:spcAft>
              <a:buFont typeface="Wingdings" panose="05000000000000000000" pitchFamily="2" charset="2"/>
              <a:buChar char="q"/>
            </a:pPr>
            <a:r>
              <a:rPr lang="en-US" sz="2800" dirty="0" smtClean="0"/>
              <a:t>Update the written SMS periodically</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820" y="3063830"/>
            <a:ext cx="4611369" cy="241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11593" y="6367728"/>
            <a:ext cx="4751827" cy="250011"/>
          </a:xfrm>
          <a:prstGeom prst="rect">
            <a:avLst/>
          </a:prstGeom>
        </p:spPr>
        <p:txBody>
          <a:bodyPr wrap="square">
            <a:spAutoFit/>
          </a:bodyPr>
          <a:lstStyle/>
          <a:p>
            <a:pPr algn="ctr"/>
            <a:r>
              <a:rPr lang="en-US" sz="1000" dirty="0">
                <a:solidFill>
                  <a:schemeClr val="bg1">
                    <a:lumMod val="50000"/>
                  </a:schemeClr>
                </a:solidFill>
              </a:rPr>
              <a:t>Image retrieved from OSHA</a:t>
            </a:r>
          </a:p>
        </p:txBody>
      </p:sp>
    </p:spTree>
    <p:extLst>
      <p:ext uri="{BB962C8B-B14F-4D97-AF65-F5344CB8AC3E}">
        <p14:creationId xmlns:p14="http://schemas.microsoft.com/office/powerpoint/2010/main" val="3558756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2.xml><?xml version="1.0" encoding="utf-8"?>
<ds:datastoreItem xmlns:ds="http://schemas.openxmlformats.org/officeDocument/2006/customXml" ds:itemID="{4F28EF3D-2B4F-4F53-862A-7D66B4272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55CDCED-95E4-482B-B4DD-6679AB938AA4}">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30277</TotalTime>
  <Words>1896</Words>
  <Application>Microsoft Office PowerPoint</Application>
  <PresentationFormat>Widescreen</PresentationFormat>
  <Paragraphs>185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Swiss 721 BT</vt:lpstr>
      <vt:lpstr>Wingdings</vt:lpstr>
      <vt:lpstr>Office Theme</vt:lpstr>
      <vt:lpstr>Written Safety Management System</vt:lpstr>
      <vt:lpstr>Objectives</vt:lpstr>
      <vt:lpstr>Background</vt:lpstr>
      <vt:lpstr>Importance</vt:lpstr>
      <vt:lpstr>Documentation</vt:lpstr>
      <vt:lpstr>Leadership/Management Knowledge</vt:lpstr>
      <vt:lpstr>Key Personnel Knowledge</vt:lpstr>
      <vt:lpstr>Workforce Knowledge</vt:lpstr>
      <vt:lpstr>Action Checklist</vt:lpstr>
      <vt:lpstr>Review Requirements</vt:lpstr>
      <vt:lpstr>Write an SMS Document</vt:lpstr>
      <vt:lpstr>Update the Written SMS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Hody, Brandon</cp:lastModifiedBy>
  <cp:revision>159</cp:revision>
  <cp:lastPrinted>2015-05-08T19:29:59Z</cp:lastPrinted>
  <dcterms:created xsi:type="dcterms:W3CDTF">2013-07-03T14:40:41Z</dcterms:created>
  <dcterms:modified xsi:type="dcterms:W3CDTF">2021-01-27T20:45:46Z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