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80.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48.xml" ContentType="application/vnd.openxmlformats-officedocument.presentationml.slide+xml"/>
  <Override PartName="/ppt/slides/slide42.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95.xml" ContentType="application/vnd.openxmlformats-officedocument.presentationml.slide+xml"/>
  <Override PartName="/ppt/slides/slide94.xml" ContentType="application/vnd.openxmlformats-officedocument.presentationml.slide+xml"/>
  <Override PartName="/ppt/slides/slide93.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97.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92.xml" ContentType="application/vnd.openxmlformats-officedocument.presentationml.slide+xml"/>
  <Override PartName="/ppt/slides/slide91.xml" ContentType="application/vnd.openxmlformats-officedocument.presentationml.slide+xml"/>
  <Override PartName="/ppt/slides/slide9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74.xml" ContentType="application/vnd.openxmlformats-officedocument.presentationml.slide+xml"/>
  <Override PartName="/ppt/slides/slide96.xml" ContentType="application/vnd.openxmlformats-officedocument.presentationml.slide+xml"/>
  <Override PartName="/ppt/slides/slide72.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s/slide54.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1.xml" ContentType="application/vnd.openxmlformats-officedocument.presentationml.slide+xml"/>
  <Override PartName="/ppt/slides/slide66.xml" ContentType="application/vnd.openxmlformats-officedocument.presentationml.slide+xml"/>
  <Override PartName="/ppt/slides/slide63.xml" ContentType="application/vnd.openxmlformats-officedocument.presentationml.slide+xml"/>
  <Override PartName="/ppt/slides/slide67.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75.xml" ContentType="application/vnd.openxmlformats-officedocument.presentationml.notesSlide+xml"/>
  <Override PartName="/ppt/notesSlides/notesSlide58.xml" ContentType="application/vnd.openxmlformats-officedocument.presentationml.notesSlide+xml"/>
  <Override PartName="/ppt/notesSlides/notesSlide74.xml" ContentType="application/vnd.openxmlformats-officedocument.presentationml.notesSlide+xml"/>
  <Override PartName="/ppt/notesSlides/notesSlide76.xml" ContentType="application/vnd.openxmlformats-officedocument.presentationml.notesSlide+xml"/>
  <Override PartName="/ppt/notesSlides/notesSlide55.xml" ContentType="application/vnd.openxmlformats-officedocument.presentationml.notesSlide+xml"/>
  <Override PartName="/ppt/notesSlides/notesSlide65.xml" ContentType="application/vnd.openxmlformats-officedocument.presentationml.notesSlide+xml"/>
  <Override PartName="/ppt/notesSlides/notesSlide81.xml" ContentType="application/vnd.openxmlformats-officedocument.presentationml.notesSlide+xml"/>
  <Override PartName="/ppt/notesSlides/notesSlide80.xml" ContentType="application/vnd.openxmlformats-officedocument.presentationml.notesSlide+xml"/>
  <Override PartName="/ppt/notesSlides/notesSlide79.xml" ContentType="application/vnd.openxmlformats-officedocument.presentationml.notesSlide+xml"/>
  <Override PartName="/ppt/notesSlides/notesSlide78.xml" ContentType="application/vnd.openxmlformats-officedocument.presentationml.notesSlide+xml"/>
  <Override PartName="/ppt/notesSlides/notesSlide73.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8.xml" ContentType="application/vnd.openxmlformats-officedocument.presentationml.notesSlide+xml"/>
  <Override PartName="/ppt/notesSlides/notesSlide49.xml" ContentType="application/vnd.openxmlformats-officedocument.presentationml.notesSlide+xml"/>
  <Override PartName="/ppt/notesSlides/notesSlide64.xml" ContentType="application/vnd.openxmlformats-officedocument.presentationml.notesSlide+xml"/>
  <Override PartName="/ppt/notesSlides/notesSlide67.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63.xml" ContentType="application/vnd.openxmlformats-officedocument.presentationml.notesSlide+xml"/>
  <Override PartName="/ppt/notesSlides/notesSlide61.xml" ContentType="application/vnd.openxmlformats-officedocument.presentationml.notesSlide+xml"/>
  <Override PartName="/ppt/notesSlides/notesSlide72.xml" ContentType="application/vnd.openxmlformats-officedocument.presentationml.notesSlide+xml"/>
  <Override PartName="/ppt/notesSlides/notesSlide71.xml" ContentType="application/vnd.openxmlformats-officedocument.presentationml.notesSlide+xml"/>
  <Override PartName="/ppt/notesSlides/notesSlide62.xml" ContentType="application/vnd.openxmlformats-officedocument.presentationml.notesSlide+xml"/>
  <Override PartName="/ppt/notesSlides/notesSlide54.xml" ContentType="application/vnd.openxmlformats-officedocument.presentationml.notesSlide+xml"/>
  <Override PartName="/ppt/notesSlides/notesSlide77.xml" ContentType="application/vnd.openxmlformats-officedocument.presentationml.notesSlide+xml"/>
  <Override PartName="/ppt/notesSlides/notesSlide53.xml" ContentType="application/vnd.openxmlformats-officedocument.presentationml.notesSlide+xml"/>
  <Override PartName="/ppt/notesSlides/notesSlide90.xml" ContentType="application/vnd.openxmlformats-officedocument.presentationml.notesSlide+xml"/>
  <Override PartName="/ppt/notesSlides/notesSlide82.xml" ContentType="application/vnd.openxmlformats-officedocument.presentationml.notesSlide+xml"/>
  <Override PartName="/ppt/notesSlides/notesSlide51.xml" ContentType="application/vnd.openxmlformats-officedocument.presentationml.notesSlide+xml"/>
  <Override PartName="/ppt/notesSlides/notesSlide88.xml" ContentType="application/vnd.openxmlformats-officedocument.presentationml.notesSlide+xml"/>
  <Override PartName="/ppt/notesSlides/notesSlide87.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50.xml" ContentType="application/vnd.openxmlformats-officedocument.presentationml.notesSlide+xml"/>
  <Override PartName="/ppt/notesSlides/notesSlide97.xml" ContentType="application/vnd.openxmlformats-officedocument.presentationml.notesSlide+xml"/>
  <Override PartName="/ppt/notesSlides/notesSlide96.xml" ContentType="application/vnd.openxmlformats-officedocument.presentationml.notesSlide+xml"/>
  <Override PartName="/ppt/notesSlides/notesSlide95.xml" ContentType="application/vnd.openxmlformats-officedocument.presentationml.notesSlide+xml"/>
  <Override PartName="/ppt/notesSlides/notesSlide94.xml" ContentType="application/vnd.openxmlformats-officedocument.presentationml.notesSlide+xml"/>
  <Override PartName="/ppt/notesSlides/notesSlide93.xml" ContentType="application/vnd.openxmlformats-officedocument.presentationml.notesSlide+xml"/>
  <Override PartName="/ppt/notesSlides/notesSlide52.xml" ContentType="application/vnd.openxmlformats-officedocument.presentationml.notesSlide+xml"/>
  <Override PartName="/ppt/notesSlides/notesSlide89.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diagrams/drawing1.xml" ContentType="application/vnd.ms-office.drawingml.diagramDrawing+xml"/>
  <Override PartName="/ppt/diagrams/colors1.xml" ContentType="application/vnd.openxmlformats-officedocument.drawingml.diagramColors+xml"/>
  <Override PartName="/ppt/diagrams/layout1.xml" ContentType="application/vnd.openxmlformats-officedocument.drawingml.diagramLayout+xml"/>
  <Override PartName="/ppt/diagrams/quickStyle1.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4164" r:id="rId2"/>
  </p:sldMasterIdLst>
  <p:notesMasterIdLst>
    <p:notesMasterId r:id="rId100"/>
  </p:notesMasterIdLst>
  <p:handoutMasterIdLst>
    <p:handoutMasterId r:id="rId101"/>
  </p:handoutMasterIdLst>
  <p:sldIdLst>
    <p:sldId id="434" r:id="rId3"/>
    <p:sldId id="473" r:id="rId4"/>
    <p:sldId id="524" r:id="rId5"/>
    <p:sldId id="489" r:id="rId6"/>
    <p:sldId id="474" r:id="rId7"/>
    <p:sldId id="475" r:id="rId8"/>
    <p:sldId id="476" r:id="rId9"/>
    <p:sldId id="477" r:id="rId10"/>
    <p:sldId id="478" r:id="rId11"/>
    <p:sldId id="479" r:id="rId12"/>
    <p:sldId id="480" r:id="rId13"/>
    <p:sldId id="522" r:id="rId14"/>
    <p:sldId id="481" r:id="rId15"/>
    <p:sldId id="482" r:id="rId16"/>
    <p:sldId id="512" r:id="rId17"/>
    <p:sldId id="528" r:id="rId18"/>
    <p:sldId id="527" r:id="rId19"/>
    <p:sldId id="529" r:id="rId20"/>
    <p:sldId id="483" r:id="rId21"/>
    <p:sldId id="523" r:id="rId22"/>
    <p:sldId id="490" r:id="rId23"/>
    <p:sldId id="511" r:id="rId24"/>
    <p:sldId id="485" r:id="rId25"/>
    <p:sldId id="486" r:id="rId26"/>
    <p:sldId id="484" r:id="rId27"/>
    <p:sldId id="537" r:id="rId28"/>
    <p:sldId id="487" r:id="rId29"/>
    <p:sldId id="531" r:id="rId30"/>
    <p:sldId id="488" r:id="rId31"/>
    <p:sldId id="532" r:id="rId32"/>
    <p:sldId id="491" r:id="rId33"/>
    <p:sldId id="534" r:id="rId34"/>
    <p:sldId id="492" r:id="rId35"/>
    <p:sldId id="493" r:id="rId36"/>
    <p:sldId id="494" r:id="rId37"/>
    <p:sldId id="495" r:id="rId38"/>
    <p:sldId id="496" r:id="rId39"/>
    <p:sldId id="498" r:id="rId40"/>
    <p:sldId id="525" r:id="rId41"/>
    <p:sldId id="538" r:id="rId42"/>
    <p:sldId id="526" r:id="rId43"/>
    <p:sldId id="502" r:id="rId44"/>
    <p:sldId id="508" r:id="rId45"/>
    <p:sldId id="517" r:id="rId46"/>
    <p:sldId id="513" r:id="rId47"/>
    <p:sldId id="520" r:id="rId48"/>
    <p:sldId id="521" r:id="rId49"/>
    <p:sldId id="536" r:id="rId50"/>
    <p:sldId id="518" r:id="rId51"/>
    <p:sldId id="584" r:id="rId52"/>
    <p:sldId id="585" r:id="rId53"/>
    <p:sldId id="515" r:id="rId54"/>
    <p:sldId id="504" r:id="rId55"/>
    <p:sldId id="519" r:id="rId56"/>
    <p:sldId id="535" r:id="rId57"/>
    <p:sldId id="510" r:id="rId58"/>
    <p:sldId id="540" r:id="rId59"/>
    <p:sldId id="541" r:id="rId60"/>
    <p:sldId id="542" r:id="rId61"/>
    <p:sldId id="543" r:id="rId62"/>
    <p:sldId id="544" r:id="rId63"/>
    <p:sldId id="545" r:id="rId64"/>
    <p:sldId id="546" r:id="rId65"/>
    <p:sldId id="547" r:id="rId66"/>
    <p:sldId id="582" r:id="rId67"/>
    <p:sldId id="583" r:id="rId68"/>
    <p:sldId id="548" r:id="rId69"/>
    <p:sldId id="549" r:id="rId70"/>
    <p:sldId id="550" r:id="rId71"/>
    <p:sldId id="551" r:id="rId72"/>
    <p:sldId id="552" r:id="rId73"/>
    <p:sldId id="554" r:id="rId74"/>
    <p:sldId id="555" r:id="rId75"/>
    <p:sldId id="556" r:id="rId76"/>
    <p:sldId id="557" r:id="rId77"/>
    <p:sldId id="558" r:id="rId78"/>
    <p:sldId id="559" r:id="rId79"/>
    <p:sldId id="560" r:id="rId80"/>
    <p:sldId id="561" r:id="rId81"/>
    <p:sldId id="562" r:id="rId82"/>
    <p:sldId id="564" r:id="rId83"/>
    <p:sldId id="565" r:id="rId84"/>
    <p:sldId id="566" r:id="rId85"/>
    <p:sldId id="567" r:id="rId86"/>
    <p:sldId id="568" r:id="rId87"/>
    <p:sldId id="569" r:id="rId88"/>
    <p:sldId id="570" r:id="rId89"/>
    <p:sldId id="571" r:id="rId90"/>
    <p:sldId id="572" r:id="rId91"/>
    <p:sldId id="573" r:id="rId92"/>
    <p:sldId id="574" r:id="rId93"/>
    <p:sldId id="575" r:id="rId94"/>
    <p:sldId id="576" r:id="rId95"/>
    <p:sldId id="577" r:id="rId96"/>
    <p:sldId id="578" r:id="rId97"/>
    <p:sldId id="579" r:id="rId98"/>
    <p:sldId id="581" r:id="rId9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7293C7"/>
    <a:srgbClr val="B3C370"/>
    <a:srgbClr val="B76E61"/>
    <a:srgbClr val="0089AB"/>
    <a:srgbClr val="F8E42B"/>
    <a:srgbClr val="E6BA6A"/>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60" autoAdjust="0"/>
    <p:restoredTop sz="87456" autoAdjust="0"/>
  </p:normalViewPr>
  <p:slideViewPr>
    <p:cSldViewPr>
      <p:cViewPr>
        <p:scale>
          <a:sx n="100" d="100"/>
          <a:sy n="100" d="100"/>
        </p:scale>
        <p:origin x="-1302" y="30"/>
      </p:cViewPr>
      <p:guideLst>
        <p:guide orient="horz" pos="2160"/>
        <p:guide pos="2880"/>
      </p:guideLst>
    </p:cSldViewPr>
  </p:slideViewPr>
  <p:outlineViewPr>
    <p:cViewPr>
      <p:scale>
        <a:sx n="33" d="100"/>
        <a:sy n="33" d="100"/>
      </p:scale>
      <p:origin x="0" y="0"/>
    </p:cViewPr>
    <p:sldLst>
      <p:sld r:id="rId1" collapse="1"/>
    </p:sldLst>
  </p:outlineViewPr>
  <p:notesTextViewPr>
    <p:cViewPr>
      <p:scale>
        <a:sx n="66" d="100"/>
        <a:sy n="66" d="100"/>
      </p:scale>
      <p:origin x="0" y="0"/>
    </p:cViewPr>
  </p:notesTextViewPr>
  <p:sorterViewPr>
    <p:cViewPr>
      <p:scale>
        <a:sx n="75" d="100"/>
        <a:sy n="75" d="100"/>
      </p:scale>
      <p:origin x="0" y="15408"/>
    </p:cViewPr>
  </p:sorterViewPr>
  <p:notesViewPr>
    <p:cSldViewPr>
      <p:cViewPr>
        <p:scale>
          <a:sx n="100" d="100"/>
          <a:sy n="100" d="100"/>
        </p:scale>
        <p:origin x="-2688"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customXml" Target="../customXml/item2.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presProps" Target="pres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viewProps" Target="viewProps.xml"/><Relationship Id="rId108" Type="http://schemas.openxmlformats.org/officeDocument/2006/relationships/customXml" Target="../customXml/item3.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customXml" Target="../customXml/item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customXml" Target="../customXml/item4.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23655F-0DCC-4557-A21F-7C3D27B40705}"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AEFD8CC6-EB06-48D4-8D70-A93615627A52}">
      <dgm:prSet phldrT="[Text]" custT="1"/>
      <dgm:spPr/>
      <dgm:t>
        <a:bodyPr/>
        <a:lstStyle/>
        <a:p>
          <a:r>
            <a:rPr lang="en-US" sz="2400" dirty="0" smtClean="0">
              <a:latin typeface="+mj-lt"/>
            </a:rPr>
            <a:t>Electric Power</a:t>
          </a:r>
          <a:endParaRPr lang="en-US" sz="2400" dirty="0">
            <a:latin typeface="+mj-lt"/>
          </a:endParaRPr>
        </a:p>
      </dgm:t>
    </dgm:pt>
    <dgm:pt modelId="{8F063FF9-5AA6-4D57-B377-EC0E0492AAB6}" type="parTrans" cxnId="{DBFE2DA9-AE5B-441F-BD10-9196CBDB27D2}">
      <dgm:prSet/>
      <dgm:spPr/>
      <dgm:t>
        <a:bodyPr/>
        <a:lstStyle/>
        <a:p>
          <a:endParaRPr lang="en-US"/>
        </a:p>
      </dgm:t>
    </dgm:pt>
    <dgm:pt modelId="{65283E11-DF41-4AE8-A97D-BF8ADD9177E8}" type="sibTrans" cxnId="{DBFE2DA9-AE5B-441F-BD10-9196CBDB27D2}">
      <dgm:prSet/>
      <dgm:spPr/>
      <dgm:t>
        <a:bodyPr/>
        <a:lstStyle/>
        <a:p>
          <a:endParaRPr lang="en-US"/>
        </a:p>
      </dgm:t>
    </dgm:pt>
    <dgm:pt modelId="{1303BBC4-C657-41D5-95CB-58AC36A64C2E}">
      <dgm:prSet phldrT="[Text]" custT="1"/>
      <dgm:spPr/>
      <dgm:t>
        <a:bodyPr/>
        <a:lstStyle/>
        <a:p>
          <a:r>
            <a:rPr lang="en-US" sz="2000" b="1" dirty="0" smtClean="0">
              <a:latin typeface="+mn-lt"/>
              <a:cs typeface="Arial" panose="020B0604020202020204" pitchFamily="34" charset="0"/>
            </a:rPr>
            <a:t>Loss of Energy </a:t>
          </a:r>
          <a:r>
            <a:rPr lang="en-US" sz="2000" b="1" dirty="0" smtClean="0">
              <a:latin typeface="+mn-lt"/>
            </a:rPr>
            <a:t>Control</a:t>
          </a:r>
          <a:endParaRPr lang="en-US" sz="2000" b="1" dirty="0">
            <a:latin typeface="+mn-lt"/>
            <a:cs typeface="Arial" panose="020B0604020202020204" pitchFamily="34" charset="0"/>
          </a:endParaRPr>
        </a:p>
      </dgm:t>
    </dgm:pt>
    <dgm:pt modelId="{32E1CDEA-343F-48F2-89ED-6EDE305153E2}" type="parTrans" cxnId="{AD89A0B2-80FE-4FFA-B55D-8FDA3551AD1F}">
      <dgm:prSet/>
      <dgm:spPr/>
      <dgm:t>
        <a:bodyPr/>
        <a:lstStyle/>
        <a:p>
          <a:endParaRPr lang="en-US"/>
        </a:p>
      </dgm:t>
    </dgm:pt>
    <dgm:pt modelId="{156F552D-4115-4663-B052-4C77D12B6945}" type="sibTrans" cxnId="{AD89A0B2-80FE-4FFA-B55D-8FDA3551AD1F}">
      <dgm:prSet/>
      <dgm:spPr/>
      <dgm:t>
        <a:bodyPr/>
        <a:lstStyle/>
        <a:p>
          <a:endParaRPr lang="en-US"/>
        </a:p>
      </dgm:t>
    </dgm:pt>
    <dgm:pt modelId="{6F65E0D8-6EF7-41DD-85E8-1D6100A012F0}">
      <dgm:prSet phldrT="[Text]" custT="1"/>
      <dgm:spPr/>
      <dgm:t>
        <a:bodyPr/>
        <a:lstStyle/>
        <a:p>
          <a:r>
            <a:rPr lang="en-US" sz="2000" b="0" i="0" dirty="0" smtClean="0">
              <a:latin typeface="Arial" panose="020B0604020202020204" pitchFamily="34" charset="0"/>
              <a:cs typeface="Arial" panose="020B0604020202020204" pitchFamily="34" charset="0"/>
            </a:rPr>
            <a:t>Physical harm to people and damage to essential equipment</a:t>
          </a:r>
          <a:endParaRPr lang="en-US" sz="2000" b="0" i="0" dirty="0">
            <a:latin typeface="Arial" panose="020B0604020202020204" pitchFamily="34" charset="0"/>
            <a:cs typeface="Arial" panose="020B0604020202020204" pitchFamily="34" charset="0"/>
          </a:endParaRPr>
        </a:p>
      </dgm:t>
    </dgm:pt>
    <dgm:pt modelId="{3A90123E-C22E-403A-B03D-ED5885E10016}" type="parTrans" cxnId="{89C50DEC-B120-42C9-8F5B-73F781507AC6}">
      <dgm:prSet/>
      <dgm:spPr/>
      <dgm:t>
        <a:bodyPr/>
        <a:lstStyle/>
        <a:p>
          <a:endParaRPr lang="en-US"/>
        </a:p>
      </dgm:t>
    </dgm:pt>
    <dgm:pt modelId="{91DF361D-0F62-41AA-8AC8-16EC7998AC6A}" type="sibTrans" cxnId="{89C50DEC-B120-42C9-8F5B-73F781507AC6}">
      <dgm:prSet/>
      <dgm:spPr/>
      <dgm:t>
        <a:bodyPr/>
        <a:lstStyle/>
        <a:p>
          <a:endParaRPr lang="en-US"/>
        </a:p>
      </dgm:t>
    </dgm:pt>
    <dgm:pt modelId="{5503DC8A-AF1B-435B-9CAF-D7BC53B057EF}" type="pres">
      <dgm:prSet presAssocID="{9F23655F-0DCC-4557-A21F-7C3D27B40705}" presName="Name0" presStyleCnt="0">
        <dgm:presLayoutVars>
          <dgm:chMax val="4"/>
          <dgm:resizeHandles val="exact"/>
        </dgm:presLayoutVars>
      </dgm:prSet>
      <dgm:spPr/>
      <dgm:t>
        <a:bodyPr/>
        <a:lstStyle/>
        <a:p>
          <a:endParaRPr lang="en-US"/>
        </a:p>
      </dgm:t>
    </dgm:pt>
    <dgm:pt modelId="{3CCC17DE-B113-42AC-80C9-6B0B88399D18}" type="pres">
      <dgm:prSet presAssocID="{9F23655F-0DCC-4557-A21F-7C3D27B40705}" presName="ellipse" presStyleLbl="trBgShp" presStyleIdx="0" presStyleCnt="1" custScaleY="14950"/>
      <dgm:spPr>
        <a:prstGeom prst="flowChartProcess">
          <a:avLst/>
        </a:prstGeom>
        <a:noFill/>
      </dgm:spPr>
      <dgm:t>
        <a:bodyPr/>
        <a:lstStyle/>
        <a:p>
          <a:endParaRPr lang="en-US"/>
        </a:p>
      </dgm:t>
    </dgm:pt>
    <dgm:pt modelId="{B531C13A-072C-4F67-B771-8678AD4C1863}" type="pres">
      <dgm:prSet presAssocID="{9F23655F-0DCC-4557-A21F-7C3D27B40705}" presName="arrow1" presStyleLbl="fgShp" presStyleIdx="0" presStyleCnt="1" custScaleX="66977" custLinFactNeighborY="27366"/>
      <dgm:spPr>
        <a:solidFill>
          <a:srgbClr val="00FF00"/>
        </a:solidFill>
      </dgm:spPr>
      <dgm:t>
        <a:bodyPr/>
        <a:lstStyle/>
        <a:p>
          <a:endParaRPr lang="en-US"/>
        </a:p>
      </dgm:t>
    </dgm:pt>
    <dgm:pt modelId="{75D6048C-BDB6-4811-A8EA-409A595F3E74}" type="pres">
      <dgm:prSet presAssocID="{9F23655F-0DCC-4557-A21F-7C3D27B40705}" presName="rectangle" presStyleLbl="revTx" presStyleIdx="0" presStyleCnt="1" custScaleX="151162" custScaleY="135000" custLinFactNeighborX="1628" custLinFactNeighborY="21802">
        <dgm:presLayoutVars>
          <dgm:bulletEnabled val="1"/>
        </dgm:presLayoutVars>
      </dgm:prSet>
      <dgm:spPr/>
      <dgm:t>
        <a:bodyPr/>
        <a:lstStyle/>
        <a:p>
          <a:endParaRPr lang="en-US"/>
        </a:p>
      </dgm:t>
    </dgm:pt>
    <dgm:pt modelId="{31B0D77B-CFEB-4AAA-927E-1ECBBA00722E}" type="pres">
      <dgm:prSet presAssocID="{1303BBC4-C657-41D5-95CB-58AC36A64C2E}" presName="item1" presStyleLbl="node1" presStyleIdx="0" presStyleCnt="2" custScaleX="127948">
        <dgm:presLayoutVars>
          <dgm:bulletEnabled val="1"/>
        </dgm:presLayoutVars>
      </dgm:prSet>
      <dgm:spPr/>
      <dgm:t>
        <a:bodyPr/>
        <a:lstStyle/>
        <a:p>
          <a:endParaRPr lang="en-US"/>
        </a:p>
      </dgm:t>
    </dgm:pt>
    <dgm:pt modelId="{3426053B-0A0F-4B76-9F1D-F104EE01F698}" type="pres">
      <dgm:prSet presAssocID="{6F65E0D8-6EF7-41DD-85E8-1D6100A012F0}" presName="item2" presStyleLbl="node1" presStyleIdx="1" presStyleCnt="2" custScaleX="224032" custLinFactNeighborX="70413" custLinFactNeighborY="-28430">
        <dgm:presLayoutVars>
          <dgm:bulletEnabled val="1"/>
        </dgm:presLayoutVars>
      </dgm:prSet>
      <dgm:spPr/>
      <dgm:t>
        <a:bodyPr/>
        <a:lstStyle/>
        <a:p>
          <a:endParaRPr lang="en-US"/>
        </a:p>
      </dgm:t>
    </dgm:pt>
    <dgm:pt modelId="{03195CE4-B0B1-4769-812F-D6F9268AAEC6}" type="pres">
      <dgm:prSet presAssocID="{9F23655F-0DCC-4557-A21F-7C3D27B40705}" presName="funnel" presStyleLbl="trAlignAcc1" presStyleIdx="0" presStyleCnt="1" custLinFactNeighborX="565" custLinFactNeighborY="-1251"/>
      <dgm:spPr>
        <a:solidFill>
          <a:schemeClr val="bg1">
            <a:lumMod val="85000"/>
            <a:alpha val="40000"/>
          </a:schemeClr>
        </a:solidFill>
      </dgm:spPr>
      <dgm:t>
        <a:bodyPr/>
        <a:lstStyle/>
        <a:p>
          <a:endParaRPr lang="en-US"/>
        </a:p>
      </dgm:t>
    </dgm:pt>
  </dgm:ptLst>
  <dgm:cxnLst>
    <dgm:cxn modelId="{DBFE2DA9-AE5B-441F-BD10-9196CBDB27D2}" srcId="{9F23655F-0DCC-4557-A21F-7C3D27B40705}" destId="{AEFD8CC6-EB06-48D4-8D70-A93615627A52}" srcOrd="0" destOrd="0" parTransId="{8F063FF9-5AA6-4D57-B377-EC0E0492AAB6}" sibTransId="{65283E11-DF41-4AE8-A97D-BF8ADD9177E8}"/>
    <dgm:cxn modelId="{89C50DEC-B120-42C9-8F5B-73F781507AC6}" srcId="{9F23655F-0DCC-4557-A21F-7C3D27B40705}" destId="{6F65E0D8-6EF7-41DD-85E8-1D6100A012F0}" srcOrd="2" destOrd="0" parTransId="{3A90123E-C22E-403A-B03D-ED5885E10016}" sibTransId="{91DF361D-0F62-41AA-8AC8-16EC7998AC6A}"/>
    <dgm:cxn modelId="{7F7D5B88-ECA7-498D-B358-90DA6F8BD9F2}" type="presOf" srcId="{1303BBC4-C657-41D5-95CB-58AC36A64C2E}" destId="{31B0D77B-CFEB-4AAA-927E-1ECBBA00722E}" srcOrd="0" destOrd="0" presId="urn:microsoft.com/office/officeart/2005/8/layout/funnel1"/>
    <dgm:cxn modelId="{D3FDB32F-9FDE-45C7-A208-91F384F2A943}" type="presOf" srcId="{9F23655F-0DCC-4557-A21F-7C3D27B40705}" destId="{5503DC8A-AF1B-435B-9CAF-D7BC53B057EF}" srcOrd="0" destOrd="0" presId="urn:microsoft.com/office/officeart/2005/8/layout/funnel1"/>
    <dgm:cxn modelId="{F4C34F34-DDCC-4949-A11F-28A5943B7B46}" type="presOf" srcId="{6F65E0D8-6EF7-41DD-85E8-1D6100A012F0}" destId="{75D6048C-BDB6-4811-A8EA-409A595F3E74}" srcOrd="0" destOrd="0" presId="urn:microsoft.com/office/officeart/2005/8/layout/funnel1"/>
    <dgm:cxn modelId="{713265F2-E37C-4F54-AF2C-C7C72F260840}" type="presOf" srcId="{AEFD8CC6-EB06-48D4-8D70-A93615627A52}" destId="{3426053B-0A0F-4B76-9F1D-F104EE01F698}" srcOrd="0" destOrd="0" presId="urn:microsoft.com/office/officeart/2005/8/layout/funnel1"/>
    <dgm:cxn modelId="{AD89A0B2-80FE-4FFA-B55D-8FDA3551AD1F}" srcId="{9F23655F-0DCC-4557-A21F-7C3D27B40705}" destId="{1303BBC4-C657-41D5-95CB-58AC36A64C2E}" srcOrd="1" destOrd="0" parTransId="{32E1CDEA-343F-48F2-89ED-6EDE305153E2}" sibTransId="{156F552D-4115-4663-B052-4C77D12B6945}"/>
    <dgm:cxn modelId="{2F6A559E-D83B-4CE4-B945-985BC3815D48}" type="presParOf" srcId="{5503DC8A-AF1B-435B-9CAF-D7BC53B057EF}" destId="{3CCC17DE-B113-42AC-80C9-6B0B88399D18}" srcOrd="0" destOrd="0" presId="urn:microsoft.com/office/officeart/2005/8/layout/funnel1"/>
    <dgm:cxn modelId="{16AD3739-BE05-436C-A314-2069EC03266B}" type="presParOf" srcId="{5503DC8A-AF1B-435B-9CAF-D7BC53B057EF}" destId="{B531C13A-072C-4F67-B771-8678AD4C1863}" srcOrd="1" destOrd="0" presId="urn:microsoft.com/office/officeart/2005/8/layout/funnel1"/>
    <dgm:cxn modelId="{7CF38B61-60E0-4D26-8696-469C5492A08D}" type="presParOf" srcId="{5503DC8A-AF1B-435B-9CAF-D7BC53B057EF}" destId="{75D6048C-BDB6-4811-A8EA-409A595F3E74}" srcOrd="2" destOrd="0" presId="urn:microsoft.com/office/officeart/2005/8/layout/funnel1"/>
    <dgm:cxn modelId="{C0876AC8-FC12-4C5A-AFA7-85CCF827A96F}" type="presParOf" srcId="{5503DC8A-AF1B-435B-9CAF-D7BC53B057EF}" destId="{31B0D77B-CFEB-4AAA-927E-1ECBBA00722E}" srcOrd="3" destOrd="0" presId="urn:microsoft.com/office/officeart/2005/8/layout/funnel1"/>
    <dgm:cxn modelId="{0FBFB0A6-FB2A-4FEC-A900-01FC99AE0604}" type="presParOf" srcId="{5503DC8A-AF1B-435B-9CAF-D7BC53B057EF}" destId="{3426053B-0A0F-4B76-9F1D-F104EE01F698}" srcOrd="4" destOrd="0" presId="urn:microsoft.com/office/officeart/2005/8/layout/funnel1"/>
    <dgm:cxn modelId="{A7E00DB2-492E-4853-9EFF-86F3CFEBDCF7}" type="presParOf" srcId="{5503DC8A-AF1B-435B-9CAF-D7BC53B057EF}" destId="{03195CE4-B0B1-4769-812F-D6F9268AAEC6}" srcOrd="5"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lvl1pPr defTabSz="931768">
              <a:defRPr sz="1200">
                <a:latin typeface="Arial" charset="0"/>
                <a:ea typeface="+mn-ea"/>
                <a:cs typeface="+mn-cs"/>
              </a:defRPr>
            </a:lvl1pPr>
          </a:lstStyle>
          <a:p>
            <a:pPr>
              <a:defRPr/>
            </a:pPr>
            <a:endParaRPr lang="en-US"/>
          </a:p>
        </p:txBody>
      </p:sp>
      <p:sp>
        <p:nvSpPr>
          <p:cNvPr id="105475" name="Rectangle 3"/>
          <p:cNvSpPr>
            <a:spLocks noGrp="1" noChangeArrowheads="1"/>
          </p:cNvSpPr>
          <p:nvPr>
            <p:ph type="dt" sz="quarter" idx="1"/>
          </p:nvPr>
        </p:nvSpPr>
        <p:spPr bwMode="auto">
          <a:xfrm>
            <a:off x="3970339" y="0"/>
            <a:ext cx="3038475" cy="465138"/>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lvl1pPr algn="r" defTabSz="931768">
              <a:defRPr sz="1200">
                <a:latin typeface="Arial" charset="0"/>
                <a:ea typeface="+mn-ea"/>
                <a:cs typeface="+mn-cs"/>
              </a:defRPr>
            </a:lvl1pPr>
          </a:lstStyle>
          <a:p>
            <a:pPr>
              <a:defRPr/>
            </a:pPr>
            <a:endParaRPr lang="en-US"/>
          </a:p>
        </p:txBody>
      </p:sp>
      <p:sp>
        <p:nvSpPr>
          <p:cNvPr id="105476" name="Rectangle 4"/>
          <p:cNvSpPr>
            <a:spLocks noGrp="1" noChangeArrowheads="1"/>
          </p:cNvSpPr>
          <p:nvPr>
            <p:ph type="ftr" sz="quarter" idx="2"/>
          </p:nvPr>
        </p:nvSpPr>
        <p:spPr bwMode="auto">
          <a:xfrm>
            <a:off x="1" y="8829676"/>
            <a:ext cx="3038475" cy="465138"/>
          </a:xfrm>
          <a:prstGeom prst="rect">
            <a:avLst/>
          </a:prstGeom>
          <a:noFill/>
          <a:ln w="9525">
            <a:noFill/>
            <a:miter lim="800000"/>
            <a:headEnd/>
            <a:tailEnd/>
          </a:ln>
          <a:effectLst/>
        </p:spPr>
        <p:txBody>
          <a:bodyPr vert="horz" wrap="square" lIns="93168" tIns="46584" rIns="93168" bIns="46584" numCol="1" anchor="b" anchorCtr="0" compatLnSpc="1">
            <a:prstTxWarp prst="textNoShape">
              <a:avLst/>
            </a:prstTxWarp>
          </a:bodyPr>
          <a:lstStyle>
            <a:lvl1pPr defTabSz="931768">
              <a:defRPr sz="1200">
                <a:latin typeface="Arial" charset="0"/>
                <a:ea typeface="+mn-ea"/>
                <a:cs typeface="+mn-cs"/>
              </a:defRPr>
            </a:lvl1pPr>
          </a:lstStyle>
          <a:p>
            <a:pPr>
              <a:defRPr/>
            </a:pPr>
            <a:endParaRPr lang="en-US"/>
          </a:p>
        </p:txBody>
      </p:sp>
      <p:sp>
        <p:nvSpPr>
          <p:cNvPr id="105477" name="Rectangle 5"/>
          <p:cNvSpPr>
            <a:spLocks noGrp="1" noChangeArrowheads="1"/>
          </p:cNvSpPr>
          <p:nvPr>
            <p:ph type="sldNum" sz="quarter" idx="3"/>
          </p:nvPr>
        </p:nvSpPr>
        <p:spPr bwMode="auto">
          <a:xfrm>
            <a:off x="3970339" y="8829676"/>
            <a:ext cx="3038475" cy="465138"/>
          </a:xfrm>
          <a:prstGeom prst="rect">
            <a:avLst/>
          </a:prstGeom>
          <a:noFill/>
          <a:ln w="9525">
            <a:noFill/>
            <a:miter lim="800000"/>
            <a:headEnd/>
            <a:tailEnd/>
          </a:ln>
          <a:effectLst/>
        </p:spPr>
        <p:txBody>
          <a:bodyPr vert="horz" wrap="square" lIns="93168" tIns="46584" rIns="93168" bIns="46584" numCol="1" anchor="b" anchorCtr="0" compatLnSpc="1">
            <a:prstTxWarp prst="textNoShape">
              <a:avLst/>
            </a:prstTxWarp>
          </a:bodyPr>
          <a:lstStyle>
            <a:lvl1pPr algn="r" defTabSz="931768">
              <a:defRPr sz="1200">
                <a:latin typeface="Arial" pitchFamily="1" charset="0"/>
                <a:ea typeface="Arial" pitchFamily="1" charset="0"/>
                <a:cs typeface="Arial" pitchFamily="1" charset="0"/>
              </a:defRPr>
            </a:lvl1pPr>
          </a:lstStyle>
          <a:p>
            <a:pPr>
              <a:defRPr/>
            </a:pPr>
            <a:fld id="{93ED48EC-30E3-4BD6-917A-298BD94F9013}" type="slidenum">
              <a:rPr lang="en-US"/>
              <a:pPr>
                <a:defRPr/>
              </a:pPr>
              <a:t>‹#›</a:t>
            </a:fld>
            <a:endParaRPr lang="en-US"/>
          </a:p>
        </p:txBody>
      </p:sp>
    </p:spTree>
    <p:extLst>
      <p:ext uri="{BB962C8B-B14F-4D97-AF65-F5344CB8AC3E}">
        <p14:creationId xmlns:p14="http://schemas.microsoft.com/office/powerpoint/2010/main" val="364774785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lvl1pPr defTabSz="931768">
              <a:defRPr sz="1200">
                <a:latin typeface="Arial" charset="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3970339" y="0"/>
            <a:ext cx="3038475" cy="465138"/>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lvl1pPr algn="r" defTabSz="931768">
              <a:defRPr sz="1200">
                <a:latin typeface="Arial" charset="0"/>
                <a:ea typeface="+mn-ea"/>
                <a:cs typeface="+mn-cs"/>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675" y="4416426"/>
            <a:ext cx="5607050" cy="4183063"/>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1" y="8829676"/>
            <a:ext cx="3038475" cy="465138"/>
          </a:xfrm>
          <a:prstGeom prst="rect">
            <a:avLst/>
          </a:prstGeom>
          <a:noFill/>
          <a:ln w="9525">
            <a:noFill/>
            <a:miter lim="800000"/>
            <a:headEnd/>
            <a:tailEnd/>
          </a:ln>
          <a:effectLst/>
        </p:spPr>
        <p:txBody>
          <a:bodyPr vert="horz" wrap="square" lIns="93168" tIns="46584" rIns="93168" bIns="46584" numCol="1" anchor="b" anchorCtr="0" compatLnSpc="1">
            <a:prstTxWarp prst="textNoShape">
              <a:avLst/>
            </a:prstTxWarp>
          </a:bodyPr>
          <a:lstStyle>
            <a:lvl1pPr defTabSz="931768">
              <a:defRPr sz="1200">
                <a:latin typeface="Arial" charset="0"/>
                <a:ea typeface="+mn-ea"/>
                <a:cs typeface="+mn-cs"/>
              </a:defRPr>
            </a:lvl1pPr>
          </a:lstStyle>
          <a:p>
            <a:pPr>
              <a:defRPr/>
            </a:pPr>
            <a:endParaRPr lang="en-US"/>
          </a:p>
        </p:txBody>
      </p:sp>
      <p:sp>
        <p:nvSpPr>
          <p:cNvPr id="4103" name="Rectangle 7"/>
          <p:cNvSpPr>
            <a:spLocks noGrp="1" noChangeArrowheads="1"/>
          </p:cNvSpPr>
          <p:nvPr>
            <p:ph type="sldNum" sz="quarter" idx="5"/>
          </p:nvPr>
        </p:nvSpPr>
        <p:spPr bwMode="auto">
          <a:xfrm>
            <a:off x="3970339" y="8829676"/>
            <a:ext cx="3038475" cy="465138"/>
          </a:xfrm>
          <a:prstGeom prst="rect">
            <a:avLst/>
          </a:prstGeom>
          <a:noFill/>
          <a:ln w="9525">
            <a:noFill/>
            <a:miter lim="800000"/>
            <a:headEnd/>
            <a:tailEnd/>
          </a:ln>
          <a:effectLst/>
        </p:spPr>
        <p:txBody>
          <a:bodyPr vert="horz" wrap="square" lIns="93168" tIns="46584" rIns="93168" bIns="46584" numCol="1" anchor="b" anchorCtr="0" compatLnSpc="1">
            <a:prstTxWarp prst="textNoShape">
              <a:avLst/>
            </a:prstTxWarp>
          </a:bodyPr>
          <a:lstStyle>
            <a:lvl1pPr algn="r" defTabSz="931768">
              <a:defRPr sz="1200">
                <a:latin typeface="Arial" pitchFamily="1" charset="0"/>
                <a:ea typeface="Arial" pitchFamily="1" charset="0"/>
                <a:cs typeface="Arial" pitchFamily="1" charset="0"/>
              </a:defRPr>
            </a:lvl1pPr>
          </a:lstStyle>
          <a:p>
            <a:pPr>
              <a:defRPr/>
            </a:pPr>
            <a:fld id="{305FF322-D2AD-4F69-8079-945490A7BF68}" type="slidenum">
              <a:rPr lang="en-US"/>
              <a:pPr>
                <a:defRPr/>
              </a:pPr>
              <a:t>‹#›</a:t>
            </a:fld>
            <a:endParaRPr lang="en-US"/>
          </a:p>
        </p:txBody>
      </p:sp>
    </p:spTree>
    <p:extLst>
      <p:ext uri="{BB962C8B-B14F-4D97-AF65-F5344CB8AC3E}">
        <p14:creationId xmlns:p14="http://schemas.microsoft.com/office/powerpoint/2010/main" val="1896543911"/>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ncbi.nlm.nih.gov/pmc/articles/PMC3771718/table/t1-0590935/"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www.electricalinjury.com/publications/MORSE_EMBS_DEI_03.pdf"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ncbi.nlm.nih.gov/pmc/articles/PMC3771718/"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elcosh.org/document/1624/888/d000543/section2.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esfi.org/index.cfm/page/Injury-and-Fatality-Statistics/pid/12015"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eaLnBrk="1" hangingPunct="1"/>
            <a:r>
              <a:rPr lang="en-US" i="0" u="none" dirty="0" smtClean="0">
                <a:effectLst/>
                <a:latin typeface="Arial" pitchFamily="34" charset="0"/>
              </a:rPr>
              <a:t>The Electrical Hazard Awareness Training for Non-Electrical Workers was developed in 2014 under the auspices of the </a:t>
            </a:r>
            <a:r>
              <a:rPr lang="en-US" i="0" u="none" dirty="0" err="1" smtClean="0">
                <a:effectLst/>
                <a:latin typeface="Arial" pitchFamily="34" charset="0"/>
              </a:rPr>
              <a:t>DoD</a:t>
            </a:r>
            <a:r>
              <a:rPr lang="en-US" i="0" u="none" baseline="0" dirty="0" smtClean="0">
                <a:effectLst/>
                <a:latin typeface="Arial" pitchFamily="34" charset="0"/>
              </a:rPr>
              <a:t> Electrical Safety Working Group (ESWG).  </a:t>
            </a:r>
            <a:r>
              <a:rPr lang="en-US" i="0" u="none" dirty="0" smtClean="0">
                <a:effectLst/>
                <a:latin typeface="Arial" pitchFamily="34" charset="0"/>
              </a:rPr>
              <a:t>This</a:t>
            </a:r>
            <a:r>
              <a:rPr lang="en-US" i="0" u="none" baseline="0" dirty="0" smtClean="0">
                <a:effectLst/>
                <a:latin typeface="Arial" pitchFamily="34" charset="0"/>
              </a:rPr>
              <a:t> course is an introduction to the</a:t>
            </a:r>
            <a:r>
              <a:rPr lang="en-US" i="0" u="none" dirty="0" smtClean="0">
                <a:effectLst/>
                <a:latin typeface="Arial" pitchFamily="34" charset="0"/>
              </a:rPr>
              <a:t> </a:t>
            </a:r>
            <a:r>
              <a:rPr lang="en-US" i="0" u="none" baseline="0" dirty="0" smtClean="0">
                <a:effectLst/>
                <a:latin typeface="Arial" pitchFamily="34" charset="0"/>
              </a:rPr>
              <a:t>principles of electrical safety with</a:t>
            </a:r>
            <a:r>
              <a:rPr lang="en-US" i="0" u="none" dirty="0" smtClean="0">
                <a:effectLst/>
                <a:latin typeface="Arial" pitchFamily="34" charset="0"/>
              </a:rPr>
              <a:t> the intent of prov</a:t>
            </a:r>
            <a:r>
              <a:rPr lang="en-US" dirty="0" smtClean="0">
                <a:latin typeface="Arial" pitchFamily="34" charset="0"/>
              </a:rPr>
              <a:t>iding people with the ability to recognize electrical hazards and provide a basic awareness</a:t>
            </a:r>
            <a:r>
              <a:rPr lang="en-US" i="0" u="none" baseline="0" dirty="0" smtClean="0">
                <a:effectLst/>
                <a:latin typeface="Arial" pitchFamily="34" charset="0"/>
              </a:rPr>
              <a:t>.  It is helpful for both on the job safety and at home safety because </a:t>
            </a:r>
            <a:r>
              <a:rPr lang="en-US" i="0" u="sng" baseline="0" dirty="0" smtClean="0">
                <a:effectLst/>
                <a:latin typeface="Arial" pitchFamily="34" charset="0"/>
              </a:rPr>
              <a:t>over half of the electrical fatalities and shock incidents at work or at home occur to people who are not electrical workers</a:t>
            </a:r>
            <a:r>
              <a:rPr lang="en-US" i="0" u="none" baseline="0" dirty="0" smtClean="0">
                <a:effectLst/>
                <a:latin typeface="Arial" pitchFamily="34" charset="0"/>
              </a:rPr>
              <a:t>.  We hope all </a:t>
            </a:r>
            <a:r>
              <a:rPr lang="en-US" i="0" u="none" baseline="0" dirty="0" err="1" smtClean="0">
                <a:effectLst/>
                <a:latin typeface="Arial" pitchFamily="34" charset="0"/>
              </a:rPr>
              <a:t>DoD</a:t>
            </a:r>
            <a:r>
              <a:rPr lang="en-US" i="0" u="none" baseline="0" dirty="0" smtClean="0">
                <a:effectLst/>
                <a:latin typeface="Arial" pitchFamily="34" charset="0"/>
              </a:rPr>
              <a:t> personnel will want to view this training course and avoid becoming </a:t>
            </a:r>
            <a:r>
              <a:rPr lang="en-US" i="0" u="none" baseline="0" smtClean="0">
                <a:effectLst/>
                <a:latin typeface="Arial" pitchFamily="34" charset="0"/>
              </a:rPr>
              <a:t>a statistic.  </a:t>
            </a:r>
            <a:endParaRPr lang="en-US" u="none" dirty="0" smtClean="0">
              <a:effectLst/>
              <a:latin typeface="Arial" pitchFamily="34" charset="0"/>
              <a:ea typeface="ＭＳ Ｐゴシック" pitchFamily="34" charset="-128"/>
            </a:endParaRPr>
          </a:p>
        </p:txBody>
      </p:sp>
      <p:sp>
        <p:nvSpPr>
          <p:cNvPr id="26628" name="Slide Number Placeholder 3"/>
          <p:cNvSpPr>
            <a:spLocks noGrp="1"/>
          </p:cNvSpPr>
          <p:nvPr>
            <p:ph type="sldNum" sz="quarter" idx="5"/>
          </p:nvPr>
        </p:nvSpPr>
        <p:spPr>
          <a:noFill/>
        </p:spPr>
        <p:txBody>
          <a:bodyPr/>
          <a:lstStyle/>
          <a:p>
            <a:fld id="{0C22E909-A2CF-4621-871C-0BB1B720455B}" type="slidenum">
              <a:rPr lang="en-US" smtClean="0">
                <a:latin typeface="Arial" pitchFamily="34" charset="0"/>
                <a:cs typeface="Arial" pitchFamily="34" charset="0"/>
              </a:rPr>
              <a:pPr/>
              <a:t>1</a:t>
            </a:fld>
            <a:endParaRPr lang="en-US"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Emergency response</a:t>
            </a:r>
            <a:r>
              <a:rPr lang="en-US" baseline="0" dirty="0" smtClean="0"/>
              <a:t> training involves training for persons responsible for taking emergency actions in an electrical mishap.  These persons must be knowledgeable in first-aid and special precautions to follow for incidents involving electrical hazards. </a:t>
            </a:r>
            <a:endParaRPr lang="en-US" dirty="0"/>
          </a:p>
        </p:txBody>
      </p:sp>
      <p:sp>
        <p:nvSpPr>
          <p:cNvPr id="4" name="Slide Number Placeholder 3"/>
          <p:cNvSpPr>
            <a:spLocks noGrp="1"/>
          </p:cNvSpPr>
          <p:nvPr>
            <p:ph type="sldNum" sz="quarter" idx="10"/>
          </p:nvPr>
        </p:nvSpPr>
        <p:spPr/>
        <p:txBody>
          <a:bodyPr/>
          <a:lstStyle/>
          <a:p>
            <a:pPr>
              <a:defRPr/>
            </a:pPr>
            <a:fld id="{77FA96BC-FF2A-47EF-BB55-64B9AF9466C6}"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79">
              <a:defRPr/>
            </a:pPr>
            <a:r>
              <a:rPr lang="en-US" dirty="0" smtClean="0">
                <a:latin typeface="Arial" pitchFamily="34" charset="0"/>
                <a:cs typeface="Arial" pitchFamily="34" charset="0"/>
              </a:rPr>
              <a:t>What are circuits?</a:t>
            </a:r>
            <a:r>
              <a:rPr lang="en-US" baseline="0" dirty="0" smtClean="0">
                <a:latin typeface="Arial" pitchFamily="34" charset="0"/>
                <a:cs typeface="Arial" pitchFamily="34" charset="0"/>
              </a:rPr>
              <a:t> </a:t>
            </a:r>
            <a:r>
              <a:rPr lang="en-US" dirty="0">
                <a:latin typeface="Arial" pitchFamily="34" charset="0"/>
                <a:cs typeface="Arial" pitchFamily="34" charset="0"/>
              </a:rPr>
              <a:t>The path that electricity flows is called a circuit.  A circuit must be </a:t>
            </a:r>
            <a:r>
              <a:rPr lang="en-US" i="1" dirty="0">
                <a:latin typeface="Arial" pitchFamily="34" charset="0"/>
                <a:cs typeface="Arial" pitchFamily="34" charset="0"/>
              </a:rPr>
              <a:t>complete </a:t>
            </a:r>
            <a:r>
              <a:rPr lang="en-US" dirty="0">
                <a:latin typeface="Arial" pitchFamily="34" charset="0"/>
                <a:cs typeface="Arial" pitchFamily="34" charset="0"/>
              </a:rPr>
              <a:t>or </a:t>
            </a:r>
            <a:r>
              <a:rPr lang="en-US" i="1" dirty="0">
                <a:latin typeface="Arial" pitchFamily="34" charset="0"/>
                <a:cs typeface="Arial" pitchFamily="34" charset="0"/>
              </a:rPr>
              <a:t>closed for electricity to </a:t>
            </a:r>
            <a:r>
              <a:rPr lang="en-US" dirty="0">
                <a:latin typeface="Arial" pitchFamily="34" charset="0"/>
                <a:cs typeface="Arial" pitchFamily="34" charset="0"/>
              </a:rPr>
              <a:t>flow.  If the circuit is not closed, then it is considered an </a:t>
            </a:r>
            <a:r>
              <a:rPr lang="en-US" i="1" dirty="0">
                <a:latin typeface="Arial" pitchFamily="34" charset="0"/>
                <a:cs typeface="Arial" pitchFamily="34" charset="0"/>
              </a:rPr>
              <a:t>open circuit.  </a:t>
            </a:r>
            <a:r>
              <a:rPr lang="en-US" dirty="0">
                <a:latin typeface="Arial" pitchFamily="34" charset="0"/>
                <a:cs typeface="Arial" pitchFamily="34" charset="0"/>
              </a:rPr>
              <a:t>Any material that conducts electricity, for example the human body, will be able to close an open circuit. </a:t>
            </a:r>
          </a:p>
          <a:p>
            <a:pPr defTabSz="931679">
              <a:defRPr/>
            </a:pPr>
            <a:r>
              <a:rPr lang="en-US" baseline="0" dirty="0" smtClean="0">
                <a:latin typeface="Arial" pitchFamily="34" charset="0"/>
                <a:cs typeface="Arial" pitchFamily="34" charset="0"/>
              </a:rPr>
              <a:t>Electricity is the movement of charged particles called electrons.  Electricity occurs when electrons flow between two points.  To use electricity, we need to contain and control the flow of electrons.  Conductors provide a path for the electrons to flow.  Electricity can flow like a river.  The force of movement is called voltage and measured in volts. </a:t>
            </a:r>
            <a:r>
              <a:rPr lang="en-US" dirty="0">
                <a:latin typeface="Arial" pitchFamily="34" charset="0"/>
                <a:cs typeface="Arial" pitchFamily="34" charset="0"/>
              </a:rPr>
              <a:t>One will receive an electrical shock if a part of the body completes an electrical circuit, for example by touching a live wire and an electrical ground, or touching a live wire and another wire at a different voltage.</a:t>
            </a:r>
            <a:r>
              <a:rPr lang="en-US" dirty="0"/>
              <a:t> </a:t>
            </a:r>
            <a:endParaRPr lang="en-US" baseline="0" dirty="0" smtClean="0">
              <a:latin typeface="Arial" pitchFamily="34" charset="0"/>
              <a:cs typeface="Arial" pitchFamily="34" charset="0"/>
            </a:endParaRPr>
          </a:p>
          <a:p>
            <a:endParaRPr lang="en-US" dirty="0">
              <a:latin typeface="Arial" pitchFamily="34" charset="0"/>
              <a:ea typeface="+mn-ea"/>
              <a:cs typeface="Arial" pitchFamily="34" charset="0"/>
            </a:endParaRPr>
          </a:p>
          <a:p>
            <a:r>
              <a:rPr lang="en-US" dirty="0" smtClean="0"/>
              <a:t>Use </a:t>
            </a:r>
            <a:r>
              <a:rPr lang="en-US" dirty="0"/>
              <a:t>extra caution when working with electricity when water is present in the environment or on the skin.  Pure water is a poor conductor, but small amounts of impurities, such as salt and acidic compounds, both contained in </a:t>
            </a:r>
            <a:r>
              <a:rPr lang="en-US" dirty="0" smtClean="0"/>
              <a:t>perspiration, </a:t>
            </a:r>
            <a:r>
              <a:rPr lang="en-US" dirty="0"/>
              <a:t>make it a ready conductor.</a:t>
            </a: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7FA96BC-FF2A-47EF-BB55-64B9AF9466C6}"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accent6"/>
                </a:solidFill>
              </a:rPr>
              <a:t>Types of injuries related to contact with electricity:  </a:t>
            </a:r>
            <a:r>
              <a:rPr lang="en-US" dirty="0" smtClean="0"/>
              <a:t>Electrical shock </a:t>
            </a:r>
            <a:r>
              <a:rPr lang="en-US" baseline="0" dirty="0" smtClean="0"/>
              <a:t>is the</a:t>
            </a:r>
            <a:r>
              <a:rPr lang="en-US" dirty="0" smtClean="0"/>
              <a:t> </a:t>
            </a:r>
            <a:r>
              <a:rPr lang="en-US" b="0" dirty="0" smtClean="0"/>
              <a:t>contact of the human body with any source of voltage high enough to cause sufficient current to pass through the muscles.  </a:t>
            </a:r>
            <a:r>
              <a:rPr lang="en-US" dirty="0" smtClean="0"/>
              <a:t>Electrocution is</a:t>
            </a:r>
            <a:r>
              <a:rPr lang="en-US" b="0" dirty="0" smtClean="0"/>
              <a:t> death due to electrical shock and trauma</a:t>
            </a:r>
            <a:r>
              <a:rPr lang="en-US" b="0" baseline="0" dirty="0" smtClean="0"/>
              <a:t> </a:t>
            </a:r>
            <a:r>
              <a:rPr lang="en-US" b="0" dirty="0" smtClean="0"/>
              <a:t>which interrupts and stop the heart or damages brain function. </a:t>
            </a:r>
          </a:p>
          <a:p>
            <a:endParaRPr lang="en-US" dirty="0" smtClean="0"/>
          </a:p>
          <a:p>
            <a:r>
              <a:rPr lang="en-US" dirty="0" smtClean="0"/>
              <a:t>Injury due to arc flash</a:t>
            </a:r>
            <a:r>
              <a:rPr lang="en-US" b="0" baseline="0" dirty="0" smtClean="0"/>
              <a:t> includes severe b</a:t>
            </a:r>
            <a:r>
              <a:rPr lang="en-US" b="0" dirty="0" smtClean="0"/>
              <a:t>urns from radiant heat, arc blast,</a:t>
            </a:r>
            <a:r>
              <a:rPr lang="en-US" b="0" baseline="0" dirty="0" smtClean="0"/>
              <a:t> meaning an </a:t>
            </a:r>
            <a:r>
              <a:rPr lang="en-US" b="0" dirty="0" smtClean="0"/>
              <a:t>explosion, and flying melted electrical components.  </a:t>
            </a:r>
            <a:r>
              <a:rPr lang="en-US" dirty="0" smtClean="0"/>
              <a:t>Falls from height can occur from</a:t>
            </a:r>
            <a:r>
              <a:rPr lang="en-US" b="0" dirty="0" smtClean="0"/>
              <a:t> a reflex action of moving back after shock, or thrown back from the effects of a  shock or arc. </a:t>
            </a:r>
          </a:p>
          <a:p>
            <a:endParaRPr lang="en-US" b="0" dirty="0" smtClean="0"/>
          </a:p>
          <a:p>
            <a:pPr defTabSz="914307">
              <a:defRPr/>
            </a:pPr>
            <a:endParaRPr lang="en-US" dirty="0" smtClean="0"/>
          </a:p>
        </p:txBody>
      </p:sp>
      <p:sp>
        <p:nvSpPr>
          <p:cNvPr id="5" name="Slide Number Placeholder 4"/>
          <p:cNvSpPr>
            <a:spLocks noGrp="1"/>
          </p:cNvSpPr>
          <p:nvPr>
            <p:ph type="sldNum" sz="quarter" idx="11"/>
          </p:nvPr>
        </p:nvSpPr>
        <p:spPr/>
        <p:txBody>
          <a:bodyPr/>
          <a:lstStyle/>
          <a:p>
            <a:pPr>
              <a:defRPr/>
            </a:pPr>
            <a:fld id="{305FF322-D2AD-4F69-8079-945490A7BF68}" type="slidenum">
              <a:rPr lang="en-US" smtClean="0"/>
              <a:pPr>
                <a:defRPr/>
              </a:pPr>
              <a:t>12</a:t>
            </a:fld>
            <a:endParaRPr lang="en-US"/>
          </a:p>
        </p:txBody>
      </p:sp>
    </p:spTree>
    <p:extLst>
      <p:ext uri="{BB962C8B-B14F-4D97-AF65-F5344CB8AC3E}">
        <p14:creationId xmlns:p14="http://schemas.microsoft.com/office/powerpoint/2010/main" val="1148314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000099"/>
                </a:solidFill>
              </a:rPr>
              <a:t>In summary, e</a:t>
            </a:r>
            <a:r>
              <a:rPr lang="en-US" dirty="0" smtClean="0"/>
              <a:t>lectricity</a:t>
            </a:r>
            <a:r>
              <a:rPr lang="en-US" baseline="0" dirty="0" smtClean="0"/>
              <a:t> is the f</a:t>
            </a:r>
            <a:r>
              <a:rPr lang="en-US" dirty="0" smtClean="0"/>
              <a:t>low of electrons in a closed path which provide an energy source for powering equipment.</a:t>
            </a:r>
          </a:p>
          <a:p>
            <a:endParaRPr lang="en-US" dirty="0" smtClean="0"/>
          </a:p>
          <a:p>
            <a:r>
              <a:rPr lang="en-US" dirty="0" smtClean="0"/>
              <a:t>Electricity follows the path of least resistance.</a:t>
            </a:r>
          </a:p>
          <a:p>
            <a:endParaRPr lang="en-US" dirty="0" smtClean="0"/>
          </a:p>
          <a:p>
            <a:r>
              <a:rPr lang="en-US" dirty="0" smtClean="0"/>
              <a:t>How does electrocution occur?</a:t>
            </a:r>
          </a:p>
          <a:p>
            <a:pPr lvl="1"/>
            <a:endParaRPr lang="en-US" dirty="0" smtClean="0"/>
          </a:p>
          <a:p>
            <a:pPr lvl="1"/>
            <a:r>
              <a:rPr lang="en-US" dirty="0" smtClean="0"/>
              <a:t>Electrocution can occur when persons contact an energized circuit.  </a:t>
            </a:r>
          </a:p>
          <a:p>
            <a:pPr lvl="1"/>
            <a:endParaRPr lang="en-US" dirty="0" smtClean="0"/>
          </a:p>
          <a:p>
            <a:pPr lvl="1"/>
            <a:r>
              <a:rPr lang="en-US" dirty="0" smtClean="0"/>
              <a:t>Grounding</a:t>
            </a:r>
            <a:r>
              <a:rPr lang="en-US" baseline="0" dirty="0" smtClean="0"/>
              <a:t> provides a path for electric current to flow safely rather than flowing through persons.</a:t>
            </a:r>
            <a:endParaRPr lang="en-US" b="0" dirty="0"/>
          </a:p>
        </p:txBody>
      </p:sp>
      <p:sp>
        <p:nvSpPr>
          <p:cNvPr id="4" name="Slide Number Placeholder 3"/>
          <p:cNvSpPr>
            <a:spLocks noGrp="1"/>
          </p:cNvSpPr>
          <p:nvPr>
            <p:ph type="sldNum" sz="quarter" idx="10"/>
          </p:nvPr>
        </p:nvSpPr>
        <p:spPr/>
        <p:txBody>
          <a:bodyPr/>
          <a:lstStyle/>
          <a:p>
            <a:pPr>
              <a:defRPr/>
            </a:pPr>
            <a:fld id="{77FA96BC-FF2A-47EF-BB55-64B9AF9466C6}"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ea typeface="+mn-ea"/>
                <a:cs typeface="Arial" pitchFamily="34" charset="0"/>
              </a:rPr>
              <a:t>An electrical shock is received when electrical current passes through the body.  Whenever two wires are at different voltages, current will pass between them if they are connected, not necessarily physically connected but electrically connected.  Your body can connect the wires if you touch both of them at the same time and current will pass through your body. Wet clothing, high humidity, and perspiration increases the chance for an electrocution.  </a:t>
            </a:r>
            <a:r>
              <a:rPr lang="en-US" dirty="0" smtClean="0"/>
              <a:t>Severe shock can cause the heart and lungs to stop functioning and severe burns may occur where current enters and exits the body.  </a:t>
            </a:r>
            <a:r>
              <a:rPr lang="en-US" dirty="0" smtClean="0">
                <a:latin typeface="Arial" pitchFamily="34" charset="0"/>
                <a:ea typeface="+mn-ea"/>
                <a:cs typeface="Arial" pitchFamily="34" charset="0"/>
              </a:rPr>
              <a:t>It is important to know that when a shock occurs, there is always a chance of electrocution, even in dry conditions. </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7FA96BC-FF2A-47EF-BB55-64B9AF9466C6}"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Arial" panose="020B0604020202020204" pitchFamily="34" charset="0"/>
              </a:rPr>
              <a:t>When there is a difference in potential difference, current flows.</a:t>
            </a:r>
          </a:p>
          <a:p>
            <a:r>
              <a:rPr lang="en-US" dirty="0" smtClean="0"/>
              <a:t>How is an electric shock received?  Electricity travels in closed circuits, and its normal route is through a conductor.  Electric shock occurs when the body becomes a part of the circuit. </a:t>
            </a:r>
            <a:r>
              <a:rPr lang="en-US" dirty="0"/>
              <a:t>Body muscle mass can affect the extent of electric </a:t>
            </a:r>
            <a:r>
              <a:rPr lang="en-US" dirty="0" smtClean="0"/>
              <a:t>shock.  </a:t>
            </a:r>
          </a:p>
          <a:p>
            <a:r>
              <a:rPr lang="en-US" dirty="0" smtClean="0"/>
              <a:t>Electric shock normally occurs when an individual contacts: </a:t>
            </a:r>
          </a:p>
          <a:p>
            <a:endParaRPr lang="en-US" dirty="0" smtClean="0"/>
          </a:p>
          <a:p>
            <a:pPr marL="228600" indent="-228600">
              <a:buFont typeface="+mj-lt"/>
              <a:buAutoNum type="arabicPeriod"/>
            </a:pPr>
            <a:r>
              <a:rPr lang="en-US" dirty="0" smtClean="0"/>
              <a:t>Both wires of an energized electric circuit.</a:t>
            </a:r>
          </a:p>
          <a:p>
            <a:pPr marL="228600" indent="-228600">
              <a:buFont typeface="+mj-lt"/>
              <a:buAutoNum type="arabicPeriod"/>
            </a:pPr>
            <a:r>
              <a:rPr lang="en-US" dirty="0" smtClean="0"/>
              <a:t>One wire of an energized circuit and</a:t>
            </a:r>
            <a:r>
              <a:rPr lang="en-US" baseline="0" dirty="0" smtClean="0"/>
              <a:t> a path to the </a:t>
            </a:r>
            <a:r>
              <a:rPr lang="en-US" dirty="0" smtClean="0"/>
              <a:t>ground. </a:t>
            </a:r>
          </a:p>
          <a:p>
            <a:pPr marL="228600" indent="-228600">
              <a:buFont typeface="+mj-lt"/>
              <a:buAutoNum type="arabicPeriod"/>
            </a:pPr>
            <a:r>
              <a:rPr lang="en-US" dirty="0" smtClean="0"/>
              <a:t>A metallic part that has become energized by contact with an energized conductor. The metal parts of electric tools and machines may become energized if there is a break in the insulation of the tool or machine wiring. </a:t>
            </a:r>
          </a:p>
          <a:p>
            <a:pPr marL="228600" indent="-228600">
              <a:buFont typeface="+mj-lt"/>
              <a:buAutoNum type="arabicPeriod"/>
            </a:pPr>
            <a:r>
              <a:rPr lang="en-US" dirty="0" smtClean="0"/>
              <a:t>Any</a:t>
            </a:r>
            <a:r>
              <a:rPr lang="en-US" baseline="0" dirty="0" smtClean="0"/>
              <a:t> conductor that is carrying current.</a:t>
            </a:r>
            <a:endParaRPr lang="en-US" dirty="0" smtClean="0"/>
          </a:p>
          <a:p>
            <a:endParaRPr lang="en-US" dirty="0" smtClean="0"/>
          </a:p>
          <a:p>
            <a:endParaRPr lang="en-US" dirty="0" smtClean="0"/>
          </a:p>
          <a:p>
            <a:endParaRPr lang="en-US" dirty="0"/>
          </a:p>
        </p:txBody>
      </p:sp>
      <p:sp>
        <p:nvSpPr>
          <p:cNvPr id="5" name="Slide Number Placeholder 4"/>
          <p:cNvSpPr>
            <a:spLocks noGrp="1"/>
          </p:cNvSpPr>
          <p:nvPr>
            <p:ph type="sldNum" sz="quarter" idx="11"/>
          </p:nvPr>
        </p:nvSpPr>
        <p:spPr/>
        <p:txBody>
          <a:bodyPr/>
          <a:lstStyle/>
          <a:p>
            <a:pPr>
              <a:defRPr/>
            </a:pPr>
            <a:fld id="{305FF322-D2AD-4F69-8079-945490A7BF68}" type="slidenum">
              <a:rPr lang="en-US" smtClean="0"/>
              <a:pPr>
                <a:defRPr/>
              </a:pPr>
              <a:t>15</a:t>
            </a:fld>
            <a:endParaRPr lang="en-US"/>
          </a:p>
        </p:txBody>
      </p:sp>
    </p:spTree>
    <p:extLst>
      <p:ext uri="{BB962C8B-B14F-4D97-AF65-F5344CB8AC3E}">
        <p14:creationId xmlns:p14="http://schemas.microsoft.com/office/powerpoint/2010/main" val="2775438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Electric shocks can result in long term or chronic health effects.  While the total number of occupational injury cases is low in comparison to other workplace injuries, the risk that exposure to electric current leading to a workplace fatality or an unrecognized or unreported injury is disproportionately high</a:t>
            </a:r>
            <a:r>
              <a:rPr lang="en-US" dirty="0"/>
              <a:t>. </a:t>
            </a:r>
            <a:r>
              <a:rPr lang="en-US" dirty="0" smtClean="0"/>
              <a:t>In other words, contact </a:t>
            </a:r>
            <a:r>
              <a:rPr lang="en-US" dirty="0"/>
              <a:t>with electric current has a lower number of non fatal workplace injuries when compared with other workplace injuries, but electrical mishaps causing lost time injuries are more likely to lead to a fatality than nearly all other mishaps.</a:t>
            </a:r>
          </a:p>
          <a:p>
            <a:endParaRPr lang="en-US" dirty="0" smtClean="0"/>
          </a:p>
          <a:p>
            <a:r>
              <a:rPr lang="en-US" dirty="0" smtClean="0"/>
              <a:t>Electrocution can cause serious injury, death and damage to vital organs. The multiple hazards from electric current can cause an injury and yet not be fully recognized or documented at the time of the event. For example, during contact with electric current which causes a shock, changes may occur on the  cellular level causing adverse effects to cellular function, or disruption to the nervous system leading to chronic psychological or neurological changes which are not immediately detected or recognized. </a:t>
            </a:r>
          </a:p>
          <a:p>
            <a:r>
              <a:rPr lang="en-US" dirty="0" smtClean="0"/>
              <a:t>Source</a:t>
            </a:r>
            <a:r>
              <a:rPr lang="en-US" dirty="0"/>
              <a:t>: </a:t>
            </a:r>
            <a:r>
              <a:rPr lang="en-US" dirty="0">
                <a:hlinkClick r:id="rId3"/>
              </a:rPr>
              <a:t>http://www.ncbi.nlm.nih.gov/pmc/articles/PMC3771718/table/t1-0590935</a:t>
            </a:r>
            <a:r>
              <a:rPr lang="en-US" dirty="0" smtClean="0">
                <a:hlinkClick r:id="rId3"/>
              </a:rPr>
              <a:t>/</a:t>
            </a:r>
            <a:r>
              <a:rPr lang="en-US" dirty="0" smtClean="0"/>
              <a:t>   </a:t>
            </a:r>
            <a:endParaRPr lang="en-US" dirty="0"/>
          </a:p>
          <a:p>
            <a:r>
              <a:rPr lang="en-US" dirty="0"/>
              <a:t>And:  </a:t>
            </a:r>
            <a:r>
              <a:rPr lang="en-US" dirty="0">
                <a:hlinkClick r:id="rId4"/>
              </a:rPr>
              <a:t>http://</a:t>
            </a:r>
            <a:r>
              <a:rPr lang="en-US" dirty="0" smtClean="0">
                <a:hlinkClick r:id="rId4"/>
              </a:rPr>
              <a:t>www.electricalinjury.com/publications/MORSE_EMBS_DEI_03.pdf</a:t>
            </a:r>
            <a:r>
              <a:rPr lang="en-US" dirty="0" smtClean="0"/>
              <a:t> </a:t>
            </a:r>
            <a:endParaRPr lang="en-US" dirty="0"/>
          </a:p>
        </p:txBody>
      </p:sp>
      <p:sp>
        <p:nvSpPr>
          <p:cNvPr id="5" name="Slide Number Placeholder 4"/>
          <p:cNvSpPr>
            <a:spLocks noGrp="1"/>
          </p:cNvSpPr>
          <p:nvPr>
            <p:ph type="sldNum" sz="quarter" idx="11"/>
          </p:nvPr>
        </p:nvSpPr>
        <p:spPr/>
        <p:txBody>
          <a:bodyPr/>
          <a:lstStyle/>
          <a:p>
            <a:pPr>
              <a:defRPr/>
            </a:pPr>
            <a:fld id="{305FF322-D2AD-4F69-8079-945490A7BF68}" type="slidenum">
              <a:rPr lang="en-US" smtClean="0"/>
              <a:pPr>
                <a:defRPr/>
              </a:pPr>
              <a:t>16</a:t>
            </a:fld>
            <a:endParaRPr lang="en-US"/>
          </a:p>
        </p:txBody>
      </p:sp>
    </p:spTree>
    <p:extLst>
      <p:ext uri="{BB962C8B-B14F-4D97-AF65-F5344CB8AC3E}">
        <p14:creationId xmlns:p14="http://schemas.microsoft.com/office/powerpoint/2010/main" val="4211001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use of electrical power during work can lead to instantaneous or chronic injuries or fatalities, and damages to essential equipment and facilities.  Specifically during an unintentional or accidental exposure to electric current, there is a loss of energy control due to lapses in the engineered systems, the human systems, or both. Variations in the nature and magnitude of the energy forms released during an electrical incident</a:t>
            </a:r>
            <a:r>
              <a:rPr lang="en-US" baseline="0" dirty="0" smtClean="0"/>
              <a:t> </a:t>
            </a:r>
            <a:r>
              <a:rPr lang="en-US" dirty="0" smtClean="0"/>
              <a:t>offer an explanation in part for the spectrum of  possible human trauma, burns, and complex disabilities observed from</a:t>
            </a:r>
            <a:r>
              <a:rPr lang="en-US" baseline="0" dirty="0" smtClean="0"/>
              <a:t> </a:t>
            </a:r>
            <a:r>
              <a:rPr lang="en-US" dirty="0" smtClean="0"/>
              <a:t>an electrical injury. </a:t>
            </a:r>
          </a:p>
          <a:p>
            <a:endParaRPr lang="en-US" dirty="0"/>
          </a:p>
        </p:txBody>
      </p:sp>
      <p:sp>
        <p:nvSpPr>
          <p:cNvPr id="5" name="Slide Number Placeholder 4"/>
          <p:cNvSpPr>
            <a:spLocks noGrp="1"/>
          </p:cNvSpPr>
          <p:nvPr>
            <p:ph type="sldNum" sz="quarter" idx="11"/>
          </p:nvPr>
        </p:nvSpPr>
        <p:spPr/>
        <p:txBody>
          <a:bodyPr/>
          <a:lstStyle/>
          <a:p>
            <a:pPr>
              <a:defRPr/>
            </a:pPr>
            <a:fld id="{305FF322-D2AD-4F69-8079-945490A7BF68}" type="slidenum">
              <a:rPr lang="en-US" smtClean="0"/>
              <a:pPr>
                <a:defRPr/>
              </a:pPr>
              <a:t>17</a:t>
            </a:fld>
            <a:endParaRPr lang="en-US"/>
          </a:p>
        </p:txBody>
      </p:sp>
    </p:spTree>
    <p:extLst>
      <p:ext uri="{BB962C8B-B14F-4D97-AF65-F5344CB8AC3E}">
        <p14:creationId xmlns:p14="http://schemas.microsoft.com/office/powerpoint/2010/main" val="3101072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4" y="4416426"/>
            <a:ext cx="5699125" cy="4498974"/>
          </a:xfrm>
        </p:spPr>
        <p:txBody>
          <a:bodyPr/>
          <a:lstStyle/>
          <a:p>
            <a:r>
              <a:rPr lang="en-US" dirty="0"/>
              <a:t>Years ago, shocks were considered minor events.  The bottom line today is that ALL SHOCKS SHOULD BE AVOIDED as they can cause either an immediate and potentially fatal response or a variety of chronic negative health impacts. </a:t>
            </a:r>
          </a:p>
          <a:p>
            <a:r>
              <a:rPr lang="en-US" dirty="0" smtClean="0"/>
              <a:t>There are many types of harmful energy produced during an electrical event</a:t>
            </a:r>
            <a:r>
              <a:rPr lang="en-US" dirty="0"/>
              <a:t>. The energy of 1 megawatt is essentially equivalent to one stick of dynamite.  </a:t>
            </a:r>
            <a:br>
              <a:rPr lang="en-US" dirty="0"/>
            </a:br>
            <a:r>
              <a:rPr lang="en-US" dirty="0" smtClean="0"/>
              <a:t>The energy forms are electrical, thermal, non-ionizing radiation-ultraviolet and infrared, chemical, acoustic (sound), and mechanical. There are many possible adverse biological effects from hazardous energy that can be released during a lapse of energy control</a:t>
            </a:r>
            <a:r>
              <a:rPr lang="en-US" dirty="0"/>
              <a:t>. </a:t>
            </a:r>
            <a:r>
              <a:rPr lang="en-US" dirty="0" smtClean="0"/>
              <a:t>Additionally</a:t>
            </a:r>
            <a:r>
              <a:rPr lang="en-US" dirty="0"/>
              <a:t>, the energy transfer may </a:t>
            </a:r>
            <a:r>
              <a:rPr lang="en-US" dirty="0" smtClean="0"/>
              <a:t>be “</a:t>
            </a:r>
            <a:r>
              <a:rPr lang="en-US" dirty="0"/>
              <a:t>invisible”. </a:t>
            </a:r>
            <a:endParaRPr lang="en-US" dirty="0" smtClean="0"/>
          </a:p>
          <a:p>
            <a:r>
              <a:rPr lang="en-US" smtClean="0"/>
              <a:t>Shocks </a:t>
            </a:r>
            <a:r>
              <a:rPr lang="en-US" dirty="0" smtClean="0"/>
              <a:t>occur unintentionally </a:t>
            </a:r>
            <a:r>
              <a:rPr lang="en-US" dirty="0"/>
              <a:t>during completion of work tasks. Electricity </a:t>
            </a:r>
            <a:r>
              <a:rPr lang="en-US" dirty="0" smtClean="0"/>
              <a:t>is not a visual entity. </a:t>
            </a:r>
            <a:r>
              <a:rPr lang="en-US" dirty="0"/>
              <a:t>Only the results may be </a:t>
            </a:r>
            <a:r>
              <a:rPr lang="en-US" dirty="0" smtClean="0"/>
              <a:t>detectable. </a:t>
            </a:r>
            <a:r>
              <a:rPr lang="en-US" dirty="0"/>
              <a:t>A</a:t>
            </a:r>
            <a:r>
              <a:rPr lang="en-US" dirty="0" smtClean="0"/>
              <a:t> trace of </a:t>
            </a:r>
            <a:r>
              <a:rPr lang="en-US" dirty="0"/>
              <a:t>energy </a:t>
            </a:r>
            <a:r>
              <a:rPr lang="en-US" dirty="0" smtClean="0"/>
              <a:t>transfer may occur </a:t>
            </a:r>
            <a:r>
              <a:rPr lang="en-US" dirty="0"/>
              <a:t>at the </a:t>
            </a:r>
            <a:r>
              <a:rPr lang="en-US" dirty="0" smtClean="0"/>
              <a:t>organ tissue</a:t>
            </a:r>
            <a:r>
              <a:rPr lang="en-US" dirty="0"/>
              <a:t>, </a:t>
            </a:r>
            <a:r>
              <a:rPr lang="en-US" dirty="0" smtClean="0"/>
              <a:t>or at the cellular and </a:t>
            </a:r>
            <a:r>
              <a:rPr lang="en-US" dirty="0"/>
              <a:t>molecular level</a:t>
            </a:r>
            <a:r>
              <a:rPr lang="en-US" dirty="0" smtClean="0"/>
              <a:t>. Molecular or cellular energy transfer may cause subtle changes including psychological and neurological effects which may cause long term consequences and chronic symptoms</a:t>
            </a:r>
            <a:r>
              <a:rPr lang="en-US" dirty="0"/>
              <a:t>. </a:t>
            </a:r>
            <a:endParaRPr lang="en-US" dirty="0" smtClean="0"/>
          </a:p>
          <a:p>
            <a:r>
              <a:rPr lang="en-US" dirty="0" smtClean="0"/>
              <a:t>“The appearance of these consequences of electrical injury might be substantially delayed with onset of 1 to 5 or more years after the electrical event.”  The possible delay in observable effects make it difficult to ascribe symptoms to the remote injury that occurred from electric shock when these symptoms from the electrical shock might not arise until well after the event.  </a:t>
            </a:r>
          </a:p>
          <a:p>
            <a:r>
              <a:rPr lang="en-US" dirty="0"/>
              <a:t>Source:  </a:t>
            </a:r>
            <a:r>
              <a:rPr lang="en-US" dirty="0">
                <a:hlinkClick r:id="rId3"/>
              </a:rPr>
              <a:t>http://www.ncbi.nlm.nih.gov/pmc/articles/PMC3771718</a:t>
            </a:r>
            <a:r>
              <a:rPr lang="en-US" dirty="0" smtClean="0">
                <a:hlinkClick r:id="rId3"/>
              </a:rPr>
              <a:t>/</a:t>
            </a:r>
            <a:r>
              <a:rPr lang="en-US" dirty="0" smtClean="0"/>
              <a:t> </a:t>
            </a:r>
            <a:endParaRPr lang="en-US" dirty="0"/>
          </a:p>
        </p:txBody>
      </p:sp>
      <p:sp>
        <p:nvSpPr>
          <p:cNvPr id="5" name="Slide Number Placeholder 4"/>
          <p:cNvSpPr>
            <a:spLocks noGrp="1"/>
          </p:cNvSpPr>
          <p:nvPr>
            <p:ph type="sldNum" sz="quarter" idx="11"/>
          </p:nvPr>
        </p:nvSpPr>
        <p:spPr/>
        <p:txBody>
          <a:bodyPr/>
          <a:lstStyle/>
          <a:p>
            <a:pPr>
              <a:defRPr/>
            </a:pPr>
            <a:fld id="{305FF322-D2AD-4F69-8079-945490A7BF68}" type="slidenum">
              <a:rPr lang="en-US" smtClean="0"/>
              <a:pPr>
                <a:defRPr/>
              </a:pPr>
              <a:t>18</a:t>
            </a:fld>
            <a:endParaRPr lang="en-US"/>
          </a:p>
        </p:txBody>
      </p:sp>
    </p:spTree>
    <p:extLst>
      <p:ext uri="{BB962C8B-B14F-4D97-AF65-F5344CB8AC3E}">
        <p14:creationId xmlns:p14="http://schemas.microsoft.com/office/powerpoint/2010/main" val="2383542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267200"/>
            <a:ext cx="6400799" cy="4183063"/>
          </a:xfrm>
        </p:spPr>
        <p:txBody>
          <a:bodyPr>
            <a:noAutofit/>
          </a:bodyPr>
          <a:lstStyle/>
          <a:p>
            <a:r>
              <a:rPr lang="en-US" sz="1000" dirty="0" smtClean="0">
                <a:latin typeface="Arial" pitchFamily="34" charset="0"/>
                <a:cs typeface="Arial" pitchFamily="34" charset="0"/>
              </a:rPr>
              <a:t>Definitions</a:t>
            </a:r>
            <a:r>
              <a:rPr lang="en-US" sz="1000" baseline="0" dirty="0" smtClean="0">
                <a:latin typeface="Arial" pitchFamily="34" charset="0"/>
                <a:cs typeface="Arial" pitchFamily="34" charset="0"/>
              </a:rPr>
              <a:t> of key terms are important for understanding electrical safety:</a:t>
            </a:r>
          </a:p>
          <a:p>
            <a:endParaRPr lang="en-US" sz="1000" baseline="0" dirty="0" smtClean="0">
              <a:latin typeface="Arial" pitchFamily="34" charset="0"/>
              <a:cs typeface="Arial" pitchFamily="34" charset="0"/>
            </a:endParaRPr>
          </a:p>
          <a:p>
            <a:r>
              <a:rPr lang="en-US" sz="1000" dirty="0" smtClean="0">
                <a:latin typeface="Arial" pitchFamily="34" charset="0"/>
                <a:cs typeface="Arial" pitchFamily="34" charset="0"/>
              </a:rPr>
              <a:t>Voltage</a:t>
            </a:r>
            <a:r>
              <a:rPr lang="en-US" sz="1000" baseline="0" dirty="0" smtClean="0">
                <a:latin typeface="Arial" pitchFamily="34" charset="0"/>
                <a:cs typeface="Arial" pitchFamily="34" charset="0"/>
              </a:rPr>
              <a:t> is</a:t>
            </a:r>
            <a:r>
              <a:rPr lang="en-US" sz="1000" dirty="0" smtClean="0">
                <a:latin typeface="Arial" pitchFamily="34" charset="0"/>
                <a:cs typeface="Arial" pitchFamily="34" charset="0"/>
              </a:rPr>
              <a:t> the force of electricity flowing through</a:t>
            </a:r>
            <a:r>
              <a:rPr lang="en-US" sz="1000" baseline="0" dirty="0" smtClean="0">
                <a:latin typeface="Arial" pitchFamily="34" charset="0"/>
                <a:cs typeface="Arial" pitchFamily="34" charset="0"/>
              </a:rPr>
              <a:t> a conductor, analogous to pressure from the flow of water in a pipe.  </a:t>
            </a:r>
          </a:p>
          <a:p>
            <a:endParaRPr lang="en-US" sz="1000" baseline="0" dirty="0" smtClean="0">
              <a:latin typeface="Arial" pitchFamily="34" charset="0"/>
              <a:cs typeface="Arial" pitchFamily="34" charset="0"/>
            </a:endParaRPr>
          </a:p>
          <a:p>
            <a:r>
              <a:rPr lang="en-US" sz="1000" dirty="0" smtClean="0">
                <a:latin typeface="Arial" pitchFamily="34" charset="0"/>
                <a:cs typeface="Arial" pitchFamily="34" charset="0"/>
              </a:rPr>
              <a:t>Current is a measurement of the</a:t>
            </a:r>
            <a:r>
              <a:rPr lang="en-US" sz="1000" baseline="0" dirty="0" smtClean="0">
                <a:latin typeface="Arial" pitchFamily="34" charset="0"/>
                <a:cs typeface="Arial" pitchFamily="34" charset="0"/>
              </a:rPr>
              <a:t> </a:t>
            </a:r>
            <a:r>
              <a:rPr lang="en-US" sz="1000" dirty="0" smtClean="0">
                <a:latin typeface="Arial" pitchFamily="34" charset="0"/>
                <a:cs typeface="Arial" pitchFamily="34" charset="0"/>
              </a:rPr>
              <a:t>flow of electrons through a conductive</a:t>
            </a:r>
            <a:r>
              <a:rPr lang="en-US" sz="1000" baseline="0" dirty="0" smtClean="0">
                <a:latin typeface="Arial" pitchFamily="34" charset="0"/>
                <a:cs typeface="Arial" pitchFamily="34" charset="0"/>
              </a:rPr>
              <a:t> material, analogous to the flow of water in a pipe. For example, o</a:t>
            </a:r>
            <a:r>
              <a:rPr lang="en-US" sz="1000" dirty="0" smtClean="0">
                <a:latin typeface="Arial" pitchFamily="34" charset="0"/>
                <a:cs typeface="Arial" pitchFamily="34" charset="0"/>
              </a:rPr>
              <a:t>perating an electric switch is like turning on a water faucet. Behind the faucet or switch there must be a source of water or electricity with something to transport it, and with a force to make it flow. In the case of water, the source is a reservoir or pumping station; the transportation is through pipes; and the force to make it flow is provided by a pump. For electricity, the source is the power generating station; current travels through electric conductors (wires); and the force to make it flow - voltage, measured in volts, is provided by a generator.  </a:t>
            </a:r>
          </a:p>
          <a:p>
            <a:endParaRPr lang="en-US" sz="1000" dirty="0" smtClean="0">
              <a:latin typeface="Arial" pitchFamily="34" charset="0"/>
              <a:cs typeface="Arial" pitchFamily="34" charset="0"/>
            </a:endParaRPr>
          </a:p>
          <a:p>
            <a:r>
              <a:rPr lang="en-US" sz="1000" dirty="0" smtClean="0">
                <a:latin typeface="Arial" pitchFamily="34" charset="0"/>
                <a:cs typeface="Arial" pitchFamily="34" charset="0"/>
              </a:rPr>
              <a:t>Conductors are substances such as metals that have little resistance to the flow of electric current.  Resistance provides an obstacle for current, in other words, resistance is </a:t>
            </a:r>
            <a:r>
              <a:rPr lang="en-US" sz="1000" dirty="0">
                <a:latin typeface="Arial" pitchFamily="34" charset="0"/>
                <a:ea typeface="+mn-ea"/>
                <a:cs typeface="Arial" pitchFamily="34" charset="0"/>
              </a:rPr>
              <a:t>the opposition that a substance offers to the flow of electric current</a:t>
            </a:r>
            <a:r>
              <a:rPr lang="en-US" sz="1000" dirty="0" smtClean="0">
                <a:latin typeface="Arial" pitchFamily="34" charset="0"/>
                <a:ea typeface="+mn-ea"/>
                <a:cs typeface="Arial" pitchFamily="34" charset="0"/>
              </a:rPr>
              <a:t>. </a:t>
            </a:r>
            <a:r>
              <a:rPr lang="en-US" sz="1000" dirty="0" smtClean="0">
                <a:latin typeface="Arial" pitchFamily="34" charset="0"/>
                <a:cs typeface="Arial" pitchFamily="34" charset="0"/>
              </a:rPr>
              <a:t>- Dry skin has a fairly high resistance, but when moist, resistance drops radically, making it a ready conductor.  Resistance is measured in ohms.  </a:t>
            </a:r>
          </a:p>
          <a:p>
            <a:endParaRPr lang="en-US" sz="1000" dirty="0" smtClean="0">
              <a:latin typeface="Arial" pitchFamily="34" charset="0"/>
              <a:cs typeface="Arial" pitchFamily="34" charset="0"/>
            </a:endParaRPr>
          </a:p>
          <a:p>
            <a:pPr defTabSz="931679">
              <a:defRPr/>
            </a:pPr>
            <a:r>
              <a:rPr lang="en-US" sz="1000" dirty="0" smtClean="0">
                <a:latin typeface="Arial" pitchFamily="34" charset="0"/>
                <a:cs typeface="Arial" pitchFamily="34" charset="0"/>
              </a:rPr>
              <a:t>Arc flash is a</a:t>
            </a:r>
            <a:r>
              <a:rPr lang="en-US" sz="1000" baseline="0" dirty="0" smtClean="0">
                <a:latin typeface="Arial" pitchFamily="34" charset="0"/>
                <a:cs typeface="Arial" pitchFamily="34" charset="0"/>
              </a:rPr>
              <a:t> sudden, massive release of electrical energy through air </a:t>
            </a:r>
            <a:r>
              <a:rPr lang="en-US" sz="1000" dirty="0" smtClean="0">
                <a:latin typeface="Arial" pitchFamily="34" charset="0"/>
                <a:cs typeface="Arial" pitchFamily="34" charset="0"/>
              </a:rPr>
              <a:t>resulting in a fireball. </a:t>
            </a:r>
            <a:r>
              <a:rPr lang="en-US" sz="1000" dirty="0">
                <a:latin typeface="Arial" pitchFamily="34" charset="0"/>
                <a:ea typeface="+mn-ea"/>
                <a:cs typeface="Arial" pitchFamily="34" charset="0"/>
              </a:rPr>
              <a:t>An arc flash gives off intense heat that can cause severe burns. Temperatures are as high as 35,000 ˚F.  High voltage arcs also produce immense pressure. </a:t>
            </a:r>
            <a:r>
              <a:rPr lang="en-US" sz="1000" dirty="0" smtClean="0">
                <a:latin typeface="Arial" pitchFamily="34" charset="0"/>
                <a:ea typeface="+mn-ea"/>
                <a:cs typeface="Arial" pitchFamily="34" charset="0"/>
              </a:rPr>
              <a:t>This </a:t>
            </a:r>
            <a:r>
              <a:rPr lang="en-US" sz="1000" dirty="0">
                <a:latin typeface="Arial" pitchFamily="34" charset="0"/>
                <a:ea typeface="+mn-ea"/>
                <a:cs typeface="Arial" pitchFamily="34" charset="0"/>
              </a:rPr>
              <a:t>pressure, called an arc blast can hit a worker with great force and sends molten metal droplets from melted copper and aluminum electrical components great distances at extremely high velocities</a:t>
            </a:r>
            <a:r>
              <a:rPr lang="en-US" sz="1000" dirty="0" smtClean="0">
                <a:latin typeface="Arial" pitchFamily="34" charset="0"/>
                <a:ea typeface="+mn-ea"/>
                <a:cs typeface="Arial" pitchFamily="34" charset="0"/>
              </a:rPr>
              <a:t>.  </a:t>
            </a:r>
            <a:r>
              <a:rPr lang="en-US" sz="1000" dirty="0" smtClean="0">
                <a:latin typeface="Arial" pitchFamily="34" charset="0"/>
                <a:cs typeface="Arial" pitchFamily="34" charset="0"/>
              </a:rPr>
              <a:t>Arc flash is also called an arc fault.</a:t>
            </a:r>
          </a:p>
          <a:p>
            <a:endParaRPr lang="en-US" sz="1000" dirty="0" smtClean="0">
              <a:latin typeface="Arial" pitchFamily="34" charset="0"/>
              <a:cs typeface="Arial" pitchFamily="34" charset="0"/>
            </a:endParaRPr>
          </a:p>
          <a:p>
            <a:r>
              <a:rPr lang="en-US" sz="1000" dirty="0" smtClean="0">
                <a:latin typeface="Arial" pitchFamily="34" charset="0"/>
                <a:cs typeface="Arial" pitchFamily="34" charset="0"/>
              </a:rPr>
              <a:t>The arc blast</a:t>
            </a:r>
            <a:r>
              <a:rPr lang="en-US" sz="1000" baseline="0" dirty="0" smtClean="0">
                <a:latin typeface="Arial" pitchFamily="34" charset="0"/>
                <a:cs typeface="Arial" pitchFamily="34" charset="0"/>
              </a:rPr>
              <a:t> is a</a:t>
            </a:r>
            <a:r>
              <a:rPr lang="en-US" sz="1000" dirty="0" smtClean="0">
                <a:latin typeface="Arial" pitchFamily="34" charset="0"/>
                <a:cs typeface="Arial" pitchFamily="34" charset="0"/>
              </a:rPr>
              <a:t> very dangerous</a:t>
            </a:r>
            <a:r>
              <a:rPr lang="en-US" sz="1000" baseline="0" dirty="0" smtClean="0">
                <a:latin typeface="Arial" pitchFamily="34" charset="0"/>
                <a:cs typeface="Arial" pitchFamily="34" charset="0"/>
              </a:rPr>
              <a:t> </a:t>
            </a:r>
            <a:r>
              <a:rPr lang="en-US" sz="1000" dirty="0" smtClean="0">
                <a:latin typeface="Arial" pitchFamily="34" charset="0"/>
                <a:cs typeface="Arial" pitchFamily="34" charset="0"/>
              </a:rPr>
              <a:t>condition associated with an arc flash resulting in a thermal explosion</a:t>
            </a:r>
            <a:r>
              <a:rPr lang="en-US" sz="1000" baseline="0" dirty="0" smtClean="0">
                <a:latin typeface="Arial" pitchFamily="34" charset="0"/>
                <a:cs typeface="Arial" pitchFamily="34" charset="0"/>
              </a:rPr>
              <a:t> with tremendous force.</a:t>
            </a:r>
            <a:endParaRPr lang="en-US" sz="1000" dirty="0" smtClean="0">
              <a:latin typeface="Arial" pitchFamily="34" charset="0"/>
              <a:cs typeface="Arial" pitchFamily="34" charset="0"/>
            </a:endParaRPr>
          </a:p>
          <a:p>
            <a:endParaRPr lang="en-US" sz="1000" dirty="0" smtClean="0"/>
          </a:p>
          <a:p>
            <a:r>
              <a:rPr lang="en-US" sz="1000" dirty="0" smtClean="0"/>
              <a:t>Ohm’s Law explains</a:t>
            </a:r>
            <a:r>
              <a:rPr lang="en-US" sz="1000" baseline="0" dirty="0" smtClean="0"/>
              <a:t> the mathematical relationship between current, voltage and resistance.</a:t>
            </a:r>
            <a:endParaRPr lang="en-US" sz="1000" dirty="0"/>
          </a:p>
        </p:txBody>
      </p:sp>
      <p:sp>
        <p:nvSpPr>
          <p:cNvPr id="4" name="Slide Number Placeholder 3"/>
          <p:cNvSpPr>
            <a:spLocks noGrp="1"/>
          </p:cNvSpPr>
          <p:nvPr>
            <p:ph type="sldNum" sz="quarter" idx="10"/>
          </p:nvPr>
        </p:nvSpPr>
        <p:spPr/>
        <p:txBody>
          <a:bodyPr/>
          <a:lstStyle/>
          <a:p>
            <a:pPr>
              <a:defRPr/>
            </a:pPr>
            <a:fld id="{77FA96BC-FF2A-47EF-BB55-64B9AF9466C6}"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marL="0" lvl="2"/>
            <a:r>
              <a:rPr lang="en-US" dirty="0">
                <a:latin typeface="Arial" pitchFamily="34" charset="0"/>
                <a:ea typeface="Verdana" pitchFamily="34" charset="0"/>
                <a:cs typeface="Arial" pitchFamily="34" charset="0"/>
              </a:rPr>
              <a:t>As a source of energy, electricity is used without much thought about the hazards it can cause.  Because electricity is a familiar part of our lives, it often is not treated with enough caution.  An electrical hazard is any dangerous electrical condition.  Electricity is unseen and electrical hazards are easily un-recognized.  Electricity provides no warning of its hazards, and hazard awareness is important to prevent electrocution. </a:t>
            </a:r>
            <a:r>
              <a:rPr lang="en-US" dirty="0"/>
              <a:t>Electrical thermal burns cause injuries to skin surfaces; electrical burns can also cause internal burns to vital organs, arc flash burns, flame burns, contact burns (thermal burns) or a combination thereof.</a:t>
            </a:r>
          </a:p>
          <a:p>
            <a:endParaRPr lang="en-US" dirty="0">
              <a:latin typeface="Arial" pitchFamily="34" charset="0"/>
              <a:ea typeface="Verdana" pitchFamily="34" charset="0"/>
              <a:cs typeface="Arial" pitchFamily="34" charset="0"/>
            </a:endParaRPr>
          </a:p>
          <a:p>
            <a:pPr defTabSz="931679">
              <a:defRPr/>
            </a:pPr>
            <a:r>
              <a:rPr lang="en-US" dirty="0" smtClean="0">
                <a:latin typeface="Arial" pitchFamily="34" charset="0"/>
                <a:ea typeface="Verdana" pitchFamily="34" charset="0"/>
                <a:cs typeface="Arial" pitchFamily="34" charset="0"/>
              </a:rPr>
              <a:t>Coming </a:t>
            </a:r>
            <a:r>
              <a:rPr lang="en-US" dirty="0">
                <a:latin typeface="Arial" pitchFamily="34" charset="0"/>
                <a:ea typeface="Verdana" pitchFamily="34" charset="0"/>
                <a:cs typeface="Arial" pitchFamily="34" charset="0"/>
              </a:rPr>
              <a:t>in physical contact with an electrical voltage can cause current to flow through the body, resulting in electric shock and electrocution. Serious injury or even death may occur.  As a result, an average of one worker is electrocuted on the job every day of every year! Electrocution is the fifth leading cause of work-related deaths.  More than half of fatal workplace electrocutions occur during constructing, repairing, cleaning, inspecting, or painting. </a:t>
            </a:r>
          </a:p>
          <a:p>
            <a:pPr defTabSz="931679">
              <a:defRPr/>
            </a:pPr>
            <a:endParaRPr lang="en-US" sz="1100" dirty="0">
              <a:latin typeface="Arial" pitchFamily="34" charset="0"/>
              <a:ea typeface="Verdana" pitchFamily="34" charset="0"/>
              <a:cs typeface="Arial" pitchFamily="34" charset="0"/>
            </a:endParaRPr>
          </a:p>
          <a:p>
            <a:pPr defTabSz="931679">
              <a:defRPr/>
            </a:pPr>
            <a:endParaRPr lang="en-US" sz="1100" dirty="0">
              <a:latin typeface="Verdana" pitchFamily="34" charset="0"/>
              <a:ea typeface="Verdana" pitchFamily="34" charset="0"/>
              <a:cs typeface="Verdana" pitchFamily="34" charset="0"/>
            </a:endParaRPr>
          </a:p>
          <a:p>
            <a:endParaRPr lang="en-US" dirty="0">
              <a:latin typeface="Times New Roman" pitchFamily="18" charset="0"/>
              <a:ea typeface="+mn-ea"/>
              <a:cs typeface="+mn-cs"/>
            </a:endParaRPr>
          </a:p>
        </p:txBody>
      </p:sp>
      <p:sp>
        <p:nvSpPr>
          <p:cNvPr id="3" name="Slide Number Placeholder 2"/>
          <p:cNvSpPr>
            <a:spLocks noGrp="1"/>
          </p:cNvSpPr>
          <p:nvPr>
            <p:ph type="sldNum" sz="quarter" idx="11"/>
          </p:nvPr>
        </p:nvSpPr>
        <p:spPr/>
        <p:txBody>
          <a:bodyPr/>
          <a:lstStyle/>
          <a:p>
            <a:pPr>
              <a:defRPr/>
            </a:pPr>
            <a:fld id="{305FF322-D2AD-4F69-8079-945490A7BF68}"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Severe</a:t>
            </a:r>
            <a:r>
              <a:rPr lang="en-US" baseline="0" dirty="0" smtClean="0"/>
              <a:t> injuries can occur from milliamps of current.  One (1) ampere is equal to 1,000 milliamps. Greater than 500 milliamps (</a:t>
            </a:r>
            <a:r>
              <a:rPr lang="en-US" dirty="0" smtClean="0"/>
              <a:t>0.5 amps) </a:t>
            </a:r>
            <a:r>
              <a:rPr lang="en-US" baseline="0" dirty="0" smtClean="0"/>
              <a:t>can cause the heart to stop.</a:t>
            </a:r>
            <a:r>
              <a:rPr lang="en-US" dirty="0"/>
              <a:t> </a:t>
            </a:r>
            <a:r>
              <a:rPr lang="en-US" dirty="0" smtClean="0"/>
              <a:t>The </a:t>
            </a:r>
            <a:r>
              <a:rPr lang="en-US" dirty="0"/>
              <a:t>severity of injury from electrical shock depends on the amount of electrical current and the length of time the current passes through the body. For example, 1/10 of an ampere (amp) of electricity going through the body for just 2 seconds is enough to cause death</a:t>
            </a:r>
            <a:r>
              <a:rPr lang="en-US" dirty="0" smtClean="0"/>
              <a:t>.  </a:t>
            </a:r>
            <a:r>
              <a:rPr lang="en-US" dirty="0"/>
              <a:t>Refer to: </a:t>
            </a:r>
            <a:r>
              <a:rPr lang="en-US" dirty="0">
                <a:hlinkClick r:id="rId3"/>
              </a:rPr>
              <a:t>http://</a:t>
            </a:r>
            <a:r>
              <a:rPr lang="en-US" dirty="0" smtClean="0">
                <a:hlinkClick r:id="rId3"/>
              </a:rPr>
              <a:t>www.elcosh.org/document/1624/888/d000543/section2.html</a:t>
            </a:r>
            <a:r>
              <a:rPr lang="en-US" dirty="0" smtClean="0"/>
              <a:t> </a:t>
            </a:r>
            <a:endParaRPr lang="en-US" baseline="0" dirty="0" smtClean="0"/>
          </a:p>
          <a:p>
            <a:endParaRPr lang="en-US" baseline="0" dirty="0" smtClean="0"/>
          </a:p>
          <a:p>
            <a:r>
              <a:rPr lang="en-US" baseline="0" dirty="0" smtClean="0"/>
              <a:t>The voltage can be very high and not cause a fatality as long as the current is low.  For example, a </a:t>
            </a:r>
            <a:r>
              <a:rPr lang="en-US" baseline="0" dirty="0" err="1" smtClean="0"/>
              <a:t>taser</a:t>
            </a:r>
            <a:r>
              <a:rPr lang="en-US" baseline="0" dirty="0" smtClean="0"/>
              <a:t> can deliver 10.000 volts but they are generally not fatal.</a:t>
            </a:r>
          </a:p>
          <a:p>
            <a:endParaRPr lang="en-US" dirty="0"/>
          </a:p>
          <a:p>
            <a:r>
              <a:rPr lang="en-US" dirty="0"/>
              <a:t>The extent of an electrical injury is determined by </a:t>
            </a:r>
            <a:r>
              <a:rPr lang="en-US" dirty="0" smtClean="0"/>
              <a:t>several factors: current</a:t>
            </a:r>
            <a:r>
              <a:rPr lang="en-US" dirty="0"/>
              <a:t>, voltage strength, resistance to flow, the duration of contact with the source, the pathway of flow, and the type of current – Direct Current (DC) or Alternating Current (AC</a:t>
            </a:r>
            <a:r>
              <a:rPr lang="en-US" dirty="0" smtClean="0"/>
              <a:t>).</a:t>
            </a:r>
            <a:endParaRPr lang="en-US" dirty="0"/>
          </a:p>
          <a:p>
            <a:endParaRPr lang="en-US" dirty="0"/>
          </a:p>
        </p:txBody>
      </p:sp>
      <p:sp>
        <p:nvSpPr>
          <p:cNvPr id="5" name="Slide Number Placeholder 4"/>
          <p:cNvSpPr>
            <a:spLocks noGrp="1"/>
          </p:cNvSpPr>
          <p:nvPr>
            <p:ph type="sldNum" sz="quarter" idx="11"/>
          </p:nvPr>
        </p:nvSpPr>
        <p:spPr/>
        <p:txBody>
          <a:bodyPr/>
          <a:lstStyle/>
          <a:p>
            <a:pPr>
              <a:defRPr/>
            </a:pPr>
            <a:fld id="{305FF322-D2AD-4F69-8079-945490A7BF68}" type="slidenum">
              <a:rPr lang="en-US" smtClean="0"/>
              <a:pPr>
                <a:defRPr/>
              </a:pPr>
              <a:t>20</a:t>
            </a:fld>
            <a:endParaRPr lang="en-US"/>
          </a:p>
        </p:txBody>
      </p:sp>
    </p:spTree>
    <p:extLst>
      <p:ext uri="{BB962C8B-B14F-4D97-AF65-F5344CB8AC3E}">
        <p14:creationId xmlns:p14="http://schemas.microsoft.com/office/powerpoint/2010/main" val="1170875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7FA96BC-FF2A-47EF-BB55-64B9AF9466C6}"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little current is required</a:t>
            </a:r>
            <a:r>
              <a:rPr lang="en-US" baseline="0" dirty="0" smtClean="0"/>
              <a:t> to cause an injury or even death.  Ten thousandths of an amp might be fatal.  The skin’s resistance to electric current changes as a function of the moisture present and changes in ambient temperature, humidity; and human factors such as anxiety and fright.  Body tissue contains water and electrolytes which are highly conductive.  The voltage determines the amount of current passing through the body based on Ohm’s law which states that current (amperes) equals voltage divided by resistance.</a:t>
            </a:r>
          </a:p>
          <a:p>
            <a:endParaRPr lang="en-US" baseline="0" dirty="0" smtClean="0"/>
          </a:p>
          <a:p>
            <a:endParaRPr lang="en-US" dirty="0"/>
          </a:p>
        </p:txBody>
      </p:sp>
      <p:sp>
        <p:nvSpPr>
          <p:cNvPr id="5" name="Slide Number Placeholder 4"/>
          <p:cNvSpPr>
            <a:spLocks noGrp="1"/>
          </p:cNvSpPr>
          <p:nvPr>
            <p:ph type="sldNum" sz="quarter" idx="11"/>
          </p:nvPr>
        </p:nvSpPr>
        <p:spPr/>
        <p:txBody>
          <a:bodyPr/>
          <a:lstStyle/>
          <a:p>
            <a:pPr>
              <a:defRPr/>
            </a:pPr>
            <a:fld id="{305FF322-D2AD-4F69-8079-945490A7BF68}" type="slidenum">
              <a:rPr lang="en-US" smtClean="0"/>
              <a:pPr>
                <a:defRPr/>
              </a:pPr>
              <a:t>22</a:t>
            </a:fld>
            <a:endParaRPr lang="en-US"/>
          </a:p>
        </p:txBody>
      </p:sp>
    </p:spTree>
    <p:extLst>
      <p:ext uri="{BB962C8B-B14F-4D97-AF65-F5344CB8AC3E}">
        <p14:creationId xmlns:p14="http://schemas.microsoft.com/office/powerpoint/2010/main" val="141860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79">
              <a:defRPr/>
            </a:pPr>
            <a:r>
              <a:rPr lang="en-US" dirty="0">
                <a:latin typeface="Arial" pitchFamily="34" charset="0"/>
                <a:ea typeface="+mn-ea"/>
                <a:cs typeface="Arial" pitchFamily="34" charset="0"/>
              </a:rPr>
              <a:t>Electrical injuries consist of four main types: 1) fatal electrocution, 2) electric shock, 3) burns, and 4) falls because of muscle reflex action from an electrical  shock. Electrocution can cause permanent nerve damage including paralysis, loss of muscle, skin or other tissue from internal or external burns. </a:t>
            </a:r>
            <a:r>
              <a:rPr lang="en-US" dirty="0" smtClean="0">
                <a:latin typeface="Arial" pitchFamily="34" charset="0"/>
                <a:ea typeface="+mn-ea"/>
                <a:cs typeface="Arial" pitchFamily="34" charset="0"/>
              </a:rPr>
              <a:t>A </a:t>
            </a:r>
            <a:r>
              <a:rPr lang="en-US" dirty="0">
                <a:latin typeface="Arial" pitchFamily="34" charset="0"/>
                <a:ea typeface="+mn-ea"/>
                <a:cs typeface="Arial" pitchFamily="34" charset="0"/>
              </a:rPr>
              <a:t>severe shock can cause much more damage to the body than is visible. A person may suffer internal bleeding and destruction of tissues, nerves, and muscles. </a:t>
            </a:r>
            <a:r>
              <a:rPr lang="en-US" dirty="0" smtClean="0">
                <a:latin typeface="Arial" pitchFamily="34" charset="0"/>
                <a:ea typeface="+mn-ea"/>
                <a:cs typeface="Arial" pitchFamily="34" charset="0"/>
              </a:rPr>
              <a:t> Sometimes </a:t>
            </a:r>
            <a:r>
              <a:rPr lang="en-US" dirty="0">
                <a:latin typeface="Arial" pitchFamily="34" charset="0"/>
                <a:ea typeface="+mn-ea"/>
                <a:cs typeface="Arial" pitchFamily="34" charset="0"/>
              </a:rPr>
              <a:t>the hidden injuries caused by electrical shock result in a delayed death. </a:t>
            </a:r>
            <a:r>
              <a:rPr lang="en-US" dirty="0" smtClean="0">
                <a:latin typeface="Arial" pitchFamily="34" charset="0"/>
                <a:ea typeface="+mn-ea"/>
                <a:cs typeface="Arial" pitchFamily="34" charset="0"/>
              </a:rPr>
              <a:t> </a:t>
            </a:r>
          </a:p>
          <a:p>
            <a:pPr defTabSz="931679">
              <a:defRPr/>
            </a:pPr>
            <a:endParaRPr lang="en-US" dirty="0" smtClean="0">
              <a:latin typeface="Arial" pitchFamily="34" charset="0"/>
              <a:ea typeface="+mn-ea"/>
              <a:cs typeface="Arial" pitchFamily="34" charset="0"/>
            </a:endParaRPr>
          </a:p>
          <a:p>
            <a:pPr defTabSz="931679">
              <a:defRPr/>
            </a:pPr>
            <a:r>
              <a:rPr lang="en-US" dirty="0" smtClean="0">
                <a:latin typeface="Arial" pitchFamily="34" charset="0"/>
                <a:ea typeface="+mn-ea"/>
                <a:cs typeface="Arial" pitchFamily="34" charset="0"/>
              </a:rPr>
              <a:t>Even </a:t>
            </a:r>
            <a:r>
              <a:rPr lang="en-US" dirty="0">
                <a:latin typeface="Arial" pitchFamily="34" charset="0"/>
                <a:ea typeface="+mn-ea"/>
                <a:cs typeface="Arial" pitchFamily="34" charset="0"/>
              </a:rPr>
              <a:t>if the electrical current is too small to cause injury, the reaction from the shock can cause one to </a:t>
            </a:r>
            <a:r>
              <a:rPr lang="en-US" dirty="0" smtClean="0">
                <a:latin typeface="Arial" pitchFamily="34" charset="0"/>
                <a:ea typeface="+mn-ea"/>
                <a:cs typeface="Arial" pitchFamily="34" charset="0"/>
              </a:rPr>
              <a:t>fall </a:t>
            </a:r>
            <a:r>
              <a:rPr lang="en-US" dirty="0">
                <a:latin typeface="Arial" pitchFamily="34" charset="0"/>
                <a:ea typeface="+mn-ea"/>
                <a:cs typeface="Arial" pitchFamily="34" charset="0"/>
              </a:rPr>
              <a:t>resulting in bruises, broken bones, or even death</a:t>
            </a:r>
            <a:r>
              <a:rPr lang="en-US" dirty="0" smtClean="0">
                <a:latin typeface="Arial" pitchFamily="34" charset="0"/>
                <a:ea typeface="+mn-ea"/>
                <a:cs typeface="Arial" pitchFamily="34" charset="0"/>
              </a:rPr>
              <a:t>.  </a:t>
            </a:r>
          </a:p>
          <a:p>
            <a:pPr defTabSz="931679">
              <a:defRPr/>
            </a:pPr>
            <a:endParaRPr lang="en-US" dirty="0">
              <a:latin typeface="Arial" pitchFamily="34" charset="0"/>
              <a:ea typeface="+mn-ea"/>
              <a:cs typeface="Arial" pitchFamily="34" charset="0"/>
            </a:endParaRPr>
          </a:p>
          <a:p>
            <a:pPr defTabSz="914307">
              <a:defRPr/>
            </a:pPr>
            <a:r>
              <a:rPr lang="en-US" dirty="0" smtClean="0">
                <a:latin typeface="Arial" pitchFamily="34" charset="0"/>
                <a:cs typeface="Arial" pitchFamily="34" charset="0"/>
              </a:rPr>
              <a:t>Low voltages  does not mean low hazard.  Low</a:t>
            </a:r>
            <a:r>
              <a:rPr lang="en-US" baseline="0" dirty="0" smtClean="0">
                <a:latin typeface="Arial" pitchFamily="34" charset="0"/>
                <a:cs typeface="Arial" pitchFamily="34" charset="0"/>
              </a:rPr>
              <a:t> voltages </a:t>
            </a:r>
            <a:r>
              <a:rPr lang="en-US" dirty="0" smtClean="0">
                <a:latin typeface="Arial" pitchFamily="34" charset="0"/>
                <a:cs typeface="Arial" pitchFamily="34" charset="0"/>
              </a:rPr>
              <a:t>can be extremely dangerous because, all other factors being equal, the degree of injury increases the longer the body is in contact with the circuit.</a:t>
            </a:r>
          </a:p>
          <a:p>
            <a:endParaRPr lang="en-US" dirty="0"/>
          </a:p>
        </p:txBody>
      </p:sp>
      <p:sp>
        <p:nvSpPr>
          <p:cNvPr id="4" name="Slide Number Placeholder 3"/>
          <p:cNvSpPr>
            <a:spLocks noGrp="1"/>
          </p:cNvSpPr>
          <p:nvPr>
            <p:ph type="sldNum" sz="quarter" idx="10"/>
          </p:nvPr>
        </p:nvSpPr>
        <p:spPr/>
        <p:txBody>
          <a:bodyPr/>
          <a:lstStyle/>
          <a:p>
            <a:pPr>
              <a:defRPr/>
            </a:pPr>
            <a:fld id="{77FA96BC-FF2A-47EF-BB55-64B9AF9466C6}"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Electricity can harm the human body</a:t>
            </a:r>
            <a:r>
              <a:rPr lang="en-US" baseline="0" dirty="0" smtClean="0"/>
              <a:t> in different ways: 1) Electricity can harm the heart.  Electricity causes fibrillation or abnormal heart action and stops the heart from functioning properly.  Electric current also harms the brain and nervous system and can cause one to stop breathing; 2) skin burns are contact burns from hot objects caused by heating from the flow of electricity; 3) electric shock can cause a no-let-go or a violent reflex muscle action.  For example, this reflex action can cause one to fall off a ladder; 4) Internal burns are caused by electricity flowing inside the body and can destroy tissue and internal organs, and; 5) arc flash is an electrical short circuit through air which causes extremely high temperatures and an explosion with a fireball.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77FA96BC-FF2A-47EF-BB55-64B9AF9466C6}"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pitchFamily="34" charset="0"/>
                <a:ea typeface="+mn-ea"/>
                <a:cs typeface="Arial" pitchFamily="34" charset="0"/>
              </a:rPr>
              <a:t>Contact with overhead power lines is the leading cause of on-the-job electrocution fatalities.  Aluminum ladders or extended booms conduct </a:t>
            </a:r>
            <a:r>
              <a:rPr lang="en-US" dirty="0" smtClean="0">
                <a:latin typeface="Arial" pitchFamily="34" charset="0"/>
                <a:ea typeface="+mn-ea"/>
                <a:cs typeface="Arial" pitchFamily="34" charset="0"/>
              </a:rPr>
              <a:t>electricity.</a:t>
            </a:r>
            <a:r>
              <a:rPr lang="en-US" baseline="0" dirty="0" smtClean="0">
                <a:latin typeface="Arial" pitchFamily="34" charset="0"/>
                <a:ea typeface="+mn-ea"/>
                <a:cs typeface="Arial" pitchFamily="34" charset="0"/>
              </a:rPr>
              <a:t>  W</a:t>
            </a:r>
            <a:r>
              <a:rPr lang="en-US" dirty="0" smtClean="0">
                <a:latin typeface="Arial" pitchFamily="34" charset="0"/>
                <a:ea typeface="+mn-ea"/>
                <a:cs typeface="Arial" pitchFamily="34" charset="0"/>
              </a:rPr>
              <a:t>hen making physical contact </a:t>
            </a:r>
            <a:r>
              <a:rPr lang="en-US" dirty="0">
                <a:latin typeface="Arial" pitchFamily="34" charset="0"/>
                <a:ea typeface="+mn-ea"/>
                <a:cs typeface="Arial" pitchFamily="34" charset="0"/>
              </a:rPr>
              <a:t>with power </a:t>
            </a:r>
            <a:r>
              <a:rPr lang="en-US" dirty="0" smtClean="0">
                <a:latin typeface="Arial" pitchFamily="34" charset="0"/>
                <a:ea typeface="+mn-ea"/>
                <a:cs typeface="Arial" pitchFamily="34" charset="0"/>
              </a:rPr>
              <a:t>lines, ladders or booms become </a:t>
            </a:r>
            <a:r>
              <a:rPr lang="en-US" dirty="0">
                <a:latin typeface="Arial" pitchFamily="34" charset="0"/>
                <a:ea typeface="+mn-ea"/>
                <a:cs typeface="Arial" pitchFamily="34" charset="0"/>
              </a:rPr>
              <a:t>energized. </a:t>
            </a:r>
            <a:r>
              <a:rPr lang="en-US" dirty="0" smtClean="0">
                <a:latin typeface="Arial" pitchFamily="34" charset="0"/>
                <a:ea typeface="+mn-ea"/>
                <a:cs typeface="Arial" pitchFamily="34" charset="0"/>
              </a:rPr>
              <a:t> Overhead </a:t>
            </a:r>
            <a:r>
              <a:rPr lang="en-US" dirty="0">
                <a:latin typeface="Arial" pitchFamily="34" charset="0"/>
                <a:ea typeface="+mn-ea"/>
                <a:cs typeface="Arial" pitchFamily="34" charset="0"/>
              </a:rPr>
              <a:t>power lines are especially hazardous. </a:t>
            </a:r>
          </a:p>
          <a:p>
            <a:endParaRPr lang="en-US" dirty="0">
              <a:latin typeface="Arial" pitchFamily="34" charset="0"/>
              <a:ea typeface="+mn-ea"/>
              <a:cs typeface="Arial" pitchFamily="34" charset="0"/>
            </a:endParaRPr>
          </a:p>
          <a:p>
            <a:pPr defTabSz="914307">
              <a:defRPr/>
            </a:pPr>
            <a:r>
              <a:rPr lang="en-US" dirty="0">
                <a:latin typeface="Arial" pitchFamily="34" charset="0"/>
                <a:ea typeface="+mn-ea"/>
                <a:cs typeface="Arial" pitchFamily="34" charset="0"/>
              </a:rPr>
              <a:t>43% of all occupational fatalities </a:t>
            </a:r>
            <a:r>
              <a:rPr lang="en-US" dirty="0">
                <a:latin typeface="Arial" pitchFamily="34" charset="0"/>
                <a:cs typeface="Arial" pitchFamily="34" charset="0"/>
              </a:rPr>
              <a:t>from 2003 to 2007 were from contact with overhead power lines.  But worker contact with overhead power lines was involved in only two percent of nonfatal electrical accidents. </a:t>
            </a:r>
            <a:r>
              <a:rPr lang="en-US" dirty="0" smtClean="0">
                <a:latin typeface="Arial" pitchFamily="34" charset="0"/>
                <a:cs typeface="Arial" pitchFamily="34" charset="0"/>
              </a:rPr>
              <a:t> </a:t>
            </a:r>
            <a:r>
              <a:rPr lang="en-US" dirty="0">
                <a:latin typeface="Arial" pitchFamily="34" charset="0"/>
                <a:cs typeface="Arial" pitchFamily="34" charset="0"/>
              </a:rPr>
              <a:t>Non-fatal electrical injuries are also the 2</a:t>
            </a:r>
            <a:r>
              <a:rPr lang="en-US" baseline="30000" dirty="0">
                <a:latin typeface="Arial" pitchFamily="34" charset="0"/>
                <a:cs typeface="Arial" pitchFamily="34" charset="0"/>
              </a:rPr>
              <a:t>nd</a:t>
            </a:r>
            <a:r>
              <a:rPr lang="en-US" dirty="0">
                <a:latin typeface="Arial" pitchFamily="34" charset="0"/>
                <a:cs typeface="Arial" pitchFamily="34" charset="0"/>
              </a:rPr>
              <a:t> most costly workers’ compensation claim.  </a:t>
            </a:r>
            <a:r>
              <a:rPr lang="en-US" dirty="0" smtClean="0">
                <a:latin typeface="Arial" pitchFamily="34" charset="0"/>
                <a:cs typeface="Arial" pitchFamily="34" charset="0"/>
              </a:rPr>
              <a:t>These statistics demonstrate</a:t>
            </a:r>
            <a:r>
              <a:rPr lang="en-US" baseline="0" dirty="0" smtClean="0">
                <a:latin typeface="Arial" pitchFamily="34" charset="0"/>
                <a:cs typeface="Arial" pitchFamily="34" charset="0"/>
              </a:rPr>
              <a:t> that</a:t>
            </a:r>
            <a:r>
              <a:rPr lang="en-US" dirty="0" smtClean="0">
                <a:latin typeface="Arial" pitchFamily="34" charset="0"/>
                <a:cs typeface="Arial" pitchFamily="34" charset="0"/>
              </a:rPr>
              <a:t> injuries which occur from non-fatal electrical incidents are severe and the likelihood for a fatality is high when power line contact occurs.</a:t>
            </a:r>
          </a:p>
          <a:p>
            <a:endParaRPr lang="en-US" dirty="0" smtClean="0">
              <a:latin typeface="Arial" pitchFamily="34" charset="0"/>
              <a:ea typeface="+mn-ea"/>
              <a:cs typeface="Arial" pitchFamily="34" charset="0"/>
            </a:endParaRPr>
          </a:p>
          <a:p>
            <a:endParaRPr lang="en-US" dirty="0" smtClean="0">
              <a:latin typeface="Arial" pitchFamily="34" charset="0"/>
              <a:ea typeface="+mn-ea"/>
              <a:cs typeface="Arial" pitchFamily="34" charset="0"/>
            </a:endParaRPr>
          </a:p>
          <a:p>
            <a:endParaRPr lang="en-US" dirty="0">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77FA96BC-FF2A-47EF-BB55-64B9AF9466C6}"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Water can become</a:t>
            </a:r>
            <a:r>
              <a:rPr lang="en-US" baseline="0" dirty="0" smtClean="0"/>
              <a:t> energized near a dock.  Persons swimming in electrified water can die from electrocution, called electric shock drowning.</a:t>
            </a:r>
          </a:p>
          <a:p>
            <a:endParaRPr lang="en-US" dirty="0"/>
          </a:p>
          <a:p>
            <a:r>
              <a:rPr lang="en-US" dirty="0" smtClean="0"/>
              <a:t>Other electrocution risks can occur with water and electricity with the following examples:</a:t>
            </a:r>
          </a:p>
          <a:p>
            <a:pPr marL="171450" indent="-171450">
              <a:buFont typeface="Arial" panose="020B0604020202020204" pitchFamily="34" charset="0"/>
              <a:buChar char="•"/>
            </a:pPr>
            <a:r>
              <a:rPr lang="en-US" dirty="0" smtClean="0"/>
              <a:t>Never </a:t>
            </a:r>
            <a:r>
              <a:rPr lang="en-US" dirty="0"/>
              <a:t>use any electrical appliance near water </a:t>
            </a:r>
          </a:p>
          <a:p>
            <a:pPr marL="171450" indent="-171450">
              <a:buFont typeface="Arial" panose="020B0604020202020204" pitchFamily="34" charset="0"/>
              <a:buChar char="•"/>
            </a:pPr>
            <a:r>
              <a:rPr lang="en-US" dirty="0"/>
              <a:t>Never touch anything electrical with wet hands or bare feet </a:t>
            </a:r>
          </a:p>
          <a:p>
            <a:pPr marL="171450" indent="-171450">
              <a:buFont typeface="Arial" panose="020B0604020202020204" pitchFamily="34" charset="0"/>
              <a:buChar char="•"/>
            </a:pPr>
            <a:r>
              <a:rPr lang="en-US" dirty="0"/>
              <a:t>Never leave an electrical appliance where it can fall into the bath or basin </a:t>
            </a:r>
          </a:p>
          <a:p>
            <a:pPr marL="171450" indent="-171450">
              <a:buFont typeface="Arial" panose="020B0604020202020204" pitchFamily="34" charset="0"/>
              <a:buChar char="•"/>
            </a:pPr>
            <a:r>
              <a:rPr lang="en-US" dirty="0"/>
              <a:t>Never leave an electrical appliance unattended around children </a:t>
            </a:r>
          </a:p>
          <a:p>
            <a:pPr marL="171450" indent="-171450">
              <a:buFont typeface="Arial" panose="020B0604020202020204" pitchFamily="34" charset="0"/>
              <a:buChar char="•"/>
            </a:pPr>
            <a:r>
              <a:rPr lang="en-US" dirty="0"/>
              <a:t>Switch off and unplug all portable electric appliances, such as hairdryers, hair straighteners, shavers, </a:t>
            </a:r>
            <a:r>
              <a:rPr lang="en-US" dirty="0" err="1"/>
              <a:t>etc</a:t>
            </a:r>
            <a:r>
              <a:rPr lang="en-US" dirty="0"/>
              <a:t> after use </a:t>
            </a:r>
          </a:p>
          <a:p>
            <a:pPr marL="171450" indent="-171450">
              <a:buFont typeface="Arial" panose="020B0604020202020204" pitchFamily="34" charset="0"/>
              <a:buChar char="•"/>
            </a:pPr>
            <a:r>
              <a:rPr lang="en-US" dirty="0"/>
              <a:t>Do not use portable heaters in bathroom areas - use a strip heater installed high on the wall or a ceiling unit installed by a registered electrical contractor </a:t>
            </a:r>
          </a:p>
          <a:p>
            <a:pPr marL="171450" indent="-171450">
              <a:buFont typeface="Arial" panose="020B0604020202020204" pitchFamily="34" charset="0"/>
              <a:buChar char="•"/>
            </a:pPr>
            <a:r>
              <a:rPr lang="en-US" dirty="0"/>
              <a:t>Use extreme care when using electrical appliances near sinks, baths or swimming pools </a:t>
            </a:r>
          </a:p>
          <a:p>
            <a:pPr marL="171450" indent="-171450">
              <a:buFont typeface="Arial" panose="020B0604020202020204" pitchFamily="34" charset="0"/>
              <a:buChar char="•"/>
            </a:pPr>
            <a:r>
              <a:rPr lang="en-US" dirty="0"/>
              <a:t>If an electrical appliance has been immersed in water it must be disposed of immediately </a:t>
            </a:r>
          </a:p>
          <a:p>
            <a:endParaRPr lang="en-US" dirty="0"/>
          </a:p>
        </p:txBody>
      </p:sp>
      <p:sp>
        <p:nvSpPr>
          <p:cNvPr id="5" name="Slide Number Placeholder 4"/>
          <p:cNvSpPr>
            <a:spLocks noGrp="1"/>
          </p:cNvSpPr>
          <p:nvPr>
            <p:ph type="sldNum" sz="quarter" idx="11"/>
          </p:nvPr>
        </p:nvSpPr>
        <p:spPr/>
        <p:txBody>
          <a:bodyPr/>
          <a:lstStyle/>
          <a:p>
            <a:pPr>
              <a:defRPr/>
            </a:pPr>
            <a:fld id="{305FF322-D2AD-4F69-8079-945490A7BF68}" type="slidenum">
              <a:rPr lang="en-US" smtClean="0"/>
              <a:pPr>
                <a:defRPr/>
              </a:pPr>
              <a:t>26</a:t>
            </a:fld>
            <a:endParaRPr lang="en-US"/>
          </a:p>
        </p:txBody>
      </p:sp>
    </p:spTree>
    <p:extLst>
      <p:ext uri="{BB962C8B-B14F-4D97-AF65-F5344CB8AC3E}">
        <p14:creationId xmlns:p14="http://schemas.microsoft.com/office/powerpoint/2010/main" val="35364751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Electricity is fatal because</a:t>
            </a:r>
            <a:r>
              <a:rPr lang="en-US" baseline="0" dirty="0" smtClean="0"/>
              <a:t> of the way it affects the body through adverse effects on the heart, severe muscular contractions or reflex actions, internal and external burns, the cessation of breathing, severe neurological injury and external burns.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77FA96BC-FF2A-47EF-BB55-64B9AF9466C6}"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6921">
              <a:defRPr>
                <a:solidFill>
                  <a:schemeClr val="tx1"/>
                </a:solidFill>
                <a:latin typeface="Calibri" pitchFamily="34" charset="0"/>
              </a:defRPr>
            </a:lvl1pPr>
            <a:lvl2pPr marL="757066" indent="-291179" defTabSz="926921">
              <a:defRPr>
                <a:solidFill>
                  <a:schemeClr val="tx1"/>
                </a:solidFill>
                <a:latin typeface="Calibri" pitchFamily="34" charset="0"/>
              </a:defRPr>
            </a:lvl2pPr>
            <a:lvl3pPr marL="1164717" indent="-232943" defTabSz="926921">
              <a:defRPr>
                <a:solidFill>
                  <a:schemeClr val="tx1"/>
                </a:solidFill>
                <a:latin typeface="Calibri" pitchFamily="34" charset="0"/>
              </a:defRPr>
            </a:lvl3pPr>
            <a:lvl4pPr marL="1630604" indent="-232943" defTabSz="926921">
              <a:defRPr>
                <a:solidFill>
                  <a:schemeClr val="tx1"/>
                </a:solidFill>
                <a:latin typeface="Calibri" pitchFamily="34" charset="0"/>
              </a:defRPr>
            </a:lvl4pPr>
            <a:lvl5pPr marL="2096491" indent="-232943" defTabSz="926921">
              <a:defRPr>
                <a:solidFill>
                  <a:schemeClr val="tx1"/>
                </a:solidFill>
                <a:latin typeface="Calibri" pitchFamily="34" charset="0"/>
              </a:defRPr>
            </a:lvl5pPr>
            <a:lvl6pPr marL="2562377" indent="-232943" defTabSz="926921" fontAlgn="base">
              <a:spcBef>
                <a:spcPct val="0"/>
              </a:spcBef>
              <a:spcAft>
                <a:spcPct val="0"/>
              </a:spcAft>
              <a:defRPr>
                <a:solidFill>
                  <a:schemeClr val="tx1"/>
                </a:solidFill>
                <a:latin typeface="Calibri" pitchFamily="34" charset="0"/>
              </a:defRPr>
            </a:lvl6pPr>
            <a:lvl7pPr marL="3028264" indent="-232943" defTabSz="926921" fontAlgn="base">
              <a:spcBef>
                <a:spcPct val="0"/>
              </a:spcBef>
              <a:spcAft>
                <a:spcPct val="0"/>
              </a:spcAft>
              <a:defRPr>
                <a:solidFill>
                  <a:schemeClr val="tx1"/>
                </a:solidFill>
                <a:latin typeface="Calibri" pitchFamily="34" charset="0"/>
              </a:defRPr>
            </a:lvl7pPr>
            <a:lvl8pPr marL="3494151" indent="-232943" defTabSz="926921" fontAlgn="base">
              <a:spcBef>
                <a:spcPct val="0"/>
              </a:spcBef>
              <a:spcAft>
                <a:spcPct val="0"/>
              </a:spcAft>
              <a:defRPr>
                <a:solidFill>
                  <a:schemeClr val="tx1"/>
                </a:solidFill>
                <a:latin typeface="Calibri" pitchFamily="34" charset="0"/>
              </a:defRPr>
            </a:lvl8pPr>
            <a:lvl9pPr marL="3960038" indent="-232943" defTabSz="926921"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F61BE7C-67C5-43BD-AEA3-F2951C1C8B4D}" type="slidenum">
              <a:rPr lang="en-US"/>
              <a:pPr fontAlgn="base">
                <a:spcBef>
                  <a:spcPct val="0"/>
                </a:spcBef>
                <a:spcAft>
                  <a:spcPct val="0"/>
                </a:spcAft>
              </a:pPr>
              <a:t>28</a:t>
            </a:fld>
            <a:endParaRPr lang="en-US"/>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a:p>
            <a:pPr>
              <a:spcBef>
                <a:spcPct val="0"/>
              </a:spcBef>
            </a:pPr>
            <a:r>
              <a:rPr lang="en-US" dirty="0" smtClean="0"/>
              <a:t>Be sure to review all items and point out that many operating engineers have been killed by contact with live overhead lines. This picture depicts a trained electrician with proper electrical PPE servicing an electrical panel. </a:t>
            </a:r>
          </a:p>
          <a:p>
            <a:pPr>
              <a:spcBef>
                <a:spcPct val="0"/>
              </a:spcBef>
            </a:pPr>
            <a:endParaRPr lang="en-US" dirty="0" smtClean="0"/>
          </a:p>
          <a:p>
            <a:pPr>
              <a:spcBef>
                <a:spcPct val="0"/>
              </a:spcBef>
            </a:pPr>
            <a:r>
              <a:rPr lang="en-US" u="sng" dirty="0" smtClean="0"/>
              <a:t>ONLY a trained electrician can work in a live electrical panel</a:t>
            </a:r>
            <a:r>
              <a:rPr lang="en-US" dirty="0" smtClean="0"/>
              <a:t>. They should always attempt to get the circuits shut down and locked out.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77FA96BC-FF2A-47EF-BB55-64B9AF9466C6}"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dirty="0" smtClean="0"/>
              <a:t>For further statistics, see the Electrical</a:t>
            </a:r>
            <a:r>
              <a:rPr lang="en-US" baseline="0" dirty="0" smtClean="0"/>
              <a:t> Safety International Foundation website: </a:t>
            </a:r>
            <a:r>
              <a:rPr lang="en-US" u="sng" dirty="0">
                <a:hlinkClick r:id="rId3"/>
              </a:rPr>
              <a:t>http://www.esfi.org/index.cfm/page/Injury-and-Fatality-Statistics/pid/12015</a:t>
            </a:r>
            <a:endParaRPr lang="en-US" dirty="0"/>
          </a:p>
          <a:p>
            <a:pPr eaLnBrk="0" fontAlgn="base" hangingPunct="0"/>
            <a:r>
              <a:rPr lang="en-US" dirty="0"/>
              <a:t>  </a:t>
            </a:r>
          </a:p>
          <a:p>
            <a:endParaRPr lang="en-US" baseline="0" dirty="0" smtClean="0"/>
          </a:p>
          <a:p>
            <a:endParaRPr lang="en-US" baseline="0" dirty="0" smtClean="0"/>
          </a:p>
          <a:p>
            <a:endParaRPr lang="en-US" dirty="0"/>
          </a:p>
          <a:p>
            <a:pPr marL="457153" indent="-457153">
              <a:buFont typeface="+mj-lt"/>
              <a:buAutoNum type="arabicPeriod"/>
            </a:pPr>
            <a:endParaRPr lang="en-US" dirty="0"/>
          </a:p>
          <a:p>
            <a:endParaRPr lang="en-US" dirty="0"/>
          </a:p>
        </p:txBody>
      </p:sp>
      <p:sp>
        <p:nvSpPr>
          <p:cNvPr id="5" name="Slide Number Placeholder 4"/>
          <p:cNvSpPr>
            <a:spLocks noGrp="1"/>
          </p:cNvSpPr>
          <p:nvPr>
            <p:ph type="sldNum" sz="quarter" idx="11"/>
          </p:nvPr>
        </p:nvSpPr>
        <p:spPr/>
        <p:txBody>
          <a:bodyPr/>
          <a:lstStyle/>
          <a:p>
            <a:pPr>
              <a:defRPr/>
            </a:pPr>
            <a:fld id="{305FF322-D2AD-4F69-8079-945490A7BF68}" type="slidenum">
              <a:rPr lang="en-US" smtClean="0"/>
              <a:pPr>
                <a:defRPr/>
              </a:pPr>
              <a:t>3</a:t>
            </a:fld>
            <a:endParaRPr lang="en-US"/>
          </a:p>
        </p:txBody>
      </p:sp>
    </p:spTree>
    <p:extLst>
      <p:ext uri="{BB962C8B-B14F-4D97-AF65-F5344CB8AC3E}">
        <p14:creationId xmlns:p14="http://schemas.microsoft.com/office/powerpoint/2010/main" val="9684458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6921">
              <a:defRPr>
                <a:solidFill>
                  <a:schemeClr val="tx1"/>
                </a:solidFill>
                <a:latin typeface="Calibri" pitchFamily="34" charset="0"/>
              </a:defRPr>
            </a:lvl1pPr>
            <a:lvl2pPr marL="757066" indent="-291179" defTabSz="926921">
              <a:defRPr>
                <a:solidFill>
                  <a:schemeClr val="tx1"/>
                </a:solidFill>
                <a:latin typeface="Calibri" pitchFamily="34" charset="0"/>
              </a:defRPr>
            </a:lvl2pPr>
            <a:lvl3pPr marL="1164717" indent="-232943" defTabSz="926921">
              <a:defRPr>
                <a:solidFill>
                  <a:schemeClr val="tx1"/>
                </a:solidFill>
                <a:latin typeface="Calibri" pitchFamily="34" charset="0"/>
              </a:defRPr>
            </a:lvl3pPr>
            <a:lvl4pPr marL="1630604" indent="-232943" defTabSz="926921">
              <a:defRPr>
                <a:solidFill>
                  <a:schemeClr val="tx1"/>
                </a:solidFill>
                <a:latin typeface="Calibri" pitchFamily="34" charset="0"/>
              </a:defRPr>
            </a:lvl4pPr>
            <a:lvl5pPr marL="2096491" indent="-232943" defTabSz="926921">
              <a:defRPr>
                <a:solidFill>
                  <a:schemeClr val="tx1"/>
                </a:solidFill>
                <a:latin typeface="Calibri" pitchFamily="34" charset="0"/>
              </a:defRPr>
            </a:lvl5pPr>
            <a:lvl6pPr marL="2562377" indent="-232943" defTabSz="926921" fontAlgn="base">
              <a:spcBef>
                <a:spcPct val="0"/>
              </a:spcBef>
              <a:spcAft>
                <a:spcPct val="0"/>
              </a:spcAft>
              <a:defRPr>
                <a:solidFill>
                  <a:schemeClr val="tx1"/>
                </a:solidFill>
                <a:latin typeface="Calibri" pitchFamily="34" charset="0"/>
              </a:defRPr>
            </a:lvl6pPr>
            <a:lvl7pPr marL="3028264" indent="-232943" defTabSz="926921" fontAlgn="base">
              <a:spcBef>
                <a:spcPct val="0"/>
              </a:spcBef>
              <a:spcAft>
                <a:spcPct val="0"/>
              </a:spcAft>
              <a:defRPr>
                <a:solidFill>
                  <a:schemeClr val="tx1"/>
                </a:solidFill>
                <a:latin typeface="Calibri" pitchFamily="34" charset="0"/>
              </a:defRPr>
            </a:lvl7pPr>
            <a:lvl8pPr marL="3494151" indent="-232943" defTabSz="926921" fontAlgn="base">
              <a:spcBef>
                <a:spcPct val="0"/>
              </a:spcBef>
              <a:spcAft>
                <a:spcPct val="0"/>
              </a:spcAft>
              <a:defRPr>
                <a:solidFill>
                  <a:schemeClr val="tx1"/>
                </a:solidFill>
                <a:latin typeface="Calibri" pitchFamily="34" charset="0"/>
              </a:defRPr>
            </a:lvl8pPr>
            <a:lvl9pPr marL="3960038" indent="-232943" defTabSz="926921"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D6360EA-3227-4A7C-945A-88E8591E550E}" type="slidenum">
              <a:rPr lang="en-US"/>
              <a:pPr fontAlgn="base">
                <a:spcBef>
                  <a:spcPct val="0"/>
                </a:spcBef>
                <a:spcAft>
                  <a:spcPct val="0"/>
                </a:spcAft>
              </a:pPr>
              <a:t>30</a:t>
            </a:fld>
            <a:endParaRPr lang="en-US"/>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0" dirty="0" smtClean="0"/>
              <a:t>The following text describes the fatality pictured in this slide:</a:t>
            </a:r>
          </a:p>
          <a:p>
            <a:pPr>
              <a:spcBef>
                <a:spcPct val="0"/>
              </a:spcBef>
            </a:pPr>
            <a:endParaRPr lang="en-US" dirty="0" smtClean="0"/>
          </a:p>
          <a:p>
            <a:pPr>
              <a:spcBef>
                <a:spcPct val="0"/>
              </a:spcBef>
            </a:pPr>
            <a:r>
              <a:rPr lang="en-US" dirty="0" smtClean="0"/>
              <a:t>In 2003, a 53-year-old construction worker was electrocuted and died when the forklift he was guiding hit an overhead </a:t>
            </a:r>
            <a:r>
              <a:rPr lang="en-US" dirty="0" err="1" smtClean="0"/>
              <a:t>powerline</a:t>
            </a:r>
            <a:r>
              <a:rPr lang="en-US" dirty="0" smtClean="0"/>
              <a:t> and became energized.  The victim was connected to the forklift by a cable he was holding.  The system arced to the grass and caught the grass on fire.  The operator initially stayed in the cab until the fire spread to the forklift then jumped clear as instructed in prior training. </a:t>
            </a:r>
          </a:p>
          <a:p>
            <a:pPr>
              <a:spcBef>
                <a:spcPct val="0"/>
              </a:spcBef>
            </a:pPr>
            <a:endParaRPr lang="en-US" dirty="0" smtClean="0"/>
          </a:p>
          <a:p>
            <a:pPr>
              <a:spcBef>
                <a:spcPct val="0"/>
              </a:spcBef>
            </a:pPr>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dirty="0"/>
              <a:t>National electric standards In the U.S. the Occupational Safety and Health Administration (OSHA) establishes and enforces regulations associated with electrical safety in the workplace OSHA regulations are published in the Code of Federal Regulations (CFRs).</a:t>
            </a:r>
          </a:p>
          <a:p>
            <a:pPr fontAlgn="base"/>
            <a:endParaRPr lang="en-US" dirty="0"/>
          </a:p>
          <a:p>
            <a:pPr fontAlgn="base"/>
            <a:r>
              <a:rPr lang="en-US" dirty="0"/>
              <a:t>The National Electric Code sets standard for the safe installation of electrical wiring and provides technical requirements for persons who design, install and inspect electrical system installations.  NFPA 70E, published by the National Fire Protection Association, NFPA 70E, </a:t>
            </a:r>
            <a:r>
              <a:rPr lang="en-US" i="1" dirty="0"/>
              <a:t>Standard for Electrical Safety in the Workplace </a:t>
            </a:r>
            <a:r>
              <a:rPr lang="en-US" dirty="0"/>
              <a:t>is the standard for electrical safety requirements.  The latest edition is 2012.  It  specifies personal protective equipment, establishes requirements for electrically safe working conditions, and specifies the requirements for safe work practices for work involving electrical hazards, and training.</a:t>
            </a:r>
          </a:p>
          <a:p>
            <a:pPr fontAlgn="base"/>
            <a:endParaRPr lang="en-US" dirty="0"/>
          </a:p>
          <a:p>
            <a:pPr fontAlgn="base"/>
            <a:r>
              <a:rPr lang="en-US" dirty="0"/>
              <a:t>National Electrical Safety Code ® is published by the Institute for Electronics and Electrical Engineers (IEEE) and provides safety  requirements for workers in the generation and distribution of electricity and communication industry (utilities, line workers and cable TV workers.) </a:t>
            </a:r>
          </a:p>
          <a:p>
            <a:pPr eaLnBrk="0" fontAlgn="base" hangingPunct="0"/>
            <a:r>
              <a:rPr lang="en-US" dirty="0"/>
              <a:t> </a:t>
            </a:r>
          </a:p>
          <a:p>
            <a:pPr eaLnBrk="1" hangingPunct="1">
              <a:spcBef>
                <a:spcPct val="30000"/>
              </a:spcBef>
            </a:pPr>
            <a:endParaRPr lang="en-US" dirty="0" smtClean="0">
              <a:latin typeface="Arial" pitchFamily="34" charset="0"/>
              <a:cs typeface="Arial" pitchFamily="34" charset="0"/>
            </a:endParaRPr>
          </a:p>
          <a:p>
            <a:pPr eaLnBrk="1" hangingPunct="1">
              <a:spcBef>
                <a:spcPct val="30000"/>
              </a:spcBef>
            </a:pPr>
            <a:endParaRPr lang="en-US" dirty="0" smtClean="0">
              <a:latin typeface="Arial" pitchFamily="34" charset="0"/>
              <a:cs typeface="Arial" pitchFamily="34" charset="0"/>
            </a:endParaRPr>
          </a:p>
          <a:p>
            <a:pPr eaLnBrk="1" hangingPunct="1">
              <a:spcBef>
                <a:spcPct val="30000"/>
              </a:spcBef>
            </a:pPr>
            <a:endParaRPr lang="en-US" dirty="0" smtClean="0">
              <a:latin typeface="Arial" pitchFamily="34" charset="0"/>
              <a:cs typeface="Arial" pitchFamily="34" charset="0"/>
            </a:endParaRPr>
          </a:p>
          <a:p>
            <a:pPr eaLnBrk="1" hangingPunct="1">
              <a:spcBef>
                <a:spcPct val="30000"/>
              </a:spcBef>
            </a:pPr>
            <a:endParaRPr lang="en-US" dirty="0" smtClean="0">
              <a:latin typeface="Arial" pitchFamily="34" charset="0"/>
              <a:cs typeface="Arial" pitchFamily="34" charset="0"/>
            </a:endParaRPr>
          </a:p>
          <a:p>
            <a:pPr eaLnBrk="1" hangingPunct="1">
              <a:spcBef>
                <a:spcPct val="30000"/>
              </a:spcBef>
            </a:pPr>
            <a:endParaRPr lang="en-US" dirty="0" smtClean="0">
              <a:latin typeface="Arial" pitchFamily="34" charset="0"/>
              <a:cs typeface="Arial" pitchFamily="34" charset="0"/>
            </a:endParaRPr>
          </a:p>
          <a:p>
            <a:pPr eaLnBrk="1" hangingPunct="1">
              <a:spcBef>
                <a:spcPct val="30000"/>
              </a:spcBef>
            </a:pPr>
            <a:endParaRPr lang="en-US" dirty="0" smtClean="0">
              <a:latin typeface="Arial" pitchFamily="34" charset="0"/>
              <a:cs typeface="Arial" pitchFamily="34" charset="0"/>
            </a:endParaRPr>
          </a:p>
          <a:p>
            <a:pPr eaLnBrk="1" hangingPunct="1">
              <a:spcBef>
                <a:spcPct val="30000"/>
              </a:spcBef>
            </a:pPr>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7FA96BC-FF2A-47EF-BB55-64B9AF9466C6}"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CFAFB08-2369-4002-808B-5BEA4D8A690A}" type="slidenum">
              <a:rPr lang="en-US"/>
              <a:pPr fontAlgn="base">
                <a:spcBef>
                  <a:spcPct val="0"/>
                </a:spcBef>
                <a:spcAft>
                  <a:spcPct val="0"/>
                </a:spcAft>
              </a:pPr>
              <a:t>32</a:t>
            </a:fld>
            <a:endParaRPr lang="en-US"/>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Risks of electricity are great while working at elevations because any contact with electricity, no matter how mild, can cause a physical reaction that can result in a fall. The situation is made more difficult because it may not be possible to shut off the electricity and it may be high voltage.</a:t>
            </a:r>
          </a:p>
          <a:p>
            <a:pPr marL="229708" indent="-229708">
              <a:spcBef>
                <a:spcPct val="0"/>
              </a:spcBef>
            </a:pPr>
            <a:endParaRPr lang="en-US" dirty="0"/>
          </a:p>
          <a:p>
            <a:pPr>
              <a:spcBef>
                <a:spcPct val="0"/>
              </a:spcBef>
            </a:pPr>
            <a:r>
              <a:rPr lang="en-US" dirty="0"/>
              <a:t>The safest ladders to use around electricity is fiberglass. </a:t>
            </a:r>
            <a:r>
              <a:rPr lang="en-US" dirty="0" smtClean="0"/>
              <a:t>Fiberglass does not conduct electricity.  Metal </a:t>
            </a:r>
            <a:r>
              <a:rPr lang="en-US" dirty="0"/>
              <a:t>ladders and wood ladders with metal reinforcement wire can conduct electricity, which can shock or </a:t>
            </a:r>
            <a:r>
              <a:rPr lang="en-US" dirty="0" smtClean="0"/>
              <a:t>electrocute </a:t>
            </a:r>
            <a:r>
              <a:rPr lang="en-US" dirty="0"/>
              <a:t>anyone touching the ladder or touching someone in contact with the ladder.</a:t>
            </a:r>
          </a:p>
          <a:p>
            <a:pPr marL="229708" indent="-229708">
              <a:spcBef>
                <a:spcPct val="0"/>
              </a:spcBef>
            </a:pPr>
            <a:endParaRPr lang="en-US" dirty="0" smtClean="0"/>
          </a:p>
          <a:p>
            <a:pPr marL="229708" indent="-229708">
              <a:spcBef>
                <a:spcPct val="0"/>
              </a:spcBef>
            </a:pPr>
            <a:endParaRPr lang="en-US" dirty="0" smtClean="0"/>
          </a:p>
          <a:p>
            <a:pPr marL="229708" indent="-229708">
              <a:spcBef>
                <a:spcPct val="0"/>
              </a:spcBef>
            </a:pPr>
            <a:endParaRPr lang="en-US" dirty="0" smtClean="0"/>
          </a:p>
          <a:p>
            <a:pPr marL="229708" indent="-229708">
              <a:spcBef>
                <a:spcPct val="0"/>
              </a:spcBef>
            </a:pPr>
            <a:endParaRPr lang="en-US" dirty="0" smtClean="0"/>
          </a:p>
          <a:p>
            <a:pPr marL="229708" indent="-229708">
              <a:spcBef>
                <a:spcPct val="0"/>
              </a:spcBef>
            </a:pPr>
            <a:endParaRPr lang="en-US" dirty="0" smtClean="0"/>
          </a:p>
          <a:p>
            <a:pPr marL="229708" indent="-229708">
              <a:spcBef>
                <a:spcPct val="0"/>
              </a:spcBef>
            </a:pPr>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0" fontAlgn="base" hangingPunct="0"/>
            <a:r>
              <a:rPr lang="en-US" dirty="0"/>
              <a:t>NFPA 70E-2012 provides requirements for an Electrical Safety Program. The electrical safety program documents and establishes responsibilities for implementing  electrical safety appropriate for the electrical hazards, voltage, energy level and circuit conditions. The electrical safety program provides an awareness of electrical hazards for all persons who work in an environment with these hazards.</a:t>
            </a:r>
          </a:p>
          <a:p>
            <a:pPr eaLnBrk="0" fontAlgn="base" hangingPunct="0"/>
            <a:endParaRPr lang="en-US" dirty="0"/>
          </a:p>
          <a:p>
            <a:pPr eaLnBrk="0" fontAlgn="base" hangingPunct="0"/>
            <a:r>
              <a:rPr lang="en-US" dirty="0"/>
              <a:t>Qualified workers have the training, skills and knowledge related to the construction and operation of electrical equipment or installations, or a specific work method to recognize and avoid electric hazards that may be present with respect to that equipment or work method.</a:t>
            </a:r>
          </a:p>
          <a:p>
            <a:pPr eaLnBrk="0" fontAlgn="base" hangingPunct="0"/>
            <a:endParaRPr lang="en-US" dirty="0"/>
          </a:p>
          <a:p>
            <a:pPr eaLnBrk="0" fontAlgn="base" hangingPunct="0"/>
            <a:r>
              <a:rPr lang="en-US" dirty="0"/>
              <a:t>“Unqualified” workers are all other persons.  Components of the electrical safety program include Job briefings; Hazard identification and risk assessment and Training documentation and method for the assessment of understanding the training.</a:t>
            </a:r>
          </a:p>
          <a:p>
            <a:pPr>
              <a:spcBef>
                <a:spcPts val="431"/>
              </a:spcBef>
            </a:pPr>
            <a:endParaRPr lang="en-US" b="0" dirty="0">
              <a:solidFill>
                <a:schemeClr val="tx1"/>
              </a:solidFill>
            </a:endParaRPr>
          </a:p>
        </p:txBody>
      </p:sp>
      <p:sp>
        <p:nvSpPr>
          <p:cNvPr id="4" name="Slide Number Placeholder 3"/>
          <p:cNvSpPr>
            <a:spLocks noGrp="1"/>
          </p:cNvSpPr>
          <p:nvPr>
            <p:ph type="sldNum" sz="quarter" idx="10"/>
          </p:nvPr>
        </p:nvSpPr>
        <p:spPr/>
        <p:txBody>
          <a:bodyPr/>
          <a:lstStyle/>
          <a:p>
            <a:pPr>
              <a:defRPr/>
            </a:pPr>
            <a:fld id="{77FA96BC-FF2A-47EF-BB55-64B9AF9466C6}"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0" fontAlgn="base" hangingPunct="0"/>
            <a:r>
              <a:rPr lang="en-US" dirty="0"/>
              <a:t>Electrical approach boundaries establish safe distances to prevent electric shock.  NFPA 70E defines Limited, Restricted and Prohibited Approach shock protection boundaries.  A separate distance from a high voltage energized source is called the Arc flash boundary. </a:t>
            </a:r>
          </a:p>
          <a:p>
            <a:pPr eaLnBrk="0" fontAlgn="base" hangingPunct="0"/>
            <a:endParaRPr lang="en-US" dirty="0"/>
          </a:p>
          <a:p>
            <a:pPr eaLnBrk="0" fontAlgn="base" hangingPunct="0"/>
            <a:r>
              <a:rPr lang="en-US" dirty="0"/>
              <a:t>Qualified persons are persons who work within the shock and arc flash protection boundaries and these persons have skills and knowledge related to the construction and operation of electrical equipment and installations, and have received specialized training to </a:t>
            </a:r>
            <a:r>
              <a:rPr lang="en-US" b="1" dirty="0"/>
              <a:t>recognize</a:t>
            </a:r>
            <a:r>
              <a:rPr lang="en-US" dirty="0"/>
              <a:t> </a:t>
            </a:r>
            <a:r>
              <a:rPr lang="en-US" b="1" dirty="0"/>
              <a:t>the hazards and required control measures.  </a:t>
            </a:r>
            <a:r>
              <a:rPr lang="en-US" dirty="0"/>
              <a:t>Unqualified persons are persons not trained to work on energized circuits.</a:t>
            </a:r>
          </a:p>
          <a:p>
            <a:pPr eaLnBrk="0" fontAlgn="base" hangingPunct="0"/>
            <a:r>
              <a:rPr lang="en-US" dirty="0"/>
              <a:t> </a:t>
            </a:r>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77FA96BC-FF2A-47EF-BB55-64B9AF9466C6}"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0" fontAlgn="base" hangingPunct="0"/>
            <a:r>
              <a:rPr lang="en-US" dirty="0"/>
              <a:t>The Occupational Safety and Health Administration (OSHA) sets federal requirements for electrical safety based on NFPA 70E for electrical safety programs.  OSHA requires safety-related work practices to prevent electric shock or other injuries resulting from either direct or indirect electrical contacts, and when work is performed near or on equipment or circuits which are, or may be energized. </a:t>
            </a:r>
          </a:p>
          <a:p>
            <a:pPr eaLnBrk="0" fontAlgn="base" hangingPunct="0"/>
            <a:endParaRPr lang="en-US" dirty="0"/>
          </a:p>
          <a:p>
            <a:pPr eaLnBrk="0" fontAlgn="base" hangingPunct="0"/>
            <a:r>
              <a:rPr lang="en-US" dirty="0"/>
              <a:t>OSHA has Lockout/</a:t>
            </a:r>
            <a:r>
              <a:rPr lang="en-US" dirty="0" err="1"/>
              <a:t>Tagout</a:t>
            </a:r>
            <a:r>
              <a:rPr lang="en-US" dirty="0"/>
              <a:t> requirements and specific requirements for controlling hazardous electrical energy.  Employees must be trained and familiar with the safety-related work practices that pertain to their job assignments which are necessary for their safety.</a:t>
            </a:r>
          </a:p>
          <a:p>
            <a:pPr eaLnBrk="0" fontAlgn="base" hangingPunct="0"/>
            <a:endParaRPr lang="en-US" dirty="0"/>
          </a:p>
          <a:p>
            <a:pPr eaLnBrk="0" fontAlgn="base" hangingPunct="0"/>
            <a:endParaRPr lang="en-US" dirty="0"/>
          </a:p>
          <a:p>
            <a:pPr eaLnBrk="0" fontAlgn="base" hangingPunct="0"/>
            <a:endParaRPr lang="en-US" dirty="0"/>
          </a:p>
        </p:txBody>
      </p:sp>
      <p:sp>
        <p:nvSpPr>
          <p:cNvPr id="4" name="Slide Number Placeholder 3"/>
          <p:cNvSpPr>
            <a:spLocks noGrp="1"/>
          </p:cNvSpPr>
          <p:nvPr>
            <p:ph type="sldNum" sz="quarter" idx="10"/>
          </p:nvPr>
        </p:nvSpPr>
        <p:spPr/>
        <p:txBody>
          <a:bodyPr/>
          <a:lstStyle/>
          <a:p>
            <a:pPr>
              <a:defRPr/>
            </a:pPr>
            <a:fld id="{77FA96BC-FF2A-47EF-BB55-64B9AF9466C6}"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7">
              <a:defRPr/>
            </a:pPr>
            <a:r>
              <a:rPr lang="en-US" baseline="0" dirty="0" smtClean="0">
                <a:ea typeface="ＭＳ Ｐゴシック" pitchFamily="34" charset="-128"/>
              </a:rPr>
              <a:t>OSHA prohibits the use of portable metal ladders if they are utilized where the ladder can contact energized electrical conductors. Portable ladders must be non-conductive if they are utilized where employees or the ladder can accidentally contact energized conductors or circuit parts.</a:t>
            </a:r>
            <a:r>
              <a:rPr lang="en-US" dirty="0" smtClean="0"/>
              <a:t> </a:t>
            </a:r>
          </a:p>
          <a:p>
            <a:pPr defTabSz="914307">
              <a:defRPr/>
            </a:pPr>
            <a:endParaRPr lang="en-US" dirty="0" smtClean="0"/>
          </a:p>
          <a:p>
            <a:pPr defTabSz="914307">
              <a:defRPr/>
            </a:pPr>
            <a:r>
              <a:rPr lang="en-US" dirty="0" smtClean="0"/>
              <a:t>Additional OSHA requirements</a:t>
            </a:r>
            <a:r>
              <a:rPr lang="en-US" baseline="0" dirty="0" smtClean="0"/>
              <a:t> include e</a:t>
            </a:r>
            <a:r>
              <a:rPr lang="en-US" dirty="0" smtClean="0">
                <a:ea typeface="ＭＳ Ｐゴシック" pitchFamily="34" charset="-128"/>
              </a:rPr>
              <a:t>lectrical protective equipment, wiring design and protection, wiring methods, components, and equipment for general use, electrical equipment and installations, and hazardous (classified) locations such as areas used for the storage a and transfer</a:t>
            </a:r>
            <a:r>
              <a:rPr lang="en-US" baseline="0" dirty="0" smtClean="0">
                <a:ea typeface="ＭＳ Ｐゴシック" pitchFamily="34" charset="-128"/>
              </a:rPr>
              <a:t> of flammable liquids;</a:t>
            </a:r>
            <a:r>
              <a:rPr lang="en-US" dirty="0" smtClean="0">
                <a:ea typeface="ＭＳ Ｐゴシック" pitchFamily="34" charset="-128"/>
              </a:rPr>
              <a:t>  and using only approved equipment. </a:t>
            </a:r>
          </a:p>
          <a:p>
            <a:pPr defTabSz="914307">
              <a:defRPr/>
            </a:pPr>
            <a:endParaRPr lang="en-US" dirty="0" smtClean="0">
              <a:ea typeface="ＭＳ Ｐゴシック" pitchFamily="34" charset="-128"/>
            </a:endParaRPr>
          </a:p>
          <a:p>
            <a:pPr defTabSz="914307">
              <a:defRPr/>
            </a:pPr>
            <a:r>
              <a:rPr lang="en-US" dirty="0" smtClean="0">
                <a:ea typeface="ＭＳ Ｐゴシック" pitchFamily="34" charset="-128"/>
              </a:rPr>
              <a:t>Approved equipment is tested by a Nationally Recognized Testing Laboratory (NRTL).  A </a:t>
            </a:r>
            <a:r>
              <a:rPr lang="en-US" dirty="0" smtClean="0"/>
              <a:t>NRTL </a:t>
            </a:r>
            <a:r>
              <a:rPr lang="en-US" dirty="0"/>
              <a:t>must accept, certify, label, list, or otherwise determine that equipment is safe for it to be considered "approved". </a:t>
            </a:r>
            <a:r>
              <a:rPr lang="en-US" dirty="0" smtClean="0"/>
              <a:t> Examples of testing laboratories are: Underwriters Laboratory (UL),  TUV (Germany), Factory Mutual (FM), and the Canadian Standards Association (CSA). </a:t>
            </a:r>
            <a:endParaRPr lang="en-US" baseline="0" dirty="0" smtClean="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77FA96BC-FF2A-47EF-BB55-64B9AF9466C6}"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latin typeface="Arial" pitchFamily="34" charset="0"/>
                <a:cs typeface="Arial" pitchFamily="34" charset="0"/>
              </a:rPr>
              <a:t>OSHA requires that live parts to which an employee may be exposed shall be de-energized before the employee works on or near them, unless the employer can demonstrate that de-energizing introduces additional or increased </a:t>
            </a:r>
            <a:r>
              <a:rPr lang="en-US" dirty="0" smtClean="0">
                <a:latin typeface="Arial" pitchFamily="34" charset="0"/>
                <a:cs typeface="Arial" pitchFamily="34" charset="0"/>
              </a:rPr>
              <a:t>hazards, </a:t>
            </a:r>
            <a:r>
              <a:rPr lang="en-US" dirty="0">
                <a:latin typeface="Arial" pitchFamily="34" charset="0"/>
                <a:cs typeface="Arial" pitchFamily="34" charset="0"/>
              </a:rPr>
              <a:t>or is infeasible due to equipment design or operational limitations</a:t>
            </a:r>
            <a:r>
              <a:rPr lang="en-US" dirty="0" smtClean="0">
                <a:latin typeface="Arial" pitchFamily="34" charset="0"/>
                <a:cs typeface="Arial" pitchFamily="34" charset="0"/>
              </a:rPr>
              <a:t>.  </a:t>
            </a:r>
            <a:r>
              <a:rPr lang="en-US" dirty="0">
                <a:latin typeface="Arial" pitchFamily="34" charset="0"/>
                <a:cs typeface="Arial" pitchFamily="34" charset="0"/>
              </a:rPr>
              <a:t>Live parts that operate at less than 50 volts to ground need not be de-energized if there will be no increased exposure to electrical burns or to explosion due to electric arcs.</a:t>
            </a:r>
          </a:p>
          <a:p>
            <a:endParaRPr lang="en-US" dirty="0">
              <a:latin typeface="Arial" pitchFamily="34" charset="0"/>
              <a:cs typeface="Arial" pitchFamily="34" charset="0"/>
            </a:endParaRPr>
          </a:p>
          <a:p>
            <a:r>
              <a:rPr lang="en-US" dirty="0">
                <a:latin typeface="Arial" pitchFamily="34" charset="0"/>
                <a:ea typeface="+mn-ea"/>
                <a:cs typeface="Arial" pitchFamily="34" charset="0"/>
              </a:rPr>
              <a:t>Electrically safe work condition is established before working on a circuit by de-energizing it. </a:t>
            </a:r>
            <a:r>
              <a:rPr lang="en-US" dirty="0" smtClean="0">
                <a:latin typeface="Arial" pitchFamily="34" charset="0"/>
                <a:ea typeface="+mn-ea"/>
                <a:cs typeface="Arial" pitchFamily="34" charset="0"/>
              </a:rPr>
              <a:t> Electrically </a:t>
            </a:r>
            <a:r>
              <a:rPr lang="en-US" dirty="0">
                <a:latin typeface="Arial" pitchFamily="34" charset="0"/>
                <a:ea typeface="+mn-ea"/>
                <a:cs typeface="Arial" pitchFamily="34" charset="0"/>
              </a:rPr>
              <a:t>safe work condition is established by identifying all power sources; </a:t>
            </a:r>
            <a:r>
              <a:rPr lang="en-US" dirty="0" smtClean="0">
                <a:latin typeface="Arial" pitchFamily="34" charset="0"/>
                <a:ea typeface="+mn-ea"/>
                <a:cs typeface="Arial" pitchFamily="34" charset="0"/>
              </a:rPr>
              <a:t>interrupting </a:t>
            </a:r>
            <a:r>
              <a:rPr lang="en-US" dirty="0">
                <a:latin typeface="Arial" pitchFamily="34" charset="0"/>
                <a:ea typeface="+mn-ea"/>
                <a:cs typeface="Arial" pitchFamily="34" charset="0"/>
              </a:rPr>
              <a:t>the load and disconnecting </a:t>
            </a:r>
            <a:r>
              <a:rPr lang="en-US" dirty="0" smtClean="0">
                <a:latin typeface="Arial" pitchFamily="34" charset="0"/>
                <a:ea typeface="+mn-ea"/>
                <a:cs typeface="Arial" pitchFamily="34" charset="0"/>
              </a:rPr>
              <a:t>power</a:t>
            </a:r>
            <a:r>
              <a:rPr lang="en-US" dirty="0">
                <a:latin typeface="Arial" pitchFamily="34" charset="0"/>
                <a:ea typeface="+mn-ea"/>
                <a:cs typeface="Arial" pitchFamily="34" charset="0"/>
              </a:rPr>
              <a:t>;</a:t>
            </a:r>
            <a:r>
              <a:rPr lang="en-US" dirty="0" smtClean="0">
                <a:latin typeface="Arial" pitchFamily="34" charset="0"/>
                <a:ea typeface="+mn-ea"/>
                <a:cs typeface="Arial" pitchFamily="34" charset="0"/>
              </a:rPr>
              <a:t> visually </a:t>
            </a:r>
            <a:r>
              <a:rPr lang="en-US" dirty="0">
                <a:latin typeface="Arial" pitchFamily="34" charset="0"/>
                <a:ea typeface="+mn-ea"/>
                <a:cs typeface="Arial" pitchFamily="34" charset="0"/>
              </a:rPr>
              <a:t>verifying that a disconnect has opened the </a:t>
            </a:r>
            <a:r>
              <a:rPr lang="en-US" dirty="0" smtClean="0">
                <a:latin typeface="Arial" pitchFamily="34" charset="0"/>
                <a:ea typeface="+mn-ea"/>
                <a:cs typeface="Arial" pitchFamily="34" charset="0"/>
              </a:rPr>
              <a:t>circuit; locking </a:t>
            </a:r>
            <a:r>
              <a:rPr lang="en-US" dirty="0">
                <a:latin typeface="Arial" pitchFamily="34" charset="0"/>
                <a:ea typeface="+mn-ea"/>
                <a:cs typeface="Arial" pitchFamily="34" charset="0"/>
              </a:rPr>
              <a:t>out and tagging the circuit; </a:t>
            </a:r>
            <a:r>
              <a:rPr lang="en-US" dirty="0" smtClean="0">
                <a:latin typeface="Arial" pitchFamily="34" charset="0"/>
                <a:ea typeface="+mn-ea"/>
                <a:cs typeface="Arial" pitchFamily="34" charset="0"/>
              </a:rPr>
              <a:t>testing </a:t>
            </a:r>
            <a:r>
              <a:rPr lang="en-US" dirty="0">
                <a:latin typeface="Arial" pitchFamily="34" charset="0"/>
                <a:ea typeface="+mn-ea"/>
                <a:cs typeface="Arial" pitchFamily="34" charset="0"/>
              </a:rPr>
              <a:t>for voltage, and </a:t>
            </a:r>
            <a:r>
              <a:rPr lang="en-US" dirty="0" smtClean="0">
                <a:latin typeface="Arial" pitchFamily="34" charset="0"/>
                <a:ea typeface="+mn-ea"/>
                <a:cs typeface="Arial" pitchFamily="34" charset="0"/>
              </a:rPr>
              <a:t>grounding </a:t>
            </a:r>
            <a:r>
              <a:rPr lang="en-US" dirty="0">
                <a:latin typeface="Arial" pitchFamily="34" charset="0"/>
                <a:ea typeface="+mn-ea"/>
                <a:cs typeface="Arial" pitchFamily="34" charset="0"/>
              </a:rPr>
              <a:t>all power conductors.</a:t>
            </a:r>
            <a:endParaRPr lang="en-US" dirty="0">
              <a:latin typeface="Arial" pitchFamily="34" charset="0"/>
              <a:cs typeface="Arial" pitchFamily="34" charset="0"/>
            </a:endParaRPr>
          </a:p>
          <a:p>
            <a:endParaRPr lang="en-US" dirty="0">
              <a:latin typeface="Arial" pitchFamily="34" charset="0"/>
              <a:cs typeface="Arial" pitchFamily="34" charset="0"/>
            </a:endParaRPr>
          </a:p>
          <a:p>
            <a:r>
              <a:rPr lang="en-US" dirty="0">
                <a:latin typeface="Arial" pitchFamily="34" charset="0"/>
                <a:cs typeface="Arial" pitchFamily="34" charset="0"/>
              </a:rPr>
              <a:t>An electrically safe working condition is where electrical conductors and circuit parts have been disconnected and tested to verify conductors or circuit parts have been de-energized.  </a:t>
            </a:r>
            <a:r>
              <a:rPr lang="en-US" dirty="0" smtClean="0">
                <a:latin typeface="Arial" pitchFamily="34" charset="0"/>
                <a:cs typeface="Arial" pitchFamily="34" charset="0"/>
              </a:rPr>
              <a:t>Electrically</a:t>
            </a:r>
            <a:r>
              <a:rPr lang="en-US" baseline="0" dirty="0" smtClean="0">
                <a:latin typeface="Arial" pitchFamily="34" charset="0"/>
                <a:cs typeface="Arial" pitchFamily="34" charset="0"/>
              </a:rPr>
              <a:t> safe working conditions are established to ensure personnel safety.  </a:t>
            </a:r>
            <a:r>
              <a:rPr lang="en-US" dirty="0" smtClean="0">
                <a:latin typeface="Arial" pitchFamily="34" charset="0"/>
                <a:cs typeface="Arial" pitchFamily="34" charset="0"/>
              </a:rPr>
              <a:t>Unqualified </a:t>
            </a:r>
            <a:r>
              <a:rPr lang="en-US" dirty="0">
                <a:latin typeface="Arial" pitchFamily="34" charset="0"/>
                <a:cs typeface="Arial" pitchFamily="34" charset="0"/>
              </a:rPr>
              <a:t>persons shall not work on energized equipment. </a:t>
            </a:r>
            <a:r>
              <a:rPr lang="en-US" dirty="0" smtClean="0">
                <a:latin typeface="Arial" pitchFamily="34" charset="0"/>
                <a:cs typeface="Arial" pitchFamily="34" charset="0"/>
              </a:rPr>
              <a:t> Unqualified </a:t>
            </a:r>
            <a:r>
              <a:rPr lang="en-US" dirty="0">
                <a:latin typeface="Arial" pitchFamily="34" charset="0"/>
                <a:cs typeface="Arial" pitchFamily="34" charset="0"/>
              </a:rPr>
              <a:t>persons can only work on de-energized equipment.</a:t>
            </a:r>
          </a:p>
          <a:p>
            <a:pPr defTabSz="931679">
              <a:defRPr/>
            </a:pPr>
            <a:endParaRPr lang="en-US" dirty="0">
              <a:latin typeface="Arial" pitchFamily="34" charset="0"/>
              <a:cs typeface="Arial" pitchFamily="34" charset="0"/>
            </a:endParaRPr>
          </a:p>
          <a:p>
            <a:pPr defTabSz="931679">
              <a:defRPr/>
            </a:pPr>
            <a:r>
              <a:rPr lang="en-US" dirty="0">
                <a:latin typeface="Arial" pitchFamily="34" charset="0"/>
                <a:cs typeface="Arial" pitchFamily="34" charset="0"/>
              </a:rPr>
              <a:t>All energized work must be performed by </a:t>
            </a:r>
            <a:r>
              <a:rPr lang="en-US" dirty="0" smtClean="0">
                <a:latin typeface="Arial" pitchFamily="34" charset="0"/>
                <a:cs typeface="Arial" pitchFamily="34" charset="0"/>
              </a:rPr>
              <a:t>trained, </a:t>
            </a:r>
            <a:r>
              <a:rPr lang="en-US" dirty="0">
                <a:latin typeface="Arial" pitchFamily="34" charset="0"/>
                <a:cs typeface="Arial" pitchFamily="34" charset="0"/>
              </a:rPr>
              <a:t>qualified persons. </a:t>
            </a:r>
            <a:r>
              <a:rPr lang="en-US" dirty="0" smtClean="0">
                <a:latin typeface="Arial" pitchFamily="34" charset="0"/>
                <a:cs typeface="Arial" pitchFamily="34" charset="0"/>
              </a:rPr>
              <a:t> A </a:t>
            </a:r>
            <a:r>
              <a:rPr lang="en-US" dirty="0">
                <a:latin typeface="Arial" pitchFamily="34" charset="0"/>
                <a:cs typeface="Arial" pitchFamily="34" charset="0"/>
              </a:rPr>
              <a:t>written permit and management authorization is required for energized work. </a:t>
            </a:r>
            <a:r>
              <a:rPr lang="en-US" dirty="0" smtClean="0">
                <a:latin typeface="Arial" pitchFamily="34" charset="0"/>
                <a:cs typeface="Arial" pitchFamily="34" charset="0"/>
              </a:rPr>
              <a:t> All </a:t>
            </a:r>
            <a:r>
              <a:rPr lang="en-US" dirty="0">
                <a:latin typeface="Arial" pitchFamily="34" charset="0"/>
                <a:cs typeface="Arial" pitchFamily="34" charset="0"/>
              </a:rPr>
              <a:t>electrical circuit conductors and circuit parts shall be considered energized until the sources of energy are removed; </a:t>
            </a:r>
            <a:r>
              <a:rPr lang="en-US" dirty="0" smtClean="0">
                <a:latin typeface="Arial" pitchFamily="34" charset="0"/>
                <a:cs typeface="Arial" pitchFamily="34" charset="0"/>
              </a:rPr>
              <a:t>circuits tested; and </a:t>
            </a:r>
            <a:r>
              <a:rPr lang="en-US" dirty="0">
                <a:latin typeface="Arial" pitchFamily="34" charset="0"/>
                <a:cs typeface="Arial" pitchFamily="34" charset="0"/>
              </a:rPr>
              <a:t>l</a:t>
            </a:r>
            <a:r>
              <a:rPr lang="en-US" dirty="0" smtClean="0">
                <a:latin typeface="Arial" pitchFamily="34" charset="0"/>
                <a:cs typeface="Arial" pitchFamily="34" charset="0"/>
              </a:rPr>
              <a:t>ockout/</a:t>
            </a:r>
            <a:r>
              <a:rPr lang="en-US" dirty="0" err="1" smtClean="0">
                <a:latin typeface="Arial" pitchFamily="34" charset="0"/>
                <a:cs typeface="Arial" pitchFamily="34" charset="0"/>
              </a:rPr>
              <a:t>tagout</a:t>
            </a:r>
            <a:r>
              <a:rPr lang="en-US" dirty="0" smtClean="0">
                <a:latin typeface="Arial" pitchFamily="34" charset="0"/>
                <a:cs typeface="Arial" pitchFamily="34" charset="0"/>
              </a:rPr>
              <a:t> </a:t>
            </a:r>
            <a:r>
              <a:rPr lang="en-US" dirty="0">
                <a:latin typeface="Arial" pitchFamily="34" charset="0"/>
                <a:cs typeface="Arial" pitchFamily="34" charset="0"/>
              </a:rPr>
              <a:t>procedures are fully </a:t>
            </a:r>
            <a:r>
              <a:rPr lang="en-US" dirty="0" smtClean="0">
                <a:latin typeface="Arial" pitchFamily="34" charset="0"/>
                <a:cs typeface="Arial" pitchFamily="34" charset="0"/>
              </a:rPr>
              <a:t>implemented.  </a:t>
            </a:r>
            <a:r>
              <a:rPr lang="en-US" dirty="0">
                <a:latin typeface="Arial" pitchFamily="34" charset="0"/>
                <a:cs typeface="Arial" pitchFamily="34" charset="0"/>
              </a:rPr>
              <a:t>All circuit testing is considered energized work</a:t>
            </a:r>
            <a:r>
              <a:rPr lang="en-US" dirty="0"/>
              <a:t>.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77FA96BC-FF2A-47EF-BB55-64B9AF9466C6}"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7FA96BC-FF2A-47EF-BB55-64B9AF9466C6}"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 typeface="Times" pitchFamily="18" charset="0"/>
              <a:buNone/>
            </a:pPr>
            <a:r>
              <a:rPr lang="en-US" dirty="0" smtClean="0"/>
              <a:t>Two major categories exist for c</a:t>
            </a:r>
            <a:r>
              <a:rPr lang="en-US" baseline="0" dirty="0" smtClean="0"/>
              <a:t>ontrol of electrical hazards:  </a:t>
            </a:r>
            <a:r>
              <a:rPr lang="en-US" u="sng" dirty="0" smtClean="0"/>
              <a:t>Engineering controls</a:t>
            </a:r>
            <a:r>
              <a:rPr lang="en-US" dirty="0" smtClean="0"/>
              <a:t> and </a:t>
            </a:r>
            <a:r>
              <a:rPr lang="en-US" u="sng" dirty="0" smtClean="0"/>
              <a:t>Administrative controls</a:t>
            </a:r>
            <a:endParaRPr lang="en-US" dirty="0" smtClean="0"/>
          </a:p>
          <a:p>
            <a:pPr eaLnBrk="1" hangingPunct="1">
              <a:buFont typeface="Times" pitchFamily="18" charset="0"/>
              <a:buNone/>
            </a:pPr>
            <a:r>
              <a:rPr lang="en-US" u="sng" dirty="0" smtClean="0"/>
              <a:t>The hierarchy of controls </a:t>
            </a:r>
            <a:r>
              <a:rPr lang="en-US" dirty="0" smtClean="0"/>
              <a:t>is a way to describe the most effective to least effective method for reducing hazards, for example an electrical hazard.  Since hazard elimination or hazard substitution is not practical or possible with electricity, engineering methods are important for removing persons from the hazard by distance or location.  Personal Protective Clothing is the least effective way to reduce a hazard because PPE relies on the correct protective gear and a trained workforce which knows the limitations of such gear.</a:t>
            </a:r>
            <a:endParaRPr lang="en-US" u="sng" dirty="0" smtClean="0"/>
          </a:p>
          <a:p>
            <a:endParaRPr lang="en-US" dirty="0"/>
          </a:p>
        </p:txBody>
      </p:sp>
      <p:sp>
        <p:nvSpPr>
          <p:cNvPr id="4" name="Slide Number Placeholder 3"/>
          <p:cNvSpPr>
            <a:spLocks noGrp="1"/>
          </p:cNvSpPr>
          <p:nvPr>
            <p:ph type="sldNum" sz="quarter" idx="10"/>
          </p:nvPr>
        </p:nvSpPr>
        <p:spPr/>
        <p:txBody>
          <a:bodyPr/>
          <a:lstStyle/>
          <a:p>
            <a:pPr>
              <a:defRPr/>
            </a:pPr>
            <a:fld id="{77FA96BC-FF2A-47EF-BB55-64B9AF9466C6}"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7"/>
            <a:ext cx="5607050" cy="3965574"/>
          </a:xfrm>
        </p:spPr>
        <p:txBody>
          <a:bodyPr>
            <a:normAutofit fontScale="92500" lnSpcReduction="10000"/>
          </a:bodyPr>
          <a:lstStyle/>
          <a:p>
            <a:pPr defTabSz="931679">
              <a:defRPr/>
            </a:pPr>
            <a:r>
              <a:rPr lang="en-US" dirty="0" smtClean="0">
                <a:latin typeface="Arial" pitchFamily="34" charset="0"/>
                <a:cs typeface="Arial" pitchFamily="34" charset="0"/>
              </a:rPr>
              <a:t>Electrical</a:t>
            </a:r>
            <a:r>
              <a:rPr lang="en-US" baseline="0" dirty="0" smtClean="0">
                <a:latin typeface="Arial" pitchFamily="34" charset="0"/>
                <a:cs typeface="Arial" pitchFamily="34" charset="0"/>
              </a:rPr>
              <a:t> current creates an e</a:t>
            </a:r>
            <a:r>
              <a:rPr lang="en-US" dirty="0" smtClean="0">
                <a:latin typeface="Arial" pitchFamily="34" charset="0"/>
                <a:cs typeface="Arial" pitchFamily="34" charset="0"/>
              </a:rPr>
              <a:t>ntrance wound and an exit</a:t>
            </a:r>
            <a:r>
              <a:rPr lang="en-US" baseline="0" dirty="0" smtClean="0">
                <a:latin typeface="Arial" pitchFamily="34" charset="0"/>
                <a:cs typeface="Arial" pitchFamily="34" charset="0"/>
              </a:rPr>
              <a:t> wound</a:t>
            </a:r>
            <a:r>
              <a:rPr lang="en-US" dirty="0" smtClean="0">
                <a:latin typeface="Arial" pitchFamily="34" charset="0"/>
                <a:cs typeface="Arial" pitchFamily="34" charset="0"/>
              </a:rPr>
              <a:t>: Resistance of the skin transforms electrical energy into heat, which produces burns around the entrance point. </a:t>
            </a:r>
            <a:r>
              <a:rPr lang="en-US" dirty="0" smtClean="0">
                <a:cs typeface="Arial" pitchFamily="34" charset="0"/>
              </a:rPr>
              <a:t>C</a:t>
            </a:r>
            <a:r>
              <a:rPr lang="en-US" dirty="0" smtClean="0"/>
              <a:t>hildren biting </a:t>
            </a:r>
            <a:r>
              <a:rPr lang="en-US" dirty="0"/>
              <a:t>or chewing on an electrical cord </a:t>
            </a:r>
            <a:r>
              <a:rPr lang="en-US" dirty="0" smtClean="0"/>
              <a:t>can </a:t>
            </a:r>
            <a:r>
              <a:rPr lang="en-US" dirty="0"/>
              <a:t>suffer oral burns. </a:t>
            </a:r>
            <a:endParaRPr lang="en-US" dirty="0" smtClean="0">
              <a:latin typeface="Arial" pitchFamily="34" charset="0"/>
              <a:cs typeface="Arial" pitchFamily="34" charset="0"/>
            </a:endParaRPr>
          </a:p>
          <a:p>
            <a:pPr defTabSz="931679">
              <a:defRPr/>
            </a:pPr>
            <a:endParaRPr lang="en-US" dirty="0">
              <a:latin typeface="Arial" pitchFamily="34" charset="0"/>
              <a:cs typeface="Arial" pitchFamily="34" charset="0"/>
            </a:endParaRPr>
          </a:p>
          <a:p>
            <a:pPr defTabSz="931679">
              <a:defRPr/>
            </a:pPr>
            <a:r>
              <a:rPr lang="en-US" dirty="0">
                <a:latin typeface="Arial" pitchFamily="34" charset="0"/>
                <a:cs typeface="Arial" pitchFamily="34" charset="0"/>
              </a:rPr>
              <a:t>Electric shock injuries can be thought of as “icebergs” where most of the injury is unseen below the surface. Within the </a:t>
            </a:r>
            <a:r>
              <a:rPr lang="en-US" dirty="0" smtClean="0">
                <a:latin typeface="Arial" pitchFamily="34" charset="0"/>
                <a:cs typeface="Arial" pitchFamily="34" charset="0"/>
              </a:rPr>
              <a:t>body, </a:t>
            </a:r>
            <a:r>
              <a:rPr lang="en-US" dirty="0">
                <a:latin typeface="Arial" pitchFamily="34" charset="0"/>
                <a:cs typeface="Arial" pitchFamily="34" charset="0"/>
              </a:rPr>
              <a:t>current can burn internal organs in its path.  This type of injury might be difficult to diagnose because only the initial signs of injury are the entry and exit wounds. Damage to internal organs may not be apparent but cause internal tissue damage. </a:t>
            </a:r>
          </a:p>
          <a:p>
            <a:pPr defTabSz="931679">
              <a:defRPr/>
            </a:pPr>
            <a:endParaRPr lang="en-US" dirty="0" smtClean="0">
              <a:latin typeface="Arial" pitchFamily="34" charset="0"/>
              <a:cs typeface="Arial" pitchFamily="34" charset="0"/>
            </a:endParaRPr>
          </a:p>
          <a:p>
            <a:r>
              <a:rPr lang="en-US" dirty="0" smtClean="0">
                <a:latin typeface="Arial" pitchFamily="34" charset="0"/>
                <a:cs typeface="Arial" pitchFamily="34" charset="0"/>
              </a:rPr>
              <a:t>Exit Wound: Current flows through the body from the entrance point, until finally exiting where the body is closest to the ground. Electricity can also cause thermal</a:t>
            </a:r>
            <a:r>
              <a:rPr lang="en-US" baseline="0" dirty="0" smtClean="0">
                <a:latin typeface="Arial" pitchFamily="34" charset="0"/>
                <a:cs typeface="Arial" pitchFamily="34" charset="0"/>
              </a:rPr>
              <a:t> contact b</a:t>
            </a:r>
            <a:r>
              <a:rPr lang="en-US" dirty="0" smtClean="0">
                <a:latin typeface="Arial" pitchFamily="34" charset="0"/>
                <a:cs typeface="Arial" pitchFamily="34" charset="0"/>
              </a:rPr>
              <a:t>urns. High voltage shocks cause electrical thermal burns.</a:t>
            </a:r>
          </a:p>
          <a:p>
            <a:pPr defTabSz="931679">
              <a:defRPr/>
            </a:pPr>
            <a:endParaRPr lang="en-US" dirty="0" smtClean="0">
              <a:latin typeface="Arial" pitchFamily="34" charset="0"/>
              <a:cs typeface="Arial" pitchFamily="34" charset="0"/>
            </a:endParaRPr>
          </a:p>
          <a:p>
            <a:pPr defTabSz="931679">
              <a:defRPr/>
            </a:pPr>
            <a:r>
              <a:rPr lang="en-US" dirty="0" smtClean="0"/>
              <a:t>For the arc</a:t>
            </a:r>
            <a:r>
              <a:rPr lang="en-US" baseline="0" dirty="0" smtClean="0"/>
              <a:t> flash thermal injury, t</a:t>
            </a:r>
            <a:r>
              <a:rPr lang="en-US" dirty="0" smtClean="0"/>
              <a:t>his man was near a power box when an electrical explosion occurred. Though he did not touch the box, electricity arced through the air and entered his body. The current was drawn to his armpits because perspiration is very conductive. </a:t>
            </a:r>
          </a:p>
          <a:p>
            <a:pPr defTabSz="931679">
              <a:defRPr/>
            </a:pPr>
            <a:endParaRPr lang="en-US" dirty="0" smtClean="0">
              <a:latin typeface="Arial" pitchFamily="34" charset="0"/>
              <a:cs typeface="Arial" pitchFamily="34" charset="0"/>
            </a:endParaRPr>
          </a:p>
          <a:p>
            <a:pPr defTabSz="931679">
              <a:defRPr/>
            </a:pPr>
            <a:r>
              <a:rPr lang="en-US" dirty="0" smtClean="0">
                <a:latin typeface="Arial" pitchFamily="34" charset="0"/>
                <a:cs typeface="Arial" pitchFamily="34" charset="0"/>
              </a:rPr>
              <a:t> </a:t>
            </a:r>
          </a:p>
          <a:p>
            <a:r>
              <a:rPr lang="en-US" dirty="0" smtClean="0">
                <a:latin typeface="Arial" pitchFamily="34" charset="0"/>
                <a:cs typeface="Arial" pitchFamily="34" charset="0"/>
              </a:rPr>
              <a:t>Refer to OSHA: http://www.osha.gov/SLTC/etools/construction/electrical_incidents/burn_examples.html </a:t>
            </a:r>
          </a:p>
          <a:p>
            <a:endParaRPr lang="en-US" dirty="0"/>
          </a:p>
        </p:txBody>
      </p:sp>
      <p:sp>
        <p:nvSpPr>
          <p:cNvPr id="4" name="Slide Number Placeholder 3"/>
          <p:cNvSpPr>
            <a:spLocks noGrp="1"/>
          </p:cNvSpPr>
          <p:nvPr>
            <p:ph type="sldNum" sz="quarter" idx="10"/>
          </p:nvPr>
        </p:nvSpPr>
        <p:spPr/>
        <p:txBody>
          <a:bodyPr/>
          <a:lstStyle/>
          <a:p>
            <a:pPr>
              <a:defRPr/>
            </a:pPr>
            <a:fld id="{77FA96BC-FF2A-47EF-BB55-64B9AF9466C6}"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305FF322-D2AD-4F69-8079-945490A7BF68}" type="slidenum">
              <a:rPr lang="en-US" smtClean="0"/>
              <a:pPr>
                <a:defRPr/>
              </a:pPr>
              <a:t>40</a:t>
            </a:fld>
            <a:endParaRPr lang="en-US"/>
          </a:p>
        </p:txBody>
      </p:sp>
    </p:spTree>
    <p:extLst>
      <p:ext uri="{BB962C8B-B14F-4D97-AF65-F5344CB8AC3E}">
        <p14:creationId xmlns:p14="http://schemas.microsoft.com/office/powerpoint/2010/main" val="18474228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of engineering controls are: Enclosures, breakers, fuses, grounding, ground-fault circuit</a:t>
            </a:r>
            <a:r>
              <a:rPr lang="en-US" baseline="0" dirty="0" smtClean="0"/>
              <a:t> interrupters (</a:t>
            </a:r>
            <a:r>
              <a:rPr lang="en-US" dirty="0" smtClean="0"/>
              <a:t>GFCIs), insulation and interlocks.</a:t>
            </a:r>
          </a:p>
          <a:p>
            <a:pPr eaLnBrk="1" hangingPunct="1"/>
            <a:endParaRPr lang="en-US" dirty="0" smtClean="0"/>
          </a:p>
          <a:p>
            <a:r>
              <a:rPr lang="en-US" dirty="0" smtClean="0"/>
              <a:t>- Examples of administrative controls: Training, work controls such</a:t>
            </a:r>
            <a:r>
              <a:rPr lang="en-US" baseline="0" dirty="0" smtClean="0"/>
              <a:t> as</a:t>
            </a:r>
            <a:r>
              <a:rPr lang="en-US" dirty="0" smtClean="0"/>
              <a:t> standard operating procedures (SOPs), lockout/</a:t>
            </a:r>
            <a:r>
              <a:rPr lang="en-US" dirty="0" err="1" smtClean="0"/>
              <a:t>tagout</a:t>
            </a:r>
            <a:r>
              <a:rPr lang="en-US" baseline="0" dirty="0" smtClean="0"/>
              <a:t>  (</a:t>
            </a:r>
            <a:r>
              <a:rPr lang="en-US" dirty="0" smtClean="0"/>
              <a:t>LO/TO), plug control, two person rule, protective equipment and warning</a:t>
            </a:r>
            <a:r>
              <a:rPr lang="en-US" baseline="0" dirty="0" smtClean="0"/>
              <a:t> signs.</a:t>
            </a:r>
          </a:p>
          <a:p>
            <a:endParaRPr lang="en-US" dirty="0"/>
          </a:p>
          <a:p>
            <a:pPr marL="229708" indent="-229708">
              <a:spcBef>
                <a:spcPct val="0"/>
              </a:spcBef>
              <a:buFontTx/>
              <a:buAutoNum type="arabicPeriod"/>
            </a:pPr>
            <a:r>
              <a:rPr lang="en-US" dirty="0"/>
              <a:t>Have the electricity shut down = Engineering control</a:t>
            </a:r>
          </a:p>
          <a:p>
            <a:pPr marL="229708" indent="-229708">
              <a:spcBef>
                <a:spcPct val="0"/>
              </a:spcBef>
              <a:buFontTx/>
              <a:buAutoNum type="arabicPeriod"/>
            </a:pPr>
            <a:r>
              <a:rPr lang="en-US" dirty="0"/>
              <a:t>Maintain a safe working distance = Administrative control</a:t>
            </a:r>
          </a:p>
          <a:p>
            <a:pPr marL="229708" indent="-229708">
              <a:spcBef>
                <a:spcPct val="0"/>
              </a:spcBef>
              <a:buFontTx/>
              <a:buAutoNum type="arabicPeriod"/>
            </a:pPr>
            <a:r>
              <a:rPr lang="en-US" dirty="0"/>
              <a:t>Wear personal fall arrest system = Personal protective equipment</a:t>
            </a:r>
          </a:p>
          <a:p>
            <a:endParaRPr lang="en-US" dirty="0" smtClean="0"/>
          </a:p>
          <a:p>
            <a:endParaRPr lang="en-US" dirty="0"/>
          </a:p>
        </p:txBody>
      </p:sp>
      <p:sp>
        <p:nvSpPr>
          <p:cNvPr id="5" name="Slide Number Placeholder 4"/>
          <p:cNvSpPr>
            <a:spLocks noGrp="1"/>
          </p:cNvSpPr>
          <p:nvPr>
            <p:ph type="sldNum" sz="quarter" idx="11"/>
          </p:nvPr>
        </p:nvSpPr>
        <p:spPr/>
        <p:txBody>
          <a:bodyPr/>
          <a:lstStyle/>
          <a:p>
            <a:pPr>
              <a:defRPr/>
            </a:pPr>
            <a:fld id="{305FF322-D2AD-4F69-8079-945490A7BF68}" type="slidenum">
              <a:rPr lang="en-US" smtClean="0"/>
              <a:pPr>
                <a:defRPr/>
              </a:pPr>
              <a:t>41</a:t>
            </a:fld>
            <a:endParaRPr lang="en-US"/>
          </a:p>
        </p:txBody>
      </p:sp>
    </p:spTree>
    <p:extLst>
      <p:ext uri="{BB962C8B-B14F-4D97-AF65-F5344CB8AC3E}">
        <p14:creationId xmlns:p14="http://schemas.microsoft.com/office/powerpoint/2010/main" val="40238057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r>
              <a:rPr lang="en-US" dirty="0" smtClean="0"/>
              <a:t>OSHA requires that all electrical</a:t>
            </a:r>
            <a:r>
              <a:rPr lang="en-US" baseline="0" dirty="0" smtClean="0"/>
              <a:t> equipment including power cords and power strips be tested and approved by a third party called a Nationally Recognized Testing Laboratory.  Testing and approval ensures the equipment is equipped with design features which protects the user from electrocution. </a:t>
            </a:r>
          </a:p>
          <a:p>
            <a:endParaRPr lang="en-US" baseline="0" dirty="0" smtClean="0"/>
          </a:p>
          <a:p>
            <a:r>
              <a:rPr lang="en-US" baseline="0" dirty="0" smtClean="0"/>
              <a:t>Nationally Recognized Testing Laboratories are, for example, </a:t>
            </a:r>
            <a:r>
              <a:rPr lang="en-US" dirty="0"/>
              <a:t>Underwriters Laboratories, Factory Mutual or the Canadian Standards Association (CSA). These organizations are recognized by OSHA as having the capability to provide product </a:t>
            </a:r>
            <a:r>
              <a:rPr lang="en-US" dirty="0" smtClean="0"/>
              <a:t>testing </a:t>
            </a:r>
            <a:r>
              <a:rPr lang="en-US" dirty="0"/>
              <a:t>and certification </a:t>
            </a:r>
            <a:r>
              <a:rPr lang="en-US" dirty="0" smtClean="0"/>
              <a:t>to </a:t>
            </a:r>
            <a:r>
              <a:rPr lang="en-US" dirty="0"/>
              <a:t>manufacturers of a wide range of products.  </a:t>
            </a:r>
          </a:p>
          <a:p>
            <a:endParaRPr lang="en-US" dirty="0"/>
          </a:p>
          <a:p>
            <a:r>
              <a:rPr lang="en-US" dirty="0"/>
              <a:t>OSHA publishes a list of NRTLs. </a:t>
            </a:r>
            <a:r>
              <a:rPr lang="en-US" dirty="0" smtClean="0"/>
              <a:t> The </a:t>
            </a:r>
            <a:r>
              <a:rPr lang="en-US" dirty="0"/>
              <a:t>web link for OSHA NRTL is: </a:t>
            </a:r>
            <a:r>
              <a:rPr lang="en-US" dirty="0" smtClean="0"/>
              <a:t>http</a:t>
            </a:r>
            <a:r>
              <a:rPr lang="en-US" dirty="0"/>
              <a:t>://www.osha.gov/dts/otpca/nrtl/   </a:t>
            </a:r>
          </a:p>
          <a:p>
            <a:endParaRPr lang="en-US" dirty="0"/>
          </a:p>
          <a:p>
            <a:endParaRPr lang="en-US" dirty="0" smtClean="0"/>
          </a:p>
        </p:txBody>
      </p:sp>
      <p:sp>
        <p:nvSpPr>
          <p:cNvPr id="3" name="Slide Number Placeholder 2"/>
          <p:cNvSpPr>
            <a:spLocks noGrp="1"/>
          </p:cNvSpPr>
          <p:nvPr>
            <p:ph type="sldNum" sz="quarter" idx="11"/>
          </p:nvPr>
        </p:nvSpPr>
        <p:spPr/>
        <p:txBody>
          <a:bodyPr/>
          <a:lstStyle/>
          <a:p>
            <a:pPr>
              <a:defRPr/>
            </a:pPr>
            <a:fld id="{305FF322-D2AD-4F69-8079-945490A7BF68}"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931679">
              <a:defRPr/>
            </a:pPr>
            <a:r>
              <a:rPr lang="en-US" dirty="0">
                <a:latin typeface="Arial" pitchFamily="34" charset="0"/>
                <a:ea typeface="+mn-ea"/>
                <a:cs typeface="Arial" pitchFamily="34" charset="0"/>
              </a:rPr>
              <a:t>A </a:t>
            </a:r>
            <a:r>
              <a:rPr lang="en-US" dirty="0" smtClean="0">
                <a:latin typeface="Arial" pitchFamily="34" charset="0"/>
                <a:ea typeface="+mn-ea"/>
                <a:cs typeface="Arial" pitchFamily="34" charset="0"/>
              </a:rPr>
              <a:t>ground-fault </a:t>
            </a:r>
            <a:r>
              <a:rPr lang="en-US" dirty="0">
                <a:latin typeface="Arial" pitchFamily="34" charset="0"/>
                <a:ea typeface="+mn-ea"/>
                <a:cs typeface="Arial" pitchFamily="34" charset="0"/>
              </a:rPr>
              <a:t>is an unintentional electrical path between a power source and a grounded surface. Ground faults most often occur when equipment is damaged or defective. </a:t>
            </a:r>
            <a:r>
              <a:rPr lang="en-US" dirty="0" smtClean="0">
                <a:latin typeface="Arial" pitchFamily="34" charset="0"/>
                <a:ea typeface="+mn-ea"/>
                <a:cs typeface="Arial" pitchFamily="34" charset="0"/>
              </a:rPr>
              <a:t> If </a:t>
            </a:r>
            <a:r>
              <a:rPr lang="en-US" dirty="0">
                <a:latin typeface="Arial" pitchFamily="34" charset="0"/>
                <a:ea typeface="+mn-ea"/>
                <a:cs typeface="Arial" pitchFamily="34" charset="0"/>
              </a:rPr>
              <a:t>your body provides a path to the ground for this current, you could be burned, severely shocked or electrocuted.</a:t>
            </a:r>
          </a:p>
          <a:p>
            <a:pPr defTabSz="931679">
              <a:defRPr/>
            </a:pPr>
            <a:endParaRPr lang="en-US" dirty="0">
              <a:latin typeface="Arial" pitchFamily="34" charset="0"/>
              <a:ea typeface="+mn-ea"/>
              <a:cs typeface="Arial" pitchFamily="34" charset="0"/>
            </a:endParaRPr>
          </a:p>
          <a:p>
            <a:r>
              <a:rPr lang="en-US" dirty="0" smtClean="0">
                <a:latin typeface="Arial" pitchFamily="34" charset="0"/>
                <a:ea typeface="+mn-ea"/>
                <a:cs typeface="Arial" pitchFamily="34" charset="0"/>
              </a:rPr>
              <a:t>Ground-fault </a:t>
            </a:r>
            <a:r>
              <a:rPr lang="en-US" dirty="0">
                <a:latin typeface="Arial" pitchFamily="34" charset="0"/>
                <a:ea typeface="+mn-ea"/>
                <a:cs typeface="Arial" pitchFamily="34" charset="0"/>
              </a:rPr>
              <a:t>circuit interrupter, called a GFCI is an electrical device that can either be installed in the electrical system or built into a power cord to protect against severe electrical shocks. </a:t>
            </a:r>
            <a:r>
              <a:rPr lang="en-US" dirty="0" smtClean="0">
                <a:latin typeface="Arial" pitchFamily="34" charset="0"/>
                <a:ea typeface="+mn-ea"/>
                <a:cs typeface="Arial" pitchFamily="34" charset="0"/>
              </a:rPr>
              <a:t> </a:t>
            </a:r>
            <a:r>
              <a:rPr lang="en-US" dirty="0" smtClean="0">
                <a:latin typeface="Arial" pitchFamily="34" charset="0"/>
                <a:cs typeface="Arial" pitchFamily="34" charset="0"/>
              </a:rPr>
              <a:t>The GFCI continually matches the amount of current going to an electrical device against the amount of current returning from the device along the electrical path.</a:t>
            </a:r>
          </a:p>
          <a:p>
            <a:endParaRPr lang="en-US" dirty="0" smtClean="0">
              <a:latin typeface="Arial" pitchFamily="34" charset="0"/>
              <a:cs typeface="Arial" pitchFamily="34" charset="0"/>
            </a:endParaRPr>
          </a:p>
          <a:p>
            <a:r>
              <a:rPr lang="en-US" dirty="0" smtClean="0">
                <a:latin typeface="Arial" pitchFamily="34" charset="0"/>
                <a:cs typeface="Arial" pitchFamily="34" charset="0"/>
              </a:rPr>
              <a:t>Whenever the amount of current going differs from the amount returning by approximately 5 milliamps, the GFCI interrupts the electric power within as little as 1/40 of a second, protecting you from a dangerous shock.  GFCI’s are able to detect the loss of current resulting from leakage through a person who is beginning to be shocked.  If this situation occurs, the GFCI switches off the current in the circuit.  GFCI’s are different from circuit breakers and fuses because they detect leakage currents rather than overloads.  </a:t>
            </a:r>
          </a:p>
          <a:p>
            <a:endParaRPr lang="en-US" dirty="0" smtClean="0">
              <a:latin typeface="Arial" pitchFamily="34" charset="0"/>
              <a:ea typeface="+mn-ea"/>
              <a:cs typeface="Arial" pitchFamily="34" charset="0"/>
            </a:endParaRPr>
          </a:p>
          <a:p>
            <a:r>
              <a:rPr lang="en-US" dirty="0" smtClean="0">
                <a:latin typeface="Arial" pitchFamily="34" charset="0"/>
                <a:ea typeface="+mn-ea"/>
                <a:cs typeface="Arial" pitchFamily="34" charset="0"/>
              </a:rPr>
              <a:t>GFCIs play an important role </a:t>
            </a:r>
            <a:r>
              <a:rPr lang="en-US" dirty="0">
                <a:latin typeface="Arial" pitchFamily="34" charset="0"/>
                <a:ea typeface="+mn-ea"/>
                <a:cs typeface="Arial" pitchFamily="34" charset="0"/>
              </a:rPr>
              <a:t>in </a:t>
            </a:r>
            <a:r>
              <a:rPr lang="en-US" dirty="0" smtClean="0">
                <a:latin typeface="Arial" pitchFamily="34" charset="0"/>
                <a:ea typeface="+mn-ea"/>
                <a:cs typeface="Arial" pitchFamily="34" charset="0"/>
              </a:rPr>
              <a:t>preventing </a:t>
            </a:r>
            <a:r>
              <a:rPr lang="en-US" dirty="0">
                <a:latin typeface="Arial" pitchFamily="34" charset="0"/>
                <a:ea typeface="+mn-ea"/>
                <a:cs typeface="Arial" pitchFamily="34" charset="0"/>
              </a:rPr>
              <a:t>electrocutions. </a:t>
            </a:r>
            <a:r>
              <a:rPr lang="en-US" dirty="0" smtClean="0">
                <a:latin typeface="Arial" pitchFamily="34" charset="0"/>
                <a:ea typeface="+mn-ea"/>
                <a:cs typeface="Arial" pitchFamily="34" charset="0"/>
              </a:rPr>
              <a:t> The </a:t>
            </a:r>
            <a:r>
              <a:rPr lang="en-US" dirty="0">
                <a:latin typeface="Arial" pitchFamily="34" charset="0"/>
                <a:ea typeface="+mn-ea"/>
                <a:cs typeface="Arial" pitchFamily="34" charset="0"/>
              </a:rPr>
              <a:t>GFCI is designed to protect people from severe or fatal electric shocks but because a GFCI detects ground faults, it can also prevent </a:t>
            </a:r>
            <a:r>
              <a:rPr lang="en-US" dirty="0" smtClean="0">
                <a:latin typeface="Arial" pitchFamily="34" charset="0"/>
                <a:ea typeface="+mn-ea"/>
                <a:cs typeface="Arial" pitchFamily="34" charset="0"/>
              </a:rPr>
              <a:t>electrical </a:t>
            </a:r>
            <a:r>
              <a:rPr lang="en-US" dirty="0">
                <a:latin typeface="Arial" pitchFamily="34" charset="0"/>
                <a:ea typeface="+mn-ea"/>
                <a:cs typeface="Arial" pitchFamily="34" charset="0"/>
              </a:rPr>
              <a:t>fires and reduce the severity </a:t>
            </a:r>
            <a:r>
              <a:rPr lang="en-US" dirty="0" smtClean="0">
                <a:latin typeface="Arial" pitchFamily="34" charset="0"/>
                <a:ea typeface="+mn-ea"/>
                <a:cs typeface="Arial" pitchFamily="34" charset="0"/>
              </a:rPr>
              <a:t>fires </a:t>
            </a:r>
            <a:r>
              <a:rPr lang="en-US" dirty="0">
                <a:latin typeface="Arial" pitchFamily="34" charset="0"/>
                <a:ea typeface="+mn-ea"/>
                <a:cs typeface="Arial" pitchFamily="34" charset="0"/>
              </a:rPr>
              <a:t>by interrupting the flow of electric current</a:t>
            </a:r>
            <a:r>
              <a:rPr lang="en-US" dirty="0" smtClean="0">
                <a:latin typeface="Arial" pitchFamily="34" charset="0"/>
                <a:ea typeface="+mn-ea"/>
                <a:cs typeface="Arial" pitchFamily="34" charset="0"/>
              </a:rPr>
              <a:t>.  </a:t>
            </a:r>
            <a:r>
              <a:rPr lang="en-US" dirty="0" smtClean="0">
                <a:latin typeface="Arial" pitchFamily="34" charset="0"/>
                <a:cs typeface="Arial" pitchFamily="34" charset="0"/>
              </a:rPr>
              <a:t>GFCIs </a:t>
            </a:r>
            <a:r>
              <a:rPr lang="en-US" dirty="0">
                <a:latin typeface="Arial" pitchFamily="34" charset="0"/>
                <a:cs typeface="Arial" pitchFamily="34" charset="0"/>
              </a:rPr>
              <a:t>are required for all cord and plug connected equipment supplied by 125 volt, 15-, 20- or 30-amp circuits. </a:t>
            </a:r>
            <a:r>
              <a:rPr lang="en-US" dirty="0" smtClean="0">
                <a:latin typeface="Arial" pitchFamily="34" charset="0"/>
                <a:cs typeface="Arial" pitchFamily="34" charset="0"/>
              </a:rPr>
              <a:t> GFCIs </a:t>
            </a:r>
            <a:r>
              <a:rPr lang="en-US" dirty="0">
                <a:latin typeface="Arial" pitchFamily="34" charset="0"/>
                <a:cs typeface="Arial" pitchFamily="34" charset="0"/>
              </a:rPr>
              <a:t>are also required for all indoor locations where damp or wet conditions could occur. </a:t>
            </a:r>
          </a:p>
          <a:p>
            <a:endParaRPr lang="en-US" dirty="0">
              <a:latin typeface="Arial" pitchFamily="34" charset="0"/>
              <a:ea typeface="+mn-ea"/>
              <a:cs typeface="Arial" pitchFamily="34" charset="0"/>
            </a:endParaRPr>
          </a:p>
          <a:p>
            <a:endParaRPr lang="en-US" dirty="0">
              <a:latin typeface="Arial" pitchFamily="34" charset="0"/>
              <a:ea typeface="+mn-ea"/>
              <a:cs typeface="Arial" pitchFamily="34" charset="0"/>
            </a:endParaRPr>
          </a:p>
          <a:p>
            <a:pPr defTabSz="931679">
              <a:defRPr/>
            </a:pPr>
            <a:endParaRPr lang="en-US" sz="1100" dirty="0">
              <a:latin typeface="Arial" pitchFamily="34" charset="0"/>
              <a:cs typeface="Arial" pitchFamily="34" charset="0"/>
            </a:endParaRPr>
          </a:p>
          <a:p>
            <a:endParaRPr lang="en-US" dirty="0">
              <a:latin typeface="Arial" pitchFamily="34" charset="0"/>
              <a:ea typeface="+mn-ea"/>
              <a:cs typeface="Arial" pitchFamily="34" charset="0"/>
            </a:endParaRPr>
          </a:p>
          <a:p>
            <a:r>
              <a:rPr lang="en-US" dirty="0">
                <a:latin typeface="Arial" pitchFamily="34" charset="0"/>
                <a:ea typeface="+mn-ea"/>
                <a:cs typeface="Arial" pitchFamily="34" charset="0"/>
              </a:rPr>
              <a:t> </a:t>
            </a:r>
          </a:p>
          <a:p>
            <a:endParaRPr lang="en-US" dirty="0"/>
          </a:p>
        </p:txBody>
      </p:sp>
      <p:sp>
        <p:nvSpPr>
          <p:cNvPr id="4" name="Slide Number Placeholder 3"/>
          <p:cNvSpPr>
            <a:spLocks noGrp="1"/>
          </p:cNvSpPr>
          <p:nvPr>
            <p:ph type="sldNum" sz="quarter" idx="10"/>
          </p:nvPr>
        </p:nvSpPr>
        <p:spPr/>
        <p:txBody>
          <a:bodyPr/>
          <a:lstStyle/>
          <a:p>
            <a:pPr>
              <a:defRPr/>
            </a:pPr>
            <a:fld id="{77FA96BC-FF2A-47EF-BB55-64B9AF9466C6}" type="slidenum">
              <a:rPr lang="en-US" smtClean="0"/>
              <a:pPr>
                <a:defRPr/>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Circuit breakers and fuses are over current devices which shut off the electricity flow if an overload or ground-fault in the circuit occurs. Circuit breakers and fuses protect equipment and facilities.  </a:t>
            </a:r>
            <a:r>
              <a:rPr lang="en-US" dirty="0" smtClean="0"/>
              <a:t>The basic idea of an overcurrent device is to make a weak link in the circuit.  Unlike a fuse, a circuit breaker can be re-used by re-closing the contacts.  Fuses and circuit breakers are designed to protect equipment and facilities. </a:t>
            </a:r>
            <a:r>
              <a:rPr lang="en-US" b="0" dirty="0" smtClean="0"/>
              <a:t>Work done on circuit breakers and fuses should only be done be qualified workers. </a:t>
            </a:r>
          </a:p>
          <a:p>
            <a:pPr defTabSz="914307">
              <a:defRPr/>
            </a:pPr>
            <a:endParaRPr lang="en-US" dirty="0" smtClean="0"/>
          </a:p>
          <a:p>
            <a:pPr defTabSz="914307">
              <a:defRPr/>
            </a:pPr>
            <a:r>
              <a:rPr lang="en-US" dirty="0" smtClean="0"/>
              <a:t>The only electrical protective device whose sole purpose is to protect people is the ground-fault circuit-interrupter.</a:t>
            </a:r>
          </a:p>
          <a:p>
            <a:endParaRPr lang="en-US" dirty="0"/>
          </a:p>
        </p:txBody>
      </p:sp>
      <p:sp>
        <p:nvSpPr>
          <p:cNvPr id="5" name="Slide Number Placeholder 4"/>
          <p:cNvSpPr>
            <a:spLocks noGrp="1"/>
          </p:cNvSpPr>
          <p:nvPr>
            <p:ph type="sldNum" sz="quarter" idx="11"/>
          </p:nvPr>
        </p:nvSpPr>
        <p:spPr/>
        <p:txBody>
          <a:bodyPr/>
          <a:lstStyle/>
          <a:p>
            <a:pPr>
              <a:defRPr/>
            </a:pPr>
            <a:fld id="{305FF322-D2AD-4F69-8079-945490A7BF68}" type="slidenum">
              <a:rPr lang="en-US" smtClean="0"/>
              <a:pPr>
                <a:defRPr/>
              </a:pPr>
              <a:t>44</a:t>
            </a:fld>
            <a:endParaRPr lang="en-US"/>
          </a:p>
        </p:txBody>
      </p:sp>
    </p:spTree>
    <p:extLst>
      <p:ext uri="{BB962C8B-B14F-4D97-AF65-F5344CB8AC3E}">
        <p14:creationId xmlns:p14="http://schemas.microsoft.com/office/powerpoint/2010/main" val="41373986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hazard exists when a wire is too small to carry the required current.  If a tool draws more current than the cord can handle, a fire can occur without tripping the circuit breaker.  Wire-gauge size is inversely related to the diameter of the wire.  For example, a No. 12 gauge flexible cord has a larger diameter wire than a No. 14 flexible cord</a:t>
            </a:r>
            <a:r>
              <a:rPr lang="en-US" dirty="0" smtClean="0"/>
              <a:t>.  </a:t>
            </a:r>
            <a:endParaRPr lang="en-US" dirty="0"/>
          </a:p>
          <a:p>
            <a:endParaRPr lang="en-US" dirty="0"/>
          </a:p>
        </p:txBody>
      </p:sp>
      <p:sp>
        <p:nvSpPr>
          <p:cNvPr id="5" name="Slide Number Placeholder 4"/>
          <p:cNvSpPr>
            <a:spLocks noGrp="1"/>
          </p:cNvSpPr>
          <p:nvPr>
            <p:ph type="sldNum" sz="quarter" idx="11"/>
          </p:nvPr>
        </p:nvSpPr>
        <p:spPr/>
        <p:txBody>
          <a:bodyPr/>
          <a:lstStyle/>
          <a:p>
            <a:pPr>
              <a:defRPr/>
            </a:pPr>
            <a:fld id="{305FF322-D2AD-4F69-8079-945490A7BF68}" type="slidenum">
              <a:rPr lang="en-US" smtClean="0"/>
              <a:pPr>
                <a:defRPr/>
              </a:pPr>
              <a:t>45</a:t>
            </a:fld>
            <a:endParaRPr lang="en-US"/>
          </a:p>
        </p:txBody>
      </p:sp>
    </p:spTree>
    <p:extLst>
      <p:ext uri="{BB962C8B-B14F-4D97-AF65-F5344CB8AC3E}">
        <p14:creationId xmlns:p14="http://schemas.microsoft.com/office/powerpoint/2010/main" val="41373986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Grounding is a physical connection to the earth, which is at zero volts.</a:t>
            </a:r>
          </a:p>
          <a:p>
            <a:endParaRPr lang="en-US" dirty="0" smtClean="0"/>
          </a:p>
          <a:p>
            <a:pPr defTabSz="914307">
              <a:defRPr/>
            </a:pPr>
            <a:r>
              <a:rPr lang="en-US" dirty="0" smtClean="0"/>
              <a:t>Current flows through a conductor if there is a difference in voltage (electrical force).  If metal parts of an electrical wiring system are at zero volts relative to ground, no current will flow if our body completes the circuit between these parts and ground.</a:t>
            </a:r>
            <a:r>
              <a:rPr lang="en-US" b="0" dirty="0" smtClean="0"/>
              <a:t> Motors, appliances, fixtures or tools that are improperly grounded may become energized.  If you come into contact with an improperly grounded electrical device, you will be shocked.</a:t>
            </a:r>
          </a:p>
          <a:p>
            <a:endParaRPr lang="en-US" dirty="0" smtClean="0"/>
          </a:p>
          <a:p>
            <a:endParaRPr lang="en-US" dirty="0" smtClean="0"/>
          </a:p>
        </p:txBody>
      </p:sp>
      <p:sp>
        <p:nvSpPr>
          <p:cNvPr id="5" name="Slide Number Placeholder 4"/>
          <p:cNvSpPr>
            <a:spLocks noGrp="1"/>
          </p:cNvSpPr>
          <p:nvPr>
            <p:ph type="sldNum" sz="quarter" idx="11"/>
          </p:nvPr>
        </p:nvSpPr>
        <p:spPr/>
        <p:txBody>
          <a:bodyPr/>
          <a:lstStyle/>
          <a:p>
            <a:pPr>
              <a:defRPr/>
            </a:pPr>
            <a:fld id="{305FF322-D2AD-4F69-8079-945490A7BF68}" type="slidenum">
              <a:rPr lang="en-US" smtClean="0"/>
              <a:pPr>
                <a:defRPr/>
              </a:pPr>
              <a:t>46</a:t>
            </a:fld>
            <a:endParaRPr lang="en-US"/>
          </a:p>
        </p:txBody>
      </p:sp>
    </p:spTree>
    <p:extLst>
      <p:ext uri="{BB962C8B-B14F-4D97-AF65-F5344CB8AC3E}">
        <p14:creationId xmlns:p14="http://schemas.microsoft.com/office/powerpoint/2010/main" val="41373986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7">
              <a:defRPr/>
            </a:pPr>
            <a:r>
              <a:rPr lang="en-US" dirty="0" smtClean="0"/>
              <a:t>For</a:t>
            </a:r>
            <a:r>
              <a:rPr lang="en-US" baseline="0" dirty="0" smtClean="0"/>
              <a:t> overhead power line hazards, f</a:t>
            </a:r>
            <a:r>
              <a:rPr lang="en-US" dirty="0" smtClean="0"/>
              <a:t>ind out if the work really has to be carried out under or near overhead lines, and can't be done somewhere else.  Make sure materials (such as bales or spoil) are not placed near overhead lines, and temporary structures are erected outside safe clearance distances. </a:t>
            </a:r>
          </a:p>
          <a:p>
            <a:pPr defTabSz="914307">
              <a:defRPr/>
            </a:pPr>
            <a:endParaRPr lang="en-US" dirty="0" smtClean="0"/>
          </a:p>
          <a:p>
            <a:r>
              <a:rPr lang="en-US" dirty="0">
                <a:latin typeface="Arial" pitchFamily="34" charset="0"/>
                <a:cs typeface="Arial" pitchFamily="34" charset="0"/>
              </a:rPr>
              <a:t>Rules for working near power lines:</a:t>
            </a:r>
          </a:p>
          <a:p>
            <a:pPr marL="171432" indent="-171432">
              <a:buFont typeface="Arial" pitchFamily="34" charset="0"/>
              <a:buChar char="•"/>
            </a:pPr>
            <a:r>
              <a:rPr lang="en-US" dirty="0" smtClean="0">
                <a:latin typeface="Arial" pitchFamily="34" charset="0"/>
                <a:cs typeface="Arial" pitchFamily="34" charset="0"/>
              </a:rPr>
              <a:t>Assume </a:t>
            </a:r>
            <a:r>
              <a:rPr lang="en-US" dirty="0">
                <a:latin typeface="Arial" pitchFamily="34" charset="0"/>
                <a:cs typeface="Arial" pitchFamily="34" charset="0"/>
              </a:rPr>
              <a:t>they are energized.</a:t>
            </a:r>
          </a:p>
          <a:p>
            <a:pPr marL="171432" indent="-171432">
              <a:buFont typeface="Arial" pitchFamily="34" charset="0"/>
              <a:buChar char="•"/>
            </a:pPr>
            <a:r>
              <a:rPr lang="en-US" dirty="0">
                <a:latin typeface="Arial" pitchFamily="34" charset="0"/>
                <a:cs typeface="Arial" pitchFamily="34" charset="0"/>
              </a:rPr>
              <a:t>Use non-conductive wood or fiberglass </a:t>
            </a:r>
            <a:r>
              <a:rPr lang="en-US" dirty="0" smtClean="0">
                <a:latin typeface="Arial" pitchFamily="34" charset="0"/>
                <a:cs typeface="Arial" pitchFamily="34" charset="0"/>
              </a:rPr>
              <a:t>ladders.</a:t>
            </a:r>
          </a:p>
          <a:p>
            <a:pPr marL="171432" indent="-171432">
              <a:buFont typeface="Arial" pitchFamily="34" charset="0"/>
              <a:buChar char="•"/>
            </a:pPr>
            <a:r>
              <a:rPr lang="en-US" dirty="0" smtClean="0">
                <a:latin typeface="Arial" pitchFamily="34" charset="0"/>
                <a:cs typeface="Arial" pitchFamily="34" charset="0"/>
              </a:rPr>
              <a:t>Keep</a:t>
            </a:r>
            <a:r>
              <a:rPr lang="en-US" baseline="0" dirty="0" smtClean="0">
                <a:latin typeface="Arial" pitchFamily="34" charset="0"/>
                <a:cs typeface="Arial" pitchFamily="34" charset="0"/>
              </a:rPr>
              <a:t> away all conductive objects at least twice the height of an antenna.</a:t>
            </a:r>
          </a:p>
          <a:p>
            <a:pPr marL="171432" indent="-171432">
              <a:buFont typeface="Arial" pitchFamily="34" charset="0"/>
              <a:buChar char="•"/>
            </a:pPr>
            <a:r>
              <a:rPr lang="en-US" dirty="0"/>
              <a:t>Never fully extend an antenna directly under power lines. </a:t>
            </a:r>
            <a:endParaRPr lang="en-US" baseline="0" dirty="0" smtClean="0">
              <a:latin typeface="Arial" pitchFamily="34" charset="0"/>
              <a:cs typeface="Arial" pitchFamily="34" charset="0"/>
            </a:endParaRPr>
          </a:p>
          <a:p>
            <a:pPr marL="171432" indent="-171432" defTabSz="912937">
              <a:buFont typeface="Arial" pitchFamily="34" charset="0"/>
              <a:buChar char="•"/>
              <a:defRPr/>
            </a:pPr>
            <a:r>
              <a:rPr lang="en-US" b="1" dirty="0" smtClean="0"/>
              <a:t>Antennas should never </a:t>
            </a:r>
            <a:r>
              <a:rPr lang="en-US" b="1" dirty="0"/>
              <a:t>come closer </a:t>
            </a:r>
            <a:r>
              <a:rPr lang="en-US" b="1" dirty="0" smtClean="0"/>
              <a:t>to a </a:t>
            </a:r>
            <a:r>
              <a:rPr lang="en-US" b="1" smtClean="0"/>
              <a:t>power line than </a:t>
            </a:r>
            <a:r>
              <a:rPr lang="en-US" b="1" dirty="0"/>
              <a:t>two times the antenna </a:t>
            </a:r>
            <a:r>
              <a:rPr lang="en-US" b="1" dirty="0" smtClean="0"/>
              <a:t>height. </a:t>
            </a:r>
            <a:r>
              <a:rPr lang="en-US" dirty="0" smtClean="0"/>
              <a:t>For </a:t>
            </a:r>
            <a:r>
              <a:rPr lang="en-US" dirty="0"/>
              <a:t>additional safety information, refer to TB-43-0129. “Requirements for Use of Antenna and Mast Equipment".</a:t>
            </a:r>
          </a:p>
          <a:p>
            <a:pPr marL="171432" indent="-171432">
              <a:buFont typeface="Arial" pitchFamily="34" charset="0"/>
              <a:buChar char="•"/>
            </a:pPr>
            <a:endParaRPr lang="en-US" dirty="0">
              <a:latin typeface="Arial" pitchFamily="34" charset="0"/>
              <a:cs typeface="Arial" pitchFamily="34" charset="0"/>
            </a:endParaRPr>
          </a:p>
          <a:p>
            <a:pPr defTabSz="914307">
              <a:defRPr/>
            </a:pPr>
            <a:endParaRPr lang="en-US" dirty="0" smtClean="0"/>
          </a:p>
          <a:p>
            <a:endParaRPr lang="en-US" dirty="0"/>
          </a:p>
        </p:txBody>
      </p:sp>
      <p:sp>
        <p:nvSpPr>
          <p:cNvPr id="5" name="Slide Number Placeholder 4"/>
          <p:cNvSpPr>
            <a:spLocks noGrp="1"/>
          </p:cNvSpPr>
          <p:nvPr>
            <p:ph type="sldNum" sz="quarter" idx="11"/>
          </p:nvPr>
        </p:nvSpPr>
        <p:spPr/>
        <p:txBody>
          <a:bodyPr/>
          <a:lstStyle/>
          <a:p>
            <a:pPr>
              <a:defRPr/>
            </a:pPr>
            <a:fld id="{305FF322-D2AD-4F69-8079-945490A7BF68}" type="slidenum">
              <a:rPr lang="en-US" smtClean="0"/>
              <a:pPr>
                <a:defRPr/>
              </a:pPr>
              <a:t>47</a:t>
            </a:fld>
            <a:endParaRPr lang="en-US"/>
          </a:p>
        </p:txBody>
      </p:sp>
    </p:spTree>
    <p:extLst>
      <p:ext uri="{BB962C8B-B14F-4D97-AF65-F5344CB8AC3E}">
        <p14:creationId xmlns:p14="http://schemas.microsoft.com/office/powerpoint/2010/main" val="41373986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6921">
              <a:defRPr>
                <a:solidFill>
                  <a:schemeClr val="tx1"/>
                </a:solidFill>
                <a:latin typeface="Calibri" pitchFamily="34" charset="0"/>
              </a:defRPr>
            </a:lvl1pPr>
            <a:lvl2pPr marL="757066" indent="-291179" defTabSz="926921">
              <a:defRPr>
                <a:solidFill>
                  <a:schemeClr val="tx1"/>
                </a:solidFill>
                <a:latin typeface="Calibri" pitchFamily="34" charset="0"/>
              </a:defRPr>
            </a:lvl2pPr>
            <a:lvl3pPr marL="1164717" indent="-232943" defTabSz="926921">
              <a:defRPr>
                <a:solidFill>
                  <a:schemeClr val="tx1"/>
                </a:solidFill>
                <a:latin typeface="Calibri" pitchFamily="34" charset="0"/>
              </a:defRPr>
            </a:lvl3pPr>
            <a:lvl4pPr marL="1630604" indent="-232943" defTabSz="926921">
              <a:defRPr>
                <a:solidFill>
                  <a:schemeClr val="tx1"/>
                </a:solidFill>
                <a:latin typeface="Calibri" pitchFamily="34" charset="0"/>
              </a:defRPr>
            </a:lvl4pPr>
            <a:lvl5pPr marL="2096491" indent="-232943" defTabSz="926921">
              <a:defRPr>
                <a:solidFill>
                  <a:schemeClr val="tx1"/>
                </a:solidFill>
                <a:latin typeface="Calibri" pitchFamily="34" charset="0"/>
              </a:defRPr>
            </a:lvl5pPr>
            <a:lvl6pPr marL="2562377" indent="-232943" defTabSz="926921" fontAlgn="base">
              <a:spcBef>
                <a:spcPct val="0"/>
              </a:spcBef>
              <a:spcAft>
                <a:spcPct val="0"/>
              </a:spcAft>
              <a:defRPr>
                <a:solidFill>
                  <a:schemeClr val="tx1"/>
                </a:solidFill>
                <a:latin typeface="Calibri" pitchFamily="34" charset="0"/>
              </a:defRPr>
            </a:lvl6pPr>
            <a:lvl7pPr marL="3028264" indent="-232943" defTabSz="926921" fontAlgn="base">
              <a:spcBef>
                <a:spcPct val="0"/>
              </a:spcBef>
              <a:spcAft>
                <a:spcPct val="0"/>
              </a:spcAft>
              <a:defRPr>
                <a:solidFill>
                  <a:schemeClr val="tx1"/>
                </a:solidFill>
                <a:latin typeface="Calibri" pitchFamily="34" charset="0"/>
              </a:defRPr>
            </a:lvl7pPr>
            <a:lvl8pPr marL="3494151" indent="-232943" defTabSz="926921" fontAlgn="base">
              <a:spcBef>
                <a:spcPct val="0"/>
              </a:spcBef>
              <a:spcAft>
                <a:spcPct val="0"/>
              </a:spcAft>
              <a:defRPr>
                <a:solidFill>
                  <a:schemeClr val="tx1"/>
                </a:solidFill>
                <a:latin typeface="Calibri" pitchFamily="34" charset="0"/>
              </a:defRPr>
            </a:lvl8pPr>
            <a:lvl9pPr marL="3960038" indent="-232943" defTabSz="926921"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B8BA40D-827F-4457-B37F-4648BBB820C6}" type="slidenum">
              <a:rPr lang="en-US"/>
              <a:pPr fontAlgn="base">
                <a:spcBef>
                  <a:spcPct val="0"/>
                </a:spcBef>
                <a:spcAft>
                  <a:spcPct val="0"/>
                </a:spcAft>
              </a:pPr>
              <a:t>48</a:t>
            </a:fld>
            <a:endParaRPr lang="en-US"/>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This slide shows on way how current can flow through the ground. By the crane contacting the high voltage power line, current moves into the ground’s surface. The voltage decreases away from the crane over the surface of the ground depending on the ground’s resistance.  Energy fields can be set up around the grounded object.  If a person steps across two different levels of voltage or touches an object at a different voltage level, electricity may pass through the body causing a shock or electrocution.</a:t>
            </a:r>
          </a:p>
          <a:p>
            <a:pPr>
              <a:spcBef>
                <a:spcPct val="0"/>
              </a:spcBef>
            </a:pPr>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Arial" charset="0"/>
              <a:ea typeface="ＭＳ Ｐゴシック" pitchFamily="1" charset="-128"/>
              <a:cs typeface="ＭＳ Ｐゴシック" pitchFamily="1" charset="-128"/>
            </a:endParaRPr>
          </a:p>
          <a:p>
            <a:r>
              <a:rPr lang="en-US" sz="1200" b="0" i="0" u="none" strike="noStrike" kern="1200" baseline="0" dirty="0" smtClean="0">
                <a:solidFill>
                  <a:schemeClr val="tx1"/>
                </a:solidFill>
                <a:latin typeface="Arial" charset="0"/>
                <a:ea typeface="ＭＳ Ｐゴシック" pitchFamily="1" charset="-128"/>
                <a:cs typeface="ＭＳ Ｐゴシック" pitchFamily="1" charset="-128"/>
              </a:rPr>
              <a:t>Power cords can become frayed or damaged from heavy use and age and should be inspected regularly. Frequently, mishandling (such as pulling a plug from a socket by jerking the cord rather than removing the plug carefully by hand) causes damage to a cord, tearing the external protective sheathing or detaching it from the plug head and exposing energized wires. </a:t>
            </a:r>
          </a:p>
          <a:p>
            <a:endParaRPr lang="en-US" sz="1200" b="0" i="0" u="none" strike="noStrike" kern="1200" baseline="0" dirty="0" smtClean="0">
              <a:solidFill>
                <a:schemeClr val="tx1"/>
              </a:solidFill>
              <a:latin typeface="Arial" charset="0"/>
              <a:ea typeface="ＭＳ Ｐゴシック" pitchFamily="1" charset="-128"/>
              <a:cs typeface="ＭＳ Ｐゴシック" pitchFamily="1" charset="-128"/>
            </a:endParaRPr>
          </a:p>
          <a:p>
            <a:r>
              <a:rPr lang="en-US" sz="1200" b="0" i="0" u="none" strike="noStrike" kern="1200" baseline="0" dirty="0" smtClean="0">
                <a:solidFill>
                  <a:schemeClr val="tx1"/>
                </a:solidFill>
                <a:latin typeface="Arial" charset="0"/>
                <a:ea typeface="ＭＳ Ｐゴシック" pitchFamily="1" charset="-128"/>
                <a:cs typeface="ＭＳ Ｐゴシック" pitchFamily="1" charset="-128"/>
              </a:rPr>
              <a:t>Less obvious than damaged and frayed cords is the threat posed by missing ground prongs, the rounded third prong on electrical plugs. These ground prongs often break off from mishandling or are removed intentionally to fit a plug into two-prong outlets. Ungrounded plugs – especially on kitchen appliances like refrigerators and dishwashers – can pose a significant electrocution risk. </a:t>
            </a:r>
            <a:endParaRPr lang="en-US" dirty="0"/>
          </a:p>
        </p:txBody>
      </p:sp>
      <p:sp>
        <p:nvSpPr>
          <p:cNvPr id="5" name="Slide Number Placeholder 4"/>
          <p:cNvSpPr>
            <a:spLocks noGrp="1"/>
          </p:cNvSpPr>
          <p:nvPr>
            <p:ph type="sldNum" sz="quarter" idx="11"/>
          </p:nvPr>
        </p:nvSpPr>
        <p:spPr/>
        <p:txBody>
          <a:bodyPr/>
          <a:lstStyle/>
          <a:p>
            <a:pPr>
              <a:defRPr/>
            </a:pPr>
            <a:fld id="{305FF322-D2AD-4F69-8079-945490A7BF68}" type="slidenum">
              <a:rPr lang="en-US" smtClean="0"/>
              <a:pPr>
                <a:defRPr/>
              </a:pPr>
              <a:t>49</a:t>
            </a:fld>
            <a:endParaRPr lang="en-US"/>
          </a:p>
        </p:txBody>
      </p:sp>
    </p:spTree>
    <p:extLst>
      <p:ext uri="{BB962C8B-B14F-4D97-AF65-F5344CB8AC3E}">
        <p14:creationId xmlns:p14="http://schemas.microsoft.com/office/powerpoint/2010/main" val="4137398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National Fire</a:t>
            </a:r>
            <a:r>
              <a:rPr lang="en-US" baseline="0" dirty="0" smtClean="0"/>
              <a:t> </a:t>
            </a:r>
            <a:r>
              <a:rPr lang="en-US" dirty="0" smtClean="0"/>
              <a:t>Protection Association (NFPA) Standard 70E is the gold standard for electrical safety</a:t>
            </a:r>
            <a:r>
              <a:rPr lang="en-US" baseline="0" dirty="0" smtClean="0"/>
              <a:t> in the workplace. </a:t>
            </a:r>
          </a:p>
          <a:p>
            <a:pPr lvl="0"/>
            <a:endParaRPr lang="en-US" baseline="0" dirty="0" smtClean="0"/>
          </a:p>
          <a:p>
            <a:pPr lvl="0"/>
            <a:r>
              <a:rPr lang="en-US" dirty="0" smtClean="0"/>
              <a:t>Training must be provided to employees who face an injury risk from an electrical hazard.  Training is done so that one can</a:t>
            </a:r>
            <a:r>
              <a:rPr lang="en-US" baseline="0" dirty="0" smtClean="0"/>
              <a:t> identify and understand the relationship between electrical hazards and possible injury.</a:t>
            </a:r>
            <a:r>
              <a:rPr lang="en-US" dirty="0" smtClean="0"/>
              <a:t> </a:t>
            </a:r>
          </a:p>
          <a:p>
            <a:pPr lvl="0"/>
            <a:endParaRPr lang="en-US" dirty="0" smtClean="0"/>
          </a:p>
          <a:p>
            <a:pPr lvl="0"/>
            <a:r>
              <a:rPr lang="en-US" i="0" dirty="0" smtClean="0">
                <a:latin typeface="Arial" pitchFamily="34" charset="0"/>
              </a:rPr>
              <a:t>Employees</a:t>
            </a:r>
            <a:r>
              <a:rPr lang="en-US" i="0" baseline="0" dirty="0" smtClean="0">
                <a:latin typeface="Arial" pitchFamily="34" charset="0"/>
              </a:rPr>
              <a:t> must be trained in safety related work practices and all safety procedures as well as any practices deemed necessary for avoiding electrical hazards which can cause personal injury or death.  </a:t>
            </a:r>
          </a:p>
          <a:p>
            <a:pPr lvl="0"/>
            <a:endParaRPr lang="en-US" dirty="0"/>
          </a:p>
        </p:txBody>
      </p:sp>
      <p:sp>
        <p:nvSpPr>
          <p:cNvPr id="4" name="Slide Number Placeholder 3"/>
          <p:cNvSpPr>
            <a:spLocks noGrp="1"/>
          </p:cNvSpPr>
          <p:nvPr>
            <p:ph type="sldNum" sz="quarter" idx="10"/>
          </p:nvPr>
        </p:nvSpPr>
        <p:spPr/>
        <p:txBody>
          <a:bodyPr/>
          <a:lstStyle/>
          <a:p>
            <a:pPr>
              <a:defRPr/>
            </a:pPr>
            <a:fld id="{77FA96BC-FF2A-47EF-BB55-64B9AF9466C6}" type="slidenum">
              <a:rPr lang="en-US" smtClean="0"/>
              <a:pPr>
                <a:defRPr/>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7">
              <a:defRPr/>
            </a:pPr>
            <a:r>
              <a:rPr lang="en-US" dirty="0">
                <a:latin typeface="Arial" pitchFamily="34" charset="0"/>
                <a:cs typeface="Arial" pitchFamily="34" charset="0"/>
              </a:rPr>
              <a:t>Extension cords interconnected, or “daisy chained” can readily provide more outlets and/or reach greater distances.  A “mixed daisy chain” consists of interconnecting extension cords and power strips. When multiple power strips are interconnected, the one directly connected to the outlet is often supplying power to more than the approved number. This current overload can result in a fire or can cause a circuit breaker to trip.  The risk is magnified when another outlet in the same wall or floor receptacle is also overloaded in a similar fashion.  When other outlets on the same circuit are also overloaded, the risk increases.  Interconnecting these devices is a violation of Occupational Safety and Health Administration (OSHA) regulations and the National Electrical Code because doing so can cause them to become overloaded, leading to a fire.  </a:t>
            </a:r>
            <a:endParaRPr lang="en-US" dirty="0" smtClean="0">
              <a:latin typeface="Arial" pitchFamily="34" charset="0"/>
              <a:cs typeface="Arial" pitchFamily="34" charset="0"/>
            </a:endParaRPr>
          </a:p>
          <a:p>
            <a:pPr defTabSz="914307">
              <a:defRPr/>
            </a:pPr>
            <a:endParaRPr lang="en-US" dirty="0">
              <a:latin typeface="Arial" pitchFamily="34" charset="0"/>
              <a:cs typeface="Arial" pitchFamily="34" charset="0"/>
            </a:endParaRPr>
          </a:p>
          <a:p>
            <a:pPr defTabSz="914307">
              <a:defRPr/>
            </a:pPr>
            <a:r>
              <a:rPr lang="en-US" dirty="0" smtClean="0">
                <a:latin typeface="Arial" pitchFamily="34" charset="0"/>
                <a:cs typeface="Arial" pitchFamily="34" charset="0"/>
              </a:rPr>
              <a:t>Flexible cords </a:t>
            </a:r>
            <a:r>
              <a:rPr lang="en-US" dirty="0">
                <a:latin typeface="Arial" pitchFamily="34" charset="0"/>
                <a:cs typeface="Arial" pitchFamily="34" charset="0"/>
              </a:rPr>
              <a:t>can be used </a:t>
            </a:r>
            <a:r>
              <a:rPr lang="en-US" dirty="0" smtClean="0">
                <a:latin typeface="Arial" pitchFamily="34" charset="0"/>
                <a:cs typeface="Arial" pitchFamily="34" charset="0"/>
              </a:rPr>
              <a:t> in the workplace if </a:t>
            </a:r>
            <a:r>
              <a:rPr lang="en-US" dirty="0">
                <a:latin typeface="Arial" pitchFamily="34" charset="0"/>
                <a:cs typeface="Arial" pitchFamily="34" charset="0"/>
              </a:rPr>
              <a:t>heavy or extra heavy duty cords are needed for temporary purposes.</a:t>
            </a:r>
          </a:p>
          <a:p>
            <a:pPr defTabSz="914307">
              <a:defRPr/>
            </a:pPr>
            <a:endParaRPr lang="en-US" dirty="0">
              <a:latin typeface="Arial" pitchFamily="34" charset="0"/>
              <a:cs typeface="Arial" pitchFamily="34" charset="0"/>
            </a:endParaRPr>
          </a:p>
          <a:p>
            <a:r>
              <a:rPr lang="en-US" dirty="0" smtClean="0">
                <a:latin typeface="Arial" pitchFamily="34" charset="0"/>
                <a:cs typeface="Arial" pitchFamily="34" charset="0"/>
              </a:rPr>
              <a:t>Also</a:t>
            </a:r>
            <a:r>
              <a:rPr lang="en-US" dirty="0">
                <a:latin typeface="Arial" pitchFamily="34" charset="0"/>
                <a:cs typeface="Arial" pitchFamily="34" charset="0"/>
              </a:rPr>
              <a:t>, OSHA regulations require that conductors and electrical equipment be used in accordance with the conditions under which they are approved by a recognized testing organization.  Most power strips are approved for providing power to a maximum of four or six individual items.  </a:t>
            </a:r>
          </a:p>
          <a:p>
            <a:endParaRPr lang="en-US" dirty="0">
              <a:latin typeface="Arial" pitchFamily="34" charset="0"/>
              <a:cs typeface="Arial" pitchFamily="34" charset="0"/>
            </a:endParaRPr>
          </a:p>
          <a:p>
            <a:r>
              <a:rPr lang="en-US" dirty="0">
                <a:latin typeface="Arial" pitchFamily="34" charset="0"/>
                <a:cs typeface="Arial" pitchFamily="34" charset="0"/>
              </a:rPr>
              <a:t> </a:t>
            </a:r>
            <a:endParaRPr lang="en-US" dirty="0" smtClean="0">
              <a:latin typeface="Arial" pitchFamily="34" charset="0"/>
              <a:cs typeface="Arial" pitchFamily="34" charset="0"/>
            </a:endParaRPr>
          </a:p>
          <a:p>
            <a:endParaRPr lang="en-US" dirty="0"/>
          </a:p>
        </p:txBody>
      </p:sp>
      <p:sp>
        <p:nvSpPr>
          <p:cNvPr id="5" name="Slide Number Placeholder 4"/>
          <p:cNvSpPr>
            <a:spLocks noGrp="1"/>
          </p:cNvSpPr>
          <p:nvPr>
            <p:ph type="sldNum" sz="quarter" idx="11"/>
          </p:nvPr>
        </p:nvSpPr>
        <p:spPr/>
        <p:txBody>
          <a:bodyPr/>
          <a:lstStyle/>
          <a:p>
            <a:pPr>
              <a:defRPr/>
            </a:pPr>
            <a:fld id="{305FF322-D2AD-4F69-8079-945490A7BF68}" type="slidenum">
              <a:rPr lang="en-US" smtClean="0"/>
              <a:pPr>
                <a:defRPr/>
              </a:pPr>
              <a:t>50</a:t>
            </a:fld>
            <a:endParaRPr lang="en-US"/>
          </a:p>
        </p:txBody>
      </p:sp>
    </p:spTree>
    <p:extLst>
      <p:ext uri="{BB962C8B-B14F-4D97-AF65-F5344CB8AC3E}">
        <p14:creationId xmlns:p14="http://schemas.microsoft.com/office/powerpoint/2010/main" val="4739845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Arial" charset="0"/>
              <a:ea typeface="ＭＳ Ｐゴシック" pitchFamily="1" charset="-128"/>
              <a:cs typeface="ＭＳ Ｐゴシック" pitchFamily="1" charset="-128"/>
            </a:endParaRPr>
          </a:p>
          <a:p>
            <a:r>
              <a:rPr lang="en-US" sz="1200" b="0" i="0" u="none" strike="noStrike" kern="1200" baseline="0" dirty="0" smtClean="0">
                <a:solidFill>
                  <a:schemeClr val="tx1"/>
                </a:solidFill>
                <a:latin typeface="Arial" charset="0"/>
                <a:ea typeface="ＭＳ Ｐゴシック" pitchFamily="1" charset="-128"/>
                <a:cs typeface="ＭＳ Ｐゴシック" pitchFamily="1" charset="-128"/>
              </a:rPr>
              <a:t>Electrical distribution equipment, such as extension cords, was the second leading cause of fire deaths in the U.S. between 1994 and 1998. The most common cause of fires from extension cords is due to improper use and/or overloading, especially when cords have multiple outlets. Most extension cords are only rated for a maximum of ten amps or 1200 watts. Overloading can occur when multiple devices are plugged into one cord or when cords are “daisy chained” (plugging multiple extension cords together). </a:t>
            </a:r>
            <a:endParaRPr lang="en-US" dirty="0"/>
          </a:p>
        </p:txBody>
      </p:sp>
      <p:sp>
        <p:nvSpPr>
          <p:cNvPr id="5" name="Slide Number Placeholder 4"/>
          <p:cNvSpPr>
            <a:spLocks noGrp="1"/>
          </p:cNvSpPr>
          <p:nvPr>
            <p:ph type="sldNum" sz="quarter" idx="11"/>
          </p:nvPr>
        </p:nvSpPr>
        <p:spPr/>
        <p:txBody>
          <a:bodyPr/>
          <a:lstStyle/>
          <a:p>
            <a:pPr>
              <a:defRPr/>
            </a:pPr>
            <a:fld id="{305FF322-D2AD-4F69-8079-945490A7BF68}" type="slidenum">
              <a:rPr lang="en-US" smtClean="0"/>
              <a:pPr>
                <a:defRPr/>
              </a:pPr>
              <a:t>51</a:t>
            </a:fld>
            <a:endParaRPr lang="en-US"/>
          </a:p>
        </p:txBody>
      </p:sp>
    </p:spTree>
    <p:extLst>
      <p:ext uri="{BB962C8B-B14F-4D97-AF65-F5344CB8AC3E}">
        <p14:creationId xmlns:p14="http://schemas.microsoft.com/office/powerpoint/2010/main" val="10949768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7">
              <a:defRPr/>
            </a:pPr>
            <a:r>
              <a:rPr lang="en-US" dirty="0"/>
              <a:t>Electrical panels should never be blocked.  Blocking electrical panels that house circuit breakers is a violation of both Occupational Safety and Health Administration (OSHA) regulations and National Fire Protection Association (NFPA) codes.  These regulations require accessibility to the front of electrical panels to have a minimum of three feet of clearance and a minimum width to be the width of the equipment or 2.5 feet, whichever is greater.  In case of an electrical emergency, there must be a clear working space in front for quick access to the circuit breakers. </a:t>
            </a:r>
            <a:endParaRPr lang="en-US" dirty="0" smtClean="0"/>
          </a:p>
          <a:p>
            <a:endParaRPr lang="en-US" dirty="0"/>
          </a:p>
        </p:txBody>
      </p:sp>
      <p:sp>
        <p:nvSpPr>
          <p:cNvPr id="5" name="Slide Number Placeholder 4"/>
          <p:cNvSpPr>
            <a:spLocks noGrp="1"/>
          </p:cNvSpPr>
          <p:nvPr>
            <p:ph type="sldNum" sz="quarter" idx="11"/>
          </p:nvPr>
        </p:nvSpPr>
        <p:spPr/>
        <p:txBody>
          <a:bodyPr/>
          <a:lstStyle/>
          <a:p>
            <a:pPr>
              <a:defRPr/>
            </a:pPr>
            <a:fld id="{305FF322-D2AD-4F69-8079-945490A7BF68}" type="slidenum">
              <a:rPr lang="en-US" smtClean="0"/>
              <a:pPr>
                <a:defRPr/>
              </a:pPr>
              <a:t>52</a:t>
            </a:fld>
            <a:endParaRPr lang="en-US"/>
          </a:p>
        </p:txBody>
      </p:sp>
    </p:spTree>
    <p:extLst>
      <p:ext uri="{BB962C8B-B14F-4D97-AF65-F5344CB8AC3E}">
        <p14:creationId xmlns:p14="http://schemas.microsoft.com/office/powerpoint/2010/main" val="24477687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pPr eaLnBrk="1" hangingPunct="1"/>
            <a:endParaRPr lang="en-US" dirty="0"/>
          </a:p>
          <a:p>
            <a:endParaRPr lang="en-US" dirty="0" smtClean="0"/>
          </a:p>
        </p:txBody>
      </p:sp>
      <p:sp>
        <p:nvSpPr>
          <p:cNvPr id="3" name="Slide Number Placeholder 2"/>
          <p:cNvSpPr>
            <a:spLocks noGrp="1"/>
          </p:cNvSpPr>
          <p:nvPr>
            <p:ph type="sldNum" sz="quarter" idx="11"/>
          </p:nvPr>
        </p:nvSpPr>
        <p:spPr/>
        <p:txBody>
          <a:bodyPr/>
          <a:lstStyle/>
          <a:p>
            <a:pPr>
              <a:defRPr/>
            </a:pPr>
            <a:fld id="{305FF322-D2AD-4F69-8079-945490A7BF68}" type="slidenum">
              <a:rPr lang="en-US" smtClean="0"/>
              <a:pPr>
                <a:defRPr/>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r>
              <a:rPr lang="en-US" dirty="0" smtClean="0"/>
              <a:t>Covers</a:t>
            </a:r>
            <a:r>
              <a:rPr lang="en-US" baseline="0" dirty="0" smtClean="0"/>
              <a:t> left off energized circuits are hazardous.  </a:t>
            </a:r>
            <a:r>
              <a:rPr lang="en-US" dirty="0"/>
              <a:t>Electrical panels contain circuit breakers designed to trip and stop the flow of current to specific circuits and appliances.  Easy access to electrical panels is essential, and panels should never be blocked or inaccessible.  All live components must be covered to protect against shock.  Electrical panel boxes in commercial buildings should be locked and accessible by trained personnel only.  Such hazards present imminent danger and should be immediately reported.</a:t>
            </a:r>
          </a:p>
          <a:p>
            <a:pPr eaLnBrk="1" hangingPunct="1"/>
            <a:endParaRPr lang="en-US" dirty="0"/>
          </a:p>
          <a:p>
            <a:endParaRPr lang="en-US" dirty="0" smtClean="0"/>
          </a:p>
        </p:txBody>
      </p:sp>
      <p:sp>
        <p:nvSpPr>
          <p:cNvPr id="3" name="Slide Number Placeholder 2"/>
          <p:cNvSpPr>
            <a:spLocks noGrp="1"/>
          </p:cNvSpPr>
          <p:nvPr>
            <p:ph type="sldNum" sz="quarter" idx="11"/>
          </p:nvPr>
        </p:nvSpPr>
        <p:spPr/>
        <p:txBody>
          <a:bodyPr/>
          <a:lstStyle/>
          <a:p>
            <a:pPr>
              <a:defRPr/>
            </a:pPr>
            <a:fld id="{305FF322-D2AD-4F69-8079-945490A7BF68}" type="slidenum">
              <a:rPr lang="en-US" smtClean="0"/>
              <a:pPr>
                <a:defRPr/>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4B3BE27-9210-4EA7-981E-E9D3E29CAD5B}" type="slidenum">
              <a:rPr lang="en-US"/>
              <a:pPr fontAlgn="base">
                <a:spcBef>
                  <a:spcPct val="0"/>
                </a:spcBef>
                <a:spcAft>
                  <a:spcPct val="0"/>
                </a:spcAft>
              </a:pPr>
              <a:t>55</a:t>
            </a:fld>
            <a:endParaRPr lang="en-US"/>
          </a:p>
        </p:txBody>
      </p:sp>
      <p:sp>
        <p:nvSpPr>
          <p:cNvPr id="5939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xfrm>
            <a:off x="934720" y="4415790"/>
            <a:ext cx="5452533"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50000"/>
              </a:spcBef>
            </a:pPr>
            <a:r>
              <a:rPr lang="en-US" dirty="0" smtClean="0">
                <a:latin typeface="Arial" charset="0"/>
              </a:rPr>
              <a:t>Reference 1926.403(i)(2)</a:t>
            </a:r>
          </a:p>
          <a:p>
            <a:pPr>
              <a:spcBef>
                <a:spcPct val="50000"/>
              </a:spcBef>
            </a:pPr>
            <a:r>
              <a:rPr lang="en-US" dirty="0" smtClean="0">
                <a:latin typeface="Arial" charset="0"/>
              </a:rPr>
              <a:t>Except as required or permitted elsewhere in the subpart, live parts of electric equipment operating at 50 volts or more shall be guarded against accidental contact by cabinets or other forms of enclosures, or by any of the following means:</a:t>
            </a:r>
          </a:p>
          <a:p>
            <a:pPr marL="171450" indent="-171450">
              <a:spcBef>
                <a:spcPct val="0"/>
              </a:spcBef>
              <a:buFont typeface="Arial" panose="020B0604020202020204" pitchFamily="34" charset="0"/>
              <a:buChar char="•"/>
            </a:pPr>
            <a:r>
              <a:rPr lang="en-US" dirty="0" smtClean="0">
                <a:latin typeface="Arial" charset="0"/>
              </a:rPr>
              <a:t>By location in a room, vault, or similar enclosure that is accessible only to qualified persons.</a:t>
            </a:r>
          </a:p>
          <a:p>
            <a:pPr marL="171450" indent="-171450">
              <a:spcBef>
                <a:spcPct val="0"/>
              </a:spcBef>
              <a:buFont typeface="Arial" panose="020B0604020202020204" pitchFamily="34" charset="0"/>
              <a:buChar char="•"/>
            </a:pPr>
            <a:r>
              <a:rPr lang="en-US" dirty="0" smtClean="0">
                <a:latin typeface="Arial" charset="0"/>
              </a:rPr>
              <a:t>By partitions or screens so arranged that only qualified persons will have access to the space within reach of the live parts. Any openings in such partitions or screens shall be so sized and located that persons are not likely to come into accidental contact with the live parts or to bring conducting objects into contact with them.</a:t>
            </a:r>
          </a:p>
          <a:p>
            <a:pPr marL="171450" indent="-171450">
              <a:spcBef>
                <a:spcPct val="0"/>
              </a:spcBef>
              <a:buFont typeface="Arial" panose="020B0604020202020204" pitchFamily="34" charset="0"/>
              <a:buChar char="•"/>
            </a:pPr>
            <a:r>
              <a:rPr lang="en-US" dirty="0" smtClean="0">
                <a:latin typeface="Arial" charset="0"/>
              </a:rPr>
              <a:t>By location on a balcony, gallery, or platform so elevated and arranged as to exclude unqualified persons.</a:t>
            </a:r>
          </a:p>
          <a:p>
            <a:pPr marL="171450" indent="-171450">
              <a:spcBef>
                <a:spcPct val="0"/>
              </a:spcBef>
              <a:buFont typeface="Arial" panose="020B0604020202020204" pitchFamily="34" charset="0"/>
              <a:buChar char="•"/>
            </a:pPr>
            <a:r>
              <a:rPr lang="en-US" dirty="0" smtClean="0">
                <a:latin typeface="Arial" charset="0"/>
              </a:rPr>
              <a:t>By elevation of 8 feet or more above the floor or other working surface and so installed as to exclude unqualified persons.</a:t>
            </a:r>
          </a:p>
          <a:p>
            <a:pPr>
              <a:spcBef>
                <a:spcPct val="0"/>
              </a:spcBef>
            </a:pPr>
            <a:endParaRPr lang="en-US" dirty="0" smtClean="0">
              <a:latin typeface="Arial" charset="0"/>
            </a:endParaRPr>
          </a:p>
          <a:p>
            <a:pPr>
              <a:spcBef>
                <a:spcPct val="0"/>
              </a:spcBef>
            </a:pPr>
            <a:endParaRPr lang="en-US" sz="1000"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EE50F4AB-BE62-4A50-B9DC-6C2B0A408029}" type="slidenum">
              <a:rPr lang="en-US" smtClean="0"/>
              <a:pPr/>
              <a:t>56</a:t>
            </a:fld>
            <a:endParaRPr lang="en-US" smtClean="0"/>
          </a:p>
        </p:txBody>
      </p:sp>
      <p:sp>
        <p:nvSpPr>
          <p:cNvPr id="104451" name="Rectangle 2"/>
          <p:cNvSpPr>
            <a:spLocks noGrp="1" noRot="1" noChangeAspect="1" noChangeArrowheads="1" noTextEdit="1"/>
          </p:cNvSpPr>
          <p:nvPr>
            <p:ph type="sldImg"/>
          </p:nvPr>
        </p:nvSpPr>
        <p:spPr>
          <a:xfrm>
            <a:off x="1181100" y="696913"/>
            <a:ext cx="4648200" cy="3486150"/>
          </a:xfrm>
          <a:solidFill>
            <a:srgbClr val="FFFFFF"/>
          </a:solidFill>
          <a:ln/>
        </p:spPr>
      </p:sp>
      <p:sp>
        <p:nvSpPr>
          <p:cNvPr id="104452" name="Rectangle 3"/>
          <p:cNvSpPr>
            <a:spLocks noGrp="1" noChangeArrowheads="1"/>
          </p:cNvSpPr>
          <p:nvPr>
            <p:ph type="body" idx="1"/>
          </p:nvPr>
        </p:nvSpPr>
        <p:spPr>
          <a:xfrm>
            <a:off x="934721" y="4415791"/>
            <a:ext cx="5140960" cy="4183380"/>
          </a:xfrm>
          <a:solidFill>
            <a:srgbClr val="FFFFFF"/>
          </a:solidFill>
          <a:ln>
            <a:solidFill>
              <a:srgbClr val="000000"/>
            </a:solidFill>
          </a:ln>
        </p:spPr>
        <p:txBody>
          <a:bodyPr lIns="93163" tIns="46582" rIns="93163" bIns="46582"/>
          <a:lstStyle/>
          <a:p>
            <a:pPr eaLnBrk="1" hangingPunct="1"/>
            <a:r>
              <a:rPr lang="en-US" dirty="0" smtClean="0"/>
              <a:t/>
            </a:r>
            <a:br>
              <a:rPr lang="en-US" dirty="0" smtClean="0"/>
            </a:br>
            <a:r>
              <a:rPr lang="en-US" dirty="0" smtClean="0"/>
              <a:t>References</a:t>
            </a:r>
            <a:r>
              <a:rPr lang="en-US" baseline="0" dirty="0" smtClean="0"/>
              <a:t> sources: Department of Energy Center of Excellence for Electrical Safety; OSHA electrical safety compliance assistance; OSHA’s Nationally Recognized Testing Laboratories and NFPA.</a:t>
            </a:r>
            <a:endParaRPr 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305FF322-D2AD-4F69-8079-945490A7BF68}" type="slidenum">
              <a:rPr lang="en-US" smtClean="0"/>
              <a:pPr>
                <a:defRPr/>
              </a:pPr>
              <a:t>57</a:t>
            </a:fld>
            <a:endParaRPr lang="en-US"/>
          </a:p>
        </p:txBody>
      </p:sp>
    </p:spTree>
    <p:extLst>
      <p:ext uri="{BB962C8B-B14F-4D97-AF65-F5344CB8AC3E}">
        <p14:creationId xmlns:p14="http://schemas.microsoft.com/office/powerpoint/2010/main" val="23873265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305FF322-D2AD-4F69-8079-945490A7BF68}" type="slidenum">
              <a:rPr lang="en-US" smtClean="0"/>
              <a:pPr>
                <a:defRPr/>
              </a:pPr>
              <a:t>58</a:t>
            </a:fld>
            <a:endParaRPr lang="en-US"/>
          </a:p>
        </p:txBody>
      </p:sp>
    </p:spTree>
    <p:extLst>
      <p:ext uri="{BB962C8B-B14F-4D97-AF65-F5344CB8AC3E}">
        <p14:creationId xmlns:p14="http://schemas.microsoft.com/office/powerpoint/2010/main" val="17489607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78CCB0-ED1F-4743-943C-48418299E2DF}" type="slidenum">
              <a:rPr lang="en-US" smtClean="0"/>
              <a:t>59</a:t>
            </a:fld>
            <a:endParaRPr lang="en-US"/>
          </a:p>
        </p:txBody>
      </p:sp>
    </p:spTree>
    <p:extLst>
      <p:ext uri="{BB962C8B-B14F-4D97-AF65-F5344CB8AC3E}">
        <p14:creationId xmlns:p14="http://schemas.microsoft.com/office/powerpoint/2010/main" val="2620623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Dangerous electrical conditions are where a potential</a:t>
            </a:r>
            <a:r>
              <a:rPr lang="en-US" baseline="0" dirty="0" smtClean="0"/>
              <a:t> exists for exposure to energized electrical conductors or circuit parts.  Basic training is needed for workers to recognize electrical hazards.  This awareness training provides basic understanding of how electrical hazards occur and how to avoid these hazards.  </a:t>
            </a:r>
          </a:p>
          <a:p>
            <a:endParaRPr lang="en-US" baseline="0" dirty="0" smtClean="0"/>
          </a:p>
          <a:p>
            <a:r>
              <a:rPr lang="en-US" baseline="0" dirty="0" smtClean="0"/>
              <a:t>This awareness training is not sufficient for anyone working on or near exposed electrical conductors or circuit parts where energized work is required.  </a:t>
            </a:r>
          </a:p>
          <a:p>
            <a:endParaRPr lang="en-US" baseline="0" dirty="0" smtClean="0"/>
          </a:p>
          <a:p>
            <a:r>
              <a:rPr lang="en-US" baseline="0" dirty="0" smtClean="0"/>
              <a:t>Additional training is required for persons who work on energized equipment.  Energized means that electricity is flowing and not rendered to be in a safe condition called an “electrically safe work condition.”</a:t>
            </a:r>
            <a:endParaRPr lang="en-US" dirty="0"/>
          </a:p>
        </p:txBody>
      </p:sp>
      <p:sp>
        <p:nvSpPr>
          <p:cNvPr id="4" name="Slide Number Placeholder 3"/>
          <p:cNvSpPr>
            <a:spLocks noGrp="1"/>
          </p:cNvSpPr>
          <p:nvPr>
            <p:ph type="sldNum" sz="quarter" idx="10"/>
          </p:nvPr>
        </p:nvSpPr>
        <p:spPr/>
        <p:txBody>
          <a:bodyPr/>
          <a:lstStyle/>
          <a:p>
            <a:pPr>
              <a:defRPr/>
            </a:pPr>
            <a:fld id="{77FA96BC-FF2A-47EF-BB55-64B9AF9466C6}" type="slidenum">
              <a:rPr lang="en-US" smtClean="0"/>
              <a:pPr>
                <a:defRPr/>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305FF322-D2AD-4F69-8079-945490A7BF68}" type="slidenum">
              <a:rPr lang="en-US" smtClean="0"/>
              <a:pPr>
                <a:defRPr/>
              </a:pPr>
              <a:t>60</a:t>
            </a:fld>
            <a:endParaRPr lang="en-US"/>
          </a:p>
        </p:txBody>
      </p:sp>
    </p:spTree>
    <p:extLst>
      <p:ext uri="{BB962C8B-B14F-4D97-AF65-F5344CB8AC3E}">
        <p14:creationId xmlns:p14="http://schemas.microsoft.com/office/powerpoint/2010/main" val="12585728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305FF322-D2AD-4F69-8079-945490A7BF68}" type="slidenum">
              <a:rPr lang="en-US" smtClean="0"/>
              <a:pPr>
                <a:defRPr/>
              </a:pPr>
              <a:t>61</a:t>
            </a:fld>
            <a:endParaRPr lang="en-US"/>
          </a:p>
        </p:txBody>
      </p:sp>
    </p:spTree>
    <p:extLst>
      <p:ext uri="{BB962C8B-B14F-4D97-AF65-F5344CB8AC3E}">
        <p14:creationId xmlns:p14="http://schemas.microsoft.com/office/powerpoint/2010/main" val="29630779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305FF322-D2AD-4F69-8079-945490A7BF68}" type="slidenum">
              <a:rPr lang="en-US" smtClean="0"/>
              <a:pPr>
                <a:defRPr/>
              </a:pPr>
              <a:t>62</a:t>
            </a:fld>
            <a:endParaRPr lang="en-US"/>
          </a:p>
        </p:txBody>
      </p:sp>
    </p:spTree>
    <p:extLst>
      <p:ext uri="{BB962C8B-B14F-4D97-AF65-F5344CB8AC3E}">
        <p14:creationId xmlns:p14="http://schemas.microsoft.com/office/powerpoint/2010/main" val="34410961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305FF322-D2AD-4F69-8079-945490A7BF68}" type="slidenum">
              <a:rPr lang="en-US" smtClean="0"/>
              <a:pPr>
                <a:defRPr/>
              </a:pPr>
              <a:t>63</a:t>
            </a:fld>
            <a:endParaRPr lang="en-US"/>
          </a:p>
        </p:txBody>
      </p:sp>
    </p:spTree>
    <p:extLst>
      <p:ext uri="{BB962C8B-B14F-4D97-AF65-F5344CB8AC3E}">
        <p14:creationId xmlns:p14="http://schemas.microsoft.com/office/powerpoint/2010/main" val="17769277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305FF322-D2AD-4F69-8079-945490A7BF68}" type="slidenum">
              <a:rPr lang="en-US" smtClean="0"/>
              <a:pPr>
                <a:defRPr/>
              </a:pPr>
              <a:t>64</a:t>
            </a:fld>
            <a:endParaRPr lang="en-US"/>
          </a:p>
        </p:txBody>
      </p:sp>
    </p:spTree>
    <p:extLst>
      <p:ext uri="{BB962C8B-B14F-4D97-AF65-F5344CB8AC3E}">
        <p14:creationId xmlns:p14="http://schemas.microsoft.com/office/powerpoint/2010/main" val="21213098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305FF322-D2AD-4F69-8079-945490A7BF68}" type="slidenum">
              <a:rPr lang="en-US" smtClean="0"/>
              <a:pPr>
                <a:defRPr/>
              </a:pPr>
              <a:t>65</a:t>
            </a:fld>
            <a:endParaRPr lang="en-US"/>
          </a:p>
        </p:txBody>
      </p:sp>
    </p:spTree>
    <p:extLst>
      <p:ext uri="{BB962C8B-B14F-4D97-AF65-F5344CB8AC3E}">
        <p14:creationId xmlns:p14="http://schemas.microsoft.com/office/powerpoint/2010/main" val="20802167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305FF322-D2AD-4F69-8079-945490A7BF68}" type="slidenum">
              <a:rPr lang="en-US" smtClean="0"/>
              <a:pPr>
                <a:defRPr/>
              </a:pPr>
              <a:t>66</a:t>
            </a:fld>
            <a:endParaRPr lang="en-US"/>
          </a:p>
        </p:txBody>
      </p:sp>
    </p:spTree>
    <p:extLst>
      <p:ext uri="{BB962C8B-B14F-4D97-AF65-F5344CB8AC3E}">
        <p14:creationId xmlns:p14="http://schemas.microsoft.com/office/powerpoint/2010/main" val="289957583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305FF322-D2AD-4F69-8079-945490A7BF68}" type="slidenum">
              <a:rPr lang="en-US" smtClean="0"/>
              <a:pPr>
                <a:defRPr/>
              </a:pPr>
              <a:t>67</a:t>
            </a:fld>
            <a:endParaRPr lang="en-US"/>
          </a:p>
        </p:txBody>
      </p:sp>
    </p:spTree>
    <p:extLst>
      <p:ext uri="{BB962C8B-B14F-4D97-AF65-F5344CB8AC3E}">
        <p14:creationId xmlns:p14="http://schemas.microsoft.com/office/powerpoint/2010/main" val="21475950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305FF322-D2AD-4F69-8079-945490A7BF68}" type="slidenum">
              <a:rPr lang="en-US" smtClean="0"/>
              <a:pPr>
                <a:defRPr/>
              </a:pPr>
              <a:t>68</a:t>
            </a:fld>
            <a:endParaRPr lang="en-US"/>
          </a:p>
        </p:txBody>
      </p:sp>
    </p:spTree>
    <p:extLst>
      <p:ext uri="{BB962C8B-B14F-4D97-AF65-F5344CB8AC3E}">
        <p14:creationId xmlns:p14="http://schemas.microsoft.com/office/powerpoint/2010/main" val="7346690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78CCB0-ED1F-4743-943C-48418299E2DF}" type="slidenum">
              <a:rPr lang="en-US" smtClean="0"/>
              <a:t>69</a:t>
            </a:fld>
            <a:endParaRPr lang="en-US"/>
          </a:p>
        </p:txBody>
      </p:sp>
    </p:spTree>
    <p:extLst>
      <p:ext uri="{BB962C8B-B14F-4D97-AF65-F5344CB8AC3E}">
        <p14:creationId xmlns:p14="http://schemas.microsoft.com/office/powerpoint/2010/main" val="124569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workers who may be exposed to electrical hazards must</a:t>
            </a:r>
            <a:r>
              <a:rPr lang="en-US" baseline="0" dirty="0" smtClean="0"/>
              <a:t> receive training to be able to recognize and avoid hazards associated with energized conductors or circuit parts.  This training is for unqualified worker electrical safety awareness. </a:t>
            </a:r>
          </a:p>
          <a:p>
            <a:endParaRPr lang="en-US" baseline="0" dirty="0" smtClean="0"/>
          </a:p>
          <a:p>
            <a:r>
              <a:rPr lang="en-US" baseline="0" dirty="0" smtClean="0"/>
              <a:t>NFPA 70E and the Occupational Safety and Health Administration (OSHA) require three levels of training: unqualified worker, qualified worker, and specialized training for emergency response personnel. </a:t>
            </a:r>
          </a:p>
          <a:p>
            <a:endParaRPr lang="en-US" baseline="0" dirty="0" smtClean="0"/>
          </a:p>
          <a:p>
            <a:pPr defTabSz="931679">
              <a:defRPr/>
            </a:pPr>
            <a:r>
              <a:rPr lang="en-US" dirty="0"/>
              <a:t>Qualified worker training is</a:t>
            </a:r>
            <a:r>
              <a:rPr lang="en-US" b="1" dirty="0"/>
              <a:t> </a:t>
            </a:r>
            <a:r>
              <a:rPr lang="en-US" dirty="0"/>
              <a:t>specialized training in safe work practices and procedural requirements to provide protection against electrical hazards associated with individual energized job tasks or work procedures. </a:t>
            </a:r>
          </a:p>
          <a:p>
            <a:endParaRPr lang="en-US" baseline="0" dirty="0" smtClean="0"/>
          </a:p>
        </p:txBody>
      </p:sp>
      <p:sp>
        <p:nvSpPr>
          <p:cNvPr id="4" name="Slide Number Placeholder 3"/>
          <p:cNvSpPr>
            <a:spLocks noGrp="1"/>
          </p:cNvSpPr>
          <p:nvPr>
            <p:ph type="sldNum" sz="quarter" idx="10"/>
          </p:nvPr>
        </p:nvSpPr>
        <p:spPr/>
        <p:txBody>
          <a:bodyPr/>
          <a:lstStyle/>
          <a:p>
            <a:pPr>
              <a:defRPr/>
            </a:pPr>
            <a:fld id="{77FA96BC-FF2A-47EF-BB55-64B9AF9466C6}" type="slidenum">
              <a:rPr lang="en-US" smtClean="0"/>
              <a:pPr>
                <a:defRPr/>
              </a:pPr>
              <a:t>7</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28650"/>
            <a:ext cx="4648200" cy="3486150"/>
          </a:xfrm>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305FF322-D2AD-4F69-8079-945490A7BF68}" type="slidenum">
              <a:rPr lang="en-US" smtClean="0"/>
              <a:pPr>
                <a:defRPr/>
              </a:pPr>
              <a:t>70</a:t>
            </a:fld>
            <a:endParaRPr lang="en-US"/>
          </a:p>
        </p:txBody>
      </p:sp>
    </p:spTree>
    <p:extLst>
      <p:ext uri="{BB962C8B-B14F-4D97-AF65-F5344CB8AC3E}">
        <p14:creationId xmlns:p14="http://schemas.microsoft.com/office/powerpoint/2010/main" val="10559821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305FF322-D2AD-4F69-8079-945490A7BF68}" type="slidenum">
              <a:rPr lang="en-US" smtClean="0"/>
              <a:pPr>
                <a:defRPr/>
              </a:pPr>
              <a:t>71</a:t>
            </a:fld>
            <a:endParaRPr lang="en-US"/>
          </a:p>
        </p:txBody>
      </p:sp>
    </p:spTree>
    <p:extLst>
      <p:ext uri="{BB962C8B-B14F-4D97-AF65-F5344CB8AC3E}">
        <p14:creationId xmlns:p14="http://schemas.microsoft.com/office/powerpoint/2010/main" val="241212032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305FF322-D2AD-4F69-8079-945490A7BF68}" type="slidenum">
              <a:rPr lang="en-US" smtClean="0"/>
              <a:pPr>
                <a:defRPr/>
              </a:pPr>
              <a:t>72</a:t>
            </a:fld>
            <a:endParaRPr lang="en-US"/>
          </a:p>
        </p:txBody>
      </p:sp>
    </p:spTree>
    <p:extLst>
      <p:ext uri="{BB962C8B-B14F-4D97-AF65-F5344CB8AC3E}">
        <p14:creationId xmlns:p14="http://schemas.microsoft.com/office/powerpoint/2010/main" val="305281960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305FF322-D2AD-4F69-8079-945490A7BF68}" type="slidenum">
              <a:rPr lang="en-US" smtClean="0"/>
              <a:pPr>
                <a:defRPr/>
              </a:pPr>
              <a:t>73</a:t>
            </a:fld>
            <a:endParaRPr lang="en-US"/>
          </a:p>
        </p:txBody>
      </p:sp>
    </p:spTree>
    <p:extLst>
      <p:ext uri="{BB962C8B-B14F-4D97-AF65-F5344CB8AC3E}">
        <p14:creationId xmlns:p14="http://schemas.microsoft.com/office/powerpoint/2010/main" val="5517336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305FF322-D2AD-4F69-8079-945490A7BF68}" type="slidenum">
              <a:rPr lang="en-US" smtClean="0"/>
              <a:pPr>
                <a:defRPr/>
              </a:pPr>
              <a:t>74</a:t>
            </a:fld>
            <a:endParaRPr lang="en-US"/>
          </a:p>
        </p:txBody>
      </p:sp>
    </p:spTree>
    <p:extLst>
      <p:ext uri="{BB962C8B-B14F-4D97-AF65-F5344CB8AC3E}">
        <p14:creationId xmlns:p14="http://schemas.microsoft.com/office/powerpoint/2010/main" val="290003570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305FF322-D2AD-4F69-8079-945490A7BF68}" type="slidenum">
              <a:rPr lang="en-US" smtClean="0"/>
              <a:pPr>
                <a:defRPr/>
              </a:pPr>
              <a:t>75</a:t>
            </a:fld>
            <a:endParaRPr lang="en-US"/>
          </a:p>
        </p:txBody>
      </p:sp>
    </p:spTree>
    <p:extLst>
      <p:ext uri="{BB962C8B-B14F-4D97-AF65-F5344CB8AC3E}">
        <p14:creationId xmlns:p14="http://schemas.microsoft.com/office/powerpoint/2010/main" val="101393487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305FF322-D2AD-4F69-8079-945490A7BF68}" type="slidenum">
              <a:rPr lang="en-US" smtClean="0"/>
              <a:pPr>
                <a:defRPr/>
              </a:pPr>
              <a:t>76</a:t>
            </a:fld>
            <a:endParaRPr lang="en-US"/>
          </a:p>
        </p:txBody>
      </p:sp>
    </p:spTree>
    <p:extLst>
      <p:ext uri="{BB962C8B-B14F-4D97-AF65-F5344CB8AC3E}">
        <p14:creationId xmlns:p14="http://schemas.microsoft.com/office/powerpoint/2010/main" val="378337086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305FF322-D2AD-4F69-8079-945490A7BF68}" type="slidenum">
              <a:rPr lang="en-US" smtClean="0"/>
              <a:pPr>
                <a:defRPr/>
              </a:pPr>
              <a:t>77</a:t>
            </a:fld>
            <a:endParaRPr lang="en-US"/>
          </a:p>
        </p:txBody>
      </p:sp>
    </p:spTree>
    <p:extLst>
      <p:ext uri="{BB962C8B-B14F-4D97-AF65-F5344CB8AC3E}">
        <p14:creationId xmlns:p14="http://schemas.microsoft.com/office/powerpoint/2010/main" val="11283863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305FF322-D2AD-4F69-8079-945490A7BF68}" type="slidenum">
              <a:rPr lang="en-US" smtClean="0"/>
              <a:pPr>
                <a:defRPr/>
              </a:pPr>
              <a:t>78</a:t>
            </a:fld>
            <a:endParaRPr lang="en-US"/>
          </a:p>
        </p:txBody>
      </p:sp>
    </p:spTree>
    <p:extLst>
      <p:ext uri="{BB962C8B-B14F-4D97-AF65-F5344CB8AC3E}">
        <p14:creationId xmlns:p14="http://schemas.microsoft.com/office/powerpoint/2010/main" val="380048635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305FF322-D2AD-4F69-8079-945490A7BF68}" type="slidenum">
              <a:rPr lang="en-US" smtClean="0"/>
              <a:pPr>
                <a:defRPr/>
              </a:pPr>
              <a:t>79</a:t>
            </a:fld>
            <a:endParaRPr lang="en-US"/>
          </a:p>
        </p:txBody>
      </p:sp>
    </p:spTree>
    <p:extLst>
      <p:ext uri="{BB962C8B-B14F-4D97-AF65-F5344CB8AC3E}">
        <p14:creationId xmlns:p14="http://schemas.microsoft.com/office/powerpoint/2010/main" val="918744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79">
              <a:defRPr/>
            </a:pPr>
            <a:r>
              <a:rPr lang="en-US" dirty="0" smtClean="0"/>
              <a:t>Awareness </a:t>
            </a:r>
            <a:r>
              <a:rPr lang="en-US" baseline="0" dirty="0" smtClean="0"/>
              <a:t>training is done so that persons can identify and understand the relationship between electrical hazards and possible personal injury. Workers shall be trained in and familiar with any electrical related practices necessary for their safety.  Persons who receive awareness training are technically called unqualified workers because these persons cannot work on energized electrical circuits. </a:t>
            </a:r>
          </a:p>
          <a:p>
            <a:pPr defTabSz="931679">
              <a:defRPr/>
            </a:pPr>
            <a:endParaRPr lang="en-US" baseline="0" dirty="0" smtClean="0"/>
          </a:p>
          <a:p>
            <a:pPr defTabSz="931679">
              <a:defRPr/>
            </a:pPr>
            <a:r>
              <a:rPr lang="en-US" baseline="0" dirty="0" smtClean="0"/>
              <a:t>Employees or unqualified workers must still be trained to understand work practices and procedure requirements as necessary to provide protection from electrical hazards associated with their job or task assignments.  This awareness includes job tasks where working on energized conductors or circuit parts is not a part of a job assignment but training is needed to recognize and avoid electrical hazards.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7FA96BC-FF2A-47EF-BB55-64B9AF9466C6}" type="slidenum">
              <a:rPr lang="en-US" smtClean="0"/>
              <a:pPr>
                <a:defRPr/>
              </a:pPr>
              <a:t>8</a:t>
            </a:fld>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305FF322-D2AD-4F69-8079-945490A7BF68}" type="slidenum">
              <a:rPr lang="en-US" smtClean="0"/>
              <a:pPr>
                <a:defRPr/>
              </a:pPr>
              <a:t>80</a:t>
            </a:fld>
            <a:endParaRPr lang="en-US"/>
          </a:p>
        </p:txBody>
      </p:sp>
    </p:spTree>
    <p:extLst>
      <p:ext uri="{BB962C8B-B14F-4D97-AF65-F5344CB8AC3E}">
        <p14:creationId xmlns:p14="http://schemas.microsoft.com/office/powerpoint/2010/main" val="259443465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305FF322-D2AD-4F69-8079-945490A7BF68}" type="slidenum">
              <a:rPr lang="en-US" smtClean="0"/>
              <a:pPr>
                <a:defRPr/>
              </a:pPr>
              <a:t>81</a:t>
            </a:fld>
            <a:endParaRPr lang="en-US"/>
          </a:p>
        </p:txBody>
      </p:sp>
    </p:spTree>
    <p:extLst>
      <p:ext uri="{BB962C8B-B14F-4D97-AF65-F5344CB8AC3E}">
        <p14:creationId xmlns:p14="http://schemas.microsoft.com/office/powerpoint/2010/main" val="186120978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305FF322-D2AD-4F69-8079-945490A7BF68}" type="slidenum">
              <a:rPr lang="en-US" smtClean="0"/>
              <a:pPr>
                <a:defRPr/>
              </a:pPr>
              <a:t>82</a:t>
            </a:fld>
            <a:endParaRPr lang="en-US"/>
          </a:p>
        </p:txBody>
      </p:sp>
    </p:spTree>
    <p:extLst>
      <p:ext uri="{BB962C8B-B14F-4D97-AF65-F5344CB8AC3E}">
        <p14:creationId xmlns:p14="http://schemas.microsoft.com/office/powerpoint/2010/main" val="42492121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305FF322-D2AD-4F69-8079-945490A7BF68}" type="slidenum">
              <a:rPr lang="en-US" smtClean="0"/>
              <a:pPr>
                <a:defRPr/>
              </a:pPr>
              <a:t>83</a:t>
            </a:fld>
            <a:endParaRPr lang="en-US"/>
          </a:p>
        </p:txBody>
      </p:sp>
    </p:spTree>
    <p:extLst>
      <p:ext uri="{BB962C8B-B14F-4D97-AF65-F5344CB8AC3E}">
        <p14:creationId xmlns:p14="http://schemas.microsoft.com/office/powerpoint/2010/main" val="154024404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305FF322-D2AD-4F69-8079-945490A7BF68}" type="slidenum">
              <a:rPr lang="en-US" smtClean="0"/>
              <a:pPr>
                <a:defRPr/>
              </a:pPr>
              <a:t>84</a:t>
            </a:fld>
            <a:endParaRPr lang="en-US"/>
          </a:p>
        </p:txBody>
      </p:sp>
    </p:spTree>
    <p:extLst>
      <p:ext uri="{BB962C8B-B14F-4D97-AF65-F5344CB8AC3E}">
        <p14:creationId xmlns:p14="http://schemas.microsoft.com/office/powerpoint/2010/main" val="408277307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305FF322-D2AD-4F69-8079-945490A7BF68}" type="slidenum">
              <a:rPr lang="en-US" smtClean="0"/>
              <a:pPr>
                <a:defRPr/>
              </a:pPr>
              <a:t>85</a:t>
            </a:fld>
            <a:endParaRPr lang="en-US"/>
          </a:p>
        </p:txBody>
      </p:sp>
    </p:spTree>
    <p:extLst>
      <p:ext uri="{BB962C8B-B14F-4D97-AF65-F5344CB8AC3E}">
        <p14:creationId xmlns:p14="http://schemas.microsoft.com/office/powerpoint/2010/main" val="176654788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305FF322-D2AD-4F69-8079-945490A7BF68}" type="slidenum">
              <a:rPr lang="en-US" smtClean="0"/>
              <a:pPr>
                <a:defRPr/>
              </a:pPr>
              <a:t>86</a:t>
            </a:fld>
            <a:endParaRPr lang="en-US"/>
          </a:p>
        </p:txBody>
      </p:sp>
    </p:spTree>
    <p:extLst>
      <p:ext uri="{BB962C8B-B14F-4D97-AF65-F5344CB8AC3E}">
        <p14:creationId xmlns:p14="http://schemas.microsoft.com/office/powerpoint/2010/main" val="50081690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305FF322-D2AD-4F69-8079-945490A7BF68}" type="slidenum">
              <a:rPr lang="en-US" smtClean="0"/>
              <a:pPr>
                <a:defRPr/>
              </a:pPr>
              <a:t>87</a:t>
            </a:fld>
            <a:endParaRPr lang="en-US"/>
          </a:p>
        </p:txBody>
      </p:sp>
    </p:spTree>
    <p:extLst>
      <p:ext uri="{BB962C8B-B14F-4D97-AF65-F5344CB8AC3E}">
        <p14:creationId xmlns:p14="http://schemas.microsoft.com/office/powerpoint/2010/main" val="311671411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305FF322-D2AD-4F69-8079-945490A7BF68}" type="slidenum">
              <a:rPr lang="en-US" smtClean="0"/>
              <a:pPr>
                <a:defRPr/>
              </a:pPr>
              <a:t>88</a:t>
            </a:fld>
            <a:endParaRPr lang="en-US"/>
          </a:p>
        </p:txBody>
      </p:sp>
    </p:spTree>
    <p:extLst>
      <p:ext uri="{BB962C8B-B14F-4D97-AF65-F5344CB8AC3E}">
        <p14:creationId xmlns:p14="http://schemas.microsoft.com/office/powerpoint/2010/main" val="17953916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305FF322-D2AD-4F69-8079-945490A7BF68}" type="slidenum">
              <a:rPr lang="en-US" smtClean="0"/>
              <a:pPr>
                <a:defRPr/>
              </a:pPr>
              <a:t>89</a:t>
            </a:fld>
            <a:endParaRPr lang="en-US"/>
          </a:p>
        </p:txBody>
      </p:sp>
    </p:spTree>
    <p:extLst>
      <p:ext uri="{BB962C8B-B14F-4D97-AF65-F5344CB8AC3E}">
        <p14:creationId xmlns:p14="http://schemas.microsoft.com/office/powerpoint/2010/main" val="187039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qualified</a:t>
            </a:r>
            <a:r>
              <a:rPr lang="en-US" baseline="0" dirty="0" smtClean="0"/>
              <a:t> person as defined by NFPA 70E and OSHA is someone with specialized knowledge in the construction and operation of equipment; or a specific work method; and who are trained to recognize and avoid electrical hazards that may be present with respect to that equipment or work method.  Qualified persons must be familiar in the use of special precautions, protective clothing and protective equipment, insulating and shielding materials, and insulated tools and electrical test equipment. </a:t>
            </a:r>
            <a:endParaRPr lang="en-US" dirty="0"/>
          </a:p>
        </p:txBody>
      </p:sp>
      <p:sp>
        <p:nvSpPr>
          <p:cNvPr id="4" name="Slide Number Placeholder 3"/>
          <p:cNvSpPr>
            <a:spLocks noGrp="1"/>
          </p:cNvSpPr>
          <p:nvPr>
            <p:ph type="sldNum" sz="quarter" idx="10"/>
          </p:nvPr>
        </p:nvSpPr>
        <p:spPr/>
        <p:txBody>
          <a:bodyPr/>
          <a:lstStyle/>
          <a:p>
            <a:pPr>
              <a:defRPr/>
            </a:pPr>
            <a:fld id="{77FA96BC-FF2A-47EF-BB55-64B9AF9466C6}" type="slidenum">
              <a:rPr lang="en-US" smtClean="0"/>
              <a:pPr>
                <a:defRPr/>
              </a:pPr>
              <a:t>9</a:t>
            </a:fld>
            <a:endParaRPr 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305FF322-D2AD-4F69-8079-945490A7BF68}" type="slidenum">
              <a:rPr lang="en-US" smtClean="0"/>
              <a:pPr>
                <a:defRPr/>
              </a:pPr>
              <a:t>90</a:t>
            </a:fld>
            <a:endParaRPr lang="en-US"/>
          </a:p>
        </p:txBody>
      </p:sp>
    </p:spTree>
    <p:extLst>
      <p:ext uri="{BB962C8B-B14F-4D97-AF65-F5344CB8AC3E}">
        <p14:creationId xmlns:p14="http://schemas.microsoft.com/office/powerpoint/2010/main" val="169458524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305FF322-D2AD-4F69-8079-945490A7BF68}" type="slidenum">
              <a:rPr lang="en-US" smtClean="0"/>
              <a:pPr>
                <a:defRPr/>
              </a:pPr>
              <a:t>91</a:t>
            </a:fld>
            <a:endParaRPr lang="en-US"/>
          </a:p>
        </p:txBody>
      </p:sp>
    </p:spTree>
    <p:extLst>
      <p:ext uri="{BB962C8B-B14F-4D97-AF65-F5344CB8AC3E}">
        <p14:creationId xmlns:p14="http://schemas.microsoft.com/office/powerpoint/2010/main" val="140964402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305FF322-D2AD-4F69-8079-945490A7BF68}" type="slidenum">
              <a:rPr lang="en-US" smtClean="0"/>
              <a:pPr>
                <a:defRPr/>
              </a:pPr>
              <a:t>92</a:t>
            </a:fld>
            <a:endParaRPr lang="en-US"/>
          </a:p>
        </p:txBody>
      </p:sp>
    </p:spTree>
    <p:extLst>
      <p:ext uri="{BB962C8B-B14F-4D97-AF65-F5344CB8AC3E}">
        <p14:creationId xmlns:p14="http://schemas.microsoft.com/office/powerpoint/2010/main" val="125204203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305FF322-D2AD-4F69-8079-945490A7BF68}" type="slidenum">
              <a:rPr lang="en-US" smtClean="0"/>
              <a:pPr>
                <a:defRPr/>
              </a:pPr>
              <a:t>93</a:t>
            </a:fld>
            <a:endParaRPr lang="en-US"/>
          </a:p>
        </p:txBody>
      </p:sp>
    </p:spTree>
    <p:extLst>
      <p:ext uri="{BB962C8B-B14F-4D97-AF65-F5344CB8AC3E}">
        <p14:creationId xmlns:p14="http://schemas.microsoft.com/office/powerpoint/2010/main" val="254242058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305FF322-D2AD-4F69-8079-945490A7BF68}" type="slidenum">
              <a:rPr lang="en-US" smtClean="0"/>
              <a:pPr>
                <a:defRPr/>
              </a:pPr>
              <a:t>94</a:t>
            </a:fld>
            <a:endParaRPr lang="en-US"/>
          </a:p>
        </p:txBody>
      </p:sp>
    </p:spTree>
    <p:extLst>
      <p:ext uri="{BB962C8B-B14F-4D97-AF65-F5344CB8AC3E}">
        <p14:creationId xmlns:p14="http://schemas.microsoft.com/office/powerpoint/2010/main" val="233243841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305FF322-D2AD-4F69-8079-945490A7BF68}" type="slidenum">
              <a:rPr lang="en-US" smtClean="0"/>
              <a:pPr>
                <a:defRPr/>
              </a:pPr>
              <a:t>95</a:t>
            </a:fld>
            <a:endParaRPr lang="en-US"/>
          </a:p>
        </p:txBody>
      </p:sp>
    </p:spTree>
    <p:extLst>
      <p:ext uri="{BB962C8B-B14F-4D97-AF65-F5344CB8AC3E}">
        <p14:creationId xmlns:p14="http://schemas.microsoft.com/office/powerpoint/2010/main" val="67006458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305FF322-D2AD-4F69-8079-945490A7BF68}" type="slidenum">
              <a:rPr lang="en-US" smtClean="0"/>
              <a:pPr>
                <a:defRPr/>
              </a:pPr>
              <a:t>96</a:t>
            </a:fld>
            <a:endParaRPr lang="en-US"/>
          </a:p>
        </p:txBody>
      </p:sp>
      <p:sp>
        <p:nvSpPr>
          <p:cNvPr id="6" name="Footer Placeholder 5"/>
          <p:cNvSpPr>
            <a:spLocks noGrp="1"/>
          </p:cNvSpPr>
          <p:nvPr>
            <p:ph type="ftr" sz="quarter" idx="12"/>
          </p:nvPr>
        </p:nvSpPr>
        <p:spPr/>
        <p:txBody>
          <a:bodyPr/>
          <a:lstStyle/>
          <a:p>
            <a:pPr>
              <a:defRPr/>
            </a:pPr>
            <a:endParaRPr lang="en-US"/>
          </a:p>
        </p:txBody>
      </p:sp>
    </p:spTree>
    <p:extLst>
      <p:ext uri="{BB962C8B-B14F-4D97-AF65-F5344CB8AC3E}">
        <p14:creationId xmlns:p14="http://schemas.microsoft.com/office/powerpoint/2010/main" val="211883864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305FF322-D2AD-4F69-8079-945490A7BF68}" type="slidenum">
              <a:rPr lang="en-US" smtClean="0"/>
              <a:pPr>
                <a:defRPr/>
              </a:pPr>
              <a:t>97</a:t>
            </a:fld>
            <a:endParaRPr lang="en-US"/>
          </a:p>
        </p:txBody>
      </p:sp>
    </p:spTree>
    <p:extLst>
      <p:ext uri="{BB962C8B-B14F-4D97-AF65-F5344CB8AC3E}">
        <p14:creationId xmlns:p14="http://schemas.microsoft.com/office/powerpoint/2010/main" val="1011821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2130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6551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EBD526B-F07B-447B-9DCB-3517C6D37734}" type="slidenum">
              <a:rPr lang="en-US" smtClean="0"/>
              <a:t>‹#›</a:t>
            </a:fld>
            <a:endParaRPr lang="en-US"/>
          </a:p>
        </p:txBody>
      </p:sp>
    </p:spTree>
    <p:extLst>
      <p:ext uri="{BB962C8B-B14F-4D97-AF65-F5344CB8AC3E}">
        <p14:creationId xmlns:p14="http://schemas.microsoft.com/office/powerpoint/2010/main" val="3983626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124200" y="6356350"/>
            <a:ext cx="2895600" cy="365125"/>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1"/>
          </p:nvPr>
        </p:nvSpPr>
        <p:spPr>
          <a:xfrm>
            <a:off x="6553200" y="6356350"/>
            <a:ext cx="2133600" cy="365125"/>
          </a:xfrm>
          <a:prstGeom prst="rect">
            <a:avLst/>
          </a:prstGeom>
        </p:spPr>
        <p:txBody>
          <a:bodyPr/>
          <a:lstStyle>
            <a:lvl1pPr>
              <a:defRPr/>
            </a:lvl1pPr>
          </a:lstStyle>
          <a:p>
            <a:pPr>
              <a:defRPr/>
            </a:pPr>
            <a:fld id="{EB0DF1E3-723D-4F81-8C6B-3A3C31F6C8CE}" type="slidenum">
              <a:rPr lang="en-US"/>
              <a:pPr>
                <a:defRPr/>
              </a:pPr>
              <a:t>‹#›</a:t>
            </a:fld>
            <a:endParaRPr lang="en-US"/>
          </a:p>
        </p:txBody>
      </p:sp>
    </p:spTree>
    <p:extLst>
      <p:ext uri="{BB962C8B-B14F-4D97-AF65-F5344CB8AC3E}">
        <p14:creationId xmlns:p14="http://schemas.microsoft.com/office/powerpoint/2010/main" val="2946957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438A3FD-6488-4906-9D59-5B45F2F840E2}" type="datetime1">
              <a:rPr lang="en-US" smtClean="0"/>
              <a:t>6/15/2015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EDBB592-F6C4-4A7F-8915-C2C35E983759}" type="slidenum">
              <a:rPr lang="en-US" smtClean="0"/>
              <a:t>‹#›</a:t>
            </a:fld>
            <a:endParaRPr lang="en-US"/>
          </a:p>
        </p:txBody>
      </p:sp>
    </p:spTree>
    <p:extLst>
      <p:ext uri="{BB962C8B-B14F-4D97-AF65-F5344CB8AC3E}">
        <p14:creationId xmlns:p14="http://schemas.microsoft.com/office/powerpoint/2010/main" val="35464780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03449-B945-4054-9D62-8505615925E7}" type="slidenum">
              <a:rPr lang="en-US" smtClean="0"/>
              <a:t>‹#›</a:t>
            </a:fld>
            <a:endParaRPr lang="en-US"/>
          </a:p>
        </p:txBody>
      </p:sp>
    </p:spTree>
    <p:extLst>
      <p:ext uri="{BB962C8B-B14F-4D97-AF65-F5344CB8AC3E}">
        <p14:creationId xmlns:p14="http://schemas.microsoft.com/office/powerpoint/2010/main" val="182876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03449-B945-4054-9D62-8505615925E7}" type="slidenum">
              <a:rPr lang="en-US" smtClean="0"/>
              <a:t>‹#›</a:t>
            </a:fld>
            <a:endParaRPr lang="en-US"/>
          </a:p>
        </p:txBody>
      </p:sp>
    </p:spTree>
    <p:extLst>
      <p:ext uri="{BB962C8B-B14F-4D97-AF65-F5344CB8AC3E}">
        <p14:creationId xmlns:p14="http://schemas.microsoft.com/office/powerpoint/2010/main" val="2582663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03449-B945-4054-9D62-8505615925E7}" type="slidenum">
              <a:rPr lang="en-US" smtClean="0"/>
              <a:t>‹#›</a:t>
            </a:fld>
            <a:endParaRPr lang="en-US"/>
          </a:p>
        </p:txBody>
      </p:sp>
    </p:spTree>
    <p:extLst>
      <p:ext uri="{BB962C8B-B14F-4D97-AF65-F5344CB8AC3E}">
        <p14:creationId xmlns:p14="http://schemas.microsoft.com/office/powerpoint/2010/main" val="31620886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03449-B945-4054-9D62-8505615925E7}" type="slidenum">
              <a:rPr lang="en-US" smtClean="0"/>
              <a:t>‹#›</a:t>
            </a:fld>
            <a:endParaRPr lang="en-US"/>
          </a:p>
        </p:txBody>
      </p:sp>
    </p:spTree>
    <p:extLst>
      <p:ext uri="{BB962C8B-B14F-4D97-AF65-F5344CB8AC3E}">
        <p14:creationId xmlns:p14="http://schemas.microsoft.com/office/powerpoint/2010/main" val="20353765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B03449-B945-4054-9D62-8505615925E7}" type="slidenum">
              <a:rPr lang="en-US" smtClean="0"/>
              <a:t>‹#›</a:t>
            </a:fld>
            <a:endParaRPr lang="en-US"/>
          </a:p>
        </p:txBody>
      </p:sp>
    </p:spTree>
    <p:extLst>
      <p:ext uri="{BB962C8B-B14F-4D97-AF65-F5344CB8AC3E}">
        <p14:creationId xmlns:p14="http://schemas.microsoft.com/office/powerpoint/2010/main" val="31338617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03449-B945-4054-9D62-8505615925E7}" type="slidenum">
              <a:rPr lang="en-US" smtClean="0"/>
              <a:t>‹#›</a:t>
            </a:fld>
            <a:endParaRPr lang="en-US"/>
          </a:p>
        </p:txBody>
      </p:sp>
    </p:spTree>
    <p:extLst>
      <p:ext uri="{BB962C8B-B14F-4D97-AF65-F5344CB8AC3E}">
        <p14:creationId xmlns:p14="http://schemas.microsoft.com/office/powerpoint/2010/main" val="1546617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B03449-B945-4054-9D62-8505615925E7}" type="slidenum">
              <a:rPr lang="en-US" smtClean="0"/>
              <a:t>‹#›</a:t>
            </a:fld>
            <a:endParaRPr lang="en-US"/>
          </a:p>
        </p:txBody>
      </p:sp>
    </p:spTree>
    <p:extLst>
      <p:ext uri="{BB962C8B-B14F-4D97-AF65-F5344CB8AC3E}">
        <p14:creationId xmlns:p14="http://schemas.microsoft.com/office/powerpoint/2010/main" val="1294864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03449-B945-4054-9D62-8505615925E7}" type="slidenum">
              <a:rPr lang="en-US" smtClean="0"/>
              <a:t>‹#›</a:t>
            </a:fld>
            <a:endParaRPr lang="en-US"/>
          </a:p>
        </p:txBody>
      </p:sp>
    </p:spTree>
    <p:extLst>
      <p:ext uri="{BB962C8B-B14F-4D97-AF65-F5344CB8AC3E}">
        <p14:creationId xmlns:p14="http://schemas.microsoft.com/office/powerpoint/2010/main" val="6000608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03449-B945-4054-9D62-8505615925E7}" type="slidenum">
              <a:rPr lang="en-US" smtClean="0"/>
              <a:t>‹#›</a:t>
            </a:fld>
            <a:endParaRPr lang="en-US"/>
          </a:p>
        </p:txBody>
      </p:sp>
    </p:spTree>
    <p:extLst>
      <p:ext uri="{BB962C8B-B14F-4D97-AF65-F5344CB8AC3E}">
        <p14:creationId xmlns:p14="http://schemas.microsoft.com/office/powerpoint/2010/main" val="15464706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03449-B945-4054-9D62-8505615925E7}" type="slidenum">
              <a:rPr lang="en-US" smtClean="0"/>
              <a:t>‹#›</a:t>
            </a:fld>
            <a:endParaRPr lang="en-US"/>
          </a:p>
        </p:txBody>
      </p:sp>
    </p:spTree>
    <p:extLst>
      <p:ext uri="{BB962C8B-B14F-4D97-AF65-F5344CB8AC3E}">
        <p14:creationId xmlns:p14="http://schemas.microsoft.com/office/powerpoint/2010/main" val="159762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03449-B945-4054-9D62-8505615925E7}" type="slidenum">
              <a:rPr lang="en-US" smtClean="0"/>
              <a:t>‹#›</a:t>
            </a:fld>
            <a:endParaRPr lang="en-US"/>
          </a:p>
        </p:txBody>
      </p:sp>
    </p:spTree>
    <p:extLst>
      <p:ext uri="{BB962C8B-B14F-4D97-AF65-F5344CB8AC3E}">
        <p14:creationId xmlns:p14="http://schemas.microsoft.com/office/powerpoint/2010/main" val="315149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1133475" y="987425"/>
            <a:ext cx="7705725" cy="79375"/>
          </a:xfrm>
          <a:prstGeom prst="rect">
            <a:avLst/>
          </a:prstGeom>
          <a:gradFill rotWithShape="0">
            <a:gsLst>
              <a:gs pos="0">
                <a:schemeClr val="tx1"/>
              </a:gs>
              <a:gs pos="100000">
                <a:srgbClr val="00CCFF"/>
              </a:gs>
            </a:gsLst>
            <a:lin ang="0" scaled="1"/>
          </a:gradFill>
          <a:ln w="9525">
            <a:noFill/>
            <a:miter lim="800000"/>
            <a:headEnd/>
            <a:tailEnd/>
          </a:ln>
          <a:effectLst/>
        </p:spPr>
        <p:txBody>
          <a:bodyPr wrap="none" anchor="ctr"/>
          <a:lstStyle/>
          <a:p>
            <a:pPr>
              <a:defRPr/>
            </a:pPr>
            <a:endParaRPr lang="en-US" dirty="0">
              <a:latin typeface="Arial" charset="0"/>
              <a:cs typeface="+mn-cs"/>
            </a:endParaRPr>
          </a:p>
        </p:txBody>
      </p:sp>
      <p:graphicFrame>
        <p:nvGraphicFramePr>
          <p:cNvPr id="3" name="Object 9"/>
          <p:cNvGraphicFramePr>
            <a:graphicFrameLocks noChangeAspect="1"/>
          </p:cNvGraphicFramePr>
          <p:nvPr/>
        </p:nvGraphicFramePr>
        <p:xfrm>
          <a:off x="25400" y="19050"/>
          <a:ext cx="1258888" cy="1258888"/>
        </p:xfrm>
        <a:graphic>
          <a:graphicData uri="http://schemas.openxmlformats.org/presentationml/2006/ole">
            <mc:AlternateContent xmlns:mc="http://schemas.openxmlformats.org/markup-compatibility/2006">
              <mc:Choice xmlns:v="urn:schemas-microsoft-com:vml" Requires="v">
                <p:oleObj spid="_x0000_s59558" name="Photo Editor Photo" r:id="rId3" imgW="3428571" imgH="3428571" progId="">
                  <p:embed/>
                </p:oleObj>
              </mc:Choice>
              <mc:Fallback>
                <p:oleObj name="Photo Editor Photo" r:id="rId3" imgW="3428571" imgH="3428571" progId="">
                  <p:embed/>
                  <p:pic>
                    <p:nvPicPr>
                      <p:cNvPr id="0" name="Picture 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 y="19050"/>
                        <a:ext cx="1258888" cy="1258888"/>
                      </a:xfrm>
                      <a:prstGeom prst="rect">
                        <a:avLst/>
                      </a:prstGeom>
                      <a:noFill/>
                      <a:extLst>
                        <a:ext uri="{909E8E84-426E-40DD-AFC4-6F175D3DCCD1}">
                          <a14:hiddenFill xmlns:a14="http://schemas.microsoft.com/office/drawing/2010/main">
                            <a:solidFill>
                              <a:srgbClr val="00CC99"/>
                            </a:solidFill>
                          </a14:hiddenFill>
                        </a:ext>
                      </a:extLst>
                    </p:spPr>
                  </p:pic>
                </p:oleObj>
              </mc:Fallback>
            </mc:AlternateContent>
          </a:graphicData>
        </a:graphic>
      </p:graphicFrame>
      <p:sp>
        <p:nvSpPr>
          <p:cNvPr id="4" name="Rectangle 4"/>
          <p:cNvSpPr>
            <a:spLocks noGrp="1" noChangeArrowheads="1"/>
          </p:cNvSpPr>
          <p:nvPr>
            <p:ph type="dt" sz="half" idx="10"/>
          </p:nvPr>
        </p:nvSpPr>
        <p:spPr>
          <a:xfrm>
            <a:off x="0" y="6400800"/>
            <a:ext cx="1143000" cy="304800"/>
          </a:xfrm>
          <a:prstGeom prst="rect">
            <a:avLst/>
          </a:prstGeom>
        </p:spPr>
        <p:txBody>
          <a:bodyPr/>
          <a:lstStyle>
            <a:lvl1pPr>
              <a:defRPr>
                <a:latin typeface="Arial" charset="0"/>
                <a:ea typeface="+mn-ea"/>
                <a:cs typeface="+mn-cs"/>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ea typeface="+mn-ea"/>
                <a:cs typeface="+mn-cs"/>
              </a:defRPr>
            </a:lvl1pPr>
          </a:lstStyle>
          <a:p>
            <a:pPr>
              <a:defRPr/>
            </a:pPr>
            <a:endParaRPr lang="en-US"/>
          </a:p>
        </p:txBody>
      </p:sp>
      <p:sp>
        <p:nvSpPr>
          <p:cNvPr id="6" name="Rectangle 15"/>
          <p:cNvSpPr>
            <a:spLocks noGrp="1" noChangeArrowheads="1"/>
          </p:cNvSpPr>
          <p:nvPr>
            <p:ph type="sldNum" sz="quarter" idx="12"/>
          </p:nvPr>
        </p:nvSpPr>
        <p:spPr>
          <a:xfrm>
            <a:off x="7543800" y="6553200"/>
            <a:ext cx="1600200" cy="30480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1" charset="0"/>
                <a:ea typeface="Arial" pitchFamily="1" charset="0"/>
                <a:cs typeface="Arial" pitchFamily="1" charset="0"/>
              </a:defRPr>
            </a:lvl1pPr>
          </a:lstStyle>
          <a:p>
            <a:pPr>
              <a:defRPr/>
            </a:pPr>
            <a:r>
              <a:rPr lang="en-US"/>
              <a:t>OSD-</a:t>
            </a:r>
            <a:fld id="{1E14B95E-D0DD-4E9B-A4D2-30C6D10EA13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Freeform 2"/>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flip="none" rotWithShape="1">
            <a:gsLst>
              <a:gs pos="31000">
                <a:srgbClr val="4B75B9"/>
              </a:gs>
              <a:gs pos="53000">
                <a:schemeClr val="tx2">
                  <a:lumMod val="75000"/>
                </a:schemeClr>
              </a:gs>
            </a:gsLst>
            <a:lin ang="10800000" scaled="1"/>
            <a:tileRect/>
          </a:gradFill>
          <a:ln w="9525" cap="flat" cmpd="sng" algn="ctr">
            <a:noFill/>
            <a:prstDash val="solid"/>
            <a:round/>
            <a:headEnd type="none" w="med" len="med"/>
            <a:tailEnd type="none" w="med" len="med"/>
          </a:ln>
          <a:effectLst/>
        </p:spPr>
        <p:txBody>
          <a:bodyPr/>
          <a:lstStyle/>
          <a:p>
            <a:pPr>
              <a:defRPr/>
            </a:pPr>
            <a:endParaRPr lang="en-US" dirty="0">
              <a:solidFill>
                <a:prstClr val="black"/>
              </a:solidFill>
              <a:latin typeface="Constantia"/>
              <a:ea typeface="Arial" pitchFamily="1" charset="0"/>
              <a:cs typeface="Arial" pitchFamily="1" charset="0"/>
            </a:endParaRPr>
          </a:p>
        </p:txBody>
      </p:sp>
      <p:sp>
        <p:nvSpPr>
          <p:cNvPr id="4" name="Freeform 3"/>
          <p:cNvSpPr>
            <a:spLocks/>
          </p:cNvSpPr>
          <p:nvPr userDrawn="1"/>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flip="none" rotWithShape="1">
            <a:gsLst>
              <a:gs pos="0">
                <a:srgbClr val="990000">
                  <a:shade val="30000"/>
                  <a:satMod val="115000"/>
                </a:srgbClr>
              </a:gs>
              <a:gs pos="50000">
                <a:srgbClr val="990000">
                  <a:shade val="67500"/>
                  <a:satMod val="115000"/>
                </a:srgbClr>
              </a:gs>
              <a:gs pos="100000">
                <a:srgbClr val="990000">
                  <a:shade val="100000"/>
                  <a:satMod val="115000"/>
                </a:srgbClr>
              </a:gs>
            </a:gsLst>
            <a:lin ang="8100000" scaled="1"/>
            <a:tileRect/>
          </a:gradFill>
          <a:ln w="9525" cap="flat" cmpd="sng" algn="ctr">
            <a:noFill/>
            <a:prstDash val="solid"/>
            <a:round/>
            <a:headEnd type="none" w="med" len="med"/>
            <a:tailEnd type="none" w="med" len="med"/>
          </a:ln>
          <a:effectLst/>
        </p:spPr>
        <p:txBody>
          <a:bodyPr/>
          <a:lstStyle/>
          <a:p>
            <a:pPr>
              <a:defRPr/>
            </a:pPr>
            <a:endParaRPr lang="en-US" dirty="0">
              <a:solidFill>
                <a:prstClr val="black"/>
              </a:solidFill>
              <a:latin typeface="Constantia"/>
              <a:ea typeface="Arial" pitchFamily="1" charset="0"/>
              <a:cs typeface="Arial" pitchFamily="1" charset="0"/>
            </a:endParaRPr>
          </a:p>
        </p:txBody>
      </p:sp>
      <p:grpSp>
        <p:nvGrpSpPr>
          <p:cNvPr id="4100" name="Group 4"/>
          <p:cNvGrpSpPr>
            <a:grpSpLocks/>
          </p:cNvGrpSpPr>
          <p:nvPr userDrawn="1"/>
        </p:nvGrpSpPr>
        <p:grpSpPr bwMode="auto">
          <a:xfrm rot="185640">
            <a:off x="-19050" y="-12700"/>
            <a:ext cx="9180513" cy="647700"/>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latin typeface="Arial" pitchFamily="1" charset="0"/>
                <a:ea typeface="Arial" pitchFamily="1" charset="0"/>
                <a:cs typeface="Arial" pitchFamily="1" charset="0"/>
              </a:endParaRPr>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latin typeface="Arial" pitchFamily="1" charset="0"/>
                <a:ea typeface="Arial" pitchFamily="1" charset="0"/>
                <a:cs typeface="Arial" pitchFamily="1" charset="0"/>
              </a:endParaRPr>
            </a:p>
          </p:txBody>
        </p:sp>
      </p:grpSp>
      <p:sp>
        <p:nvSpPr>
          <p:cNvPr id="9" name="TextBox 8"/>
          <p:cNvSpPr txBox="1"/>
          <p:nvPr userDrawn="1"/>
        </p:nvSpPr>
        <p:spPr>
          <a:xfrm>
            <a:off x="8382000" y="6324600"/>
            <a:ext cx="609600" cy="369888"/>
          </a:xfrm>
          <a:prstGeom prst="rect">
            <a:avLst/>
          </a:prstGeom>
          <a:noFill/>
        </p:spPr>
        <p:txBody>
          <a:bodyPr>
            <a:spAutoFit/>
          </a:bodyPr>
          <a:lstStyle/>
          <a:p>
            <a:pPr>
              <a:defRPr/>
            </a:pPr>
            <a:fld id="{56A3AC08-4682-485B-B655-2176648DE5D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59" r:id="rId7"/>
    <p:sldLayoutId id="2147484144" r:id="rId8"/>
    <p:sldLayoutId id="2147484145" r:id="rId9"/>
    <p:sldLayoutId id="2147484146" r:id="rId10"/>
    <p:sldLayoutId id="2147484147" r:id="rId11"/>
    <p:sldLayoutId id="2147484148" r:id="rId12"/>
    <p:sldLayoutId id="2147484149" r:id="rId13"/>
    <p:sldLayoutId id="2147484160" r:id="rId14"/>
    <p:sldLayoutId id="2147484163" r:id="rId15"/>
    <p:sldLayoutId id="2147484176" r:id="rId16"/>
    <p:sldLayoutId id="2147484177" r:id="rId17"/>
    <p:sldLayoutId id="2147484178" r:id="rId18"/>
  </p:sldLayoutIdLst>
  <p:hf hdr="0" ftr="0" dt="0"/>
  <p:txStyles>
    <p:titleStyle>
      <a:lvl1pPr algn="ctr" rtl="0" eaLnBrk="0" fontAlgn="base" hangingPunct="0">
        <a:spcBef>
          <a:spcPct val="0"/>
        </a:spcBef>
        <a:spcAft>
          <a:spcPct val="0"/>
        </a:spcAft>
        <a:defRPr sz="3200" b="1" i="1">
          <a:solidFill>
            <a:srgbClr val="000000"/>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3200" b="1" i="1">
          <a:solidFill>
            <a:srgbClr val="000000"/>
          </a:solidFill>
          <a:latin typeface="Arial" charset="0"/>
          <a:ea typeface="ＭＳ Ｐゴシック" pitchFamily="1" charset="-128"/>
          <a:cs typeface="ＭＳ Ｐゴシック" pitchFamily="1" charset="-128"/>
        </a:defRPr>
      </a:lvl2pPr>
      <a:lvl3pPr algn="ctr" rtl="0" eaLnBrk="0" fontAlgn="base" hangingPunct="0">
        <a:spcBef>
          <a:spcPct val="0"/>
        </a:spcBef>
        <a:spcAft>
          <a:spcPct val="0"/>
        </a:spcAft>
        <a:defRPr sz="3200" b="1" i="1">
          <a:solidFill>
            <a:srgbClr val="000000"/>
          </a:solidFill>
          <a:latin typeface="Arial" charset="0"/>
          <a:ea typeface="ＭＳ Ｐゴシック" pitchFamily="1" charset="-128"/>
          <a:cs typeface="ＭＳ Ｐゴシック" pitchFamily="1" charset="-128"/>
        </a:defRPr>
      </a:lvl3pPr>
      <a:lvl4pPr algn="ctr" rtl="0" eaLnBrk="0" fontAlgn="base" hangingPunct="0">
        <a:spcBef>
          <a:spcPct val="0"/>
        </a:spcBef>
        <a:spcAft>
          <a:spcPct val="0"/>
        </a:spcAft>
        <a:defRPr sz="3200" b="1" i="1">
          <a:solidFill>
            <a:srgbClr val="000000"/>
          </a:solidFill>
          <a:latin typeface="Arial" charset="0"/>
          <a:ea typeface="ＭＳ Ｐゴシック" pitchFamily="1" charset="-128"/>
          <a:cs typeface="ＭＳ Ｐゴシック" pitchFamily="1" charset="-128"/>
        </a:defRPr>
      </a:lvl4pPr>
      <a:lvl5pPr algn="ctr" rtl="0" eaLnBrk="0" fontAlgn="base" hangingPunct="0">
        <a:spcBef>
          <a:spcPct val="0"/>
        </a:spcBef>
        <a:spcAft>
          <a:spcPct val="0"/>
        </a:spcAft>
        <a:defRPr sz="3200" b="1" i="1">
          <a:solidFill>
            <a:srgbClr val="000000"/>
          </a:solidFill>
          <a:latin typeface="Arial" charset="0"/>
          <a:ea typeface="ＭＳ Ｐゴシック" pitchFamily="1" charset="-128"/>
          <a:cs typeface="ＭＳ Ｐゴシック" pitchFamily="1" charset="-128"/>
        </a:defRPr>
      </a:lvl5pPr>
      <a:lvl6pPr marL="457200" algn="ctr" rtl="0" fontAlgn="base">
        <a:spcBef>
          <a:spcPct val="0"/>
        </a:spcBef>
        <a:spcAft>
          <a:spcPct val="0"/>
        </a:spcAft>
        <a:defRPr sz="3200" b="1" i="1">
          <a:solidFill>
            <a:srgbClr val="000000"/>
          </a:solidFill>
          <a:latin typeface="Arial" charset="0"/>
        </a:defRPr>
      </a:lvl6pPr>
      <a:lvl7pPr marL="914400" algn="ctr" rtl="0" fontAlgn="base">
        <a:spcBef>
          <a:spcPct val="0"/>
        </a:spcBef>
        <a:spcAft>
          <a:spcPct val="0"/>
        </a:spcAft>
        <a:defRPr sz="3200" b="1" i="1">
          <a:solidFill>
            <a:srgbClr val="000000"/>
          </a:solidFill>
          <a:latin typeface="Arial" charset="0"/>
        </a:defRPr>
      </a:lvl7pPr>
      <a:lvl8pPr marL="1371600" algn="ctr" rtl="0" fontAlgn="base">
        <a:spcBef>
          <a:spcPct val="0"/>
        </a:spcBef>
        <a:spcAft>
          <a:spcPct val="0"/>
        </a:spcAft>
        <a:defRPr sz="3200" b="1" i="1">
          <a:solidFill>
            <a:srgbClr val="000000"/>
          </a:solidFill>
          <a:latin typeface="Arial" charset="0"/>
        </a:defRPr>
      </a:lvl8pPr>
      <a:lvl9pPr marL="1828800" algn="ctr" rtl="0" fontAlgn="base">
        <a:spcBef>
          <a:spcPct val="0"/>
        </a:spcBef>
        <a:spcAft>
          <a:spcPct val="0"/>
        </a:spcAft>
        <a:defRPr sz="3200" b="1" i="1">
          <a:solidFill>
            <a:srgbClr val="000000"/>
          </a:solidFill>
          <a:latin typeface="Arial" charset="0"/>
        </a:defRPr>
      </a:lvl9pPr>
    </p:titleStyle>
    <p:bodyStyle>
      <a:lvl1pPr marL="342900" indent="-342900" algn="l" rtl="0" eaLnBrk="0" fontAlgn="base" hangingPunct="0">
        <a:spcBef>
          <a:spcPct val="20000"/>
        </a:spcBef>
        <a:spcAft>
          <a:spcPct val="0"/>
        </a:spcAft>
        <a:buClr>
          <a:srgbClr val="CC0000"/>
        </a:buClr>
        <a:buChar char="•"/>
        <a:defRPr sz="2800" b="1">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lr>
          <a:srgbClr val="CC0000"/>
        </a:buClr>
        <a:buChar char="–"/>
        <a:defRPr sz="24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lr>
          <a:srgbClr val="CC0000"/>
        </a:buClr>
        <a:buChar char="•"/>
        <a:defRPr sz="20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lr>
          <a:srgbClr val="CC0000"/>
        </a:buClr>
        <a:buChar char="–"/>
        <a:defRPr>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lr>
          <a:srgbClr val="CC0000"/>
        </a:buClr>
        <a:buChar char="»"/>
        <a:defRPr>
          <a:solidFill>
            <a:schemeClr val="tx1"/>
          </a:solidFill>
          <a:latin typeface="+mn-lt"/>
          <a:ea typeface="ＭＳ Ｐゴシック" pitchFamily="1" charset="-128"/>
        </a:defRPr>
      </a:lvl5pPr>
      <a:lvl6pPr marL="2514600" indent="-228600" algn="l" rtl="0" fontAlgn="base">
        <a:spcBef>
          <a:spcPct val="20000"/>
        </a:spcBef>
        <a:spcAft>
          <a:spcPct val="0"/>
        </a:spcAft>
        <a:buClr>
          <a:srgbClr val="CC0000"/>
        </a:buClr>
        <a:buChar char="»"/>
        <a:defRPr>
          <a:solidFill>
            <a:schemeClr val="tx1"/>
          </a:solidFill>
          <a:latin typeface="+mn-lt"/>
        </a:defRPr>
      </a:lvl6pPr>
      <a:lvl7pPr marL="2971800" indent="-228600" algn="l" rtl="0" fontAlgn="base">
        <a:spcBef>
          <a:spcPct val="20000"/>
        </a:spcBef>
        <a:spcAft>
          <a:spcPct val="0"/>
        </a:spcAft>
        <a:buClr>
          <a:srgbClr val="CC0000"/>
        </a:buClr>
        <a:buChar char="»"/>
        <a:defRPr>
          <a:solidFill>
            <a:schemeClr val="tx1"/>
          </a:solidFill>
          <a:latin typeface="+mn-lt"/>
        </a:defRPr>
      </a:lvl7pPr>
      <a:lvl8pPr marL="3429000" indent="-228600" algn="l" rtl="0" fontAlgn="base">
        <a:spcBef>
          <a:spcPct val="20000"/>
        </a:spcBef>
        <a:spcAft>
          <a:spcPct val="0"/>
        </a:spcAft>
        <a:buClr>
          <a:srgbClr val="CC0000"/>
        </a:buClr>
        <a:buChar char="»"/>
        <a:defRPr>
          <a:solidFill>
            <a:schemeClr val="tx1"/>
          </a:solidFill>
          <a:latin typeface="+mn-lt"/>
        </a:defRPr>
      </a:lvl8pPr>
      <a:lvl9pPr marL="3886200" indent="-228600" algn="l" rtl="0" fontAlgn="base">
        <a:spcBef>
          <a:spcPct val="20000"/>
        </a:spcBef>
        <a:spcAft>
          <a:spcPct val="0"/>
        </a:spcAft>
        <a:buClr>
          <a:srgbClr val="CC0000"/>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03449-B945-4054-9D62-8505615925E7}" type="slidenum">
              <a:rPr lang="en-US" smtClean="0"/>
              <a:t>‹#›</a:t>
            </a:fld>
            <a:endParaRPr lang="en-US"/>
          </a:p>
        </p:txBody>
      </p:sp>
    </p:spTree>
    <p:extLst>
      <p:ext uri="{BB962C8B-B14F-4D97-AF65-F5344CB8AC3E}">
        <p14:creationId xmlns:p14="http://schemas.microsoft.com/office/powerpoint/2010/main" val="387141735"/>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14.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15.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15.xml"/><Relationship Id="rId4" Type="http://schemas.openxmlformats.org/officeDocument/2006/relationships/image" Target="../media/image33.gi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0.xml"/><Relationship Id="rId1" Type="http://schemas.openxmlformats.org/officeDocument/2006/relationships/slideLayout" Target="../slideLayouts/slideLayout14.xml"/><Relationship Id="rId4" Type="http://schemas.openxmlformats.org/officeDocument/2006/relationships/image" Target="../media/image41.jpeg"/></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2.xml"/><Relationship Id="rId1" Type="http://schemas.openxmlformats.org/officeDocument/2006/relationships/slideLayout" Target="../slideLayouts/slideLayout14.xml"/><Relationship Id="rId5" Type="http://schemas.openxmlformats.org/officeDocument/2006/relationships/image" Target="../media/image45.png"/><Relationship Id="rId4" Type="http://schemas.openxmlformats.org/officeDocument/2006/relationships/image" Target="../media/image44.jpeg"/></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4.xml"/><Relationship Id="rId1" Type="http://schemas.openxmlformats.org/officeDocument/2006/relationships/slideLayout" Target="../slideLayouts/slideLayout14.xml"/><Relationship Id="rId4" Type="http://schemas.openxmlformats.org/officeDocument/2006/relationships/image" Target="../media/image48.jpeg"/></Relationships>
</file>

<file path=ppt/slides/_rels/slide5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hyperlink" Target="http://www.lanl.gov/safety/electrical/" TargetMode="External"/><Relationship Id="rId2" Type="http://schemas.openxmlformats.org/officeDocument/2006/relationships/notesSlide" Target="../notesSlides/notesSlide56.xml"/><Relationship Id="rId1" Type="http://schemas.openxmlformats.org/officeDocument/2006/relationships/slideLayout" Target="../slideLayouts/slideLayout14.xml"/><Relationship Id="rId6" Type="http://schemas.openxmlformats.org/officeDocument/2006/relationships/hyperlink" Target="http://www.nfpa.org/" TargetMode="External"/><Relationship Id="rId5" Type="http://schemas.openxmlformats.org/officeDocument/2006/relationships/hyperlink" Target="http://www.osha.gov/dts/otpca/nrtl/index.html" TargetMode="External"/><Relationship Id="rId4" Type="http://schemas.openxmlformats.org/officeDocument/2006/relationships/hyperlink" Target="http://www.osha.gov/index.html"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9.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1.xml"/><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4.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70.xml"/><Relationship Id="rId1" Type="http://schemas.openxmlformats.org/officeDocument/2006/relationships/slideLayout" Target="../slideLayouts/slideLayout18.xml"/><Relationship Id="rId4" Type="http://schemas.openxmlformats.org/officeDocument/2006/relationships/image" Target="../media/image56.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6.xml"/><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notesSlide" Target="../notesSlides/notesSlide80.xml"/><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84.xml"/><Relationship Id="rId1" Type="http://schemas.openxmlformats.org/officeDocument/2006/relationships/slideLayout" Target="../slideLayouts/slideLayout18.xml"/><Relationship Id="rId4" Type="http://schemas.openxmlformats.org/officeDocument/2006/relationships/hyperlink" Target="http://dermaamin.com/site/atlas-of-dermatology/5-e/416-electric-burn-.html" TargetMode="Externa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2.xml"/><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9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
          <p:cNvSpPr txBox="1">
            <a:spLocks noChangeArrowheads="1"/>
          </p:cNvSpPr>
          <p:nvPr/>
        </p:nvSpPr>
        <p:spPr bwMode="auto">
          <a:xfrm>
            <a:off x="457200" y="2209800"/>
            <a:ext cx="8153400" cy="1371600"/>
          </a:xfrm>
          <a:prstGeom prst="rect">
            <a:avLst/>
          </a:prstGeom>
          <a:ln>
            <a:miter lim="800000"/>
            <a:headEnd/>
            <a:tailEnd/>
          </a:ln>
        </p:spPr>
        <p:txBody>
          <a:bodyPr/>
          <a:lstStyle/>
          <a:p>
            <a:pPr algn="ctr" eaLnBrk="0" hangingPunct="0">
              <a:spcAft>
                <a:spcPts val="1800"/>
              </a:spcAft>
              <a:defRPr/>
            </a:pPr>
            <a:endParaRPr lang="en-US" sz="3600" b="1" i="1" kern="0" dirty="0">
              <a:solidFill>
                <a:srgbClr val="3333CC"/>
              </a:solidFill>
              <a:effectLst>
                <a:outerShdw blurRad="38100" dist="38100" dir="2700000" algn="tl">
                  <a:srgbClr val="DDDDDD"/>
                </a:outerShdw>
              </a:effectLst>
              <a:latin typeface="+mj-lt"/>
              <a:ea typeface="Arial" pitchFamily="1" charset="0"/>
              <a:cs typeface="Arial" pitchFamily="1" charset="0"/>
            </a:endParaRPr>
          </a:p>
        </p:txBody>
      </p:sp>
      <p:sp>
        <p:nvSpPr>
          <p:cNvPr id="4" name="Text Box 7"/>
          <p:cNvSpPr txBox="1">
            <a:spLocks noChangeArrowheads="1"/>
          </p:cNvSpPr>
          <p:nvPr/>
        </p:nvSpPr>
        <p:spPr bwMode="auto">
          <a:xfrm>
            <a:off x="457200" y="5257800"/>
            <a:ext cx="8434388" cy="677108"/>
          </a:xfrm>
          <a:prstGeom prst="rect">
            <a:avLst/>
          </a:prstGeom>
          <a:noFill/>
          <a:ln w="9525">
            <a:noFill/>
            <a:miter lim="800000"/>
            <a:headEnd/>
            <a:tailEnd/>
          </a:ln>
          <a:effectLst>
            <a:outerShdw blurRad="63500" dist="38100" dir="2700000" rotWithShape="0">
              <a:srgbClr val="000000">
                <a:alpha val="42999"/>
              </a:srgbClr>
            </a:outerShdw>
          </a:effectLst>
        </p:spPr>
        <p:txBody>
          <a:bodyPr>
            <a:spAutoFit/>
          </a:bodyPr>
          <a:lstStyle/>
          <a:p>
            <a:pPr>
              <a:defRPr/>
            </a:pPr>
            <a:endParaRPr kumimoji="1" lang="en-US" dirty="0">
              <a:solidFill>
                <a:schemeClr val="tx2"/>
              </a:solidFill>
              <a:effectLst>
                <a:outerShdw blurRad="38100" dist="38100" dir="2700000" algn="tl">
                  <a:srgbClr val="DDDDDD"/>
                </a:outerShdw>
              </a:effectLst>
              <a:latin typeface="Century Gothic" pitchFamily="1" charset="0"/>
              <a:ea typeface="Arial" pitchFamily="1" charset="0"/>
              <a:cs typeface="Arial" pitchFamily="1" charset="0"/>
            </a:endParaRPr>
          </a:p>
          <a:p>
            <a:pPr>
              <a:defRPr/>
            </a:pPr>
            <a:endParaRPr kumimoji="1" lang="en-US" sz="2000" dirty="0">
              <a:solidFill>
                <a:schemeClr val="tx2"/>
              </a:solidFill>
              <a:effectLst>
                <a:outerShdw blurRad="38100" dist="38100" dir="2700000" algn="tl">
                  <a:srgbClr val="DDDDDD"/>
                </a:outerShdw>
              </a:effectLst>
              <a:latin typeface="Century Gothic" pitchFamily="1" charset="0"/>
              <a:ea typeface="Arial" pitchFamily="1" charset="0"/>
              <a:cs typeface="Arial" pitchFamily="1" charset="0"/>
            </a:endParaRPr>
          </a:p>
        </p:txBody>
      </p:sp>
      <p:sp>
        <p:nvSpPr>
          <p:cNvPr id="6" name="Title 1"/>
          <p:cNvSpPr txBox="1">
            <a:spLocks/>
          </p:cNvSpPr>
          <p:nvPr/>
        </p:nvSpPr>
        <p:spPr>
          <a:xfrm>
            <a:off x="685800" y="990600"/>
            <a:ext cx="8077200" cy="1470025"/>
          </a:xfrm>
          <a:prstGeom prst="rect">
            <a:avLst/>
          </a:prstGeom>
        </p:spPr>
        <p:txBody>
          <a:bodyPr>
            <a:normAutofit fontScale="92500"/>
          </a:bodyPr>
          <a:lstStyle>
            <a:lvl1pPr algn="ctr" rtl="0" eaLnBrk="0" fontAlgn="base" hangingPunct="0">
              <a:spcBef>
                <a:spcPct val="0"/>
              </a:spcBef>
              <a:spcAft>
                <a:spcPct val="0"/>
              </a:spcAft>
              <a:defRPr sz="3200" b="1" i="1">
                <a:solidFill>
                  <a:srgbClr val="000000"/>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3200" b="1" i="1">
                <a:solidFill>
                  <a:srgbClr val="000000"/>
                </a:solidFill>
                <a:latin typeface="Arial" charset="0"/>
                <a:ea typeface="ＭＳ Ｐゴシック" pitchFamily="1" charset="-128"/>
                <a:cs typeface="ＭＳ Ｐゴシック" pitchFamily="1" charset="-128"/>
              </a:defRPr>
            </a:lvl2pPr>
            <a:lvl3pPr algn="ctr" rtl="0" eaLnBrk="0" fontAlgn="base" hangingPunct="0">
              <a:spcBef>
                <a:spcPct val="0"/>
              </a:spcBef>
              <a:spcAft>
                <a:spcPct val="0"/>
              </a:spcAft>
              <a:defRPr sz="3200" b="1" i="1">
                <a:solidFill>
                  <a:srgbClr val="000000"/>
                </a:solidFill>
                <a:latin typeface="Arial" charset="0"/>
                <a:ea typeface="ＭＳ Ｐゴシック" pitchFamily="1" charset="-128"/>
                <a:cs typeface="ＭＳ Ｐゴシック" pitchFamily="1" charset="-128"/>
              </a:defRPr>
            </a:lvl3pPr>
            <a:lvl4pPr algn="ctr" rtl="0" eaLnBrk="0" fontAlgn="base" hangingPunct="0">
              <a:spcBef>
                <a:spcPct val="0"/>
              </a:spcBef>
              <a:spcAft>
                <a:spcPct val="0"/>
              </a:spcAft>
              <a:defRPr sz="3200" b="1" i="1">
                <a:solidFill>
                  <a:srgbClr val="000000"/>
                </a:solidFill>
                <a:latin typeface="Arial" charset="0"/>
                <a:ea typeface="ＭＳ Ｐゴシック" pitchFamily="1" charset="-128"/>
                <a:cs typeface="ＭＳ Ｐゴシック" pitchFamily="1" charset="-128"/>
              </a:defRPr>
            </a:lvl4pPr>
            <a:lvl5pPr algn="ctr" rtl="0" eaLnBrk="0" fontAlgn="base" hangingPunct="0">
              <a:spcBef>
                <a:spcPct val="0"/>
              </a:spcBef>
              <a:spcAft>
                <a:spcPct val="0"/>
              </a:spcAft>
              <a:defRPr sz="3200" b="1" i="1">
                <a:solidFill>
                  <a:srgbClr val="000000"/>
                </a:solidFill>
                <a:latin typeface="Arial" charset="0"/>
                <a:ea typeface="ＭＳ Ｐゴシック" pitchFamily="1" charset="-128"/>
                <a:cs typeface="ＭＳ Ｐゴシック" pitchFamily="1" charset="-128"/>
              </a:defRPr>
            </a:lvl5pPr>
            <a:lvl6pPr marL="457200" algn="ctr" rtl="0" fontAlgn="base">
              <a:spcBef>
                <a:spcPct val="0"/>
              </a:spcBef>
              <a:spcAft>
                <a:spcPct val="0"/>
              </a:spcAft>
              <a:defRPr sz="3200" b="1" i="1">
                <a:solidFill>
                  <a:srgbClr val="000000"/>
                </a:solidFill>
                <a:latin typeface="Arial" charset="0"/>
              </a:defRPr>
            </a:lvl6pPr>
            <a:lvl7pPr marL="914400" algn="ctr" rtl="0" fontAlgn="base">
              <a:spcBef>
                <a:spcPct val="0"/>
              </a:spcBef>
              <a:spcAft>
                <a:spcPct val="0"/>
              </a:spcAft>
              <a:defRPr sz="3200" b="1" i="1">
                <a:solidFill>
                  <a:srgbClr val="000000"/>
                </a:solidFill>
                <a:latin typeface="Arial" charset="0"/>
              </a:defRPr>
            </a:lvl7pPr>
            <a:lvl8pPr marL="1371600" algn="ctr" rtl="0" fontAlgn="base">
              <a:spcBef>
                <a:spcPct val="0"/>
              </a:spcBef>
              <a:spcAft>
                <a:spcPct val="0"/>
              </a:spcAft>
              <a:defRPr sz="3200" b="1" i="1">
                <a:solidFill>
                  <a:srgbClr val="000000"/>
                </a:solidFill>
                <a:latin typeface="Arial" charset="0"/>
              </a:defRPr>
            </a:lvl8pPr>
            <a:lvl9pPr marL="1828800" algn="ctr" rtl="0" fontAlgn="base">
              <a:spcBef>
                <a:spcPct val="0"/>
              </a:spcBef>
              <a:spcAft>
                <a:spcPct val="0"/>
              </a:spcAft>
              <a:defRPr sz="3200" b="1" i="1">
                <a:solidFill>
                  <a:srgbClr val="000000"/>
                </a:solidFill>
                <a:latin typeface="Arial" charset="0"/>
              </a:defRPr>
            </a:lvl9pPr>
          </a:lstStyle>
          <a:p>
            <a:r>
              <a:rPr lang="en-US" sz="3900" dirty="0">
                <a:solidFill>
                  <a:schemeClr val="accent6"/>
                </a:solidFill>
                <a:cs typeface="Arial" pitchFamily="34" charset="0"/>
              </a:rPr>
              <a:t>Electrical Hazard Awareness </a:t>
            </a:r>
            <a:r>
              <a:rPr lang="en-US" sz="3900" dirty="0" smtClean="0">
                <a:solidFill>
                  <a:schemeClr val="accent6"/>
                </a:solidFill>
                <a:cs typeface="Arial" pitchFamily="34" charset="0"/>
              </a:rPr>
              <a:t>Training for Non-Electrical Workers</a:t>
            </a:r>
          </a:p>
          <a:p>
            <a:endParaRPr lang="en-US" sz="4000" dirty="0">
              <a:solidFill>
                <a:schemeClr val="accent6"/>
              </a:solidFill>
              <a:cs typeface="Arial" pitchFamily="34" charset="0"/>
            </a:endParaRPr>
          </a:p>
        </p:txBody>
      </p:sp>
      <p:pic>
        <p:nvPicPr>
          <p:cNvPr id="60418" name="Picture 2" descr="C:\Users\burdgeg\Pictures\arc injury electrical.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2060" y="3207484"/>
            <a:ext cx="16573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60419" name="Picture 3" descr="C:\Users\burdgeg\Pictures\electrical internal injur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6180" y="3235226"/>
            <a:ext cx="3175000" cy="23535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71600" y="5806440"/>
            <a:ext cx="5867400" cy="646331"/>
          </a:xfrm>
          <a:prstGeom prst="rect">
            <a:avLst/>
          </a:prstGeom>
          <a:noFill/>
        </p:spPr>
        <p:txBody>
          <a:bodyPr wrap="square" rtlCol="0">
            <a:spAutoFit/>
          </a:bodyPr>
          <a:lstStyle/>
          <a:p>
            <a:r>
              <a:rPr lang="en-US" dirty="0" smtClean="0"/>
              <a:t>Please view slides in “Notes Page.”  Go to “View” then choose “Notes Page.”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lstStyle/>
          <a:p>
            <a:r>
              <a:rPr lang="en-US" b="1" dirty="0" smtClean="0">
                <a:solidFill>
                  <a:schemeClr val="accent6"/>
                </a:solidFill>
              </a:rPr>
              <a:t>Emergency Response</a:t>
            </a:r>
            <a:br>
              <a:rPr lang="en-US" b="1" dirty="0" smtClean="0">
                <a:solidFill>
                  <a:schemeClr val="accent6"/>
                </a:solidFill>
              </a:rPr>
            </a:br>
            <a:endParaRPr lang="en-US" dirty="0">
              <a:solidFill>
                <a:schemeClr val="accent6"/>
              </a:solidFill>
            </a:endParaRPr>
          </a:p>
        </p:txBody>
      </p:sp>
      <p:sp>
        <p:nvSpPr>
          <p:cNvPr id="3" name="Content Placeholder 2"/>
          <p:cNvSpPr>
            <a:spLocks noGrp="1"/>
          </p:cNvSpPr>
          <p:nvPr>
            <p:ph idx="1"/>
          </p:nvPr>
        </p:nvSpPr>
        <p:spPr/>
        <p:txBody>
          <a:bodyPr/>
          <a:lstStyle/>
          <a:p>
            <a:r>
              <a:rPr lang="en-US" sz="2800" b="1" dirty="0" smtClean="0"/>
              <a:t>Emergency Response</a:t>
            </a:r>
          </a:p>
          <a:p>
            <a:pPr lvl="1"/>
            <a:r>
              <a:rPr lang="en-US" dirty="0" smtClean="0">
                <a:ea typeface="ＭＳ Ｐゴシック" pitchFamily="34" charset="-128"/>
              </a:rPr>
              <a:t>Employees exposed to shock hazards and others responsible for taking emergency action</a:t>
            </a:r>
          </a:p>
          <a:p>
            <a:pPr lvl="1"/>
            <a:r>
              <a:rPr lang="en-US" dirty="0" smtClean="0">
                <a:ea typeface="ＭＳ Ｐゴシック" pitchFamily="34" charset="-128"/>
              </a:rPr>
              <a:t>First aid and necessary emergency actions </a:t>
            </a:r>
          </a:p>
          <a:p>
            <a:endParaRPr lang="en-US" dirty="0"/>
          </a:p>
        </p:txBody>
      </p:sp>
    </p:spTree>
    <p:extLst>
      <p:ext uri="{BB962C8B-B14F-4D97-AF65-F5344CB8AC3E}">
        <p14:creationId xmlns:p14="http://schemas.microsoft.com/office/powerpoint/2010/main" val="27685174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843" y="761999"/>
            <a:ext cx="8229600" cy="890417"/>
          </a:xfrm>
        </p:spPr>
        <p:txBody>
          <a:bodyPr/>
          <a:lstStyle/>
          <a:p>
            <a:r>
              <a:rPr lang="en-US" b="1" dirty="0" smtClean="0">
                <a:solidFill>
                  <a:schemeClr val="accent6"/>
                </a:solidFill>
              </a:rPr>
              <a:t>Circuits and Conductors</a:t>
            </a:r>
            <a:endParaRPr lang="en-US" b="1" dirty="0">
              <a:solidFill>
                <a:schemeClr val="accent6"/>
              </a:solidFill>
            </a:endParaRPr>
          </a:p>
        </p:txBody>
      </p:sp>
      <p:sp>
        <p:nvSpPr>
          <p:cNvPr id="3" name="Content Placeholder 2"/>
          <p:cNvSpPr>
            <a:spLocks noGrp="1"/>
          </p:cNvSpPr>
          <p:nvPr>
            <p:ph idx="1"/>
          </p:nvPr>
        </p:nvSpPr>
        <p:spPr>
          <a:xfrm>
            <a:off x="420130" y="1447800"/>
            <a:ext cx="8229600" cy="4985238"/>
          </a:xfrm>
        </p:spPr>
        <p:txBody>
          <a:bodyPr/>
          <a:lstStyle/>
          <a:p>
            <a:pPr>
              <a:buNone/>
            </a:pPr>
            <a:r>
              <a:rPr lang="en-US" dirty="0" smtClean="0"/>
              <a:t>Electricity flows like a river in a pathway. These electrical pathways are called circuits.</a:t>
            </a:r>
          </a:p>
          <a:p>
            <a:r>
              <a:rPr lang="en-US" b="0" dirty="0" smtClean="0"/>
              <a:t>A circuit must be </a:t>
            </a:r>
            <a:r>
              <a:rPr lang="en-US" b="0" i="1" dirty="0" smtClean="0"/>
              <a:t>complete </a:t>
            </a:r>
            <a:r>
              <a:rPr lang="en-US" b="0" dirty="0" smtClean="0"/>
              <a:t>or </a:t>
            </a:r>
            <a:r>
              <a:rPr lang="en-US" b="0" i="1" dirty="0" smtClean="0"/>
              <a:t>closed for electricity to </a:t>
            </a:r>
            <a:r>
              <a:rPr lang="en-US" b="0" dirty="0" smtClean="0"/>
              <a:t>flow. If the circuit is not, then it is considered an </a:t>
            </a:r>
            <a:r>
              <a:rPr lang="en-US" b="0" i="1" dirty="0" smtClean="0"/>
              <a:t>open circuit.</a:t>
            </a:r>
          </a:p>
          <a:p>
            <a:r>
              <a:rPr lang="en-US" b="0" dirty="0" smtClean="0"/>
              <a:t>Any material that conducts electricity (i.e., the human body) will be able to close an open circuit.</a:t>
            </a:r>
          </a:p>
          <a:p>
            <a:r>
              <a:rPr lang="en-US" b="0" dirty="0"/>
              <a:t>The earth, water, </a:t>
            </a:r>
            <a:r>
              <a:rPr lang="en-US" b="0" dirty="0" smtClean="0"/>
              <a:t>concrete, </a:t>
            </a:r>
            <a:r>
              <a:rPr lang="en-US" b="0" dirty="0"/>
              <a:t>and the human body are all conductors of electricity</a:t>
            </a:r>
          </a:p>
        </p:txBody>
      </p:sp>
    </p:spTree>
    <p:extLst>
      <p:ext uri="{BB962C8B-B14F-4D97-AF65-F5344CB8AC3E}">
        <p14:creationId xmlns:p14="http://schemas.microsoft.com/office/powerpoint/2010/main" val="41071323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dirty="0" smtClean="0">
                <a:solidFill>
                  <a:schemeClr val="accent6"/>
                </a:solidFill>
              </a:rPr>
              <a:t>Types of Injuries Related to Contact With Electricity</a:t>
            </a:r>
            <a:endParaRPr lang="en-US" dirty="0">
              <a:solidFill>
                <a:schemeClr val="accent6"/>
              </a:solidFill>
            </a:endParaRPr>
          </a:p>
        </p:txBody>
      </p:sp>
      <p:sp>
        <p:nvSpPr>
          <p:cNvPr id="3" name="Content Placeholder 2"/>
          <p:cNvSpPr>
            <a:spLocks noGrp="1"/>
          </p:cNvSpPr>
          <p:nvPr>
            <p:ph idx="1"/>
          </p:nvPr>
        </p:nvSpPr>
        <p:spPr>
          <a:xfrm>
            <a:off x="457200" y="1828800"/>
            <a:ext cx="8229600" cy="4525963"/>
          </a:xfrm>
        </p:spPr>
        <p:txBody>
          <a:bodyPr/>
          <a:lstStyle/>
          <a:p>
            <a:r>
              <a:rPr lang="en-US" dirty="0" smtClean="0"/>
              <a:t>Electrical </a:t>
            </a:r>
            <a:r>
              <a:rPr lang="en-US" dirty="0"/>
              <a:t>shock- </a:t>
            </a:r>
            <a:r>
              <a:rPr lang="en-US" b="0" dirty="0"/>
              <a:t>contact of a human body with any source of voltage high enough to cause sufficient current to pass through the muscles. </a:t>
            </a:r>
          </a:p>
          <a:p>
            <a:r>
              <a:rPr lang="en-US" dirty="0" smtClean="0"/>
              <a:t>Electrocution</a:t>
            </a:r>
            <a:r>
              <a:rPr lang="en-US" b="0" dirty="0" smtClean="0"/>
              <a:t>- </a:t>
            </a:r>
            <a:r>
              <a:rPr lang="en-US" b="0" dirty="0"/>
              <a:t>death due to electrical shock from </a:t>
            </a:r>
            <a:r>
              <a:rPr lang="en-US" b="0" dirty="0" smtClean="0"/>
              <a:t>interruption </a:t>
            </a:r>
            <a:r>
              <a:rPr lang="en-US" b="0" dirty="0"/>
              <a:t>and </a:t>
            </a:r>
            <a:r>
              <a:rPr lang="en-US" b="0" dirty="0" smtClean="0"/>
              <a:t>stopping </a:t>
            </a:r>
            <a:r>
              <a:rPr lang="en-US" b="0" dirty="0"/>
              <a:t>the </a:t>
            </a:r>
            <a:r>
              <a:rPr lang="en-US" b="0" dirty="0" smtClean="0"/>
              <a:t>heart and damage to brain function. </a:t>
            </a:r>
            <a:endParaRPr lang="en-US" b="0" dirty="0"/>
          </a:p>
          <a:p>
            <a:r>
              <a:rPr lang="en-US" dirty="0" smtClean="0"/>
              <a:t>Injury </a:t>
            </a:r>
            <a:r>
              <a:rPr lang="en-US" dirty="0"/>
              <a:t>due to Arc Flash</a:t>
            </a:r>
            <a:r>
              <a:rPr lang="en-US" b="0" dirty="0"/>
              <a:t>: Burns due to radiant heat, arc flash, and flying melted electrical parts. </a:t>
            </a:r>
          </a:p>
          <a:p>
            <a:r>
              <a:rPr lang="en-US" dirty="0" smtClean="0"/>
              <a:t>Falls</a:t>
            </a:r>
            <a:r>
              <a:rPr lang="en-US" b="0" dirty="0" smtClean="0"/>
              <a:t>- </a:t>
            </a:r>
            <a:r>
              <a:rPr lang="en-US" b="0" dirty="0"/>
              <a:t>moving back </a:t>
            </a:r>
            <a:r>
              <a:rPr lang="en-US" b="0" dirty="0" smtClean="0"/>
              <a:t>after shock or thrown </a:t>
            </a:r>
            <a:r>
              <a:rPr lang="en-US" b="0" dirty="0"/>
              <a:t>back by shock or arc. </a:t>
            </a:r>
          </a:p>
          <a:p>
            <a:endParaRPr lang="en-US" dirty="0"/>
          </a:p>
        </p:txBody>
      </p:sp>
    </p:spTree>
    <p:extLst>
      <p:ext uri="{BB962C8B-B14F-4D97-AF65-F5344CB8AC3E}">
        <p14:creationId xmlns:p14="http://schemas.microsoft.com/office/powerpoint/2010/main" val="11878798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38200"/>
          </a:xfrm>
        </p:spPr>
        <p:txBody>
          <a:bodyPr/>
          <a:lstStyle/>
          <a:p>
            <a:r>
              <a:rPr lang="en-US" dirty="0" smtClean="0">
                <a:solidFill>
                  <a:schemeClr val="accent6"/>
                </a:solidFill>
              </a:rPr>
              <a:t>What is Electricity?</a:t>
            </a:r>
            <a:endParaRPr lang="en-US" dirty="0">
              <a:solidFill>
                <a:schemeClr val="accent6"/>
              </a:solidFill>
            </a:endParaRPr>
          </a:p>
        </p:txBody>
      </p:sp>
      <p:sp>
        <p:nvSpPr>
          <p:cNvPr id="3" name="Content Placeholder 2"/>
          <p:cNvSpPr>
            <a:spLocks noGrp="1"/>
          </p:cNvSpPr>
          <p:nvPr>
            <p:ph idx="1"/>
          </p:nvPr>
        </p:nvSpPr>
        <p:spPr>
          <a:xfrm>
            <a:off x="474784" y="1397977"/>
            <a:ext cx="8229600" cy="4525963"/>
          </a:xfrm>
        </p:spPr>
        <p:txBody>
          <a:bodyPr/>
          <a:lstStyle/>
          <a:p>
            <a:r>
              <a:rPr lang="en-US" b="0" dirty="0" smtClean="0"/>
              <a:t>Flow of electrons in a closed path which provide an energy source for powering equipment.</a:t>
            </a:r>
          </a:p>
          <a:p>
            <a:r>
              <a:rPr lang="en-US" b="0" dirty="0" smtClean="0"/>
              <a:t>Electricity follows the path of least resistance.</a:t>
            </a:r>
          </a:p>
          <a:p>
            <a:r>
              <a:rPr lang="en-US" dirty="0" smtClean="0"/>
              <a:t> How does electrocution occur?</a:t>
            </a:r>
          </a:p>
          <a:p>
            <a:pPr lvl="1"/>
            <a:r>
              <a:rPr lang="en-US" sz="2800" dirty="0" smtClean="0"/>
              <a:t>A person contacts an electric pathway by contacting an energized circuit or conductor</a:t>
            </a:r>
          </a:p>
          <a:p>
            <a:pPr lvl="2">
              <a:buFont typeface="Wingdings" pitchFamily="2" charset="2"/>
              <a:buChar char="§"/>
            </a:pPr>
            <a:r>
              <a:rPr lang="en-US" sz="2800" dirty="0" smtClean="0"/>
              <a:t>Inadequate grounding</a:t>
            </a:r>
            <a:endParaRPr lang="en-US" sz="2800" dirty="0"/>
          </a:p>
        </p:txBody>
      </p:sp>
    </p:spTree>
    <p:extLst>
      <p:ext uri="{BB962C8B-B14F-4D97-AF65-F5344CB8AC3E}">
        <p14:creationId xmlns:p14="http://schemas.microsoft.com/office/powerpoint/2010/main" val="42888617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229600" cy="990600"/>
          </a:xfrm>
        </p:spPr>
        <p:txBody>
          <a:bodyPr/>
          <a:lstStyle/>
          <a:p>
            <a:r>
              <a:rPr lang="en-US" b="1" dirty="0" smtClean="0">
                <a:solidFill>
                  <a:srgbClr val="000099"/>
                </a:solidFill>
              </a:rPr>
              <a:t>What is Electric Shock?</a:t>
            </a:r>
            <a:endParaRPr lang="en-US" b="1" dirty="0">
              <a:solidFill>
                <a:srgbClr val="000099"/>
              </a:solidFill>
            </a:endParaRPr>
          </a:p>
        </p:txBody>
      </p:sp>
      <p:sp>
        <p:nvSpPr>
          <p:cNvPr id="3" name="Content Placeholder 2"/>
          <p:cNvSpPr>
            <a:spLocks noGrp="1"/>
          </p:cNvSpPr>
          <p:nvPr>
            <p:ph sz="half" idx="1"/>
          </p:nvPr>
        </p:nvSpPr>
        <p:spPr>
          <a:xfrm>
            <a:off x="457200" y="1600200"/>
            <a:ext cx="4686300" cy="4525963"/>
          </a:xfrm>
        </p:spPr>
        <p:txBody>
          <a:bodyPr/>
          <a:lstStyle/>
          <a:p>
            <a:pPr marL="2228850" lvl="4" indent="-514350">
              <a:buNone/>
            </a:pPr>
            <a:endParaRPr lang="en-US" sz="1600" dirty="0" smtClean="0"/>
          </a:p>
          <a:p>
            <a:r>
              <a:rPr lang="en-US" sz="2400" b="0" dirty="0" smtClean="0"/>
              <a:t>The body </a:t>
            </a:r>
            <a:r>
              <a:rPr lang="en-US" sz="2400" b="0" dirty="0"/>
              <a:t>becomes part of the electrical circuit when in contact with an energized </a:t>
            </a:r>
            <a:r>
              <a:rPr lang="en-US" sz="2400" b="0" dirty="0" smtClean="0"/>
              <a:t>conductor; the person </a:t>
            </a:r>
            <a:r>
              <a:rPr lang="en-US" sz="2400" b="0" dirty="0"/>
              <a:t>will receive a </a:t>
            </a:r>
            <a:r>
              <a:rPr lang="en-US" sz="2400" b="0" dirty="0" smtClean="0"/>
              <a:t>shock </a:t>
            </a:r>
            <a:r>
              <a:rPr lang="en-US" sz="2400" b="0" dirty="0"/>
              <a:t>and loss of muscular control.</a:t>
            </a:r>
            <a:r>
              <a:rPr lang="en-US" sz="2400" dirty="0"/>
              <a:t> </a:t>
            </a:r>
            <a:endParaRPr lang="en-US" sz="2400" dirty="0" smtClean="0"/>
          </a:p>
          <a:p>
            <a:pPr marL="0" indent="0">
              <a:buNone/>
            </a:pPr>
            <a:endParaRPr lang="en-US" sz="2400" dirty="0"/>
          </a:p>
          <a:p>
            <a:r>
              <a:rPr lang="en-US" sz="2400" b="0" dirty="0" smtClean="0"/>
              <a:t>Severe shock can cause the heart and lungs to stop functioning and severe burns may occur where current enters and exits the body.</a:t>
            </a:r>
            <a:endParaRPr lang="en-US" sz="2400" b="0" dirty="0"/>
          </a:p>
        </p:txBody>
      </p:sp>
      <p:pic>
        <p:nvPicPr>
          <p:cNvPr id="5" name="Picture 2" descr="C:\Users\burdgeg\Pictures\electric current effect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9091"/>
          <a:stretch/>
        </p:blipFill>
        <p:spPr bwMode="auto">
          <a:xfrm>
            <a:off x="5143500" y="2133600"/>
            <a:ext cx="36322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5382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lstStyle/>
          <a:p>
            <a:r>
              <a:rPr lang="en-US" dirty="0" smtClean="0">
                <a:solidFill>
                  <a:schemeClr val="accent6"/>
                </a:solidFill>
              </a:rPr>
              <a:t>How is an Electric Shock Received?</a:t>
            </a:r>
            <a:endParaRPr lang="en-US" dirty="0">
              <a:solidFill>
                <a:schemeClr val="accent6"/>
              </a:solidFill>
            </a:endParaRPr>
          </a:p>
        </p:txBody>
      </p:sp>
      <p:sp>
        <p:nvSpPr>
          <p:cNvPr id="3" name="Content Placeholder 2"/>
          <p:cNvSpPr>
            <a:spLocks noGrp="1"/>
          </p:cNvSpPr>
          <p:nvPr>
            <p:ph idx="1"/>
          </p:nvPr>
        </p:nvSpPr>
        <p:spPr>
          <a:xfrm>
            <a:off x="457200" y="1371600"/>
            <a:ext cx="8229600" cy="4525963"/>
          </a:xfrm>
        </p:spPr>
        <p:txBody>
          <a:bodyPr/>
          <a:lstStyle/>
          <a:p>
            <a:r>
              <a:rPr lang="en-US" sz="2400" b="0" dirty="0" smtClean="0"/>
              <a:t>When two conductors have potential differences (aka different voltages), current will flow if they are connected together.</a:t>
            </a:r>
          </a:p>
          <a:p>
            <a:pPr marL="0" indent="0">
              <a:buNone/>
            </a:pPr>
            <a:endParaRPr lang="en-US" sz="2000" b="0" dirty="0" smtClean="0"/>
          </a:p>
          <a:p>
            <a:r>
              <a:rPr lang="en-US" sz="2400" b="0" dirty="0" smtClean="0"/>
              <a:t>Electric </a:t>
            </a:r>
            <a:r>
              <a:rPr lang="en-US" sz="2400" b="0" dirty="0"/>
              <a:t>shock normally occurs when an </a:t>
            </a:r>
            <a:r>
              <a:rPr lang="en-US" sz="2400" b="0" dirty="0" smtClean="0"/>
              <a:t/>
            </a:r>
            <a:br>
              <a:rPr lang="en-US" sz="2400" b="0" dirty="0" smtClean="0"/>
            </a:br>
            <a:r>
              <a:rPr lang="en-US" sz="2400" b="0" dirty="0" smtClean="0"/>
              <a:t>individual contacts</a:t>
            </a:r>
            <a:r>
              <a:rPr lang="en-US" sz="2000" b="0" dirty="0"/>
              <a:t>: </a:t>
            </a:r>
          </a:p>
          <a:p>
            <a:pPr marL="628650" lvl="1"/>
            <a:r>
              <a:rPr lang="en-US" sz="2000" b="0" dirty="0" smtClean="0"/>
              <a:t>Both </a:t>
            </a:r>
            <a:r>
              <a:rPr lang="en-US" sz="2000" b="0" dirty="0"/>
              <a:t>wires of an energized electric circuit.</a:t>
            </a:r>
          </a:p>
          <a:p>
            <a:pPr marL="628650" lvl="1"/>
            <a:r>
              <a:rPr lang="en-US" sz="2000" b="0" dirty="0" smtClean="0"/>
              <a:t>One </a:t>
            </a:r>
            <a:r>
              <a:rPr lang="en-US" sz="2000" b="0" dirty="0"/>
              <a:t>wire of an energized circuit and the ground. </a:t>
            </a:r>
          </a:p>
          <a:p>
            <a:pPr marL="628650" lvl="1"/>
            <a:r>
              <a:rPr lang="en-US" sz="2000" b="0" dirty="0" smtClean="0"/>
              <a:t>A </a:t>
            </a:r>
            <a:r>
              <a:rPr lang="en-US" sz="2000" b="0" dirty="0"/>
              <a:t>metallic part that has become energized by contact with an energized conductor. The metal parts of electric tools and machines may become energized if there is a break in the insulation of the tool or machine wiring. </a:t>
            </a:r>
          </a:p>
          <a:p>
            <a:pPr marL="628650" lvl="1"/>
            <a:r>
              <a:rPr lang="en-US" sz="2000" b="0" dirty="0" smtClean="0"/>
              <a:t>Any </a:t>
            </a:r>
            <a:r>
              <a:rPr lang="en-US" sz="2000" b="0" dirty="0"/>
              <a:t>conductor that is carrying current.</a:t>
            </a:r>
          </a:p>
          <a:p>
            <a:endParaRPr lang="en-US" sz="1100" b="0" dirty="0"/>
          </a:p>
          <a:p>
            <a:endParaRPr lang="en-US" sz="1100" b="0" dirty="0"/>
          </a:p>
          <a:p>
            <a:endParaRPr lang="en-US" sz="1100" b="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2286000"/>
            <a:ext cx="1828800" cy="183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7181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031" y="609600"/>
            <a:ext cx="8229600" cy="814423"/>
          </a:xfrm>
        </p:spPr>
        <p:txBody>
          <a:bodyPr>
            <a:normAutofit fontScale="90000"/>
          </a:bodyPr>
          <a:lstStyle/>
          <a:p>
            <a:r>
              <a:rPr lang="en-US" dirty="0" smtClean="0">
                <a:solidFill>
                  <a:schemeClr val="accent6"/>
                </a:solidFill>
                <a:latin typeface="Arial" panose="020B0604020202020204" pitchFamily="34" charset="0"/>
                <a:cs typeface="Arial" panose="020B0604020202020204" pitchFamily="34" charset="0"/>
              </a:rPr>
              <a:t>Why </a:t>
            </a:r>
            <a:r>
              <a:rPr lang="en-US" dirty="0">
                <a:solidFill>
                  <a:schemeClr val="accent6"/>
                </a:solidFill>
                <a:latin typeface="Arial" panose="020B0604020202020204" pitchFamily="34" charset="0"/>
                <a:cs typeface="Arial" panose="020B0604020202020204" pitchFamily="34" charset="0"/>
              </a:rPr>
              <a:t>All Electric Shocks Should Be </a:t>
            </a:r>
            <a:r>
              <a:rPr lang="en-US" dirty="0" smtClean="0">
                <a:solidFill>
                  <a:schemeClr val="accent6"/>
                </a:solidFill>
                <a:latin typeface="Arial" panose="020B0604020202020204" pitchFamily="34" charset="0"/>
                <a:cs typeface="Arial" panose="020B0604020202020204" pitchFamily="34" charset="0"/>
              </a:rPr>
              <a:t>Avoided </a:t>
            </a:r>
            <a:endParaRPr lang="en-US" sz="3200" b="1" dirty="0">
              <a:solidFill>
                <a:schemeClr val="accent6"/>
              </a:solidFill>
              <a:latin typeface="Arial" panose="020B0604020202020204" pitchFamily="34" charset="0"/>
              <a:cs typeface="Arial" panose="020B0604020202020204" pitchFamily="34" charset="0"/>
            </a:endParaRPr>
          </a:p>
        </p:txBody>
      </p:sp>
      <p:pic>
        <p:nvPicPr>
          <p:cNvPr id="4" name="Content Placeholder 3"/>
          <p:cNvPicPr>
            <a:picLocks noGrp="1"/>
          </p:cNvPicPr>
          <p:nvPr>
            <p:ph idx="1"/>
          </p:nvPr>
        </p:nvPicPr>
        <p:blipFill rotWithShape="1">
          <a:blip r:embed="rId3">
            <a:extLst>
              <a:ext uri="{28A0092B-C50C-407E-A947-70E740481C1C}">
                <a14:useLocalDpi xmlns:a14="http://schemas.microsoft.com/office/drawing/2010/main" val="0"/>
              </a:ext>
            </a:extLst>
          </a:blip>
          <a:srcRect b="23263"/>
          <a:stretch/>
        </p:blipFill>
        <p:spPr bwMode="auto">
          <a:xfrm>
            <a:off x="419100" y="2667000"/>
            <a:ext cx="4334605" cy="3886200"/>
          </a:xfrm>
          <a:prstGeom prst="rect">
            <a:avLst/>
          </a:prstGeom>
          <a:noFill/>
          <a:ln>
            <a:noFill/>
          </a:ln>
          <a:extLst>
            <a:ext uri="{53640926-AAD7-44D8-BBD7-CCE9431645EC}">
              <a14:shadowObscured xmlns:a14="http://schemas.microsoft.com/office/drawing/2010/main"/>
            </a:ext>
          </a:extLst>
        </p:spPr>
      </p:pic>
      <p:sp>
        <p:nvSpPr>
          <p:cNvPr id="5" name="Subtitle 2"/>
          <p:cNvSpPr txBox="1">
            <a:spLocks/>
          </p:cNvSpPr>
          <p:nvPr/>
        </p:nvSpPr>
        <p:spPr>
          <a:xfrm>
            <a:off x="228601" y="1197983"/>
            <a:ext cx="8667964" cy="240136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spcBef>
                <a:spcPts val="0"/>
              </a:spcBef>
              <a:spcAft>
                <a:spcPts val="0"/>
              </a:spcAft>
              <a:buClr>
                <a:srgbClr val="C00000"/>
              </a:buClr>
            </a:pPr>
            <a:r>
              <a:rPr lang="en-US" sz="7200" dirty="0" smtClean="0">
                <a:latin typeface="Arial" panose="020B0604020202020204" pitchFamily="34" charset="0"/>
                <a:ea typeface="Calibri"/>
                <a:cs typeface="Arial" panose="020B0604020202020204" pitchFamily="34" charset="0"/>
              </a:rPr>
              <a:t>Shocks can result in long term negative consequences. “While the total number of US occupational electrical injury cases is low, the risk of mortality and morbidity is disproportionately high.”¹</a:t>
            </a:r>
            <a:r>
              <a:rPr lang="en-US" sz="6400" dirty="0" smtClean="0">
                <a:latin typeface="Arial" panose="020B0604020202020204" pitchFamily="34" charset="0"/>
                <a:ea typeface="Calibri"/>
                <a:cs typeface="Arial" panose="020B0604020202020204" pitchFamily="34" charset="0"/>
              </a:rPr>
              <a:t>		</a:t>
            </a:r>
          </a:p>
          <a:p>
            <a:pPr lvl="1">
              <a:lnSpc>
                <a:spcPct val="120000"/>
              </a:lnSpc>
              <a:spcBef>
                <a:spcPts val="0"/>
              </a:spcBef>
              <a:spcAft>
                <a:spcPts val="0"/>
              </a:spcAft>
              <a:buClr>
                <a:srgbClr val="C00000"/>
              </a:buClr>
            </a:pPr>
            <a:r>
              <a:rPr lang="en-US" sz="6400" dirty="0" smtClean="0">
                <a:latin typeface="Arial" panose="020B0604020202020204" pitchFamily="34" charset="0"/>
                <a:ea typeface="Calibri"/>
                <a:cs typeface="Arial" panose="020B0604020202020204" pitchFamily="34" charset="0"/>
              </a:rPr>
              <a:t>Contact with electric current has a lower number of non fatal workplace injuries when compared with other workplace injuries, but electrical mishaps causing lost time injuries are more likely to lead to a fatality than nearly all other mishaps.</a:t>
            </a:r>
          </a:p>
          <a:p>
            <a:pPr>
              <a:lnSpc>
                <a:spcPct val="120000"/>
              </a:lnSpc>
              <a:spcBef>
                <a:spcPts val="0"/>
              </a:spcBef>
              <a:spcAft>
                <a:spcPts val="0"/>
              </a:spcAft>
              <a:buClr>
                <a:srgbClr val="C00000"/>
              </a:buClr>
            </a:pPr>
            <a:r>
              <a:rPr lang="en-US" sz="7200" dirty="0" smtClean="0">
                <a:latin typeface="Arial" panose="020B0604020202020204" pitchFamily="34" charset="0"/>
                <a:ea typeface="Calibri"/>
                <a:cs typeface="Arial" panose="020B0604020202020204" pitchFamily="34" charset="0"/>
              </a:rPr>
              <a:t>Multiple hazards may create an injury in an electrical failure and yet not be fully recognized or documented.¹</a:t>
            </a:r>
            <a:endParaRPr lang="en-US" sz="7200" dirty="0">
              <a:latin typeface="Arial" panose="020B0604020202020204" pitchFamily="34" charset="0"/>
              <a:ea typeface="Calibri"/>
              <a:cs typeface="Arial" panose="020B0604020202020204" pitchFamily="34" charset="0"/>
            </a:endParaRPr>
          </a:p>
        </p:txBody>
      </p:sp>
      <p:sp>
        <p:nvSpPr>
          <p:cNvPr id="8" name="Right Arrow 7"/>
          <p:cNvSpPr/>
          <p:nvPr/>
        </p:nvSpPr>
        <p:spPr>
          <a:xfrm>
            <a:off x="4563866" y="3763442"/>
            <a:ext cx="75065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4545887" y="5472947"/>
            <a:ext cx="711913"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334000" y="3569263"/>
            <a:ext cx="1752814" cy="369332"/>
          </a:xfrm>
          <a:prstGeom prst="rect">
            <a:avLst/>
          </a:prstGeom>
          <a:noFill/>
        </p:spPr>
        <p:txBody>
          <a:bodyPr wrap="square" rtlCol="0">
            <a:spAutoFit/>
          </a:bodyPr>
          <a:lstStyle/>
          <a:p>
            <a:r>
              <a:rPr lang="en-US" dirty="0" smtClean="0"/>
              <a:t>Electrocution</a:t>
            </a:r>
            <a:endParaRPr lang="en-US" dirty="0"/>
          </a:p>
        </p:txBody>
      </p:sp>
      <p:sp>
        <p:nvSpPr>
          <p:cNvPr id="11" name="TextBox 10"/>
          <p:cNvSpPr txBox="1"/>
          <p:nvPr/>
        </p:nvSpPr>
        <p:spPr>
          <a:xfrm>
            <a:off x="5402386" y="5288281"/>
            <a:ext cx="1454008" cy="369332"/>
          </a:xfrm>
          <a:prstGeom prst="rect">
            <a:avLst/>
          </a:prstGeom>
          <a:noFill/>
        </p:spPr>
        <p:txBody>
          <a:bodyPr wrap="square" rtlCol="0">
            <a:spAutoFit/>
          </a:bodyPr>
          <a:lstStyle/>
          <a:p>
            <a:r>
              <a:rPr lang="en-US" dirty="0" smtClean="0"/>
              <a:t>Shock</a:t>
            </a:r>
            <a:endParaRPr lang="en-US" dirty="0"/>
          </a:p>
        </p:txBody>
      </p:sp>
      <p:sp>
        <p:nvSpPr>
          <p:cNvPr id="13" name="TextBox 12"/>
          <p:cNvSpPr txBox="1"/>
          <p:nvPr/>
        </p:nvSpPr>
        <p:spPr>
          <a:xfrm>
            <a:off x="6749480" y="4918949"/>
            <a:ext cx="1620320" cy="369332"/>
          </a:xfrm>
          <a:prstGeom prst="rect">
            <a:avLst/>
          </a:prstGeom>
          <a:noFill/>
        </p:spPr>
        <p:txBody>
          <a:bodyPr wrap="square" rtlCol="0">
            <a:spAutoFit/>
          </a:bodyPr>
          <a:lstStyle/>
          <a:p>
            <a:r>
              <a:rPr lang="en-US" dirty="0" smtClean="0"/>
              <a:t>Cellular effects</a:t>
            </a:r>
            <a:endParaRPr lang="en-US" dirty="0"/>
          </a:p>
        </p:txBody>
      </p:sp>
      <p:cxnSp>
        <p:nvCxnSpPr>
          <p:cNvPr id="14" name="Straight Connector 20"/>
          <p:cNvCxnSpPr/>
          <p:nvPr/>
        </p:nvCxnSpPr>
        <p:spPr>
          <a:xfrm flipV="1">
            <a:off x="6060895" y="5130383"/>
            <a:ext cx="640080" cy="231498"/>
          </a:xfrm>
          <a:prstGeom prst="curvedConnector3">
            <a:avLst>
              <a:gd name="adj1" fmla="val 50000"/>
            </a:avLst>
          </a:prstGeom>
          <a:ln w="22225">
            <a:tailEnd type="stealt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209035" y="3107598"/>
            <a:ext cx="1687530" cy="646331"/>
          </a:xfrm>
          <a:prstGeom prst="rect">
            <a:avLst/>
          </a:prstGeom>
          <a:noFill/>
        </p:spPr>
        <p:txBody>
          <a:bodyPr wrap="square" rtlCol="0">
            <a:spAutoFit/>
          </a:bodyPr>
          <a:lstStyle/>
          <a:p>
            <a:r>
              <a:rPr lang="en-US" dirty="0" smtClean="0"/>
              <a:t>Serious injury/death</a:t>
            </a:r>
            <a:endParaRPr lang="en-US" dirty="0"/>
          </a:p>
        </p:txBody>
      </p:sp>
      <p:cxnSp>
        <p:nvCxnSpPr>
          <p:cNvPr id="19" name="Straight Connector 20"/>
          <p:cNvCxnSpPr/>
          <p:nvPr/>
        </p:nvCxnSpPr>
        <p:spPr>
          <a:xfrm flipV="1">
            <a:off x="6558981" y="3325023"/>
            <a:ext cx="634959" cy="274320"/>
          </a:xfrm>
          <a:prstGeom prst="curvedConnector3">
            <a:avLst>
              <a:gd name="adj1" fmla="val 36517"/>
            </a:avLst>
          </a:prstGeom>
          <a:ln w="22225">
            <a:tailEnd type="stealt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558980" y="3892876"/>
            <a:ext cx="2337584"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Organ damage</a:t>
            </a:r>
          </a:p>
          <a:p>
            <a:pPr marL="285750" indent="-285750">
              <a:buFont typeface="Arial" panose="020B0604020202020204" pitchFamily="34" charset="0"/>
              <a:buChar char="•"/>
            </a:pPr>
            <a:r>
              <a:rPr lang="en-US" dirty="0" smtClean="0"/>
              <a:t>Neurological disruption</a:t>
            </a:r>
            <a:endParaRPr lang="en-US" dirty="0"/>
          </a:p>
        </p:txBody>
      </p:sp>
      <p:cxnSp>
        <p:nvCxnSpPr>
          <p:cNvPr id="22" name="Straight Connector 20"/>
          <p:cNvCxnSpPr/>
          <p:nvPr/>
        </p:nvCxnSpPr>
        <p:spPr>
          <a:xfrm flipV="1">
            <a:off x="5794304" y="4202141"/>
            <a:ext cx="533400" cy="304800"/>
          </a:xfrm>
          <a:prstGeom prst="curvedConnector3">
            <a:avLst>
              <a:gd name="adj1" fmla="val -121428"/>
            </a:avLst>
          </a:prstGeom>
          <a:ln w="22225">
            <a:tailEnd type="stealt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419601" y="6172200"/>
            <a:ext cx="4476964" cy="523220"/>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¹ Dr. Mary </a:t>
            </a:r>
            <a:r>
              <a:rPr lang="en-US" sz="1400" dirty="0" err="1" smtClean="0">
                <a:latin typeface="Arial" panose="020B0604020202020204" pitchFamily="34" charset="0"/>
                <a:cs typeface="Arial" panose="020B0604020202020204" pitchFamily="34" charset="0"/>
              </a:rPr>
              <a:t>Capelli-Schelpfeffer</a:t>
            </a:r>
            <a:r>
              <a:rPr lang="en-US" sz="1400" dirty="0" smtClean="0">
                <a:latin typeface="Arial" panose="020B0604020202020204" pitchFamily="34" charset="0"/>
                <a:cs typeface="Arial" panose="020B0604020202020204" pitchFamily="34" charset="0"/>
              </a:rPr>
              <a:t>, </a:t>
            </a:r>
            <a:r>
              <a:rPr lang="en-US" sz="1400" i="1" dirty="0" smtClean="0">
                <a:latin typeface="Arial" panose="020B0604020202020204" pitchFamily="34" charset="0"/>
                <a:cs typeface="Arial" panose="020B0604020202020204" pitchFamily="34" charset="0"/>
              </a:rPr>
              <a:t>Journal of Disability Medicine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Vol</a:t>
            </a:r>
            <a:r>
              <a:rPr lang="en-US" sz="1400" dirty="0" smtClean="0">
                <a:latin typeface="Arial" panose="020B0604020202020204" pitchFamily="34" charset="0"/>
                <a:cs typeface="Arial" panose="020B0604020202020204" pitchFamily="34" charset="0"/>
              </a:rPr>
              <a:t> 10. No 1, Jan.- March 2014</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83191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flipV="1">
            <a:off x="3733800" y="3733800"/>
            <a:ext cx="1828800" cy="1752600"/>
          </a:xfrm>
          <a:prstGeom prst="curvedConnector3">
            <a:avLst>
              <a:gd name="adj1" fmla="val 50000"/>
            </a:avLst>
          </a:prstGeom>
          <a:ln w="44450">
            <a:prstDash val="sysDot"/>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419100" y="609600"/>
            <a:ext cx="8458200" cy="1066800"/>
          </a:xfrm>
        </p:spPr>
        <p:txBody>
          <a:bodyPr>
            <a:normAutofit fontScale="90000"/>
          </a:bodyPr>
          <a:lstStyle/>
          <a:p>
            <a:r>
              <a:rPr lang="en-US" sz="3600" b="1" dirty="0" smtClean="0">
                <a:solidFill>
                  <a:schemeClr val="accent6"/>
                </a:solidFill>
                <a:latin typeface="Arial" panose="020B0604020202020204" pitchFamily="34" charset="0"/>
                <a:cs typeface="Arial" panose="020B0604020202020204" pitchFamily="34" charset="0"/>
              </a:rPr>
              <a:t>Electrical Injury Mechanism from Shocks</a:t>
            </a:r>
            <a:endParaRPr lang="en-US" sz="3600" b="1" dirty="0">
              <a:solidFill>
                <a:schemeClr val="accent6"/>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876300" y="1447800"/>
            <a:ext cx="7543800" cy="381000"/>
          </a:xfrm>
        </p:spPr>
        <p:txBody>
          <a:bodyPr>
            <a:noAutofit/>
          </a:bodyPr>
          <a:lstStyle/>
          <a:p>
            <a:r>
              <a:rPr lang="en-US" sz="2400" b="0" dirty="0">
                <a:solidFill>
                  <a:schemeClr val="tx1"/>
                </a:solidFill>
                <a:latin typeface="Arial" panose="020B0604020202020204" pitchFamily="34" charset="0"/>
                <a:ea typeface="FangSong" panose="02010609060101010101" pitchFamily="49" charset="-122"/>
                <a:cs typeface="Arial" panose="020B0604020202020204" pitchFamily="34" charset="0"/>
              </a:rPr>
              <a:t>U</a:t>
            </a:r>
            <a:r>
              <a:rPr lang="en-US" sz="2400" b="0" i="0" u="none" strike="noStrike" baseline="0" dirty="0" smtClean="0">
                <a:solidFill>
                  <a:schemeClr val="tx1"/>
                </a:solidFill>
                <a:latin typeface="Arial" panose="020B0604020202020204" pitchFamily="34" charset="0"/>
                <a:ea typeface="FangSong" panose="02010609060101010101" pitchFamily="49" charset="-122"/>
                <a:cs typeface="Arial" panose="020B0604020202020204" pitchFamily="34" charset="0"/>
              </a:rPr>
              <a:t>nintentional or accidental electrical exposure</a:t>
            </a:r>
            <a:endParaRPr lang="en-US" sz="2400" dirty="0">
              <a:solidFill>
                <a:schemeClr val="tx1"/>
              </a:solidFill>
              <a:latin typeface="Arial" panose="020B0604020202020204" pitchFamily="34" charset="0"/>
              <a:ea typeface="FangSong" panose="02010609060101010101" pitchFamily="49" charset="-122"/>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2730231291"/>
              </p:ext>
            </p:extLst>
          </p:nvPr>
        </p:nvGraphicFramePr>
        <p:xfrm>
          <a:off x="365760" y="1981200"/>
          <a:ext cx="6096000" cy="436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5638800" y="3048000"/>
            <a:ext cx="3124200" cy="1754326"/>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Severity depends on:</a:t>
            </a:r>
          </a:p>
          <a:p>
            <a:pPr marL="285750" indent="-285750">
              <a:buClr>
                <a:srgbClr val="C00000"/>
              </a:buClr>
              <a:buFont typeface="Arial" panose="020B0604020202020204" pitchFamily="34" charset="0"/>
              <a:buChar char="•"/>
            </a:pPr>
            <a:r>
              <a:rPr lang="en-US" dirty="0" smtClean="0">
                <a:latin typeface="Arial" panose="020B0604020202020204" pitchFamily="34" charset="0"/>
                <a:cs typeface="Arial" panose="020B0604020202020204" pitchFamily="34" charset="0"/>
              </a:rPr>
              <a:t>How much energy flows.</a:t>
            </a:r>
          </a:p>
          <a:p>
            <a:pPr marL="285750" indent="-285750">
              <a:buClr>
                <a:srgbClr val="C00000"/>
              </a:buClr>
              <a:buFont typeface="Arial" panose="020B0604020202020204" pitchFamily="34" charset="0"/>
              <a:buChar char="•"/>
            </a:pPr>
            <a:r>
              <a:rPr lang="en-US" dirty="0" smtClean="0">
                <a:latin typeface="Arial" panose="020B0604020202020204" pitchFamily="34" charset="0"/>
                <a:cs typeface="Arial" panose="020B0604020202020204" pitchFamily="34" charset="0"/>
              </a:rPr>
              <a:t>How long the event lasts.</a:t>
            </a:r>
          </a:p>
          <a:p>
            <a:pPr marL="285750" indent="-285750">
              <a:buClr>
                <a:srgbClr val="C00000"/>
              </a:buClr>
              <a:buFont typeface="Arial" panose="020B0604020202020204" pitchFamily="34" charset="0"/>
              <a:buChar char="•"/>
            </a:pPr>
            <a:r>
              <a:rPr lang="en-US" dirty="0" smtClean="0">
                <a:latin typeface="Arial" panose="020B0604020202020204" pitchFamily="34" charset="0"/>
                <a:cs typeface="Arial" panose="020B0604020202020204" pitchFamily="34" charset="0"/>
              </a:rPr>
              <a:t>How energy is imparted to the affected person and nearby surroundings.</a:t>
            </a:r>
            <a:endParaRPr lang="en-US" dirty="0">
              <a:latin typeface="Arial" panose="020B0604020202020204" pitchFamily="34" charset="0"/>
              <a:cs typeface="Arial" panose="020B0604020202020204" pitchFamily="34" charset="0"/>
            </a:endParaRPr>
          </a:p>
        </p:txBody>
      </p:sp>
      <p:sp>
        <p:nvSpPr>
          <p:cNvPr id="5" name="TextBox 4"/>
          <p:cNvSpPr txBox="1"/>
          <p:nvPr/>
        </p:nvSpPr>
        <p:spPr>
          <a:xfrm>
            <a:off x="5562600" y="5867400"/>
            <a:ext cx="3200400" cy="646331"/>
          </a:xfrm>
          <a:prstGeom prst="rect">
            <a:avLst/>
          </a:prstGeom>
          <a:noFill/>
        </p:spPr>
        <p:txBody>
          <a:bodyPr wrap="square" rtlCol="0">
            <a:spAutoFit/>
          </a:bodyPr>
          <a:lstStyle/>
          <a:p>
            <a:r>
              <a:rPr lang="en-US" sz="1200" dirty="0"/>
              <a:t>Adapted </a:t>
            </a:r>
            <a:r>
              <a:rPr lang="en-US" sz="1200" dirty="0" smtClean="0"/>
              <a:t>from article from Dr</a:t>
            </a:r>
            <a:r>
              <a:rPr lang="en-US" sz="1200" dirty="0"/>
              <a:t>. Mary </a:t>
            </a:r>
            <a:r>
              <a:rPr lang="en-US" sz="1200" dirty="0" err="1"/>
              <a:t>Capelli-Schelpfeffer</a:t>
            </a:r>
            <a:r>
              <a:rPr lang="en-US" sz="1200" dirty="0"/>
              <a:t>, </a:t>
            </a:r>
            <a:r>
              <a:rPr lang="en-US" sz="1200" i="1" dirty="0"/>
              <a:t>Journal of Disability Medicin</a:t>
            </a:r>
            <a:r>
              <a:rPr lang="en-US" sz="1200" dirty="0"/>
              <a:t>e, </a:t>
            </a:r>
            <a:r>
              <a:rPr lang="en-US" sz="1200" dirty="0" err="1"/>
              <a:t>Vol</a:t>
            </a:r>
            <a:r>
              <a:rPr lang="en-US" sz="1200" dirty="0"/>
              <a:t> 10. No 1, Jan.- March </a:t>
            </a:r>
            <a:r>
              <a:rPr lang="en-US" sz="1200" dirty="0" smtClean="0"/>
              <a:t>2014 </a:t>
            </a:r>
            <a:endParaRPr lang="en-US" sz="1200" dirty="0"/>
          </a:p>
        </p:txBody>
      </p:sp>
      <p:sp>
        <p:nvSpPr>
          <p:cNvPr id="9" name="TextBox 8"/>
          <p:cNvSpPr txBox="1"/>
          <p:nvPr/>
        </p:nvSpPr>
        <p:spPr>
          <a:xfrm>
            <a:off x="1295400" y="4876800"/>
            <a:ext cx="4724400" cy="400110"/>
          </a:xfrm>
          <a:prstGeom prst="rect">
            <a:avLst/>
          </a:prstGeom>
          <a:noFill/>
        </p:spPr>
        <p:txBody>
          <a:bodyPr wrap="square" rtlCol="0">
            <a:spAutoFit/>
          </a:bodyPr>
          <a:lstStyle/>
          <a:p>
            <a:r>
              <a:rPr lang="en-US" sz="2000" dirty="0" smtClean="0">
                <a:solidFill>
                  <a:srgbClr val="FF0000"/>
                </a:solidFill>
              </a:rPr>
              <a:t>Energy is transformed and transferred </a:t>
            </a:r>
            <a:endParaRPr lang="en-US" sz="2000" dirty="0">
              <a:solidFill>
                <a:srgbClr val="FF0000"/>
              </a:solidFill>
            </a:endParaRPr>
          </a:p>
        </p:txBody>
      </p:sp>
    </p:spTree>
    <p:extLst>
      <p:ext uri="{BB962C8B-B14F-4D97-AF65-F5344CB8AC3E}">
        <p14:creationId xmlns:p14="http://schemas.microsoft.com/office/powerpoint/2010/main" val="26835576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 y="609600"/>
            <a:ext cx="8229600" cy="1371600"/>
          </a:xfrm>
        </p:spPr>
        <p:txBody>
          <a:bodyPr>
            <a:normAutofit/>
          </a:bodyPr>
          <a:lstStyle/>
          <a:p>
            <a:r>
              <a:rPr lang="en-US" sz="3200" b="1" dirty="0" smtClean="0">
                <a:solidFill>
                  <a:schemeClr val="accent6"/>
                </a:solidFill>
                <a:latin typeface="Arial" panose="020B0604020202020204" pitchFamily="34" charset="0"/>
                <a:cs typeface="Arial" panose="020B0604020202020204" pitchFamily="34" charset="0"/>
              </a:rPr>
              <a:t>Multiple Bio-effects of Shocks from Electrical Current</a:t>
            </a:r>
            <a:endParaRPr lang="en-US" sz="3200" b="1" dirty="0">
              <a:solidFill>
                <a:schemeClr val="accent6"/>
              </a:solidFill>
              <a:latin typeface="Arial" panose="020B0604020202020204" pitchFamily="34" charset="0"/>
              <a:cs typeface="Arial" panose="020B0604020202020204" pitchFamily="34" charset="0"/>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1600517"/>
            <a:ext cx="7848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26720" y="6280368"/>
            <a:ext cx="4724400" cy="307777"/>
          </a:xfrm>
          <a:prstGeom prst="rect">
            <a:avLst/>
          </a:prstGeom>
          <a:noFill/>
        </p:spPr>
        <p:txBody>
          <a:bodyPr wrap="square" rtlCol="0">
            <a:spAutoFit/>
          </a:bodyPr>
          <a:lstStyle/>
          <a:p>
            <a:r>
              <a:rPr lang="en-US" sz="1400" dirty="0" smtClean="0"/>
              <a:t>Courtesy of Dr. Mary </a:t>
            </a:r>
            <a:r>
              <a:rPr lang="en-US" sz="1400" dirty="0" err="1" smtClean="0"/>
              <a:t>Capelli-Schellpfeffer</a:t>
            </a:r>
            <a:endParaRPr lang="en-US" sz="1400" dirty="0"/>
          </a:p>
        </p:txBody>
      </p:sp>
    </p:spTree>
    <p:extLst>
      <p:ext uri="{BB962C8B-B14F-4D97-AF65-F5344CB8AC3E}">
        <p14:creationId xmlns:p14="http://schemas.microsoft.com/office/powerpoint/2010/main" val="33388075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526162" cy="838200"/>
          </a:xfrm>
        </p:spPr>
        <p:txBody>
          <a:bodyPr/>
          <a:lstStyle/>
          <a:p>
            <a:r>
              <a:rPr lang="en-US" b="1" dirty="0" smtClean="0">
                <a:solidFill>
                  <a:schemeClr val="accent6"/>
                </a:solidFill>
              </a:rPr>
              <a:t>Terms Which Describe Electricity</a:t>
            </a:r>
            <a:endParaRPr lang="en-US" b="1" dirty="0">
              <a:solidFill>
                <a:schemeClr val="accent6"/>
              </a:solidFill>
            </a:endParaRPr>
          </a:p>
        </p:txBody>
      </p:sp>
      <p:sp>
        <p:nvSpPr>
          <p:cNvPr id="3" name="Content Placeholder 2"/>
          <p:cNvSpPr>
            <a:spLocks noGrp="1"/>
          </p:cNvSpPr>
          <p:nvPr>
            <p:ph idx="1"/>
          </p:nvPr>
        </p:nvSpPr>
        <p:spPr>
          <a:xfrm>
            <a:off x="457200" y="1872049"/>
            <a:ext cx="8229600" cy="4525963"/>
          </a:xfrm>
        </p:spPr>
        <p:txBody>
          <a:bodyPr/>
          <a:lstStyle/>
          <a:p>
            <a:r>
              <a:rPr lang="en-US" sz="3200" b="0" dirty="0" smtClean="0"/>
              <a:t>Voltage - Force</a:t>
            </a:r>
          </a:p>
          <a:p>
            <a:r>
              <a:rPr lang="en-US" sz="3200" b="0" dirty="0" smtClean="0"/>
              <a:t>Current – Flow</a:t>
            </a:r>
          </a:p>
          <a:p>
            <a:r>
              <a:rPr lang="en-US" sz="3200" b="0" dirty="0" smtClean="0"/>
              <a:t>Conductors</a:t>
            </a:r>
            <a:endParaRPr lang="en-US" sz="3200" b="0" dirty="0"/>
          </a:p>
          <a:p>
            <a:r>
              <a:rPr lang="en-US" sz="3200" b="0" dirty="0" smtClean="0"/>
              <a:t>Resistance</a:t>
            </a:r>
          </a:p>
          <a:p>
            <a:r>
              <a:rPr lang="en-US" sz="3200" b="0" dirty="0" smtClean="0"/>
              <a:t>Arc Flash</a:t>
            </a:r>
          </a:p>
          <a:p>
            <a:r>
              <a:rPr lang="en-US" sz="3200" b="0" dirty="0" smtClean="0"/>
              <a:t>Arc Blast</a:t>
            </a:r>
          </a:p>
          <a:p>
            <a:r>
              <a:rPr lang="en-US" sz="3200" b="0" dirty="0" smtClean="0"/>
              <a:t>Ohm’s Law</a:t>
            </a:r>
            <a:endParaRPr lang="en-US" sz="3200" b="0" dirty="0"/>
          </a:p>
        </p:txBody>
      </p:sp>
      <p:pic>
        <p:nvPicPr>
          <p:cNvPr id="1026" name="Picture 2"/>
          <p:cNvPicPr>
            <a:picLocks noChangeAspect="1" noChangeArrowheads="1"/>
          </p:cNvPicPr>
          <p:nvPr/>
        </p:nvPicPr>
        <p:blipFill>
          <a:blip r:embed="rId3" cstate="print"/>
          <a:srcRect/>
          <a:stretch>
            <a:fillRect/>
          </a:stretch>
        </p:blipFill>
        <p:spPr bwMode="auto">
          <a:xfrm>
            <a:off x="4314001" y="2743201"/>
            <a:ext cx="4143684" cy="3696602"/>
          </a:xfrm>
          <a:prstGeom prst="rect">
            <a:avLst/>
          </a:prstGeom>
          <a:noFill/>
          <a:ln w="9525">
            <a:noFill/>
            <a:miter lim="800000"/>
            <a:headEnd/>
            <a:tailEnd/>
          </a:ln>
        </p:spPr>
      </p:pic>
      <p:sp>
        <p:nvSpPr>
          <p:cNvPr id="5" name="Right Arrow 4"/>
          <p:cNvSpPr/>
          <p:nvPr/>
        </p:nvSpPr>
        <p:spPr bwMode="auto">
          <a:xfrm flipV="1">
            <a:off x="2743200" y="4386649"/>
            <a:ext cx="1421027" cy="26155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677622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685800" y="685801"/>
            <a:ext cx="7826433" cy="1066800"/>
          </a:xfrm>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solidFill>
                  <a:schemeClr val="accent6"/>
                </a:solidFill>
              </a:rPr>
              <a:t>Electrical Hazard Awareness –Why?</a:t>
            </a:r>
          </a:p>
        </p:txBody>
      </p:sp>
      <p:sp>
        <p:nvSpPr>
          <p:cNvPr id="16387" name="Rectangle 3"/>
          <p:cNvSpPr>
            <a:spLocks noGrp="1" noChangeArrowheads="1"/>
          </p:cNvSpPr>
          <p:nvPr>
            <p:ph type="body" idx="1"/>
          </p:nvPr>
        </p:nvSpPr>
        <p:spPr bwMode="auto">
          <a:xfrm>
            <a:off x="502920" y="1828800"/>
            <a:ext cx="8641080" cy="4929678"/>
          </a:xfrm>
          <a:noFill/>
          <a:ln>
            <a:miter lim="800000"/>
            <a:headEnd/>
            <a:tailEnd/>
          </a:ln>
        </p:spPr>
        <p:txBody>
          <a:bodyPr vert="horz" wrap="square" lIns="91440" tIns="45720" rIns="91440" bIns="45720" numCol="1" anchor="t" anchorCtr="0" compatLnSpc="1">
            <a:prstTxWarp prst="textNoShape">
              <a:avLst/>
            </a:prstTxWarp>
          </a:bodyPr>
          <a:lstStyle/>
          <a:p>
            <a:pPr marL="0" lvl="2" indent="0">
              <a:buNone/>
            </a:pPr>
            <a:r>
              <a:rPr lang="en-US" sz="2400" dirty="0"/>
              <a:t>Electrical thermal burns cause injuries to skin surfaces; electrical burns can also cause internal burns to vital organs, arc flash burns, flame burns, contact burns (thermal burns) or a combination thereof</a:t>
            </a:r>
            <a:r>
              <a:rPr lang="en-US" sz="2400" dirty="0" smtClean="0"/>
              <a:t>.</a:t>
            </a:r>
          </a:p>
          <a:p>
            <a:r>
              <a:rPr lang="en-US" sz="2400" b="1" dirty="0" smtClean="0"/>
              <a:t>Electricity is an unseen killer:</a:t>
            </a:r>
          </a:p>
          <a:p>
            <a:pPr marL="685800" lvl="2" indent="-342900">
              <a:buFont typeface="Arial" panose="020B0604020202020204" pitchFamily="34" charset="0"/>
              <a:buChar char="–"/>
            </a:pPr>
            <a:r>
              <a:rPr lang="en-US" sz="2400" dirty="0" smtClean="0"/>
              <a:t>It is invisible to the human eye</a:t>
            </a:r>
          </a:p>
          <a:p>
            <a:pPr marL="685800" lvl="2" indent="-342900">
              <a:buFont typeface="Arial" panose="020B0604020202020204" pitchFamily="34" charset="0"/>
              <a:buChar char="–"/>
            </a:pPr>
            <a:r>
              <a:rPr lang="en-US" sz="2400" dirty="0" smtClean="0"/>
              <a:t>Doesn't make any sound</a:t>
            </a:r>
          </a:p>
          <a:p>
            <a:pPr marL="685800" lvl="2" indent="-342900">
              <a:buFont typeface="Arial" panose="020B0604020202020204" pitchFamily="34" charset="0"/>
              <a:buChar char="–"/>
            </a:pPr>
            <a:r>
              <a:rPr lang="en-US" sz="2400" dirty="0" smtClean="0"/>
              <a:t>Gives off no odor</a:t>
            </a:r>
          </a:p>
          <a:p>
            <a:pPr lvl="2">
              <a:buFont typeface="Arial" pitchFamily="34" charset="0"/>
              <a:buChar char="•"/>
            </a:pPr>
            <a:endParaRPr lang="en-US" sz="2400" dirty="0" smtClean="0"/>
          </a:p>
          <a:p>
            <a:pPr>
              <a:lnSpc>
                <a:spcPct val="80000"/>
              </a:lnSpc>
            </a:pPr>
            <a:endParaRPr lang="en-US" dirty="0" smtClean="0">
              <a:solidFill>
                <a:srgbClr val="000066"/>
              </a:solidFill>
            </a:endParaRPr>
          </a:p>
          <a:p>
            <a:pPr>
              <a:lnSpc>
                <a:spcPct val="80000"/>
              </a:lnSpc>
              <a:buNone/>
            </a:pPr>
            <a:endParaRPr lang="en-US" b="1" dirty="0" smtClean="0">
              <a:solidFill>
                <a:srgbClr val="000066"/>
              </a:solidFill>
            </a:endParaRPr>
          </a:p>
        </p:txBody>
      </p:sp>
    </p:spTree>
    <p:extLst>
      <p:ext uri="{BB962C8B-B14F-4D97-AF65-F5344CB8AC3E}">
        <p14:creationId xmlns:p14="http://schemas.microsoft.com/office/powerpoint/2010/main" val="2827042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382000" cy="914400"/>
          </a:xfrm>
        </p:spPr>
        <p:txBody>
          <a:bodyPr/>
          <a:lstStyle/>
          <a:p>
            <a:r>
              <a:rPr lang="en-US" dirty="0" smtClean="0">
                <a:solidFill>
                  <a:schemeClr val="accent6"/>
                </a:solidFill>
              </a:rPr>
              <a:t>Current and its Effect on the Human Body</a:t>
            </a:r>
            <a:endParaRPr lang="en-US" dirty="0">
              <a:solidFill>
                <a:schemeClr val="accent6"/>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3705669"/>
              </p:ext>
            </p:extLst>
          </p:nvPr>
        </p:nvGraphicFramePr>
        <p:xfrm>
          <a:off x="609600" y="2209800"/>
          <a:ext cx="8229600" cy="3766913"/>
        </p:xfrm>
        <a:graphic>
          <a:graphicData uri="http://schemas.openxmlformats.org/drawingml/2006/table">
            <a:tbl>
              <a:tblPr firstRow="1" bandRow="1">
                <a:tableStyleId>{5C22544A-7EE6-4342-B048-85BDC9FD1C3A}</a:tableStyleId>
              </a:tblPr>
              <a:tblGrid>
                <a:gridCol w="2362200"/>
                <a:gridCol w="5867400"/>
              </a:tblGrid>
              <a:tr h="533400">
                <a:tc>
                  <a:txBody>
                    <a:bodyPr/>
                    <a:lstStyle/>
                    <a:p>
                      <a:r>
                        <a:rPr lang="en-US" sz="2000" dirty="0" smtClean="0"/>
                        <a:t>Current</a:t>
                      </a:r>
                      <a:endParaRPr lang="en-US" sz="2000" dirty="0"/>
                    </a:p>
                  </a:txBody>
                  <a:tcPr/>
                </a:tc>
                <a:tc>
                  <a:txBody>
                    <a:bodyPr/>
                    <a:lstStyle/>
                    <a:p>
                      <a:r>
                        <a:rPr lang="en-US" sz="2000" dirty="0" smtClean="0"/>
                        <a:t>Reaction</a:t>
                      </a:r>
                      <a:endParaRPr lang="en-US" sz="2000" dirty="0"/>
                    </a:p>
                  </a:txBody>
                  <a:tcPr/>
                </a:tc>
              </a:tr>
              <a:tr h="414667">
                <a:tc>
                  <a:txBody>
                    <a:bodyPr/>
                    <a:lstStyle/>
                    <a:p>
                      <a:r>
                        <a:rPr lang="en-US" sz="2000" dirty="0" smtClean="0"/>
                        <a:t>1 milliamp</a:t>
                      </a:r>
                      <a:endParaRPr lang="en-US" sz="2000" dirty="0"/>
                    </a:p>
                  </a:txBody>
                  <a:tcPr/>
                </a:tc>
                <a:tc>
                  <a:txBody>
                    <a:bodyPr/>
                    <a:lstStyle/>
                    <a:p>
                      <a:r>
                        <a:rPr lang="en-US" sz="2000" dirty="0" smtClean="0"/>
                        <a:t>Perception level of faint tingle</a:t>
                      </a:r>
                      <a:endParaRPr lang="en-US" sz="2000" dirty="0"/>
                    </a:p>
                  </a:txBody>
                  <a:tcPr/>
                </a:tc>
              </a:tr>
              <a:tr h="414667">
                <a:tc>
                  <a:txBody>
                    <a:bodyPr/>
                    <a:lstStyle/>
                    <a:p>
                      <a:r>
                        <a:rPr lang="en-US" sz="2000" dirty="0" smtClean="0"/>
                        <a:t>5 milliamps </a:t>
                      </a:r>
                      <a:endParaRPr lang="en-US" sz="2000" dirty="0"/>
                    </a:p>
                  </a:txBody>
                  <a:tcPr/>
                </a:tc>
                <a:tc>
                  <a:txBody>
                    <a:bodyPr/>
                    <a:lstStyle/>
                    <a:p>
                      <a:r>
                        <a:rPr lang="en-US" sz="2000" dirty="0" smtClean="0"/>
                        <a:t>Slight shock, involuntary actions may</a:t>
                      </a:r>
                      <a:r>
                        <a:rPr lang="en-US" sz="2000" baseline="0" dirty="0" smtClean="0"/>
                        <a:t> lead to injuries</a:t>
                      </a:r>
                      <a:endParaRPr lang="en-US" sz="2000" dirty="0"/>
                    </a:p>
                  </a:txBody>
                  <a:tcPr/>
                </a:tc>
              </a:tr>
              <a:tr h="414667">
                <a:tc>
                  <a:txBody>
                    <a:bodyPr/>
                    <a:lstStyle/>
                    <a:p>
                      <a:r>
                        <a:rPr lang="en-US" sz="2000" dirty="0" smtClean="0"/>
                        <a:t>10-50 milliamps</a:t>
                      </a:r>
                      <a:endParaRPr lang="en-US" sz="2000" dirty="0"/>
                    </a:p>
                  </a:txBody>
                  <a:tcPr/>
                </a:tc>
                <a:tc>
                  <a:txBody>
                    <a:bodyPr/>
                    <a:lstStyle/>
                    <a:p>
                      <a:r>
                        <a:rPr lang="en-US" sz="2000" dirty="0" smtClean="0"/>
                        <a:t>Painful</a:t>
                      </a:r>
                      <a:r>
                        <a:rPr lang="en-US" sz="2000" baseline="0" dirty="0" smtClean="0"/>
                        <a:t> shock, muscular control lost, let-go threshold</a:t>
                      </a:r>
                      <a:endParaRPr lang="en-US" sz="2000" dirty="0"/>
                    </a:p>
                  </a:txBody>
                  <a:tcPr/>
                </a:tc>
              </a:tr>
              <a:tr h="414667">
                <a:tc>
                  <a:txBody>
                    <a:bodyPr/>
                    <a:lstStyle/>
                    <a:p>
                      <a:r>
                        <a:rPr lang="en-US" sz="2000" dirty="0" smtClean="0"/>
                        <a:t>50-150 milliamps</a:t>
                      </a:r>
                      <a:endParaRPr lang="en-US" sz="2000" dirty="0"/>
                    </a:p>
                  </a:txBody>
                  <a:tcPr/>
                </a:tc>
                <a:tc>
                  <a:txBody>
                    <a:bodyPr/>
                    <a:lstStyle/>
                    <a:p>
                      <a:r>
                        <a:rPr lang="en-US" sz="2000" dirty="0" smtClean="0"/>
                        <a:t>Individual cannot let go, severe shock, respiratory arrest</a:t>
                      </a:r>
                      <a:endParaRPr lang="en-US" sz="2000" dirty="0"/>
                    </a:p>
                  </a:txBody>
                  <a:tcPr/>
                </a:tc>
              </a:tr>
              <a:tr h="715726">
                <a:tc>
                  <a:txBody>
                    <a:bodyPr/>
                    <a:lstStyle/>
                    <a:p>
                      <a:r>
                        <a:rPr lang="en-US" sz="2000" dirty="0" smtClean="0"/>
                        <a:t>500 and above (0.5</a:t>
                      </a:r>
                      <a:r>
                        <a:rPr lang="en-US" sz="2000" baseline="0" dirty="0" smtClean="0"/>
                        <a:t> amps)</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Severe burns, nerve damage,</a:t>
                      </a:r>
                    </a:p>
                    <a:p>
                      <a:r>
                        <a:rPr lang="en-US" sz="2000" dirty="0" smtClean="0"/>
                        <a:t>ventricular fibrillation, cardiac arrest </a:t>
                      </a:r>
                      <a:endParaRPr lang="en-US" sz="2000" dirty="0"/>
                    </a:p>
                  </a:txBody>
                  <a:tcPr/>
                </a:tc>
              </a:tr>
            </a:tbl>
          </a:graphicData>
        </a:graphic>
      </p:graphicFrame>
      <p:sp>
        <p:nvSpPr>
          <p:cNvPr id="7" name="Rectangle 6"/>
          <p:cNvSpPr/>
          <p:nvPr/>
        </p:nvSpPr>
        <p:spPr>
          <a:xfrm>
            <a:off x="609600" y="6134100"/>
            <a:ext cx="2884123" cy="369332"/>
          </a:xfrm>
          <a:prstGeom prst="rect">
            <a:avLst/>
          </a:prstGeom>
        </p:spPr>
        <p:txBody>
          <a:bodyPr wrap="none">
            <a:spAutoFit/>
          </a:bodyPr>
          <a:lstStyle/>
          <a:p>
            <a:r>
              <a:rPr lang="en-US" b="1" dirty="0"/>
              <a:t>1 amp = 1,000 milliamps </a:t>
            </a:r>
            <a:endParaRPr lang="en-US" dirty="0"/>
          </a:p>
        </p:txBody>
      </p:sp>
    </p:spTree>
    <p:extLst>
      <p:ext uri="{BB962C8B-B14F-4D97-AF65-F5344CB8AC3E}">
        <p14:creationId xmlns:p14="http://schemas.microsoft.com/office/powerpoint/2010/main" val="41791626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62000"/>
          </a:xfrm>
        </p:spPr>
        <p:txBody>
          <a:bodyPr/>
          <a:lstStyle/>
          <a:p>
            <a:r>
              <a:rPr lang="en-US" b="1" dirty="0" smtClean="0">
                <a:solidFill>
                  <a:schemeClr val="accent6"/>
                </a:solidFill>
              </a:rPr>
              <a:t>Electricity Mishap Effects</a:t>
            </a:r>
            <a:endParaRPr lang="en-US" b="1" dirty="0">
              <a:solidFill>
                <a:schemeClr val="accent6"/>
              </a:solidFill>
            </a:endParaRPr>
          </a:p>
        </p:txBody>
      </p:sp>
      <p:sp>
        <p:nvSpPr>
          <p:cNvPr id="3" name="Content Placeholder 2"/>
          <p:cNvSpPr>
            <a:spLocks noGrp="1"/>
          </p:cNvSpPr>
          <p:nvPr>
            <p:ph idx="1"/>
          </p:nvPr>
        </p:nvSpPr>
        <p:spPr/>
        <p:txBody>
          <a:bodyPr/>
          <a:lstStyle/>
          <a:p>
            <a:r>
              <a:rPr lang="en-US" dirty="0" smtClean="0"/>
              <a:t>Electrocution causing</a:t>
            </a:r>
          </a:p>
          <a:p>
            <a:pPr lvl="1"/>
            <a:r>
              <a:rPr lang="en-US" dirty="0" smtClean="0"/>
              <a:t>Severe burns</a:t>
            </a:r>
          </a:p>
          <a:p>
            <a:pPr lvl="2">
              <a:buFont typeface="Wingdings" panose="05000000000000000000" pitchFamily="2" charset="2"/>
              <a:buChar char="§"/>
            </a:pPr>
            <a:r>
              <a:rPr lang="en-US" dirty="0" smtClean="0"/>
              <a:t>Internal organ burns and external skin burns </a:t>
            </a:r>
          </a:p>
          <a:p>
            <a:pPr lvl="1"/>
            <a:r>
              <a:rPr lang="en-US" dirty="0" smtClean="0"/>
              <a:t>Abnormal heart beat called fibrillation</a:t>
            </a:r>
          </a:p>
          <a:p>
            <a:r>
              <a:rPr lang="en-US" b="0" dirty="0" smtClean="0"/>
              <a:t>Fires</a:t>
            </a:r>
          </a:p>
          <a:p>
            <a:r>
              <a:rPr lang="en-US" b="0" dirty="0" smtClean="0"/>
              <a:t>Arc flash</a:t>
            </a:r>
          </a:p>
          <a:p>
            <a:r>
              <a:rPr lang="en-US" b="0" dirty="0" smtClean="0"/>
              <a:t>Arc blast</a:t>
            </a:r>
          </a:p>
          <a:p>
            <a:r>
              <a:rPr lang="en-US" b="0" dirty="0" smtClean="0"/>
              <a:t>Damaged or destroyed equipment</a:t>
            </a:r>
          </a:p>
          <a:p>
            <a:endParaRPr lang="en-US" dirty="0"/>
          </a:p>
        </p:txBody>
      </p:sp>
    </p:spTree>
    <p:extLst>
      <p:ext uri="{BB962C8B-B14F-4D97-AF65-F5344CB8AC3E}">
        <p14:creationId xmlns:p14="http://schemas.microsoft.com/office/powerpoint/2010/main" val="36625555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smtClean="0">
                <a:solidFill>
                  <a:schemeClr val="accent6"/>
                </a:solidFill>
              </a:rPr>
              <a:t>The Effects of Electric Current on the Human Body Depend on Several Factors</a:t>
            </a:r>
            <a:endParaRPr lang="en-US" dirty="0">
              <a:solidFill>
                <a:schemeClr val="accent6"/>
              </a:solidFill>
            </a:endParaRPr>
          </a:p>
        </p:txBody>
      </p:sp>
      <p:sp>
        <p:nvSpPr>
          <p:cNvPr id="3" name="Content Placeholder 2"/>
          <p:cNvSpPr>
            <a:spLocks noGrp="1"/>
          </p:cNvSpPr>
          <p:nvPr>
            <p:ph idx="1"/>
          </p:nvPr>
        </p:nvSpPr>
        <p:spPr>
          <a:xfrm>
            <a:off x="457200" y="1905000"/>
            <a:ext cx="8229600" cy="4525963"/>
          </a:xfrm>
        </p:spPr>
        <p:txBody>
          <a:bodyPr/>
          <a:lstStyle/>
          <a:p>
            <a:r>
              <a:rPr lang="en-US" b="0" dirty="0" smtClean="0"/>
              <a:t>Circuit characteristics (current, resistance, frequency, and voltage)</a:t>
            </a:r>
          </a:p>
          <a:p>
            <a:r>
              <a:rPr lang="en-US" b="0" dirty="0" smtClean="0"/>
              <a:t>Resistance of the body</a:t>
            </a:r>
          </a:p>
          <a:p>
            <a:r>
              <a:rPr lang="en-US" b="0" dirty="0" smtClean="0"/>
              <a:t>The current’s path through the body determined by contact location and body chemistry</a:t>
            </a:r>
          </a:p>
          <a:p>
            <a:r>
              <a:rPr lang="en-US" b="0" dirty="0" smtClean="0"/>
              <a:t>Duration of contact</a:t>
            </a:r>
          </a:p>
          <a:p>
            <a:r>
              <a:rPr lang="en-US" b="0" dirty="0" smtClean="0"/>
              <a:t>Environmental conditions that affect the body’s contact resistance</a:t>
            </a:r>
            <a:endParaRPr lang="en-US" dirty="0" smtClean="0"/>
          </a:p>
        </p:txBody>
      </p:sp>
    </p:spTree>
    <p:extLst>
      <p:ext uri="{BB962C8B-B14F-4D97-AF65-F5344CB8AC3E}">
        <p14:creationId xmlns:p14="http://schemas.microsoft.com/office/powerpoint/2010/main" val="36023342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lstStyle/>
          <a:p>
            <a:r>
              <a:rPr lang="en-US" b="1" dirty="0" smtClean="0">
                <a:solidFill>
                  <a:schemeClr val="accent6"/>
                </a:solidFill>
              </a:rPr>
              <a:t>Electrical Injuries</a:t>
            </a:r>
            <a:endParaRPr lang="en-US" b="1" dirty="0">
              <a:solidFill>
                <a:schemeClr val="accent6"/>
              </a:solidFill>
            </a:endParaRPr>
          </a:p>
        </p:txBody>
      </p:sp>
      <p:sp>
        <p:nvSpPr>
          <p:cNvPr id="3" name="Content Placeholder 2"/>
          <p:cNvSpPr>
            <a:spLocks noGrp="1"/>
          </p:cNvSpPr>
          <p:nvPr>
            <p:ph sz="half" idx="1"/>
          </p:nvPr>
        </p:nvSpPr>
        <p:spPr/>
        <p:txBody>
          <a:bodyPr/>
          <a:lstStyle/>
          <a:p>
            <a:pPr marL="0" indent="0" eaLnBrk="1" hangingPunct="1">
              <a:buNone/>
            </a:pPr>
            <a:r>
              <a:rPr lang="en-US" kern="1200" dirty="0"/>
              <a:t>T</a:t>
            </a:r>
            <a:r>
              <a:rPr lang="en-US" kern="1200" dirty="0" smtClean="0"/>
              <a:t>ypes </a:t>
            </a:r>
            <a:endParaRPr lang="en-US" b="1" kern="1200" dirty="0" smtClean="0"/>
          </a:p>
          <a:p>
            <a:pPr marL="514350" indent="-514350" eaLnBrk="1" hangingPunct="1">
              <a:buFont typeface="+mj-lt"/>
              <a:buAutoNum type="arabicPeriod"/>
            </a:pPr>
            <a:r>
              <a:rPr lang="en-US" b="0" kern="1200" dirty="0" smtClean="0"/>
              <a:t>Fatal electrocution </a:t>
            </a:r>
          </a:p>
          <a:p>
            <a:pPr marL="514350" indent="-514350" eaLnBrk="1" hangingPunct="1">
              <a:buFont typeface="+mj-lt"/>
              <a:buAutoNum type="arabicPeriod"/>
            </a:pPr>
            <a:r>
              <a:rPr lang="en-US" b="0" kern="1200" dirty="0" smtClean="0"/>
              <a:t>Electric shock</a:t>
            </a:r>
          </a:p>
          <a:p>
            <a:pPr marL="514350" indent="-514350" eaLnBrk="1" hangingPunct="1">
              <a:buFont typeface="+mj-lt"/>
              <a:buAutoNum type="arabicPeriod"/>
            </a:pPr>
            <a:r>
              <a:rPr lang="en-US" b="0" kern="1200" dirty="0" smtClean="0"/>
              <a:t>Burns</a:t>
            </a:r>
          </a:p>
          <a:p>
            <a:pPr marL="514350" indent="-514350" eaLnBrk="1" hangingPunct="1">
              <a:buFont typeface="+mj-lt"/>
              <a:buAutoNum type="arabicPeriod"/>
            </a:pPr>
            <a:r>
              <a:rPr lang="en-US" b="0" kern="1200" dirty="0" smtClean="0"/>
              <a:t>Falls </a:t>
            </a:r>
          </a:p>
        </p:txBody>
      </p:sp>
      <p:sp>
        <p:nvSpPr>
          <p:cNvPr id="4" name="Text Placeholder 3"/>
          <p:cNvSpPr>
            <a:spLocks noGrp="1"/>
          </p:cNvSpPr>
          <p:nvPr>
            <p:ph type="body" sz="half" idx="2"/>
          </p:nvPr>
        </p:nvSpPr>
        <p:spPr>
          <a:xfrm>
            <a:off x="4648200" y="1600201"/>
            <a:ext cx="4038600" cy="3962400"/>
          </a:xfrm>
        </p:spPr>
        <p:txBody>
          <a:bodyPr/>
          <a:lstStyle/>
          <a:p>
            <a:pPr marL="457200" lvl="1" indent="0" eaLnBrk="1" hangingPunct="1">
              <a:buNone/>
            </a:pPr>
            <a:r>
              <a:rPr lang="en-US" sz="2800" b="1" dirty="0" smtClean="0"/>
              <a:t>Traumatic Effects </a:t>
            </a:r>
          </a:p>
          <a:p>
            <a:pPr lvl="1" eaLnBrk="1" hangingPunct="1">
              <a:buFont typeface="Arial" panose="020B0604020202020204" pitchFamily="34" charset="0"/>
              <a:buChar char="•"/>
            </a:pPr>
            <a:r>
              <a:rPr lang="en-US" sz="2000" dirty="0" smtClean="0"/>
              <a:t>Permanent </a:t>
            </a:r>
            <a:r>
              <a:rPr lang="en-US" sz="2000" dirty="0"/>
              <a:t>nerve damage, including paralysis</a:t>
            </a:r>
          </a:p>
          <a:p>
            <a:pPr lvl="1" eaLnBrk="1" hangingPunct="1">
              <a:buFont typeface="Arial" panose="020B0604020202020204" pitchFamily="34" charset="0"/>
              <a:buChar char="•"/>
            </a:pPr>
            <a:r>
              <a:rPr lang="en-US" sz="2000" dirty="0"/>
              <a:t>Loss of muscle, skin, or other tissue due to burns and/or necrosis</a:t>
            </a:r>
          </a:p>
          <a:p>
            <a:pPr lvl="1" eaLnBrk="1" hangingPunct="1">
              <a:buFont typeface="Arial" panose="020B0604020202020204" pitchFamily="34" charset="0"/>
              <a:buChar char="•"/>
            </a:pPr>
            <a:r>
              <a:rPr lang="en-US" sz="2000" dirty="0"/>
              <a:t>Loss of a digit or limb</a:t>
            </a:r>
          </a:p>
          <a:p>
            <a:pPr lvl="1" eaLnBrk="1" hangingPunct="1">
              <a:buFont typeface="Arial" panose="020B0604020202020204" pitchFamily="34" charset="0"/>
              <a:buChar char="•"/>
            </a:pPr>
            <a:r>
              <a:rPr lang="en-US" sz="2000" dirty="0"/>
              <a:t>Severe burn scarring and disfigurement</a:t>
            </a:r>
          </a:p>
          <a:p>
            <a:pPr lvl="1" eaLnBrk="1" hangingPunct="1">
              <a:buFont typeface="Arial" panose="020B0604020202020204" pitchFamily="34" charset="0"/>
              <a:buChar char="•"/>
            </a:pPr>
            <a:r>
              <a:rPr lang="en-US" sz="2000" dirty="0"/>
              <a:t>Brain damage</a:t>
            </a:r>
          </a:p>
          <a:p>
            <a:pPr>
              <a:buFont typeface="Wingdings" pitchFamily="2" charset="2"/>
              <a:buChar char="§"/>
            </a:pPr>
            <a:endParaRPr lang="en-US" dirty="0"/>
          </a:p>
        </p:txBody>
      </p:sp>
      <p:sp>
        <p:nvSpPr>
          <p:cNvPr id="5" name="TextBox 4"/>
          <p:cNvSpPr txBox="1"/>
          <p:nvPr/>
        </p:nvSpPr>
        <p:spPr>
          <a:xfrm>
            <a:off x="914400" y="5634335"/>
            <a:ext cx="7000875" cy="461665"/>
          </a:xfrm>
          <a:prstGeom prst="rect">
            <a:avLst/>
          </a:prstGeom>
          <a:noFill/>
        </p:spPr>
        <p:txBody>
          <a:bodyPr wrap="square" rtlCol="0">
            <a:spAutoFit/>
          </a:bodyPr>
          <a:lstStyle/>
          <a:p>
            <a:pPr algn="ctr"/>
            <a:r>
              <a:rPr lang="en-US" sz="2400" b="1" dirty="0">
                <a:solidFill>
                  <a:srgbClr val="C00000"/>
                </a:solidFill>
              </a:rPr>
              <a:t>Low voltage does not mean low hazard</a:t>
            </a:r>
          </a:p>
        </p:txBody>
      </p:sp>
    </p:spTree>
    <p:extLst>
      <p:ext uri="{BB962C8B-B14F-4D97-AF65-F5344CB8AC3E}">
        <p14:creationId xmlns:p14="http://schemas.microsoft.com/office/powerpoint/2010/main" val="9785958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68582"/>
            <a:ext cx="8229600" cy="850900"/>
          </a:xfrm>
        </p:spPr>
        <p:txBody>
          <a:bodyPr/>
          <a:lstStyle/>
          <a:p>
            <a:r>
              <a:rPr lang="en-US" b="1" dirty="0" smtClean="0">
                <a:solidFill>
                  <a:srgbClr val="000099"/>
                </a:solidFill>
              </a:rPr>
              <a:t>Electricity Can Harm in Many Ways</a:t>
            </a:r>
            <a:endParaRPr lang="en-US" b="1" dirty="0">
              <a:solidFill>
                <a:srgbClr val="000099"/>
              </a:solidFill>
            </a:endParaRPr>
          </a:p>
        </p:txBody>
      </p:sp>
      <p:pic>
        <p:nvPicPr>
          <p:cNvPr id="4" name="Picture 2"/>
          <p:cNvPicPr>
            <a:picLocks noGrp="1" noChangeAspect="1" noChangeArrowheads="1"/>
          </p:cNvPicPr>
          <p:nvPr>
            <p:ph idx="1"/>
          </p:nvPr>
        </p:nvPicPr>
        <p:blipFill>
          <a:blip r:embed="rId3" cstate="print"/>
          <a:srcRect/>
          <a:stretch>
            <a:fillRect/>
          </a:stretch>
        </p:blipFill>
        <p:spPr>
          <a:xfrm>
            <a:off x="2731350" y="1979716"/>
            <a:ext cx="3593378" cy="3608669"/>
          </a:xfrm>
          <a:noFill/>
        </p:spPr>
      </p:pic>
      <p:sp>
        <p:nvSpPr>
          <p:cNvPr id="5" name="TextBox 4"/>
          <p:cNvSpPr txBox="1"/>
          <p:nvPr/>
        </p:nvSpPr>
        <p:spPr>
          <a:xfrm>
            <a:off x="879230" y="6207369"/>
            <a:ext cx="4641117" cy="307777"/>
          </a:xfrm>
          <a:prstGeom prst="rect">
            <a:avLst/>
          </a:prstGeom>
          <a:noFill/>
        </p:spPr>
        <p:txBody>
          <a:bodyPr wrap="square" rtlCol="0">
            <a:spAutoFit/>
          </a:bodyPr>
          <a:lstStyle/>
          <a:p>
            <a:r>
              <a:rPr lang="en-US" sz="1400" baseline="0" dirty="0" smtClean="0"/>
              <a:t>Photo courtesy Lloyd Gordon, PhD, Dept. of Energy</a:t>
            </a:r>
            <a:endParaRPr lang="en-US" sz="1400" dirty="0"/>
          </a:p>
        </p:txBody>
      </p:sp>
      <p:sp>
        <p:nvSpPr>
          <p:cNvPr id="6" name="Text Box 4"/>
          <p:cNvSpPr txBox="1">
            <a:spLocks noChangeArrowheads="1"/>
          </p:cNvSpPr>
          <p:nvPr/>
        </p:nvSpPr>
        <p:spPr bwMode="auto">
          <a:xfrm>
            <a:off x="5073161" y="1638299"/>
            <a:ext cx="3877407" cy="646331"/>
          </a:xfrm>
          <a:prstGeom prst="rect">
            <a:avLst/>
          </a:prstGeom>
          <a:noFill/>
          <a:ln w="9525">
            <a:noFill/>
            <a:miter lim="800000"/>
            <a:headEnd/>
            <a:tailEnd/>
          </a:ln>
        </p:spPr>
        <p:txBody>
          <a:bodyPr wrap="square">
            <a:spAutoFit/>
          </a:bodyPr>
          <a:lstStyle/>
          <a:p>
            <a:pPr marL="457200" indent="-457200" algn="ctr">
              <a:spcBef>
                <a:spcPct val="50000"/>
              </a:spcBef>
            </a:pPr>
            <a:r>
              <a:rPr lang="en-US" b="0" dirty="0" smtClean="0"/>
              <a:t>(1)  </a:t>
            </a:r>
            <a:r>
              <a:rPr lang="en-US" b="0" dirty="0" smtClean="0">
                <a:latin typeface="+mn-lt"/>
              </a:rPr>
              <a:t>Electric </a:t>
            </a:r>
            <a:r>
              <a:rPr lang="en-US" b="0" dirty="0">
                <a:latin typeface="+mn-lt"/>
              </a:rPr>
              <a:t>Shock - Nervous system - brain, heart, breathing</a:t>
            </a:r>
          </a:p>
        </p:txBody>
      </p:sp>
      <p:sp>
        <p:nvSpPr>
          <p:cNvPr id="7" name="Line 5"/>
          <p:cNvSpPr>
            <a:spLocks noChangeShapeType="1"/>
          </p:cNvSpPr>
          <p:nvPr/>
        </p:nvSpPr>
        <p:spPr bwMode="auto">
          <a:xfrm flipH="1">
            <a:off x="4492869" y="1995855"/>
            <a:ext cx="885093" cy="1292467"/>
          </a:xfrm>
          <a:prstGeom prst="line">
            <a:avLst/>
          </a:prstGeom>
          <a:noFill/>
          <a:ln w="38100">
            <a:solidFill>
              <a:schemeClr val="tx1"/>
            </a:solidFill>
            <a:round/>
            <a:headEnd/>
            <a:tailEnd type="triangle" w="med" len="med"/>
          </a:ln>
        </p:spPr>
        <p:txBody>
          <a:bodyPr wrap="none" anchor="ctr"/>
          <a:lstStyle/>
          <a:p>
            <a:endParaRPr lang="en-US"/>
          </a:p>
        </p:txBody>
      </p:sp>
      <p:sp>
        <p:nvSpPr>
          <p:cNvPr id="8" name="Line 6"/>
          <p:cNvSpPr>
            <a:spLocks noChangeShapeType="1"/>
          </p:cNvSpPr>
          <p:nvPr/>
        </p:nvSpPr>
        <p:spPr bwMode="auto">
          <a:xfrm flipH="1">
            <a:off x="4835768" y="1842538"/>
            <a:ext cx="684578" cy="285199"/>
          </a:xfrm>
          <a:prstGeom prst="line">
            <a:avLst/>
          </a:prstGeom>
          <a:noFill/>
          <a:ln w="38100">
            <a:solidFill>
              <a:schemeClr val="tx1"/>
            </a:solidFill>
            <a:round/>
            <a:headEnd/>
            <a:tailEnd type="triangle" w="med" len="med"/>
          </a:ln>
        </p:spPr>
        <p:txBody>
          <a:bodyPr wrap="none" anchor="ctr"/>
          <a:lstStyle/>
          <a:p>
            <a:endParaRPr lang="en-US"/>
          </a:p>
        </p:txBody>
      </p:sp>
      <p:sp>
        <p:nvSpPr>
          <p:cNvPr id="9" name="Text Box 11"/>
          <p:cNvSpPr txBox="1">
            <a:spLocks noChangeArrowheads="1"/>
          </p:cNvSpPr>
          <p:nvPr/>
        </p:nvSpPr>
        <p:spPr bwMode="auto">
          <a:xfrm>
            <a:off x="5811716" y="3415934"/>
            <a:ext cx="2576145" cy="923330"/>
          </a:xfrm>
          <a:prstGeom prst="rect">
            <a:avLst/>
          </a:prstGeom>
          <a:noFill/>
          <a:ln w="9525">
            <a:noFill/>
            <a:miter lim="800000"/>
            <a:headEnd/>
            <a:tailEnd/>
          </a:ln>
        </p:spPr>
        <p:txBody>
          <a:bodyPr wrap="square">
            <a:spAutoFit/>
          </a:bodyPr>
          <a:lstStyle/>
          <a:p>
            <a:r>
              <a:rPr lang="en-US" dirty="0" smtClean="0">
                <a:latin typeface="+mn-lt"/>
              </a:rPr>
              <a:t>(3)</a:t>
            </a:r>
            <a:r>
              <a:rPr lang="en-US" b="0" dirty="0" smtClean="0">
                <a:latin typeface="+mn-lt"/>
              </a:rPr>
              <a:t>  Electric shock muscle effects, reflex action, </a:t>
            </a:r>
            <a:r>
              <a:rPr lang="en-US" b="0" dirty="0">
                <a:latin typeface="+mn-lt"/>
              </a:rPr>
              <a:t>no-let-go</a:t>
            </a:r>
          </a:p>
        </p:txBody>
      </p:sp>
      <p:sp>
        <p:nvSpPr>
          <p:cNvPr id="10" name="Text Box 7"/>
          <p:cNvSpPr txBox="1">
            <a:spLocks noChangeArrowheads="1"/>
          </p:cNvSpPr>
          <p:nvPr/>
        </p:nvSpPr>
        <p:spPr bwMode="auto">
          <a:xfrm>
            <a:off x="6645519" y="2460625"/>
            <a:ext cx="1967205" cy="369332"/>
          </a:xfrm>
          <a:prstGeom prst="rect">
            <a:avLst/>
          </a:prstGeom>
          <a:noFill/>
          <a:ln w="9525">
            <a:noFill/>
            <a:miter lim="800000"/>
            <a:headEnd/>
            <a:tailEnd/>
          </a:ln>
        </p:spPr>
        <p:txBody>
          <a:bodyPr wrap="none">
            <a:spAutoFit/>
          </a:bodyPr>
          <a:lstStyle/>
          <a:p>
            <a:pPr>
              <a:spcBef>
                <a:spcPct val="50000"/>
              </a:spcBef>
            </a:pPr>
            <a:r>
              <a:rPr lang="en-US" dirty="0" smtClean="0">
                <a:latin typeface="+mn-lt"/>
              </a:rPr>
              <a:t>(2)</a:t>
            </a:r>
            <a:r>
              <a:rPr lang="en-US" b="0" dirty="0" smtClean="0">
                <a:latin typeface="+mn-lt"/>
              </a:rPr>
              <a:t> </a:t>
            </a:r>
            <a:r>
              <a:rPr lang="en-US" b="0" dirty="0">
                <a:latin typeface="+mn-lt"/>
              </a:rPr>
              <a:t>Contact burns</a:t>
            </a:r>
          </a:p>
        </p:txBody>
      </p:sp>
      <p:sp>
        <p:nvSpPr>
          <p:cNvPr id="11" name="Line 8"/>
          <p:cNvSpPr>
            <a:spLocks noChangeShapeType="1"/>
          </p:cNvSpPr>
          <p:nvPr/>
        </p:nvSpPr>
        <p:spPr bwMode="auto">
          <a:xfrm>
            <a:off x="2206868" y="2145323"/>
            <a:ext cx="1573823" cy="219808"/>
          </a:xfrm>
          <a:prstGeom prst="line">
            <a:avLst/>
          </a:prstGeom>
          <a:noFill/>
          <a:ln w="38100">
            <a:solidFill>
              <a:schemeClr val="tx1"/>
            </a:solidFill>
            <a:round/>
            <a:headEnd/>
            <a:tailEnd type="triangle" w="med" len="med"/>
          </a:ln>
        </p:spPr>
        <p:txBody>
          <a:bodyPr wrap="none" anchor="ctr"/>
          <a:lstStyle/>
          <a:p>
            <a:endParaRPr lang="en-US"/>
          </a:p>
        </p:txBody>
      </p:sp>
      <p:sp>
        <p:nvSpPr>
          <p:cNvPr id="12" name="Line 12"/>
          <p:cNvSpPr>
            <a:spLocks noChangeShapeType="1"/>
          </p:cNvSpPr>
          <p:nvPr/>
        </p:nvSpPr>
        <p:spPr bwMode="auto">
          <a:xfrm flipH="1" flipV="1">
            <a:off x="5342791" y="3121268"/>
            <a:ext cx="521678" cy="501162"/>
          </a:xfrm>
          <a:prstGeom prst="line">
            <a:avLst/>
          </a:prstGeom>
          <a:noFill/>
          <a:ln w="38100">
            <a:solidFill>
              <a:schemeClr val="tx1"/>
            </a:solidFill>
            <a:round/>
            <a:headEnd/>
            <a:tailEnd type="triangle" w="med" len="med"/>
          </a:ln>
        </p:spPr>
        <p:txBody>
          <a:bodyPr wrap="none" anchor="ctr"/>
          <a:lstStyle/>
          <a:p>
            <a:endParaRPr lang="en-US"/>
          </a:p>
        </p:txBody>
      </p:sp>
      <p:sp>
        <p:nvSpPr>
          <p:cNvPr id="13" name="Text Box 9"/>
          <p:cNvSpPr txBox="1">
            <a:spLocks noChangeArrowheads="1"/>
          </p:cNvSpPr>
          <p:nvPr/>
        </p:nvSpPr>
        <p:spPr bwMode="auto">
          <a:xfrm>
            <a:off x="5520348" y="4456479"/>
            <a:ext cx="1941557" cy="369332"/>
          </a:xfrm>
          <a:prstGeom prst="rect">
            <a:avLst/>
          </a:prstGeom>
          <a:noFill/>
          <a:ln w="9525">
            <a:noFill/>
            <a:miter lim="800000"/>
            <a:headEnd/>
            <a:tailEnd/>
          </a:ln>
        </p:spPr>
        <p:txBody>
          <a:bodyPr wrap="none">
            <a:spAutoFit/>
          </a:bodyPr>
          <a:lstStyle/>
          <a:p>
            <a:pPr>
              <a:spcBef>
                <a:spcPct val="50000"/>
              </a:spcBef>
            </a:pPr>
            <a:r>
              <a:rPr lang="en-US" b="0" dirty="0"/>
              <a:t>(</a:t>
            </a:r>
            <a:r>
              <a:rPr lang="en-US" b="0" dirty="0" smtClean="0"/>
              <a:t>4) </a:t>
            </a:r>
            <a:r>
              <a:rPr lang="en-US" b="0" dirty="0">
                <a:latin typeface="+mj-lt"/>
              </a:rPr>
              <a:t>Internal burns</a:t>
            </a:r>
          </a:p>
        </p:txBody>
      </p:sp>
      <p:sp>
        <p:nvSpPr>
          <p:cNvPr id="14" name="Line 10"/>
          <p:cNvSpPr>
            <a:spLocks noChangeShapeType="1"/>
          </p:cNvSpPr>
          <p:nvPr/>
        </p:nvSpPr>
        <p:spPr bwMode="auto">
          <a:xfrm flipH="1" flipV="1">
            <a:off x="4618889" y="3675179"/>
            <a:ext cx="1245579" cy="781299"/>
          </a:xfrm>
          <a:prstGeom prst="line">
            <a:avLst/>
          </a:prstGeom>
          <a:noFill/>
          <a:ln w="38100">
            <a:solidFill>
              <a:schemeClr val="tx1"/>
            </a:solidFill>
            <a:round/>
            <a:headEnd/>
            <a:tailEnd type="triangle" w="med" len="med"/>
          </a:ln>
        </p:spPr>
        <p:txBody>
          <a:bodyPr wrap="none" anchor="ctr"/>
          <a:lstStyle/>
          <a:p>
            <a:endParaRPr lang="en-US"/>
          </a:p>
        </p:txBody>
      </p:sp>
      <p:grpSp>
        <p:nvGrpSpPr>
          <p:cNvPr id="15" name="Group 14"/>
          <p:cNvGrpSpPr>
            <a:grpSpLocks/>
          </p:cNvGrpSpPr>
          <p:nvPr/>
        </p:nvGrpSpPr>
        <p:grpSpPr bwMode="auto">
          <a:xfrm>
            <a:off x="663210" y="1519482"/>
            <a:ext cx="3327401" cy="2316162"/>
            <a:chOff x="1243" y="935"/>
            <a:chExt cx="2096" cy="1459"/>
          </a:xfrm>
        </p:grpSpPr>
        <p:sp>
          <p:nvSpPr>
            <p:cNvPr id="16" name="Text Box 15"/>
            <p:cNvSpPr txBox="1">
              <a:spLocks noChangeArrowheads="1"/>
            </p:cNvSpPr>
            <p:nvPr/>
          </p:nvSpPr>
          <p:spPr bwMode="auto">
            <a:xfrm>
              <a:off x="1243" y="935"/>
              <a:ext cx="2096" cy="407"/>
            </a:xfrm>
            <a:prstGeom prst="rect">
              <a:avLst/>
            </a:prstGeom>
            <a:noFill/>
            <a:ln w="9525">
              <a:noFill/>
              <a:miter lim="800000"/>
              <a:headEnd/>
              <a:tailEnd/>
            </a:ln>
          </p:spPr>
          <p:txBody>
            <a:bodyPr wrap="none">
              <a:spAutoFit/>
            </a:bodyPr>
            <a:lstStyle/>
            <a:p>
              <a:pPr algn="ctr"/>
              <a:r>
                <a:rPr lang="en-US" dirty="0"/>
                <a:t>(</a:t>
              </a:r>
              <a:r>
                <a:rPr lang="en-US" b="0" dirty="0" smtClean="0"/>
                <a:t>5) </a:t>
              </a:r>
              <a:r>
                <a:rPr lang="en-US" b="0" dirty="0">
                  <a:latin typeface="+mn-lt"/>
                </a:rPr>
                <a:t>Arc Flash - External burns, </a:t>
              </a:r>
            </a:p>
            <a:p>
              <a:pPr algn="ctr"/>
              <a:r>
                <a:rPr lang="en-US" b="0" dirty="0">
                  <a:latin typeface="+mn-lt"/>
                </a:rPr>
                <a:t>shrapnel, </a:t>
              </a:r>
              <a:r>
                <a:rPr lang="en-US" b="0" dirty="0" smtClean="0">
                  <a:latin typeface="+mn-lt"/>
                </a:rPr>
                <a:t>thermal blast</a:t>
              </a:r>
              <a:endParaRPr lang="en-US" b="0" dirty="0">
                <a:latin typeface="+mn-lt"/>
              </a:endParaRPr>
            </a:p>
          </p:txBody>
        </p:sp>
        <p:sp>
          <p:nvSpPr>
            <p:cNvPr id="17" name="Freeform 16"/>
            <p:cNvSpPr>
              <a:spLocks/>
            </p:cNvSpPr>
            <p:nvPr/>
          </p:nvSpPr>
          <p:spPr bwMode="auto">
            <a:xfrm>
              <a:off x="1565" y="1346"/>
              <a:ext cx="1688" cy="1048"/>
            </a:xfrm>
            <a:custGeom>
              <a:avLst/>
              <a:gdLst>
                <a:gd name="T0" fmla="*/ 200 w 1688"/>
                <a:gd name="T1" fmla="*/ 0 h 1048"/>
                <a:gd name="T2" fmla="*/ 248 w 1688"/>
                <a:gd name="T3" fmla="*/ 912 h 1048"/>
                <a:gd name="T4" fmla="*/ 1688 w 1688"/>
                <a:gd name="T5" fmla="*/ 816 h 1048"/>
                <a:gd name="T6" fmla="*/ 0 60000 65536"/>
                <a:gd name="T7" fmla="*/ 0 60000 65536"/>
                <a:gd name="T8" fmla="*/ 0 60000 65536"/>
                <a:gd name="T9" fmla="*/ 0 w 1688"/>
                <a:gd name="T10" fmla="*/ 0 h 1048"/>
                <a:gd name="T11" fmla="*/ 1688 w 1688"/>
                <a:gd name="T12" fmla="*/ 1048 h 1048"/>
              </a:gdLst>
              <a:ahLst/>
              <a:cxnLst>
                <a:cxn ang="T6">
                  <a:pos x="T0" y="T1"/>
                </a:cxn>
                <a:cxn ang="T7">
                  <a:pos x="T2" y="T3"/>
                </a:cxn>
                <a:cxn ang="T8">
                  <a:pos x="T4" y="T5"/>
                </a:cxn>
              </a:cxnLst>
              <a:rect l="T9" t="T10" r="T11" b="T12"/>
              <a:pathLst>
                <a:path w="1688" h="1048">
                  <a:moveTo>
                    <a:pt x="200" y="0"/>
                  </a:moveTo>
                  <a:cubicBezTo>
                    <a:pt x="100" y="388"/>
                    <a:pt x="0" y="776"/>
                    <a:pt x="248" y="912"/>
                  </a:cubicBezTo>
                  <a:cubicBezTo>
                    <a:pt x="496" y="1048"/>
                    <a:pt x="1448" y="832"/>
                    <a:pt x="1688" y="816"/>
                  </a:cubicBezTo>
                </a:path>
              </a:pathLst>
            </a:custGeom>
            <a:noFill/>
            <a:ln w="38100">
              <a:solidFill>
                <a:schemeClr val="tx1"/>
              </a:solidFill>
              <a:round/>
              <a:headEnd/>
              <a:tailEnd type="triangle" w="med" len="med"/>
            </a:ln>
          </p:spPr>
          <p:txBody>
            <a:bodyPr wrap="none" anchor="ctr"/>
            <a:lstStyle/>
            <a:p>
              <a:endParaRPr lang="en-US"/>
            </a:p>
          </p:txBody>
        </p:sp>
      </p:grpSp>
      <p:sp>
        <p:nvSpPr>
          <p:cNvPr id="18" name="Line 8"/>
          <p:cNvSpPr>
            <a:spLocks noChangeShapeType="1"/>
          </p:cNvSpPr>
          <p:nvPr/>
        </p:nvSpPr>
        <p:spPr bwMode="auto">
          <a:xfrm flipH="1">
            <a:off x="6109189" y="2698067"/>
            <a:ext cx="536330" cy="202223"/>
          </a:xfrm>
          <a:prstGeom prst="line">
            <a:avLst/>
          </a:prstGeom>
          <a:noFill/>
          <a:ln w="38100">
            <a:solidFill>
              <a:schemeClr val="tx1"/>
            </a:solidFill>
            <a:round/>
            <a:headEnd/>
            <a:tailEnd type="triangle" w="med" len="med"/>
          </a:ln>
        </p:spPr>
        <p:txBody>
          <a:bodyPr wrap="none" anchor="ctr"/>
          <a:lstStyle/>
          <a:p>
            <a:endParaRPr lang="en-US"/>
          </a:p>
        </p:txBody>
      </p:sp>
      <p:pic>
        <p:nvPicPr>
          <p:cNvPr id="60418" name="Picture 2" descr="C:\Users\burdgeg\Pictures\arc flas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044" y="3835644"/>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85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0-#ppt_w/2"/>
                                          </p:val>
                                        </p:tav>
                                        <p:tav tm="100000">
                                          <p:val>
                                            <p:strVal val="#ppt_x"/>
                                          </p:val>
                                        </p:tav>
                                      </p:tavLst>
                                    </p:anim>
                                    <p:anim calcmode="lin" valueType="num">
                                      <p:cBhvr additive="base">
                                        <p:cTn id="15"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35416"/>
          </a:xfrm>
        </p:spPr>
        <p:txBody>
          <a:bodyPr/>
          <a:lstStyle/>
          <a:p>
            <a:r>
              <a:rPr lang="en-US" sz="2800" b="1" dirty="0" smtClean="0">
                <a:solidFill>
                  <a:srgbClr val="000099"/>
                </a:solidFill>
              </a:rPr>
              <a:t>Since We Work Around </a:t>
            </a:r>
            <a:r>
              <a:rPr lang="en-US" sz="2800" dirty="0" smtClean="0">
                <a:solidFill>
                  <a:srgbClr val="000099"/>
                </a:solidFill>
              </a:rPr>
              <a:t>E</a:t>
            </a:r>
            <a:r>
              <a:rPr lang="en-US" sz="2800" b="1" i="1" dirty="0" smtClean="0">
                <a:solidFill>
                  <a:srgbClr val="000099"/>
                </a:solidFill>
              </a:rPr>
              <a:t>lectricity</a:t>
            </a:r>
            <a:r>
              <a:rPr lang="en-US" sz="2800" b="1" dirty="0" smtClean="0">
                <a:solidFill>
                  <a:srgbClr val="000099"/>
                </a:solidFill>
              </a:rPr>
              <a:t> Every Day, We  Forget How Dangerous It Can Be</a:t>
            </a:r>
            <a:endParaRPr lang="en-US" sz="2000" b="1" dirty="0">
              <a:solidFill>
                <a:srgbClr val="000099"/>
              </a:solidFill>
            </a:endParaRPr>
          </a:p>
        </p:txBody>
      </p:sp>
      <p:sp>
        <p:nvSpPr>
          <p:cNvPr id="3" name="Content Placeholder 2"/>
          <p:cNvSpPr>
            <a:spLocks noGrp="1"/>
          </p:cNvSpPr>
          <p:nvPr>
            <p:ph idx="1"/>
          </p:nvPr>
        </p:nvSpPr>
        <p:spPr>
          <a:xfrm>
            <a:off x="501161" y="1925516"/>
            <a:ext cx="7306408" cy="4525963"/>
          </a:xfrm>
        </p:spPr>
        <p:txBody>
          <a:bodyPr/>
          <a:lstStyle/>
          <a:p>
            <a:pPr>
              <a:spcBef>
                <a:spcPct val="40000"/>
              </a:spcBef>
              <a:buClr>
                <a:srgbClr val="C00000"/>
              </a:buClr>
              <a:defRPr/>
            </a:pPr>
            <a:r>
              <a:rPr lang="en-US" sz="2400" b="0" dirty="0" smtClean="0"/>
              <a:t>Contact with overhead power lines is the leading cause of on-the-job electrical death </a:t>
            </a:r>
          </a:p>
          <a:p>
            <a:pPr>
              <a:spcBef>
                <a:spcPct val="40000"/>
              </a:spcBef>
              <a:buClr>
                <a:srgbClr val="C00000"/>
              </a:buClr>
              <a:defRPr/>
            </a:pPr>
            <a:r>
              <a:rPr lang="en-US" sz="2400" b="0" dirty="0" smtClean="0"/>
              <a:t>43 percent of all occupational electrical fatalities from 2003 to 2007 in the U.S. were from contact with overhead power lines  </a:t>
            </a:r>
          </a:p>
          <a:p>
            <a:pPr>
              <a:spcBef>
                <a:spcPct val="40000"/>
              </a:spcBef>
              <a:buClr>
                <a:srgbClr val="C00000"/>
              </a:buClr>
              <a:defRPr/>
            </a:pPr>
            <a:r>
              <a:rPr lang="en-US" sz="2400" b="0" dirty="0" smtClean="0"/>
              <a:t>However, </a:t>
            </a:r>
            <a:r>
              <a:rPr lang="en-US" sz="2400" b="0" dirty="0"/>
              <a:t>only two percent of </a:t>
            </a:r>
            <a:r>
              <a:rPr lang="en-US" sz="2400" dirty="0"/>
              <a:t>nonfatal</a:t>
            </a:r>
            <a:r>
              <a:rPr lang="en-US" sz="2400" b="0" dirty="0"/>
              <a:t> electrical accidents </a:t>
            </a:r>
            <a:r>
              <a:rPr lang="en-US" sz="2400" b="0" dirty="0" smtClean="0"/>
              <a:t>occurred from worker contact with overhead power lines</a:t>
            </a:r>
          </a:p>
          <a:p>
            <a:pPr>
              <a:spcBef>
                <a:spcPct val="40000"/>
              </a:spcBef>
              <a:buClr>
                <a:srgbClr val="C00000"/>
              </a:buClr>
              <a:defRPr/>
            </a:pPr>
            <a:r>
              <a:rPr lang="en-US" sz="2400" b="0" dirty="0" smtClean="0"/>
              <a:t>Non-fatal electrical injuries are the 2</a:t>
            </a:r>
            <a:r>
              <a:rPr lang="en-US" sz="2400" b="0" baseline="30000" dirty="0" smtClean="0"/>
              <a:t>nd</a:t>
            </a:r>
            <a:r>
              <a:rPr lang="en-US" sz="2400" b="0" dirty="0" smtClean="0"/>
              <a:t> most costly workers comp claim </a:t>
            </a:r>
            <a:r>
              <a:rPr lang="en-US" sz="2400" b="0" i="1" dirty="0" smtClean="0"/>
              <a:t>(Electrical Safety Foundation International)</a:t>
            </a:r>
          </a:p>
          <a:p>
            <a:endParaRPr lang="en-US" sz="2400" dirty="0"/>
          </a:p>
        </p:txBody>
      </p:sp>
      <p:pic>
        <p:nvPicPr>
          <p:cNvPr id="2050" name="Picture 2"/>
          <p:cNvPicPr>
            <a:picLocks noChangeAspect="1" noChangeArrowheads="1"/>
          </p:cNvPicPr>
          <p:nvPr/>
        </p:nvPicPr>
        <p:blipFill>
          <a:blip r:embed="rId3" cstate="print"/>
          <a:srcRect/>
          <a:stretch>
            <a:fillRect/>
          </a:stretch>
        </p:blipFill>
        <p:spPr bwMode="auto">
          <a:xfrm>
            <a:off x="7543800" y="1828800"/>
            <a:ext cx="1371600" cy="1371600"/>
          </a:xfrm>
          <a:prstGeom prst="rect">
            <a:avLst/>
          </a:prstGeom>
          <a:noFill/>
          <a:ln w="9525">
            <a:noFill/>
            <a:miter lim="800000"/>
            <a:headEnd/>
            <a:tailEnd/>
          </a:ln>
        </p:spPr>
      </p:pic>
    </p:spTree>
    <p:extLst>
      <p:ext uri="{BB962C8B-B14F-4D97-AF65-F5344CB8AC3E}">
        <p14:creationId xmlns:p14="http://schemas.microsoft.com/office/powerpoint/2010/main" val="30296355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066800"/>
          </a:xfrm>
        </p:spPr>
        <p:txBody>
          <a:bodyPr/>
          <a:lstStyle/>
          <a:p>
            <a:r>
              <a:rPr lang="en-US" dirty="0" smtClean="0">
                <a:solidFill>
                  <a:schemeClr val="accent6"/>
                </a:solidFill>
              </a:rPr>
              <a:t>The Most Dangerous Locations To Use Electrical Equipment</a:t>
            </a:r>
            <a:endParaRPr lang="en-US" dirty="0">
              <a:solidFill>
                <a:schemeClr val="accent6"/>
              </a:solidFill>
            </a:endParaRPr>
          </a:p>
        </p:txBody>
      </p:sp>
      <p:sp>
        <p:nvSpPr>
          <p:cNvPr id="6" name="Text Placeholder 5"/>
          <p:cNvSpPr>
            <a:spLocks noGrp="1"/>
          </p:cNvSpPr>
          <p:nvPr>
            <p:ph type="body" sz="half" idx="2"/>
          </p:nvPr>
        </p:nvSpPr>
        <p:spPr>
          <a:xfrm>
            <a:off x="4648200" y="1828800"/>
            <a:ext cx="4038600" cy="4525963"/>
          </a:xfrm>
        </p:spPr>
        <p:txBody>
          <a:bodyPr/>
          <a:lstStyle/>
          <a:p>
            <a:r>
              <a:rPr lang="en-US" sz="2400" dirty="0" smtClean="0"/>
              <a:t>Water conducts electricity </a:t>
            </a:r>
            <a:endParaRPr lang="en-US" sz="2400" dirty="0"/>
          </a:p>
        </p:txBody>
      </p:sp>
      <p:sp>
        <p:nvSpPr>
          <p:cNvPr id="7" name="Content Placeholder 6"/>
          <p:cNvSpPr>
            <a:spLocks noGrp="1"/>
          </p:cNvSpPr>
          <p:nvPr>
            <p:ph sz="half" idx="1"/>
          </p:nvPr>
        </p:nvSpPr>
        <p:spPr>
          <a:xfrm>
            <a:off x="457200" y="1752600"/>
            <a:ext cx="4038600" cy="4525963"/>
          </a:xfrm>
        </p:spPr>
        <p:txBody>
          <a:bodyPr/>
          <a:lstStyle/>
          <a:p>
            <a:r>
              <a:rPr lang="en-US" sz="2400" dirty="0"/>
              <a:t>Example of Electric Shock Drowning</a:t>
            </a:r>
          </a:p>
          <a:p>
            <a:endParaRPr lang="en-US" dirty="0"/>
          </a:p>
        </p:txBody>
      </p:sp>
      <p:pic>
        <p:nvPicPr>
          <p:cNvPr id="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590800"/>
            <a:ext cx="4038600" cy="2736374"/>
          </a:xfrm>
          <a:prstGeom prst="rect">
            <a:avLst/>
          </a:prstGeom>
        </p:spPr>
      </p:pic>
      <p:pic>
        <p:nvPicPr>
          <p:cNvPr id="60418" name="Picture 2" descr="C:\Users\burdgeg\Pictures\water and electricit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743200"/>
            <a:ext cx="2667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5287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838200"/>
          </a:xfrm>
        </p:spPr>
        <p:txBody>
          <a:bodyPr/>
          <a:lstStyle/>
          <a:p>
            <a:r>
              <a:rPr lang="en-US" b="1" dirty="0" smtClean="0">
                <a:solidFill>
                  <a:schemeClr val="accent6"/>
                </a:solidFill>
              </a:rPr>
              <a:t>Electricity Can Cause Death By:</a:t>
            </a:r>
            <a:endParaRPr lang="en-US" b="1" dirty="0">
              <a:solidFill>
                <a:schemeClr val="accent6"/>
              </a:solidFill>
            </a:endParaRPr>
          </a:p>
        </p:txBody>
      </p:sp>
      <p:sp>
        <p:nvSpPr>
          <p:cNvPr id="3" name="Content Placeholder 2"/>
          <p:cNvSpPr>
            <a:spLocks noGrp="1"/>
          </p:cNvSpPr>
          <p:nvPr>
            <p:ph idx="1"/>
          </p:nvPr>
        </p:nvSpPr>
        <p:spPr>
          <a:xfrm>
            <a:off x="457200" y="1447800"/>
            <a:ext cx="8229600" cy="4525963"/>
          </a:xfrm>
        </p:spPr>
        <p:txBody>
          <a:bodyPr/>
          <a:lstStyle/>
          <a:p>
            <a:pPr eaLnBrk="1" hangingPunct="1"/>
            <a:r>
              <a:rPr lang="en-US" sz="2800" b="0" dirty="0" smtClean="0"/>
              <a:t>Fibrillation of the heart without immediate emergency response</a:t>
            </a:r>
          </a:p>
          <a:p>
            <a:pPr eaLnBrk="1" hangingPunct="1"/>
            <a:r>
              <a:rPr lang="en-US" sz="2800" b="0" dirty="0" smtClean="0"/>
              <a:t>Reflex action resulting in falls</a:t>
            </a:r>
          </a:p>
          <a:p>
            <a:pPr eaLnBrk="1" hangingPunct="1"/>
            <a:r>
              <a:rPr lang="en-US" sz="2800" b="0" dirty="0" smtClean="0"/>
              <a:t>Internal burn injury resulting in organ failure</a:t>
            </a:r>
          </a:p>
          <a:p>
            <a:pPr eaLnBrk="1" hangingPunct="1"/>
            <a:r>
              <a:rPr lang="en-US" sz="2800" b="0" dirty="0" smtClean="0"/>
              <a:t>Respiratory arrest leading to suffocation</a:t>
            </a:r>
          </a:p>
          <a:p>
            <a:pPr eaLnBrk="1" hangingPunct="1"/>
            <a:r>
              <a:rPr lang="en-US" sz="2800" b="0" dirty="0" smtClean="0"/>
              <a:t>Severe neurological damage</a:t>
            </a:r>
          </a:p>
          <a:p>
            <a:pPr eaLnBrk="1" hangingPunct="1"/>
            <a:r>
              <a:rPr lang="en-US" sz="2800" b="0" dirty="0" smtClean="0"/>
              <a:t>Severe burn injury to the outside of the body</a:t>
            </a:r>
          </a:p>
          <a:p>
            <a:pPr eaLnBrk="1" hangingPunct="1"/>
            <a:r>
              <a:rPr lang="en-US" sz="2800" b="0" dirty="0" smtClean="0"/>
              <a:t>Force of an arc blast including shrapnel</a:t>
            </a:r>
          </a:p>
          <a:p>
            <a:endParaRPr lang="en-US" b="0" dirty="0"/>
          </a:p>
        </p:txBody>
      </p:sp>
    </p:spTree>
    <p:extLst>
      <p:ext uri="{BB962C8B-B14F-4D97-AF65-F5344CB8AC3E}">
        <p14:creationId xmlns:p14="http://schemas.microsoft.com/office/powerpoint/2010/main" val="31050702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1000" y="762000"/>
            <a:ext cx="8229600" cy="762000"/>
          </a:xfrm>
        </p:spPr>
        <p:txBody>
          <a:bodyPr rtlCol="0">
            <a:normAutofit/>
          </a:bodyPr>
          <a:lstStyle/>
          <a:p>
            <a:pPr fontAlgn="auto">
              <a:spcAft>
                <a:spcPts val="0"/>
              </a:spcAft>
              <a:defRPr/>
            </a:pPr>
            <a:r>
              <a:rPr lang="en-US" dirty="0" smtClean="0">
                <a:solidFill>
                  <a:schemeClr val="accent6"/>
                </a:solidFill>
              </a:rPr>
              <a:t>What Primarily Causes Electrocution</a:t>
            </a:r>
            <a:r>
              <a:rPr lang="en-US" dirty="0" smtClean="0">
                <a:solidFill>
                  <a:schemeClr val="accent2"/>
                </a:solidFill>
              </a:rPr>
              <a:t>?</a:t>
            </a:r>
          </a:p>
        </p:txBody>
      </p:sp>
      <p:sp>
        <p:nvSpPr>
          <p:cNvPr id="8195" name="Rectangle 3"/>
          <p:cNvSpPr>
            <a:spLocks noGrp="1" noChangeArrowheads="1"/>
          </p:cNvSpPr>
          <p:nvPr>
            <p:ph type="body" idx="1"/>
          </p:nvPr>
        </p:nvSpPr>
        <p:spPr>
          <a:xfrm>
            <a:off x="685800" y="1600200"/>
            <a:ext cx="7772400" cy="4267200"/>
          </a:xfrm>
        </p:spPr>
        <p:txBody>
          <a:bodyPr/>
          <a:lstStyle/>
          <a:p>
            <a:r>
              <a:rPr lang="en-US" b="0" dirty="0" smtClean="0"/>
              <a:t>Contact with overhead power lines</a:t>
            </a:r>
          </a:p>
          <a:p>
            <a:r>
              <a:rPr lang="en-US" b="0" dirty="0" smtClean="0"/>
              <a:t>Contact with live circuits in panels</a:t>
            </a:r>
          </a:p>
          <a:p>
            <a:r>
              <a:rPr lang="en-US" b="0" dirty="0" smtClean="0"/>
              <a:t>Poorly maintained cords and tools</a:t>
            </a:r>
          </a:p>
          <a:p>
            <a:r>
              <a:rPr lang="en-US" b="0" dirty="0" smtClean="0"/>
              <a:t>Lightning strikes</a:t>
            </a:r>
          </a:p>
          <a:p>
            <a:endParaRPr lang="en-US" dirty="0" smtClean="0"/>
          </a:p>
        </p:txBody>
      </p:sp>
      <p:pic>
        <p:nvPicPr>
          <p:cNvPr id="17412" name="Picture 4" descr="il"/>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564380" y="3810000"/>
            <a:ext cx="2857500" cy="2762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197" name="TextBox 5"/>
          <p:cNvSpPr txBox="1">
            <a:spLocks noChangeArrowheads="1"/>
          </p:cNvSpPr>
          <p:nvPr/>
        </p:nvSpPr>
        <p:spPr bwMode="auto">
          <a:xfrm>
            <a:off x="1219200" y="5791200"/>
            <a:ext cx="3352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b="1" dirty="0"/>
              <a:t>Trained electrician servicing an electrical </a:t>
            </a:r>
            <a:r>
              <a:rPr lang="en-US" b="1" dirty="0" smtClean="0"/>
              <a:t>panel</a:t>
            </a:r>
            <a:endParaRPr lang="en-US" b="1" dirty="0"/>
          </a:p>
        </p:txBody>
      </p:sp>
    </p:spTree>
    <p:extLst>
      <p:ext uri="{BB962C8B-B14F-4D97-AF65-F5344CB8AC3E}">
        <p14:creationId xmlns:p14="http://schemas.microsoft.com/office/powerpoint/2010/main" val="22932833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90600"/>
          </a:xfrm>
        </p:spPr>
        <p:txBody>
          <a:bodyPr/>
          <a:lstStyle/>
          <a:p>
            <a:r>
              <a:rPr lang="en-US" sz="2800" b="1" dirty="0" smtClean="0">
                <a:solidFill>
                  <a:schemeClr val="accent6"/>
                </a:solidFill>
              </a:rPr>
              <a:t>Injury from Facility Arc Flash - Working Without Qualification and Authorization</a:t>
            </a:r>
            <a:endParaRPr lang="en-US" sz="2800" b="1" dirty="0">
              <a:solidFill>
                <a:schemeClr val="accent6"/>
              </a:solidFill>
            </a:endParaRPr>
          </a:p>
        </p:txBody>
      </p:sp>
      <p:sp>
        <p:nvSpPr>
          <p:cNvPr id="3" name="Content Placeholder 2"/>
          <p:cNvSpPr>
            <a:spLocks noGrp="1"/>
          </p:cNvSpPr>
          <p:nvPr>
            <p:ph idx="1"/>
          </p:nvPr>
        </p:nvSpPr>
        <p:spPr>
          <a:xfrm>
            <a:off x="457200" y="1981200"/>
            <a:ext cx="8203223" cy="4525963"/>
          </a:xfrm>
        </p:spPr>
        <p:txBody>
          <a:bodyPr/>
          <a:lstStyle/>
          <a:p>
            <a:r>
              <a:rPr lang="en-US" sz="2400" dirty="0" smtClean="0"/>
              <a:t>Electrical hazards can cause injuries which are debilitating, slow to heal and extremely costly </a:t>
            </a:r>
          </a:p>
          <a:p>
            <a:pPr>
              <a:buNone/>
            </a:pPr>
            <a:endParaRPr lang="en-US" sz="2400" dirty="0" smtClean="0"/>
          </a:p>
          <a:p>
            <a:r>
              <a:rPr lang="en-US" sz="2400" dirty="0" smtClean="0"/>
              <a:t>You can be seriously injured or killed</a:t>
            </a:r>
          </a:p>
          <a:p>
            <a:endParaRPr lang="en-US" sz="2400" dirty="0" smtClean="0"/>
          </a:p>
          <a:p>
            <a:r>
              <a:rPr lang="en-US" dirty="0" smtClean="0">
                <a:solidFill>
                  <a:srgbClr val="C00000"/>
                </a:solidFill>
              </a:rPr>
              <a:t>A person touching an energized conductor is always in danger of possible electrocution</a:t>
            </a:r>
          </a:p>
          <a:p>
            <a:pPr>
              <a:buNone/>
            </a:pPr>
            <a:endParaRPr lang="en-US" dirty="0"/>
          </a:p>
        </p:txBody>
      </p:sp>
    </p:spTree>
    <p:extLst>
      <p:ext uri="{BB962C8B-B14F-4D97-AF65-F5344CB8AC3E}">
        <p14:creationId xmlns:p14="http://schemas.microsoft.com/office/powerpoint/2010/main" val="6295945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lstStyle/>
          <a:p>
            <a:r>
              <a:rPr lang="en-US" dirty="0" smtClean="0">
                <a:solidFill>
                  <a:schemeClr val="accent6"/>
                </a:solidFill>
              </a:rPr>
              <a:t>Statistics</a:t>
            </a:r>
            <a:endParaRPr lang="en-US" dirty="0">
              <a:solidFill>
                <a:schemeClr val="accent6"/>
              </a:solidFill>
            </a:endParaRPr>
          </a:p>
        </p:txBody>
      </p:sp>
      <p:sp>
        <p:nvSpPr>
          <p:cNvPr id="3" name="Content Placeholder 2"/>
          <p:cNvSpPr>
            <a:spLocks noGrp="1"/>
          </p:cNvSpPr>
          <p:nvPr>
            <p:ph idx="1"/>
          </p:nvPr>
        </p:nvSpPr>
        <p:spPr>
          <a:xfrm>
            <a:off x="533400" y="1219200"/>
            <a:ext cx="8229600" cy="5410200"/>
          </a:xfrm>
        </p:spPr>
        <p:txBody>
          <a:bodyPr/>
          <a:lstStyle/>
          <a:p>
            <a:pPr marL="0" indent="0">
              <a:buNone/>
            </a:pPr>
            <a:r>
              <a:rPr lang="en-US" sz="2400" b="0" dirty="0" smtClean="0"/>
              <a:t>The National </a:t>
            </a:r>
            <a:r>
              <a:rPr lang="en-US" sz="2400" b="0" dirty="0"/>
              <a:t>Institute for Occupational Safety and Health (NIOSH) reported that from 1992 through </a:t>
            </a:r>
            <a:r>
              <a:rPr lang="en-US" sz="2400" b="0" dirty="0" smtClean="0"/>
              <a:t>2002: </a:t>
            </a:r>
            <a:endParaRPr lang="en-US" sz="2400" b="0" dirty="0"/>
          </a:p>
          <a:p>
            <a:pPr marL="457200" indent="-457200">
              <a:buFont typeface="+mj-lt"/>
              <a:buAutoNum type="arabicPeriod"/>
            </a:pPr>
            <a:r>
              <a:rPr lang="en-US" sz="2400" b="0" dirty="0"/>
              <a:t>Contact with overhead power lines was the most common cause of electrocutions, resulting in 42% of all on-the-job electrical deaths. </a:t>
            </a:r>
          </a:p>
          <a:p>
            <a:pPr marL="457200" indent="-457200">
              <a:buFont typeface="+mj-lt"/>
              <a:buAutoNum type="arabicPeriod"/>
            </a:pPr>
            <a:r>
              <a:rPr lang="en-US" sz="2400" b="0" dirty="0"/>
              <a:t>The second most common cause of electrocutions was failure to properly de-energize electrical </a:t>
            </a:r>
            <a:r>
              <a:rPr lang="en-US" sz="2400" b="0" dirty="0" smtClean="0"/>
              <a:t>equipment. </a:t>
            </a:r>
            <a:endParaRPr lang="en-US" sz="2400" b="0" dirty="0"/>
          </a:p>
          <a:p>
            <a:pPr marL="457200" indent="-457200">
              <a:buFont typeface="+mj-lt"/>
              <a:buAutoNum type="arabicPeriod"/>
            </a:pPr>
            <a:r>
              <a:rPr lang="en-US" sz="2400" b="0" dirty="0"/>
              <a:t>The third most common cause was contact with electrical components mistakenly thought to be de-energized due to a mistake in wiring or re-wiring, or misidentified wiring. </a:t>
            </a:r>
          </a:p>
          <a:p>
            <a:pPr marL="457200" indent="-457200">
              <a:buFont typeface="+mj-lt"/>
              <a:buAutoNum type="arabicPeriod"/>
            </a:pPr>
            <a:r>
              <a:rPr lang="en-US" sz="2400" b="0" dirty="0"/>
              <a:t>Contact with buried, underground power lines caused 1% of the fatalities. </a:t>
            </a:r>
          </a:p>
          <a:p>
            <a:pPr marL="457200" indent="-457200">
              <a:buFont typeface="+mj-lt"/>
              <a:buAutoNum type="arabicPeriod"/>
            </a:pPr>
            <a:endParaRPr lang="en-US" sz="2400" dirty="0"/>
          </a:p>
        </p:txBody>
      </p:sp>
    </p:spTree>
    <p:extLst>
      <p:ext uri="{BB962C8B-B14F-4D97-AF65-F5344CB8AC3E}">
        <p14:creationId xmlns:p14="http://schemas.microsoft.com/office/powerpoint/2010/main" val="21283897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7" descr="Forklift contacts lines FACE Report"/>
          <p:cNvPicPr>
            <a:picLocks noGrp="1" noChangeAspect="1" noChangeArrowheads="1"/>
          </p:cNvPicPr>
          <p:nvPr>
            <p:ph sz="half" idx="2"/>
          </p:nvPr>
        </p:nvPicPr>
        <p:blipFill>
          <a:blip r:embed="rId3" cstate="print">
            <a:extLst>
              <a:ext uri="{28A0092B-C50C-407E-A947-70E740481C1C}">
                <a14:useLocalDpi xmlns:a14="http://schemas.microsoft.com/office/drawing/2010/main"/>
              </a:ext>
            </a:extLst>
          </a:blip>
          <a:srcRect/>
          <a:stretch>
            <a:fillRect/>
          </a:stretch>
        </p:blipFill>
        <p:spPr>
          <a:xfrm>
            <a:off x="3581400" y="2209800"/>
            <a:ext cx="5562600" cy="3711575"/>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16386" name="Rectangle 2"/>
          <p:cNvSpPr>
            <a:spLocks noGrp="1" noChangeArrowheads="1"/>
          </p:cNvSpPr>
          <p:nvPr>
            <p:ph type="title"/>
          </p:nvPr>
        </p:nvSpPr>
        <p:spPr>
          <a:xfrm>
            <a:off x="685800" y="762000"/>
            <a:ext cx="7772400" cy="990600"/>
          </a:xfrm>
        </p:spPr>
        <p:txBody>
          <a:bodyPr rtlCol="0">
            <a:noAutofit/>
          </a:bodyPr>
          <a:lstStyle/>
          <a:p>
            <a:pPr fontAlgn="auto">
              <a:spcAft>
                <a:spcPts val="0"/>
              </a:spcAft>
              <a:defRPr/>
            </a:pPr>
            <a:r>
              <a:rPr lang="en-US" dirty="0" smtClean="0">
                <a:solidFill>
                  <a:schemeClr val="accent6"/>
                </a:solidFill>
              </a:rPr>
              <a:t>Four Main Types of Electrical Injuries</a:t>
            </a:r>
          </a:p>
        </p:txBody>
      </p:sp>
      <p:sp>
        <p:nvSpPr>
          <p:cNvPr id="9220" name="Rectangle 3"/>
          <p:cNvSpPr>
            <a:spLocks noGrp="1" noChangeArrowheads="1"/>
          </p:cNvSpPr>
          <p:nvPr>
            <p:ph type="body" sz="half" idx="1"/>
          </p:nvPr>
        </p:nvSpPr>
        <p:spPr>
          <a:xfrm>
            <a:off x="685800" y="1981200"/>
            <a:ext cx="2895600" cy="4114800"/>
          </a:xfrm>
        </p:spPr>
        <p:txBody>
          <a:bodyPr/>
          <a:lstStyle/>
          <a:p>
            <a:r>
              <a:rPr lang="en-US" sz="2800" b="0" dirty="0" smtClean="0"/>
              <a:t>Shock</a:t>
            </a:r>
          </a:p>
          <a:p>
            <a:r>
              <a:rPr lang="en-US" sz="2800" b="0" dirty="0" smtClean="0"/>
              <a:t>Burns</a:t>
            </a:r>
          </a:p>
          <a:p>
            <a:r>
              <a:rPr lang="en-US" sz="2800" b="0" dirty="0" smtClean="0"/>
              <a:t>Falls due to contact with electricity</a:t>
            </a:r>
          </a:p>
          <a:p>
            <a:r>
              <a:rPr lang="en-US" sz="2800" b="0" dirty="0" smtClean="0"/>
              <a:t>Electrocution (death)</a:t>
            </a:r>
          </a:p>
          <a:p>
            <a:endParaRPr lang="en-US" sz="2800" dirty="0" smtClean="0"/>
          </a:p>
        </p:txBody>
      </p:sp>
      <p:sp>
        <p:nvSpPr>
          <p:cNvPr id="9221" name="Text Box 5"/>
          <p:cNvSpPr txBox="1">
            <a:spLocks noChangeArrowheads="1"/>
          </p:cNvSpPr>
          <p:nvPr/>
        </p:nvSpPr>
        <p:spPr bwMode="auto">
          <a:xfrm>
            <a:off x="3733800" y="6003925"/>
            <a:ext cx="525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sz="2000" b="1">
                <a:latin typeface="Arial" charset="0"/>
              </a:rPr>
              <a:t>Aftermath from contact with power lines</a:t>
            </a:r>
          </a:p>
        </p:txBody>
      </p:sp>
    </p:spTree>
    <p:extLst>
      <p:ext uri="{BB962C8B-B14F-4D97-AF65-F5344CB8AC3E}">
        <p14:creationId xmlns:p14="http://schemas.microsoft.com/office/powerpoint/2010/main" val="5369773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784" y="509611"/>
            <a:ext cx="8229600" cy="861989"/>
          </a:xfrm>
        </p:spPr>
        <p:txBody>
          <a:bodyPr/>
          <a:lstStyle/>
          <a:p>
            <a:r>
              <a:rPr lang="en-US" sz="3200" b="1" dirty="0" smtClean="0">
                <a:solidFill>
                  <a:schemeClr val="accent6"/>
                </a:solidFill>
              </a:rPr>
              <a:t>National Electrical Standards</a:t>
            </a:r>
            <a:endParaRPr lang="en-US" sz="3200" b="1" dirty="0">
              <a:solidFill>
                <a:schemeClr val="accent6"/>
              </a:solidFill>
            </a:endParaRPr>
          </a:p>
        </p:txBody>
      </p:sp>
      <p:sp>
        <p:nvSpPr>
          <p:cNvPr id="4" name="Rectangle 3"/>
          <p:cNvSpPr>
            <a:spLocks noGrp="1" noChangeArrowheads="1"/>
          </p:cNvSpPr>
          <p:nvPr>
            <p:ph idx="1"/>
          </p:nvPr>
        </p:nvSpPr>
        <p:spPr>
          <a:xfrm>
            <a:off x="202223" y="1037945"/>
            <a:ext cx="5688623" cy="5358390"/>
          </a:xfrm>
        </p:spPr>
        <p:txBody>
          <a:bodyPr wrap="square">
            <a:spAutoFit/>
          </a:bodyPr>
          <a:lstStyle/>
          <a:p>
            <a:pPr eaLnBrk="1" hangingPunct="1">
              <a:spcBef>
                <a:spcPct val="30000"/>
              </a:spcBef>
            </a:pPr>
            <a:r>
              <a:rPr lang="en-US" sz="1800" dirty="0" smtClean="0">
                <a:ea typeface="ＭＳ Ｐゴシック" pitchFamily="34" charset="-128"/>
              </a:rPr>
              <a:t>OSHA - Code of Federal Regulations</a:t>
            </a:r>
          </a:p>
          <a:p>
            <a:pPr eaLnBrk="1" hangingPunct="1">
              <a:spcBef>
                <a:spcPct val="30000"/>
              </a:spcBef>
            </a:pPr>
            <a:r>
              <a:rPr lang="en-US" sz="1800" dirty="0" smtClean="0">
                <a:ea typeface="ＭＳ Ｐゴシック" pitchFamily="34" charset="-128"/>
              </a:rPr>
              <a:t>NEC - Standard for the safe installation of electrical wiring</a:t>
            </a:r>
          </a:p>
          <a:p>
            <a:pPr lvl="1" eaLnBrk="1" hangingPunct="1">
              <a:spcBef>
                <a:spcPct val="30000"/>
              </a:spcBef>
            </a:pPr>
            <a:r>
              <a:rPr lang="en-US" sz="1400" dirty="0" smtClean="0">
                <a:ea typeface="ＭＳ Ｐゴシック" pitchFamily="34" charset="-128"/>
              </a:rPr>
              <a:t>Technical requirements for persons who design, install and inspect electrical system installations.</a:t>
            </a:r>
          </a:p>
          <a:p>
            <a:pPr eaLnBrk="1" hangingPunct="1">
              <a:spcBef>
                <a:spcPct val="30000"/>
              </a:spcBef>
            </a:pPr>
            <a:r>
              <a:rPr lang="en-US" sz="1800" dirty="0" smtClean="0">
                <a:ea typeface="ＭＳ Ｐゴシック" pitchFamily="34" charset="-128"/>
              </a:rPr>
              <a:t>NFPA 70E – Published by the National Fire Protection Association, </a:t>
            </a:r>
            <a:r>
              <a:rPr lang="en-US" sz="1800" i="1" dirty="0" smtClean="0">
                <a:ea typeface="ＭＳ Ｐゴシック" pitchFamily="34" charset="-128"/>
              </a:rPr>
              <a:t>Standard for Electrical Safety in the Workplace</a:t>
            </a:r>
            <a:r>
              <a:rPr lang="en-US" sz="1800" dirty="0" smtClean="0">
                <a:ea typeface="ＭＳ Ｐゴシック" pitchFamily="34" charset="-128"/>
              </a:rPr>
              <a:t>®</a:t>
            </a:r>
          </a:p>
          <a:p>
            <a:pPr marL="742950" lvl="2" indent="-342900" eaLnBrk="1" hangingPunct="1">
              <a:spcBef>
                <a:spcPct val="30000"/>
              </a:spcBef>
            </a:pPr>
            <a:r>
              <a:rPr lang="en-US" sz="1600" dirty="0" smtClean="0">
                <a:ea typeface="ＭＳ Ｐゴシック" pitchFamily="34" charset="-128"/>
              </a:rPr>
              <a:t>Latest edition 2012, Electrical safety for persons working</a:t>
            </a:r>
          </a:p>
          <a:p>
            <a:pPr marL="742950" lvl="2" indent="-342900" eaLnBrk="1" hangingPunct="1">
              <a:spcBef>
                <a:spcPct val="30000"/>
              </a:spcBef>
            </a:pPr>
            <a:r>
              <a:rPr lang="en-US" sz="1600" dirty="0" smtClean="0">
                <a:ea typeface="ＭＳ Ｐゴシック" pitchFamily="34" charset="-128"/>
              </a:rPr>
              <a:t>Specifies personal protective equipment, establishing an electrically safe working condition, safe work practices for work involving electrical hazards, training, and general requirements for electrical safety related work practices</a:t>
            </a:r>
          </a:p>
          <a:p>
            <a:pPr eaLnBrk="1" hangingPunct="1">
              <a:spcBef>
                <a:spcPct val="30000"/>
              </a:spcBef>
            </a:pPr>
            <a:r>
              <a:rPr lang="en-US" sz="1800" dirty="0" smtClean="0">
                <a:ea typeface="ＭＳ Ｐゴシック" pitchFamily="34" charset="-128"/>
              </a:rPr>
              <a:t>National Electrical Safety Code ®</a:t>
            </a:r>
          </a:p>
          <a:p>
            <a:pPr lvl="1" eaLnBrk="1" hangingPunct="1">
              <a:spcBef>
                <a:spcPct val="30000"/>
              </a:spcBef>
            </a:pPr>
            <a:r>
              <a:rPr lang="en-US" sz="1400" dirty="0" smtClean="0">
                <a:ea typeface="ＭＳ Ｐゴシック" pitchFamily="34" charset="-128"/>
              </a:rPr>
              <a:t>Safety  requirements for workers in the generation and distribution of electricity and communication industry (utilities, line workers, cable TV workers) </a:t>
            </a:r>
          </a:p>
        </p:txBody>
      </p:sp>
      <p:grpSp>
        <p:nvGrpSpPr>
          <p:cNvPr id="10" name="Group 4"/>
          <p:cNvGrpSpPr>
            <a:grpSpLocks/>
          </p:cNvGrpSpPr>
          <p:nvPr/>
        </p:nvGrpSpPr>
        <p:grpSpPr bwMode="auto">
          <a:xfrm>
            <a:off x="6224954" y="1250706"/>
            <a:ext cx="2264508" cy="1923317"/>
            <a:chOff x="3952" y="1026"/>
            <a:chExt cx="1440" cy="1584"/>
          </a:xfrm>
        </p:grpSpPr>
        <p:pic>
          <p:nvPicPr>
            <p:cNvPr id="11" name="Picture 5"/>
            <p:cNvPicPr>
              <a:picLocks noChangeAspect="1" noChangeArrowheads="1"/>
            </p:cNvPicPr>
            <p:nvPr/>
          </p:nvPicPr>
          <p:blipFill>
            <a:blip r:embed="rId3" cstate="print"/>
            <a:srcRect/>
            <a:stretch>
              <a:fillRect/>
            </a:stretch>
          </p:blipFill>
          <p:spPr bwMode="auto">
            <a:xfrm>
              <a:off x="3952" y="1026"/>
              <a:ext cx="1122" cy="1248"/>
            </a:xfrm>
            <a:prstGeom prst="rect">
              <a:avLst/>
            </a:prstGeom>
            <a:noFill/>
            <a:ln w="9525">
              <a:solidFill>
                <a:schemeClr val="bg2"/>
              </a:solidFill>
              <a:miter lim="800000"/>
              <a:headEnd/>
              <a:tailEnd/>
            </a:ln>
          </p:spPr>
        </p:pic>
        <p:pic>
          <p:nvPicPr>
            <p:cNvPr id="12" name="Picture 6"/>
            <p:cNvPicPr>
              <a:picLocks noChangeAspect="1" noChangeArrowheads="1"/>
            </p:cNvPicPr>
            <p:nvPr/>
          </p:nvPicPr>
          <p:blipFill>
            <a:blip r:embed="rId4" cstate="print"/>
            <a:srcRect/>
            <a:stretch>
              <a:fillRect/>
            </a:stretch>
          </p:blipFill>
          <p:spPr bwMode="auto">
            <a:xfrm>
              <a:off x="4576" y="1506"/>
              <a:ext cx="816" cy="1104"/>
            </a:xfrm>
            <a:prstGeom prst="rect">
              <a:avLst/>
            </a:prstGeom>
            <a:noFill/>
            <a:ln w="9525">
              <a:solidFill>
                <a:schemeClr val="bg2"/>
              </a:solidFill>
              <a:miter lim="800000"/>
              <a:headEnd/>
              <a:tailEnd/>
            </a:ln>
          </p:spPr>
        </p:pic>
        <p:pic>
          <p:nvPicPr>
            <p:cNvPr id="13" name="Picture 7"/>
            <p:cNvPicPr>
              <a:picLocks noChangeAspect="1" noChangeArrowheads="1"/>
            </p:cNvPicPr>
            <p:nvPr/>
          </p:nvPicPr>
          <p:blipFill>
            <a:blip r:embed="rId5" cstate="print"/>
            <a:srcRect/>
            <a:stretch>
              <a:fillRect/>
            </a:stretch>
          </p:blipFill>
          <p:spPr bwMode="auto">
            <a:xfrm>
              <a:off x="4373" y="1357"/>
              <a:ext cx="768" cy="1074"/>
            </a:xfrm>
            <a:prstGeom prst="rect">
              <a:avLst/>
            </a:prstGeom>
            <a:noFill/>
            <a:ln w="9525">
              <a:solidFill>
                <a:schemeClr val="bg2"/>
              </a:solidFill>
              <a:miter lim="800000"/>
              <a:headEnd/>
              <a:tailEnd/>
            </a:ln>
          </p:spPr>
        </p:pic>
      </p:grpSp>
      <p:pic>
        <p:nvPicPr>
          <p:cNvPr id="1027" name="Picture 3" descr="C:\Users\burdgeg\Pictures\70E12.jpg"/>
          <p:cNvPicPr>
            <a:picLocks noChangeAspect="1" noChangeArrowheads="1"/>
          </p:cNvPicPr>
          <p:nvPr/>
        </p:nvPicPr>
        <p:blipFill>
          <a:blip r:embed="rId6" cstate="print"/>
          <a:srcRect/>
          <a:stretch>
            <a:fillRect/>
          </a:stretch>
        </p:blipFill>
        <p:spPr bwMode="auto">
          <a:xfrm>
            <a:off x="7038609" y="3257916"/>
            <a:ext cx="1590675" cy="1590675"/>
          </a:xfrm>
          <a:prstGeom prst="rect">
            <a:avLst/>
          </a:prstGeom>
          <a:noFill/>
        </p:spPr>
      </p:pic>
      <p:pic>
        <p:nvPicPr>
          <p:cNvPr id="1028" name="Picture 4" descr="C:\Users\burdgeg\Pictures\NECjpg.jpg"/>
          <p:cNvPicPr>
            <a:picLocks noChangeAspect="1" noChangeArrowheads="1"/>
          </p:cNvPicPr>
          <p:nvPr/>
        </p:nvPicPr>
        <p:blipFill>
          <a:blip r:embed="rId7" cstate="print"/>
          <a:srcRect/>
          <a:stretch>
            <a:fillRect/>
          </a:stretch>
        </p:blipFill>
        <p:spPr bwMode="auto">
          <a:xfrm>
            <a:off x="5750169" y="3030416"/>
            <a:ext cx="1389185" cy="1251438"/>
          </a:xfrm>
          <a:prstGeom prst="rect">
            <a:avLst/>
          </a:prstGeom>
          <a:noFill/>
        </p:spPr>
      </p:pic>
      <p:pic>
        <p:nvPicPr>
          <p:cNvPr id="1029" name="Picture 5" descr="C:\Users\burdgeg\Pictures\nesc2012.jpg"/>
          <p:cNvPicPr>
            <a:picLocks noChangeAspect="1" noChangeArrowheads="1"/>
          </p:cNvPicPr>
          <p:nvPr/>
        </p:nvPicPr>
        <p:blipFill>
          <a:blip r:embed="rId8" cstate="print"/>
          <a:srcRect/>
          <a:stretch>
            <a:fillRect/>
          </a:stretch>
        </p:blipFill>
        <p:spPr bwMode="auto">
          <a:xfrm>
            <a:off x="5964848" y="4950802"/>
            <a:ext cx="1047750" cy="1352550"/>
          </a:xfrm>
          <a:prstGeom prst="rect">
            <a:avLst/>
          </a:prstGeom>
          <a:noFill/>
        </p:spPr>
      </p:pic>
    </p:spTree>
    <p:extLst>
      <p:ext uri="{BB962C8B-B14F-4D97-AF65-F5344CB8AC3E}">
        <p14:creationId xmlns:p14="http://schemas.microsoft.com/office/powerpoint/2010/main" val="29825010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685800"/>
            <a:ext cx="7772400" cy="1066800"/>
          </a:xfrm>
        </p:spPr>
        <p:txBody>
          <a:bodyPr/>
          <a:lstStyle/>
          <a:p>
            <a:r>
              <a:rPr lang="en-US" dirty="0" smtClean="0">
                <a:solidFill>
                  <a:schemeClr val="accent6"/>
                </a:solidFill>
              </a:rPr>
              <a:t>Working With Electricity at Heights and Using Ladders </a:t>
            </a:r>
          </a:p>
        </p:txBody>
      </p:sp>
      <p:sp>
        <p:nvSpPr>
          <p:cNvPr id="10243" name="Rectangle 4"/>
          <p:cNvSpPr>
            <a:spLocks noGrp="1" noChangeArrowheads="1"/>
          </p:cNvSpPr>
          <p:nvPr>
            <p:ph type="body" sz="half" idx="1"/>
          </p:nvPr>
        </p:nvSpPr>
        <p:spPr>
          <a:xfrm>
            <a:off x="685800" y="1981200"/>
            <a:ext cx="3886200" cy="4572000"/>
          </a:xfrm>
        </p:spPr>
        <p:txBody>
          <a:bodyPr/>
          <a:lstStyle/>
          <a:p>
            <a:r>
              <a:rPr lang="en-US" sz="2800" b="0" dirty="0" smtClean="0"/>
              <a:t>Falls are caused by accidental contact with electricity</a:t>
            </a:r>
          </a:p>
          <a:p>
            <a:r>
              <a:rPr lang="en-US" sz="2800" b="0" dirty="0" smtClean="0"/>
              <a:t>Be aware! Maintain safe working distances with lines</a:t>
            </a:r>
          </a:p>
          <a:p>
            <a:r>
              <a:rPr lang="en-US" b="0" dirty="0" smtClean="0"/>
              <a:t>The safest ladder to use around electricity is fiberglass</a:t>
            </a:r>
            <a:endParaRPr lang="en-US" sz="2800" b="0" dirty="0" smtClean="0"/>
          </a:p>
          <a:p>
            <a:pPr marL="0" indent="0">
              <a:buNone/>
            </a:pPr>
            <a:endParaRPr lang="en-US" sz="2800" b="0" dirty="0" smtClean="0"/>
          </a:p>
        </p:txBody>
      </p:sp>
      <p:pic>
        <p:nvPicPr>
          <p:cNvPr id="66565" name="Picture 6" descr="Safety1"/>
          <p:cNvPicPr>
            <a:picLocks noGrp="1" noChangeAspect="1" noChangeArrowheads="1"/>
          </p:cNvPicPr>
          <p:nvPr>
            <p:ph sz="half" idx="2"/>
          </p:nvPr>
        </p:nvPicPr>
        <p:blipFill>
          <a:blip r:embed="rId3" cstate="print">
            <a:extLst>
              <a:ext uri="{28A0092B-C50C-407E-A947-70E740481C1C}">
                <a14:useLocalDpi xmlns:a14="http://schemas.microsoft.com/office/drawing/2010/main"/>
              </a:ext>
            </a:extLst>
          </a:blip>
          <a:srcRect/>
          <a:stretch>
            <a:fillRect/>
          </a:stretch>
        </p:blipFill>
        <p:spPr>
          <a:xfrm>
            <a:off x="4495800" y="1828800"/>
            <a:ext cx="4124325" cy="4032250"/>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10245" name="TextBox 4"/>
          <p:cNvSpPr txBox="1">
            <a:spLocks noChangeArrowheads="1"/>
          </p:cNvSpPr>
          <p:nvPr/>
        </p:nvSpPr>
        <p:spPr bwMode="auto">
          <a:xfrm>
            <a:off x="5715000" y="6096000"/>
            <a:ext cx="1905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400" dirty="0">
                <a:solidFill>
                  <a:srgbClr val="FF0000"/>
                </a:solidFill>
              </a:rPr>
              <a:t>Unsafe condition</a:t>
            </a:r>
          </a:p>
        </p:txBody>
      </p:sp>
      <p:cxnSp>
        <p:nvCxnSpPr>
          <p:cNvPr id="7" name="Straight Arrow Connector 6"/>
          <p:cNvCxnSpPr/>
          <p:nvPr/>
        </p:nvCxnSpPr>
        <p:spPr>
          <a:xfrm flipV="1">
            <a:off x="6705600" y="2590800"/>
            <a:ext cx="876300" cy="3505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58210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b="1" dirty="0" smtClean="0">
                <a:solidFill>
                  <a:schemeClr val="accent6"/>
                </a:solidFill>
              </a:rPr>
              <a:t>NFPA 70E-2012 Requirements for an Electrical Safety Program</a:t>
            </a:r>
            <a:endParaRPr lang="en-US" b="1" dirty="0">
              <a:solidFill>
                <a:schemeClr val="accent6"/>
              </a:solidFill>
            </a:endParaRPr>
          </a:p>
        </p:txBody>
      </p:sp>
      <p:sp>
        <p:nvSpPr>
          <p:cNvPr id="3" name="Content Placeholder 2"/>
          <p:cNvSpPr>
            <a:spLocks noGrp="1"/>
          </p:cNvSpPr>
          <p:nvPr>
            <p:ph idx="1"/>
          </p:nvPr>
        </p:nvSpPr>
        <p:spPr>
          <a:xfrm>
            <a:off x="457200" y="1752600"/>
            <a:ext cx="8229600" cy="4879731"/>
          </a:xfrm>
        </p:spPr>
        <p:txBody>
          <a:bodyPr/>
          <a:lstStyle/>
          <a:p>
            <a:r>
              <a:rPr lang="en-US" sz="2000" b="0" dirty="0" smtClean="0"/>
              <a:t>Document and implement an electrical safety program appropriate for the electrical hazards, voltage, energy level and circuit conditions</a:t>
            </a:r>
          </a:p>
          <a:p>
            <a:r>
              <a:rPr lang="en-US" sz="2000" b="0" dirty="0" smtClean="0"/>
              <a:t>Provide an awareness of electrical hazards for all persons who work in an environment with these hazards</a:t>
            </a:r>
          </a:p>
          <a:p>
            <a:pPr lvl="1"/>
            <a:r>
              <a:rPr lang="en-US" sz="2000" dirty="0" smtClean="0">
                <a:ea typeface="ＭＳ Ｐゴシック" pitchFamily="34" charset="-128"/>
              </a:rPr>
              <a:t>Qualified workers</a:t>
            </a:r>
          </a:p>
          <a:p>
            <a:pPr lvl="2">
              <a:buFont typeface="Wingdings" panose="05000000000000000000" pitchFamily="2" charset="2"/>
              <a:buChar char="§"/>
            </a:pPr>
            <a:r>
              <a:rPr lang="en-US" sz="2000" dirty="0" smtClean="0">
                <a:ea typeface="ＭＳ Ｐゴシック" pitchFamily="34" charset="-128"/>
              </a:rPr>
              <a:t>Skills and knowledge related to the construction and operation of electrical equipment or installations, or a specific work method and trained to recognize and avoid the hazards that may be present with respect to that equipment or work method.</a:t>
            </a:r>
          </a:p>
          <a:p>
            <a:pPr lvl="1"/>
            <a:r>
              <a:rPr lang="en-US" sz="2000" dirty="0" smtClean="0">
                <a:ea typeface="ＭＳ Ｐゴシック" pitchFamily="34" charset="-128"/>
              </a:rPr>
              <a:t>“Unqualified” workers</a:t>
            </a:r>
          </a:p>
          <a:p>
            <a:r>
              <a:rPr lang="en-US" sz="2000" b="0" dirty="0" smtClean="0"/>
              <a:t>Job briefings</a:t>
            </a:r>
          </a:p>
          <a:p>
            <a:r>
              <a:rPr lang="en-US" sz="2000" b="0" dirty="0" smtClean="0"/>
              <a:t>Hazard identification and risk assessment</a:t>
            </a:r>
          </a:p>
          <a:p>
            <a:r>
              <a:rPr lang="en-US" sz="2000" b="0" dirty="0" smtClean="0"/>
              <a:t>Training documentation and assessment of understanding</a:t>
            </a:r>
          </a:p>
          <a:p>
            <a:endParaRPr lang="en-US" sz="2000" dirty="0"/>
          </a:p>
        </p:txBody>
      </p:sp>
    </p:spTree>
    <p:extLst>
      <p:ext uri="{BB962C8B-B14F-4D97-AF65-F5344CB8AC3E}">
        <p14:creationId xmlns:p14="http://schemas.microsoft.com/office/powerpoint/2010/main" val="19860049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lstStyle/>
          <a:p>
            <a:r>
              <a:rPr lang="en-US" b="1" dirty="0" smtClean="0">
                <a:solidFill>
                  <a:schemeClr val="accent6"/>
                </a:solidFill>
              </a:rPr>
              <a:t>NFPA 70E</a:t>
            </a:r>
            <a:endParaRPr lang="en-US" b="1" dirty="0">
              <a:solidFill>
                <a:schemeClr val="accent6"/>
              </a:solidFill>
            </a:endParaRPr>
          </a:p>
        </p:txBody>
      </p:sp>
      <p:sp>
        <p:nvSpPr>
          <p:cNvPr id="3" name="Content Placeholder 2"/>
          <p:cNvSpPr>
            <a:spLocks noGrp="1"/>
          </p:cNvSpPr>
          <p:nvPr>
            <p:ph idx="1"/>
          </p:nvPr>
        </p:nvSpPr>
        <p:spPr>
          <a:xfrm>
            <a:off x="474784" y="1248508"/>
            <a:ext cx="8229600" cy="4923692"/>
          </a:xfrm>
        </p:spPr>
        <p:txBody>
          <a:bodyPr/>
          <a:lstStyle/>
          <a:p>
            <a:r>
              <a:rPr lang="en-US" sz="2600" b="0" dirty="0" smtClean="0"/>
              <a:t>Establishing electrically safe working conditions</a:t>
            </a:r>
          </a:p>
          <a:p>
            <a:r>
              <a:rPr lang="en-US" sz="2600" b="0" dirty="0" smtClean="0"/>
              <a:t>Limited, restricted and prohibited approach shock protection boundaries</a:t>
            </a:r>
          </a:p>
          <a:p>
            <a:r>
              <a:rPr lang="en-US" sz="2600" b="0" dirty="0" smtClean="0"/>
              <a:t>Arc flash boundary</a:t>
            </a:r>
          </a:p>
          <a:p>
            <a:r>
              <a:rPr lang="en-US" sz="2600" b="0" dirty="0" smtClean="0"/>
              <a:t>Qualified persons</a:t>
            </a:r>
          </a:p>
          <a:p>
            <a:pPr lvl="1"/>
            <a:r>
              <a:rPr lang="en-US" dirty="0" smtClean="0"/>
              <a:t>One who has skills and knowledge related to the construction and operation of electrical equipment and installations and have received training to recognize the hazards and required control measures</a:t>
            </a:r>
            <a:endParaRPr lang="en-US" sz="2600" dirty="0" smtClean="0"/>
          </a:p>
          <a:p>
            <a:r>
              <a:rPr lang="en-US" sz="2600" b="0" dirty="0" smtClean="0"/>
              <a:t>Unqualified persons - all others</a:t>
            </a:r>
            <a:endParaRPr lang="en-US" sz="2600" b="0" dirty="0"/>
          </a:p>
        </p:txBody>
      </p:sp>
    </p:spTree>
    <p:extLst>
      <p:ext uri="{BB962C8B-B14F-4D97-AF65-F5344CB8AC3E}">
        <p14:creationId xmlns:p14="http://schemas.microsoft.com/office/powerpoint/2010/main" val="4617488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615" y="838200"/>
            <a:ext cx="8704385" cy="838200"/>
          </a:xfrm>
        </p:spPr>
        <p:txBody>
          <a:bodyPr/>
          <a:lstStyle/>
          <a:p>
            <a:r>
              <a:rPr lang="en-US" b="1" dirty="0" smtClean="0">
                <a:solidFill>
                  <a:schemeClr val="accent6"/>
                </a:solidFill>
              </a:rPr>
              <a:t>OSHA Electrical </a:t>
            </a:r>
            <a:r>
              <a:rPr lang="en-US" dirty="0" smtClean="0">
                <a:solidFill>
                  <a:schemeClr val="accent6"/>
                </a:solidFill>
              </a:rPr>
              <a:t>S</a:t>
            </a:r>
            <a:r>
              <a:rPr lang="en-US" b="1" dirty="0" smtClean="0">
                <a:solidFill>
                  <a:schemeClr val="accent6"/>
                </a:solidFill>
              </a:rPr>
              <a:t>afety </a:t>
            </a:r>
            <a:r>
              <a:rPr lang="en-US" dirty="0" smtClean="0">
                <a:solidFill>
                  <a:schemeClr val="accent6"/>
                </a:solidFill>
              </a:rPr>
              <a:t>R</a:t>
            </a:r>
            <a:r>
              <a:rPr lang="en-US" b="1" dirty="0" smtClean="0">
                <a:solidFill>
                  <a:schemeClr val="accent6"/>
                </a:solidFill>
              </a:rPr>
              <a:t>equirements</a:t>
            </a:r>
            <a:endParaRPr lang="en-US" b="1" dirty="0">
              <a:solidFill>
                <a:schemeClr val="accent6"/>
              </a:solidFill>
            </a:endParaRPr>
          </a:p>
        </p:txBody>
      </p:sp>
      <p:sp>
        <p:nvSpPr>
          <p:cNvPr id="3" name="Content Placeholder 2"/>
          <p:cNvSpPr>
            <a:spLocks noGrp="1"/>
          </p:cNvSpPr>
          <p:nvPr>
            <p:ph idx="1"/>
          </p:nvPr>
        </p:nvSpPr>
        <p:spPr>
          <a:xfrm>
            <a:off x="457200" y="1676400"/>
            <a:ext cx="8382000" cy="4525963"/>
          </a:xfrm>
        </p:spPr>
        <p:txBody>
          <a:bodyPr/>
          <a:lstStyle/>
          <a:p>
            <a:r>
              <a:rPr lang="en-US" b="0" dirty="0" smtClean="0"/>
              <a:t>The Occupational Safety and Health Administration (OSHA) sets federal requirements for electrical safety based on NFPA 70E for electrical safety programs</a:t>
            </a:r>
          </a:p>
          <a:p>
            <a:r>
              <a:rPr lang="en-US" b="0" dirty="0" smtClean="0"/>
              <a:t>Training requirements: </a:t>
            </a:r>
          </a:p>
          <a:p>
            <a:pPr lvl="1"/>
            <a:r>
              <a:rPr lang="en-US" b="0" dirty="0" smtClean="0"/>
              <a:t>Specific requirements called Lockout/</a:t>
            </a:r>
            <a:r>
              <a:rPr lang="en-US" b="0" dirty="0" err="1" smtClean="0"/>
              <a:t>Tagout</a:t>
            </a:r>
            <a:r>
              <a:rPr lang="en-US" b="0" dirty="0" smtClean="0"/>
              <a:t> for controlling hazardous electrical energy</a:t>
            </a:r>
          </a:p>
          <a:p>
            <a:pPr lvl="1"/>
            <a:r>
              <a:rPr lang="en-US" dirty="0" smtClean="0">
                <a:ea typeface="ＭＳ Ｐゴシック" pitchFamily="34" charset="-128"/>
              </a:rPr>
              <a:t>Employees shall be trained in and familiar with the safety-related work practices that pertain to their job assignments which are necessary for their safety</a:t>
            </a:r>
          </a:p>
        </p:txBody>
      </p:sp>
    </p:spTree>
    <p:extLst>
      <p:ext uri="{BB962C8B-B14F-4D97-AF65-F5344CB8AC3E}">
        <p14:creationId xmlns:p14="http://schemas.microsoft.com/office/powerpoint/2010/main" val="11044539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b="1" dirty="0" smtClean="0">
                <a:solidFill>
                  <a:schemeClr val="accent6"/>
                </a:solidFill>
              </a:rPr>
              <a:t>OSHA Electrical </a:t>
            </a:r>
            <a:r>
              <a:rPr lang="en-US" dirty="0" smtClean="0">
                <a:solidFill>
                  <a:schemeClr val="accent6"/>
                </a:solidFill>
              </a:rPr>
              <a:t>S</a:t>
            </a:r>
            <a:r>
              <a:rPr lang="en-US" b="1" dirty="0" smtClean="0">
                <a:solidFill>
                  <a:schemeClr val="accent6"/>
                </a:solidFill>
              </a:rPr>
              <a:t>afety </a:t>
            </a:r>
            <a:r>
              <a:rPr lang="en-US" dirty="0" smtClean="0">
                <a:solidFill>
                  <a:schemeClr val="accent6"/>
                </a:solidFill>
              </a:rPr>
              <a:t>R</a:t>
            </a:r>
            <a:r>
              <a:rPr lang="en-US" b="1" dirty="0" smtClean="0">
                <a:solidFill>
                  <a:schemeClr val="accent6"/>
                </a:solidFill>
              </a:rPr>
              <a:t>equirements </a:t>
            </a:r>
            <a:r>
              <a:rPr lang="en-US" dirty="0" smtClean="0">
                <a:solidFill>
                  <a:schemeClr val="accent6"/>
                </a:solidFill>
              </a:rPr>
              <a:t>(Cont’d.)</a:t>
            </a:r>
            <a:endParaRPr lang="en-US" dirty="0">
              <a:solidFill>
                <a:schemeClr val="accent6"/>
              </a:solidFill>
            </a:endParaRPr>
          </a:p>
        </p:txBody>
      </p:sp>
      <p:sp>
        <p:nvSpPr>
          <p:cNvPr id="3" name="Content Placeholder 2"/>
          <p:cNvSpPr>
            <a:spLocks noGrp="1"/>
          </p:cNvSpPr>
          <p:nvPr>
            <p:ph sz="half" idx="1"/>
          </p:nvPr>
        </p:nvSpPr>
        <p:spPr>
          <a:xfrm>
            <a:off x="457200" y="1600200"/>
            <a:ext cx="4648200" cy="4525963"/>
          </a:xfrm>
        </p:spPr>
        <p:txBody>
          <a:bodyPr/>
          <a:lstStyle/>
          <a:p>
            <a:r>
              <a:rPr lang="en-US" b="0" dirty="0" smtClean="0"/>
              <a:t>Additional OSHA requirements:</a:t>
            </a:r>
          </a:p>
          <a:p>
            <a:pPr lvl="1"/>
            <a:r>
              <a:rPr lang="en-US" sz="2000" dirty="0" smtClean="0">
                <a:ea typeface="ＭＳ Ｐゴシック" pitchFamily="34" charset="-128"/>
              </a:rPr>
              <a:t>Electrical protective equipment</a:t>
            </a:r>
          </a:p>
          <a:p>
            <a:pPr lvl="1"/>
            <a:r>
              <a:rPr lang="en-US" sz="2000" dirty="0" smtClean="0">
                <a:ea typeface="ＭＳ Ｐゴシック" pitchFamily="34" charset="-128"/>
              </a:rPr>
              <a:t>Wiring design and protection</a:t>
            </a:r>
          </a:p>
          <a:p>
            <a:pPr lvl="1"/>
            <a:r>
              <a:rPr lang="en-US" sz="2000" dirty="0" smtClean="0">
                <a:ea typeface="ＭＳ Ｐゴシック" pitchFamily="34" charset="-128"/>
              </a:rPr>
              <a:t>Wiring methods, components, and equipment for general use</a:t>
            </a:r>
          </a:p>
          <a:p>
            <a:pPr lvl="1"/>
            <a:r>
              <a:rPr lang="en-US" sz="2000" dirty="0" smtClean="0">
                <a:ea typeface="ＭＳ Ｐゴシック" pitchFamily="34" charset="-128"/>
              </a:rPr>
              <a:t>Electrical equipment and installations</a:t>
            </a:r>
          </a:p>
          <a:p>
            <a:pPr lvl="1"/>
            <a:r>
              <a:rPr lang="en-US" sz="2000" dirty="0" smtClean="0">
                <a:ea typeface="ＭＳ Ｐゴシック" pitchFamily="34" charset="-128"/>
              </a:rPr>
              <a:t>Hazardous (classified) locations</a:t>
            </a:r>
          </a:p>
        </p:txBody>
      </p:sp>
      <p:sp>
        <p:nvSpPr>
          <p:cNvPr id="4" name="Text Placeholder 3"/>
          <p:cNvSpPr>
            <a:spLocks noGrp="1"/>
          </p:cNvSpPr>
          <p:nvPr>
            <p:ph type="body" sz="half" idx="2"/>
          </p:nvPr>
        </p:nvSpPr>
        <p:spPr>
          <a:xfrm>
            <a:off x="5562600" y="2194718"/>
            <a:ext cx="2971800" cy="3687763"/>
          </a:xfrm>
        </p:spPr>
        <p:txBody>
          <a:bodyPr/>
          <a:lstStyle/>
          <a:p>
            <a:pPr marL="342900" lvl="1" indent="-342900">
              <a:buFontTx/>
              <a:buChar char="•"/>
            </a:pPr>
            <a:endParaRPr lang="en-US" sz="2000" dirty="0" smtClean="0">
              <a:ea typeface="ＭＳ Ｐゴシック" pitchFamily="34" charset="-128"/>
            </a:endParaRPr>
          </a:p>
          <a:p>
            <a:pPr marL="342900" lvl="1" indent="-342900">
              <a:buFontTx/>
              <a:buChar char="•"/>
            </a:pPr>
            <a:r>
              <a:rPr lang="en-US" sz="2000" dirty="0" smtClean="0">
                <a:ea typeface="ＭＳ Ｐゴシック" pitchFamily="34" charset="-128"/>
              </a:rPr>
              <a:t>Use </a:t>
            </a:r>
            <a:r>
              <a:rPr lang="en-US" sz="2000" b="1" dirty="0">
                <a:ea typeface="ＭＳ Ｐゴシック" pitchFamily="34" charset="-128"/>
              </a:rPr>
              <a:t>only</a:t>
            </a:r>
            <a:r>
              <a:rPr lang="en-US" sz="2000" dirty="0">
                <a:ea typeface="ＭＳ Ｐゴシック" pitchFamily="34" charset="-128"/>
              </a:rPr>
              <a:t> </a:t>
            </a:r>
            <a:r>
              <a:rPr lang="en-US" sz="2000" dirty="0" smtClean="0">
                <a:ea typeface="ＭＳ Ｐゴシック" pitchFamily="34" charset="-128"/>
              </a:rPr>
              <a:t>tested and “approved </a:t>
            </a:r>
            <a:r>
              <a:rPr lang="en-US" sz="2000" dirty="0">
                <a:ea typeface="ＭＳ Ｐゴシック" pitchFamily="34" charset="-128"/>
              </a:rPr>
              <a:t>equipment”</a:t>
            </a:r>
            <a:br>
              <a:rPr lang="en-US" sz="2000" dirty="0">
                <a:ea typeface="ＭＳ Ｐゴシック" pitchFamily="34" charset="-128"/>
              </a:rPr>
            </a:br>
            <a:endParaRPr lang="en-US" sz="2000" dirty="0"/>
          </a:p>
          <a:p>
            <a:pPr marL="0" indent="0">
              <a:buNone/>
            </a:pPr>
            <a:endParaRPr lang="en-US" dirty="0"/>
          </a:p>
        </p:txBody>
      </p:sp>
      <p:pic>
        <p:nvPicPr>
          <p:cNvPr id="62466" name="Picture 2" descr="C:\Users\burdgeg\Pictures\u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817" y="3733800"/>
            <a:ext cx="8382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62467" name="Picture 3" descr="C:\Users\burdgeg\Pictures\tuva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9920" y="3810000"/>
            <a:ext cx="8382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62468" name="Picture 4" descr="C:\Users\burdgeg\Pictures\f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82321" y="4800600"/>
            <a:ext cx="670879" cy="754380"/>
          </a:xfrm>
          <a:prstGeom prst="rect">
            <a:avLst/>
          </a:prstGeom>
          <a:noFill/>
          <a:extLst>
            <a:ext uri="{909E8E84-426E-40DD-AFC4-6F175D3DCCD1}">
              <a14:hiddenFill xmlns:a14="http://schemas.microsoft.com/office/drawing/2010/main">
                <a:solidFill>
                  <a:srgbClr val="FFFFFF"/>
                </a:solidFill>
              </a14:hiddenFill>
            </a:ext>
          </a:extLst>
        </p:spPr>
      </p:pic>
      <p:pic>
        <p:nvPicPr>
          <p:cNvPr id="62469" name="Picture 5" descr="C:\Users\burdgeg\Pictures\cs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86600" y="4872990"/>
            <a:ext cx="549275"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9956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305800" cy="884238"/>
          </a:xfrm>
        </p:spPr>
        <p:txBody>
          <a:bodyPr/>
          <a:lstStyle/>
          <a:p>
            <a:r>
              <a:rPr lang="en-US" b="1" dirty="0" smtClean="0">
                <a:solidFill>
                  <a:schemeClr val="accent6"/>
                </a:solidFill>
              </a:rPr>
              <a:t>Electrically Safe Work Condition</a:t>
            </a:r>
            <a:endParaRPr lang="en-US" b="1" dirty="0">
              <a:solidFill>
                <a:schemeClr val="accent6"/>
              </a:solidFill>
            </a:endParaRPr>
          </a:p>
        </p:txBody>
      </p:sp>
      <p:sp>
        <p:nvSpPr>
          <p:cNvPr id="3" name="Content Placeholder 2"/>
          <p:cNvSpPr>
            <a:spLocks noGrp="1"/>
          </p:cNvSpPr>
          <p:nvPr>
            <p:ph idx="1"/>
          </p:nvPr>
        </p:nvSpPr>
        <p:spPr>
          <a:xfrm>
            <a:off x="457200" y="1447800"/>
            <a:ext cx="8203223" cy="5257800"/>
          </a:xfrm>
        </p:spPr>
        <p:txBody>
          <a:bodyPr/>
          <a:lstStyle/>
          <a:p>
            <a:r>
              <a:rPr lang="en-US" b="0" dirty="0" smtClean="0"/>
              <a:t>Unqualified persons shall not work on energized equipment</a:t>
            </a:r>
          </a:p>
          <a:p>
            <a:r>
              <a:rPr lang="en-US" b="0" dirty="0" smtClean="0"/>
              <a:t>A written permit and management authorization is required for energized work</a:t>
            </a:r>
          </a:p>
          <a:p>
            <a:r>
              <a:rPr lang="en-US" b="0" dirty="0" smtClean="0"/>
              <a:t>All electrical circuit conductors and circuit parts shall be considered energized until the sources of energy are removed</a:t>
            </a:r>
          </a:p>
          <a:p>
            <a:r>
              <a:rPr lang="en-US" b="0" dirty="0" smtClean="0"/>
              <a:t>All energized work must be performed by qualified persons</a:t>
            </a:r>
          </a:p>
          <a:p>
            <a:r>
              <a:rPr lang="en-US" b="0" dirty="0" smtClean="0"/>
              <a:t>Testing circuits for current flow is energized work</a:t>
            </a:r>
          </a:p>
          <a:p>
            <a:pPr>
              <a:buNone/>
            </a:pPr>
            <a:endParaRPr lang="en-US" sz="2800" b="0" dirty="0" smtClean="0"/>
          </a:p>
          <a:p>
            <a:endParaRPr lang="en-US" sz="2800" dirty="0"/>
          </a:p>
        </p:txBody>
      </p:sp>
    </p:spTree>
    <p:extLst>
      <p:ext uri="{BB962C8B-B14F-4D97-AF65-F5344CB8AC3E}">
        <p14:creationId xmlns:p14="http://schemas.microsoft.com/office/powerpoint/2010/main" val="32723784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38200"/>
          </a:xfrm>
        </p:spPr>
        <p:txBody>
          <a:bodyPr/>
          <a:lstStyle/>
          <a:p>
            <a:r>
              <a:rPr lang="en-US" b="1" dirty="0" smtClean="0">
                <a:solidFill>
                  <a:schemeClr val="accent6"/>
                </a:solidFill>
              </a:rPr>
              <a:t>Shock Protection Boundaries</a:t>
            </a:r>
            <a:endParaRPr lang="en-US" b="1" dirty="0">
              <a:solidFill>
                <a:schemeClr val="accent6"/>
              </a:solidFill>
            </a:endParaRPr>
          </a:p>
        </p:txBody>
      </p:sp>
      <p:sp>
        <p:nvSpPr>
          <p:cNvPr id="3" name="Content Placeholder 2"/>
          <p:cNvSpPr>
            <a:spLocks noGrp="1"/>
          </p:cNvSpPr>
          <p:nvPr>
            <p:ph idx="1"/>
          </p:nvPr>
        </p:nvSpPr>
        <p:spPr>
          <a:xfrm>
            <a:off x="457200" y="1600200"/>
            <a:ext cx="8390000" cy="4724400"/>
          </a:xfrm>
        </p:spPr>
        <p:txBody>
          <a:bodyPr/>
          <a:lstStyle/>
          <a:p>
            <a:r>
              <a:rPr lang="en-US" sz="2400" b="0" dirty="0" smtClean="0"/>
              <a:t>Limited Approach Boundary</a:t>
            </a:r>
          </a:p>
          <a:p>
            <a:pPr lvl="1"/>
            <a:r>
              <a:rPr lang="en-US" sz="2000" b="0" dirty="0" smtClean="0"/>
              <a:t>An approach limit from an energized conductor or circuit part within which a shock hazard exists.</a:t>
            </a:r>
          </a:p>
          <a:p>
            <a:r>
              <a:rPr lang="en-US" sz="2400" b="0" dirty="0" smtClean="0"/>
              <a:t>Prohibited Approach Boundary </a:t>
            </a:r>
          </a:p>
          <a:p>
            <a:pPr lvl="1"/>
            <a:r>
              <a:rPr lang="en-US" sz="2000" b="0" dirty="0" smtClean="0"/>
              <a:t>An approach limit at a distance from an exposed energized conductor or circuit part within which work is considered the same as making contact with the electrical conductor.</a:t>
            </a:r>
          </a:p>
          <a:p>
            <a:r>
              <a:rPr lang="en-US" sz="2400" b="0" dirty="0" smtClean="0"/>
              <a:t>Restricted Approach Boundary</a:t>
            </a:r>
          </a:p>
          <a:p>
            <a:pPr lvl="1"/>
            <a:r>
              <a:rPr lang="en-US" sz="2000" b="0" dirty="0" smtClean="0"/>
              <a:t>An approach limit at a distance from an exposed energized conductor or circuit part within which there is an increased risk of shock due to electrical arc-over with inadvertent movement for personnel working in close proximity to the energized conductor.</a:t>
            </a:r>
          </a:p>
          <a:p>
            <a:pPr>
              <a:buNone/>
            </a:pPr>
            <a:endParaRPr lang="en-US" sz="2000" b="0" dirty="0" smtClean="0"/>
          </a:p>
          <a:p>
            <a:pPr>
              <a:buNone/>
            </a:pPr>
            <a:endParaRPr lang="en-US" sz="2400" b="0" dirty="0"/>
          </a:p>
        </p:txBody>
      </p:sp>
    </p:spTree>
    <p:extLst>
      <p:ext uri="{BB962C8B-B14F-4D97-AF65-F5344CB8AC3E}">
        <p14:creationId xmlns:p14="http://schemas.microsoft.com/office/powerpoint/2010/main" val="35904827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lstStyle/>
          <a:p>
            <a:r>
              <a:rPr lang="en-US" dirty="0">
                <a:solidFill>
                  <a:srgbClr val="000099"/>
                </a:solidFill>
              </a:rPr>
              <a:t>What are the </a:t>
            </a:r>
            <a:r>
              <a:rPr lang="en-US" dirty="0" smtClean="0">
                <a:solidFill>
                  <a:srgbClr val="000099"/>
                </a:solidFill>
              </a:rPr>
              <a:t>Hazard Controls?</a:t>
            </a:r>
            <a:endParaRPr lang="en-US" b="1" dirty="0">
              <a:solidFill>
                <a:schemeClr val="accent6"/>
              </a:solidFill>
            </a:endParaRPr>
          </a:p>
        </p:txBody>
      </p:sp>
      <p:sp>
        <p:nvSpPr>
          <p:cNvPr id="3" name="Content Placeholder 2"/>
          <p:cNvSpPr>
            <a:spLocks noGrp="1"/>
          </p:cNvSpPr>
          <p:nvPr>
            <p:ph idx="1"/>
          </p:nvPr>
        </p:nvSpPr>
        <p:spPr>
          <a:xfrm>
            <a:off x="457200" y="1600200"/>
            <a:ext cx="8390000" cy="4724400"/>
          </a:xfrm>
        </p:spPr>
        <p:txBody>
          <a:bodyPr/>
          <a:lstStyle/>
          <a:p>
            <a:pPr eaLnBrk="1" hangingPunct="1">
              <a:buFont typeface="Times" pitchFamily="18" charset="0"/>
              <a:buNone/>
            </a:pPr>
            <a:r>
              <a:rPr lang="en-US" sz="1800" u="sng" dirty="0"/>
              <a:t>Engineering controls</a:t>
            </a:r>
            <a:r>
              <a:rPr lang="en-US" sz="1800" dirty="0"/>
              <a:t> </a:t>
            </a:r>
            <a:r>
              <a:rPr lang="en-US" sz="1800" b="0" dirty="0"/>
              <a:t>are a part of the design that prevent the worker from being injured while using equipment containing a hazard.</a:t>
            </a:r>
          </a:p>
          <a:p>
            <a:pPr eaLnBrk="1" hangingPunct="1">
              <a:buFont typeface="Times" pitchFamily="18" charset="0"/>
              <a:buNone/>
            </a:pPr>
            <a:endParaRPr lang="en-US" sz="1800" dirty="0"/>
          </a:p>
          <a:p>
            <a:pPr eaLnBrk="1" hangingPunct="1">
              <a:buFont typeface="Times" pitchFamily="18" charset="0"/>
              <a:buNone/>
            </a:pPr>
            <a:r>
              <a:rPr lang="en-US" sz="1800" u="sng" dirty="0"/>
              <a:t>Administrative controls</a:t>
            </a:r>
            <a:r>
              <a:rPr lang="en-US" sz="1800" dirty="0"/>
              <a:t> </a:t>
            </a:r>
            <a:r>
              <a:rPr lang="en-US" sz="1800" b="0" dirty="0"/>
              <a:t>protect the worker when engineering controls are insufficient, not yet in place, or removed or disabled for testing or maintenance. These controls rely on the actions of the worker (i.e., wearing </a:t>
            </a:r>
            <a:r>
              <a:rPr lang="en-US" sz="1800" b="0" dirty="0" smtClean="0"/>
              <a:t>personal protective equipment (PPE)).</a:t>
            </a:r>
          </a:p>
          <a:p>
            <a:pPr eaLnBrk="1" hangingPunct="1">
              <a:buFont typeface="Times" pitchFamily="18" charset="0"/>
              <a:buNone/>
            </a:pPr>
            <a:endParaRPr lang="en-US" sz="1800" b="0" dirty="0"/>
          </a:p>
          <a:p>
            <a:pPr eaLnBrk="1" hangingPunct="1">
              <a:buFont typeface="Times" pitchFamily="18" charset="0"/>
              <a:buNone/>
            </a:pPr>
            <a:r>
              <a:rPr lang="en-US" sz="1800" u="sng" dirty="0" smtClean="0"/>
              <a:t>Hierarchy of Controls</a:t>
            </a:r>
            <a:r>
              <a:rPr lang="en-US" sz="1800" dirty="0" smtClean="0"/>
              <a:t> </a:t>
            </a:r>
            <a:r>
              <a:rPr lang="en-US" sz="1800" b="0" dirty="0" smtClean="0"/>
              <a:t>demonstrates the most effective to least effective method for reducing hazards which can cause personal injury: 1) Physically remove (eliminate) the hazard; 2) Replace (substitute) the hazard with a less dangerous condition; 3) Isolate or separate persons from the hazard through engineering controls and workplace design; 4) Change the way persons work (administrative controls); use special PPE to protect the worker.  </a:t>
            </a:r>
            <a:endParaRPr lang="en-US" sz="1800" b="0" u="sng" dirty="0"/>
          </a:p>
        </p:txBody>
      </p:sp>
    </p:spTree>
    <p:extLst>
      <p:ext uri="{BB962C8B-B14F-4D97-AF65-F5344CB8AC3E}">
        <p14:creationId xmlns:p14="http://schemas.microsoft.com/office/powerpoint/2010/main" val="459925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616" y="762000"/>
            <a:ext cx="8229600" cy="936992"/>
          </a:xfrm>
        </p:spPr>
        <p:txBody>
          <a:bodyPr/>
          <a:lstStyle/>
          <a:p>
            <a:pPr>
              <a:buNone/>
            </a:pPr>
            <a:r>
              <a:rPr lang="en-US" b="1" dirty="0" smtClean="0">
                <a:solidFill>
                  <a:schemeClr val="accent6"/>
                </a:solidFill>
              </a:rPr>
              <a:t>Examples of Electrical Injuries</a:t>
            </a:r>
          </a:p>
        </p:txBody>
      </p:sp>
      <p:sp>
        <p:nvSpPr>
          <p:cNvPr id="3" name="Content Placeholder 2"/>
          <p:cNvSpPr>
            <a:spLocks noGrp="1"/>
          </p:cNvSpPr>
          <p:nvPr>
            <p:ph idx="1"/>
          </p:nvPr>
        </p:nvSpPr>
        <p:spPr>
          <a:xfrm>
            <a:off x="378069" y="1485900"/>
            <a:ext cx="8229600" cy="4941277"/>
          </a:xfrm>
        </p:spPr>
        <p:txBody>
          <a:bodyPr/>
          <a:lstStyle/>
          <a:p>
            <a:pPr marL="0" indent="0">
              <a:buNone/>
            </a:pPr>
            <a:r>
              <a:rPr lang="en-US" dirty="0" smtClean="0"/>
              <a:t>     Entrance Wound       Arc Flash</a:t>
            </a:r>
          </a:p>
          <a:p>
            <a:endParaRPr lang="en-US" dirty="0" smtClean="0"/>
          </a:p>
          <a:p>
            <a:endParaRPr lang="en-US" dirty="0" smtClean="0"/>
          </a:p>
          <a:p>
            <a:pPr>
              <a:buNone/>
            </a:pPr>
            <a:endParaRPr lang="en-US" dirty="0" smtClean="0"/>
          </a:p>
          <a:p>
            <a:pPr marL="0" indent="0">
              <a:buNone/>
            </a:pPr>
            <a:r>
              <a:rPr lang="en-US" dirty="0" smtClean="0"/>
              <a:t>     Exit Wound           Thermal Contact Burns </a:t>
            </a:r>
          </a:p>
          <a:p>
            <a:endParaRPr lang="en-US" dirty="0" smtClean="0"/>
          </a:p>
          <a:p>
            <a:endParaRPr lang="en-US" dirty="0" smtClean="0"/>
          </a:p>
          <a:p>
            <a:endParaRPr lang="en-US" dirty="0" smtClean="0"/>
          </a:p>
        </p:txBody>
      </p:sp>
      <p:pic>
        <p:nvPicPr>
          <p:cNvPr id="4" name="Picture 4" descr="C:\Users\burdgeg\Pictures\burn1.jpg"/>
          <p:cNvPicPr>
            <a:picLocks noChangeAspect="1" noChangeArrowheads="1"/>
          </p:cNvPicPr>
          <p:nvPr/>
        </p:nvPicPr>
        <p:blipFill>
          <a:blip r:embed="rId3" cstate="print"/>
          <a:srcRect/>
          <a:stretch>
            <a:fillRect/>
          </a:stretch>
        </p:blipFill>
        <p:spPr bwMode="auto">
          <a:xfrm>
            <a:off x="990600" y="2051537"/>
            <a:ext cx="2271347" cy="1524000"/>
          </a:xfrm>
          <a:prstGeom prst="rect">
            <a:avLst/>
          </a:prstGeom>
          <a:noFill/>
        </p:spPr>
      </p:pic>
      <p:pic>
        <p:nvPicPr>
          <p:cNvPr id="3074" name="Picture 2" descr="C:\Users\burdgeg\Pictures\exit wound electrical.jpg"/>
          <p:cNvPicPr>
            <a:picLocks noChangeAspect="1" noChangeArrowheads="1"/>
          </p:cNvPicPr>
          <p:nvPr/>
        </p:nvPicPr>
        <p:blipFill>
          <a:blip r:embed="rId4" cstate="print"/>
          <a:srcRect/>
          <a:stretch>
            <a:fillRect/>
          </a:stretch>
        </p:blipFill>
        <p:spPr bwMode="auto">
          <a:xfrm>
            <a:off x="990600" y="4048125"/>
            <a:ext cx="2079869" cy="1822938"/>
          </a:xfrm>
          <a:prstGeom prst="rect">
            <a:avLst/>
          </a:prstGeom>
          <a:noFill/>
        </p:spPr>
      </p:pic>
      <p:pic>
        <p:nvPicPr>
          <p:cNvPr id="3076" name="Picture 4" descr="C:\Users\burdgeg\Pictures\arc injury electrical.bmp"/>
          <p:cNvPicPr>
            <a:picLocks noChangeAspect="1" noChangeArrowheads="1"/>
          </p:cNvPicPr>
          <p:nvPr/>
        </p:nvPicPr>
        <p:blipFill>
          <a:blip r:embed="rId5" cstate="print"/>
          <a:srcRect/>
          <a:stretch>
            <a:fillRect/>
          </a:stretch>
        </p:blipFill>
        <p:spPr bwMode="auto">
          <a:xfrm>
            <a:off x="4253280" y="2041282"/>
            <a:ext cx="1842720" cy="1534255"/>
          </a:xfrm>
          <a:prstGeom prst="rect">
            <a:avLst/>
          </a:prstGeom>
          <a:noFill/>
        </p:spPr>
      </p:pic>
      <p:pic>
        <p:nvPicPr>
          <p:cNvPr id="10" name="Picture 6" descr="Arc flash #3"/>
          <p:cNvPicPr>
            <a:picLocks noChangeAspect="1" noChangeArrowheads="1"/>
          </p:cNvPicPr>
          <p:nvPr/>
        </p:nvPicPr>
        <p:blipFill>
          <a:blip r:embed="rId6" cstate="print"/>
          <a:srcRect/>
          <a:stretch>
            <a:fillRect/>
          </a:stretch>
        </p:blipFill>
        <p:spPr bwMode="auto">
          <a:xfrm>
            <a:off x="4234961" y="4038600"/>
            <a:ext cx="1861039" cy="1767253"/>
          </a:xfrm>
          <a:prstGeom prst="rect">
            <a:avLst/>
          </a:prstGeom>
          <a:noFill/>
          <a:ln w="9525">
            <a:noFill/>
            <a:miter lim="800000"/>
            <a:headEnd/>
            <a:tailEnd/>
          </a:ln>
        </p:spPr>
      </p:pic>
    </p:spTree>
    <p:extLst>
      <p:ext uri="{BB962C8B-B14F-4D97-AF65-F5344CB8AC3E}">
        <p14:creationId xmlns:p14="http://schemas.microsoft.com/office/powerpoint/2010/main" val="16330550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914400" y="1143000"/>
            <a:ext cx="7467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606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62000"/>
          </a:xfrm>
        </p:spPr>
        <p:txBody>
          <a:bodyPr/>
          <a:lstStyle/>
          <a:p>
            <a:r>
              <a:rPr lang="en-US" dirty="0">
                <a:solidFill>
                  <a:schemeClr val="accent6"/>
                </a:solidFill>
              </a:rPr>
              <a:t>Control of Electrical Hazardous Energy</a:t>
            </a:r>
            <a:endParaRPr lang="en-US" dirty="0"/>
          </a:p>
        </p:txBody>
      </p:sp>
      <p:sp>
        <p:nvSpPr>
          <p:cNvPr id="4" name="Content Placeholder 13"/>
          <p:cNvSpPr>
            <a:spLocks noGrp="1"/>
          </p:cNvSpPr>
          <p:nvPr>
            <p:ph idx="1"/>
          </p:nvPr>
        </p:nvSpPr>
        <p:spPr>
          <a:xfrm>
            <a:off x="495300" y="1562099"/>
            <a:ext cx="8229600" cy="4525963"/>
          </a:xfrm>
        </p:spPr>
        <p:txBody>
          <a:bodyPr/>
          <a:lstStyle/>
          <a:p>
            <a:pPr>
              <a:buNone/>
            </a:pPr>
            <a:r>
              <a:rPr lang="en-US" dirty="0" smtClean="0"/>
              <a:t>Engineering Controls</a:t>
            </a:r>
          </a:p>
          <a:p>
            <a:r>
              <a:rPr lang="en-US" b="0" dirty="0" smtClean="0"/>
              <a:t>Enclosures</a:t>
            </a:r>
          </a:p>
          <a:p>
            <a:r>
              <a:rPr lang="en-US" b="0" dirty="0" smtClean="0"/>
              <a:t>Breakers</a:t>
            </a:r>
          </a:p>
          <a:p>
            <a:r>
              <a:rPr lang="en-US" b="0" dirty="0" smtClean="0"/>
              <a:t>Fuses</a:t>
            </a:r>
          </a:p>
          <a:p>
            <a:r>
              <a:rPr lang="en-US" b="0" dirty="0" smtClean="0"/>
              <a:t>Grounding</a:t>
            </a:r>
          </a:p>
          <a:p>
            <a:r>
              <a:rPr lang="en-US" b="0" dirty="0" smtClean="0"/>
              <a:t>GFCIs</a:t>
            </a:r>
          </a:p>
          <a:p>
            <a:r>
              <a:rPr lang="en-US" b="0" dirty="0" smtClean="0"/>
              <a:t>Insulation</a:t>
            </a:r>
          </a:p>
          <a:p>
            <a:r>
              <a:rPr lang="en-US" b="0" dirty="0" smtClean="0"/>
              <a:t>Interlocks</a:t>
            </a:r>
            <a:endParaRPr lang="en-US" b="0" dirty="0"/>
          </a:p>
        </p:txBody>
      </p:sp>
      <p:sp>
        <p:nvSpPr>
          <p:cNvPr id="5" name="Content Placeholder 15"/>
          <p:cNvSpPr txBox="1">
            <a:spLocks/>
          </p:cNvSpPr>
          <p:nvPr/>
        </p:nvSpPr>
        <p:spPr>
          <a:xfrm>
            <a:off x="4392489" y="1562100"/>
            <a:ext cx="4360985" cy="4602163"/>
          </a:xfrm>
          <a:prstGeom prst="rect">
            <a:avLst/>
          </a:prstGeom>
        </p:spPr>
        <p:txBody>
          <a:bodyPr/>
          <a:lstStyle>
            <a:lvl1pPr marL="342900" indent="-342900" algn="l" rtl="0" eaLnBrk="0" fontAlgn="base" hangingPunct="0">
              <a:spcBef>
                <a:spcPct val="20000"/>
              </a:spcBef>
              <a:spcAft>
                <a:spcPct val="0"/>
              </a:spcAft>
              <a:buClr>
                <a:srgbClr val="CC0000"/>
              </a:buClr>
              <a:buChar char="•"/>
              <a:defRPr sz="2800" b="1">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lr>
                <a:srgbClr val="CC0000"/>
              </a:buClr>
              <a:buChar char="–"/>
              <a:defRPr sz="24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lr>
                <a:srgbClr val="CC0000"/>
              </a:buClr>
              <a:buChar char="•"/>
              <a:defRPr sz="20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lr>
                <a:srgbClr val="CC0000"/>
              </a:buClr>
              <a:buChar char="–"/>
              <a:defRPr>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lr>
                <a:srgbClr val="CC0000"/>
              </a:buClr>
              <a:buChar char="»"/>
              <a:defRPr>
                <a:solidFill>
                  <a:schemeClr val="tx1"/>
                </a:solidFill>
                <a:latin typeface="+mn-lt"/>
                <a:ea typeface="ＭＳ Ｐゴシック" pitchFamily="1" charset="-128"/>
              </a:defRPr>
            </a:lvl5pPr>
            <a:lvl6pPr marL="2514600" indent="-228600" algn="l" rtl="0" fontAlgn="base">
              <a:spcBef>
                <a:spcPct val="20000"/>
              </a:spcBef>
              <a:spcAft>
                <a:spcPct val="0"/>
              </a:spcAft>
              <a:buClr>
                <a:srgbClr val="CC0000"/>
              </a:buClr>
              <a:buChar char="»"/>
              <a:defRPr>
                <a:solidFill>
                  <a:schemeClr val="tx1"/>
                </a:solidFill>
                <a:latin typeface="+mn-lt"/>
              </a:defRPr>
            </a:lvl6pPr>
            <a:lvl7pPr marL="2971800" indent="-228600" algn="l" rtl="0" fontAlgn="base">
              <a:spcBef>
                <a:spcPct val="20000"/>
              </a:spcBef>
              <a:spcAft>
                <a:spcPct val="0"/>
              </a:spcAft>
              <a:buClr>
                <a:srgbClr val="CC0000"/>
              </a:buClr>
              <a:buChar char="»"/>
              <a:defRPr>
                <a:solidFill>
                  <a:schemeClr val="tx1"/>
                </a:solidFill>
                <a:latin typeface="+mn-lt"/>
              </a:defRPr>
            </a:lvl7pPr>
            <a:lvl8pPr marL="3429000" indent="-228600" algn="l" rtl="0" fontAlgn="base">
              <a:spcBef>
                <a:spcPct val="20000"/>
              </a:spcBef>
              <a:spcAft>
                <a:spcPct val="0"/>
              </a:spcAft>
              <a:buClr>
                <a:srgbClr val="CC0000"/>
              </a:buClr>
              <a:buChar char="»"/>
              <a:defRPr>
                <a:solidFill>
                  <a:schemeClr val="tx1"/>
                </a:solidFill>
                <a:latin typeface="+mn-lt"/>
              </a:defRPr>
            </a:lvl8pPr>
            <a:lvl9pPr marL="3886200" indent="-228600" algn="l" rtl="0" fontAlgn="base">
              <a:spcBef>
                <a:spcPct val="20000"/>
              </a:spcBef>
              <a:spcAft>
                <a:spcPct val="0"/>
              </a:spcAft>
              <a:buClr>
                <a:srgbClr val="CC0000"/>
              </a:buClr>
              <a:buChar char="»"/>
              <a:defRPr>
                <a:solidFill>
                  <a:schemeClr val="tx1"/>
                </a:solidFill>
                <a:latin typeface="+mn-lt"/>
              </a:defRPr>
            </a:lvl9pPr>
          </a:lstStyle>
          <a:p>
            <a:pPr>
              <a:buFontTx/>
              <a:buNone/>
            </a:pPr>
            <a:r>
              <a:rPr lang="en-US" dirty="0" smtClean="0"/>
              <a:t>Administrative Controls</a:t>
            </a:r>
          </a:p>
          <a:p>
            <a:r>
              <a:rPr lang="en-US" b="0" dirty="0" smtClean="0"/>
              <a:t>Training</a:t>
            </a:r>
          </a:p>
          <a:p>
            <a:r>
              <a:rPr lang="en-US" b="0" dirty="0" smtClean="0"/>
              <a:t>Work Controls - SOPs, LO/TO</a:t>
            </a:r>
          </a:p>
          <a:p>
            <a:r>
              <a:rPr lang="en-US" b="0" dirty="0" smtClean="0"/>
              <a:t>Two person rule</a:t>
            </a:r>
          </a:p>
          <a:p>
            <a:r>
              <a:rPr lang="en-US" b="0" dirty="0" smtClean="0"/>
              <a:t>Protective equipment</a:t>
            </a:r>
          </a:p>
          <a:p>
            <a:r>
              <a:rPr lang="en-US" b="0" dirty="0" smtClean="0"/>
              <a:t>Warnings</a:t>
            </a:r>
          </a:p>
          <a:p>
            <a:endParaRPr lang="en-US" dirty="0"/>
          </a:p>
        </p:txBody>
      </p:sp>
      <p:pic>
        <p:nvPicPr>
          <p:cNvPr id="6" name="Picture 2"/>
          <p:cNvPicPr>
            <a:picLocks noChangeAspect="1" noChangeArrowheads="1"/>
          </p:cNvPicPr>
          <p:nvPr/>
        </p:nvPicPr>
        <p:blipFill>
          <a:blip r:embed="rId3" cstate="print"/>
          <a:srcRect/>
          <a:stretch>
            <a:fillRect/>
          </a:stretch>
        </p:blipFill>
        <p:spPr bwMode="auto">
          <a:xfrm>
            <a:off x="6746630" y="4724400"/>
            <a:ext cx="1401763" cy="1262063"/>
          </a:xfrm>
          <a:prstGeom prst="rect">
            <a:avLst/>
          </a:prstGeom>
          <a:noFill/>
          <a:ln w="9525">
            <a:solidFill>
              <a:schemeClr val="bg2"/>
            </a:solidFill>
            <a:miter lim="800000"/>
            <a:headEnd/>
            <a:tailEnd/>
          </a:ln>
        </p:spPr>
      </p:pic>
    </p:spTree>
    <p:extLst>
      <p:ext uri="{BB962C8B-B14F-4D97-AF65-F5344CB8AC3E}">
        <p14:creationId xmlns:p14="http://schemas.microsoft.com/office/powerpoint/2010/main" val="15484879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81000" y="762000"/>
            <a:ext cx="8229600" cy="1219200"/>
          </a:xfrm>
          <a:prstGeom prst="rect">
            <a:avLst/>
          </a:prstGeom>
        </p:spPr>
        <p:txBody>
          <a:bodyPr/>
          <a:lstStyle/>
          <a:p>
            <a:pPr eaLnBrk="1" hangingPunct="1"/>
            <a:r>
              <a:rPr lang="en-US" b="1" dirty="0" smtClean="0">
                <a:solidFill>
                  <a:srgbClr val="000099"/>
                </a:solidFill>
              </a:rPr>
              <a:t>Nationally Recognized Testing Laboratory (NRTL)</a:t>
            </a:r>
            <a:r>
              <a:rPr lang="en-US" dirty="0" smtClean="0">
                <a:solidFill>
                  <a:srgbClr val="000099"/>
                </a:solidFill>
              </a:rPr>
              <a:t/>
            </a:r>
            <a:br>
              <a:rPr lang="en-US" dirty="0" smtClean="0">
                <a:solidFill>
                  <a:srgbClr val="000099"/>
                </a:solidFill>
              </a:rPr>
            </a:br>
            <a:endParaRPr lang="en-US" dirty="0" smtClean="0">
              <a:solidFill>
                <a:srgbClr val="000099"/>
              </a:solidFill>
            </a:endParaRPr>
          </a:p>
        </p:txBody>
      </p:sp>
      <p:sp>
        <p:nvSpPr>
          <p:cNvPr id="11" name="Content Placeholder 10"/>
          <p:cNvSpPr>
            <a:spLocks noGrp="1"/>
          </p:cNvSpPr>
          <p:nvPr>
            <p:ph sz="half" idx="1"/>
          </p:nvPr>
        </p:nvSpPr>
        <p:spPr>
          <a:xfrm>
            <a:off x="460131" y="2351087"/>
            <a:ext cx="2743200" cy="4525963"/>
          </a:xfrm>
        </p:spPr>
        <p:txBody>
          <a:bodyPr/>
          <a:lstStyle/>
          <a:p>
            <a:r>
              <a:rPr lang="en-US" dirty="0" smtClean="0"/>
              <a:t>UL</a:t>
            </a:r>
          </a:p>
          <a:p>
            <a:endParaRPr lang="en-US" dirty="0" smtClean="0"/>
          </a:p>
          <a:p>
            <a:endParaRPr lang="en-US" dirty="0" smtClean="0"/>
          </a:p>
          <a:p>
            <a:r>
              <a:rPr lang="en-US" dirty="0" smtClean="0"/>
              <a:t>Canadian Standards Association</a:t>
            </a:r>
            <a:endParaRPr lang="en-US" dirty="0"/>
          </a:p>
        </p:txBody>
      </p:sp>
      <p:sp>
        <p:nvSpPr>
          <p:cNvPr id="6" name="Content Placeholder 5"/>
          <p:cNvSpPr>
            <a:spLocks noGrp="1"/>
          </p:cNvSpPr>
          <p:nvPr>
            <p:ph type="body" sz="half" idx="2"/>
          </p:nvPr>
        </p:nvSpPr>
        <p:spPr>
          <a:xfrm>
            <a:off x="3124200" y="2286000"/>
            <a:ext cx="5714999" cy="5099538"/>
          </a:xfrm>
        </p:spPr>
        <p:txBody>
          <a:bodyPr/>
          <a:lstStyle/>
          <a:p>
            <a:pPr marL="0" indent="0">
              <a:buNone/>
            </a:pPr>
            <a:r>
              <a:rPr lang="en-US" sz="2000" dirty="0" smtClean="0"/>
              <a:t>NRTLs, </a:t>
            </a:r>
            <a:r>
              <a:rPr lang="en-US" sz="2000" i="1" dirty="0" smtClean="0"/>
              <a:t>such as Underwriters Laboratories</a:t>
            </a:r>
            <a:r>
              <a:rPr lang="en-US" sz="2000" dirty="0" smtClean="0"/>
              <a:t> are third-party organizations </a:t>
            </a:r>
            <a:r>
              <a:rPr lang="en-US" sz="2000" i="1" u="sng" dirty="0" smtClean="0"/>
              <a:t>recognized</a:t>
            </a:r>
            <a:r>
              <a:rPr lang="en-US" sz="2000" u="sng" dirty="0" smtClean="0"/>
              <a:t> </a:t>
            </a:r>
            <a:r>
              <a:rPr lang="en-US" sz="2000" dirty="0" smtClean="0"/>
              <a:t>by </a:t>
            </a:r>
            <a:r>
              <a:rPr lang="en-US" sz="2000" b="0" dirty="0" smtClean="0"/>
              <a:t>OSHA as having the capability to provide </a:t>
            </a:r>
            <a:r>
              <a:rPr lang="en-US" sz="2000" b="0" i="1" u="sng" dirty="0" smtClean="0"/>
              <a:t>product safety testing</a:t>
            </a:r>
            <a:r>
              <a:rPr lang="en-US" sz="2000" b="0" dirty="0" smtClean="0"/>
              <a:t> and </a:t>
            </a:r>
            <a:r>
              <a:rPr lang="en-US" sz="2000" b="0" i="1" u="sng" dirty="0" smtClean="0"/>
              <a:t>certification</a:t>
            </a:r>
            <a:r>
              <a:rPr lang="en-US" sz="2000" b="0" i="1" dirty="0" smtClean="0"/>
              <a:t> </a:t>
            </a:r>
            <a:r>
              <a:rPr lang="en-US" sz="2000" b="0" dirty="0" smtClean="0"/>
              <a:t>services to manufacturers of a wide range of products for use in the American workplace. </a:t>
            </a:r>
            <a:endParaRPr lang="en-US" sz="2000" b="0" i="1" dirty="0" smtClean="0"/>
          </a:p>
          <a:p>
            <a:endParaRPr lang="en-US" sz="2000" dirty="0" smtClean="0"/>
          </a:p>
          <a:p>
            <a:pPr marL="0" indent="0">
              <a:buNone/>
            </a:pPr>
            <a:r>
              <a:rPr lang="en-US" sz="2000" b="0" dirty="0" smtClean="0"/>
              <a:t>The use of NRTL approved equipment is required because these usually have inherently designed systems to prevent injury.   </a:t>
            </a:r>
            <a:endParaRPr lang="en-US" sz="2000" dirty="0"/>
          </a:p>
        </p:txBody>
      </p:sp>
      <p:pic>
        <p:nvPicPr>
          <p:cNvPr id="37891" name="Picture 3" descr="Graphic of UL Listing Mark"/>
          <p:cNvPicPr>
            <a:picLocks noChangeAspect="1" noChangeArrowheads="1"/>
          </p:cNvPicPr>
          <p:nvPr/>
        </p:nvPicPr>
        <p:blipFill>
          <a:blip r:embed="rId3" cstate="print"/>
          <a:srcRect/>
          <a:stretch>
            <a:fillRect/>
          </a:stretch>
        </p:blipFill>
        <p:spPr bwMode="auto">
          <a:xfrm>
            <a:off x="1651671" y="2590800"/>
            <a:ext cx="1143000" cy="984738"/>
          </a:xfrm>
          <a:prstGeom prst="rect">
            <a:avLst/>
          </a:prstGeom>
          <a:noFill/>
          <a:ln w="9525">
            <a:solidFill>
              <a:schemeClr val="bg2"/>
            </a:solidFill>
            <a:miter lim="800000"/>
            <a:headEnd/>
            <a:tailEnd/>
          </a:ln>
        </p:spPr>
      </p:pic>
      <p:pic>
        <p:nvPicPr>
          <p:cNvPr id="4098" name="Picture 2" descr="C:\Users\burdgeg\Pictures\csa_us.gif"/>
          <p:cNvPicPr>
            <a:picLocks noChangeAspect="1" noChangeArrowheads="1"/>
          </p:cNvPicPr>
          <p:nvPr/>
        </p:nvPicPr>
        <p:blipFill>
          <a:blip r:embed="rId4" cstate="print"/>
          <a:srcRect/>
          <a:stretch>
            <a:fillRect/>
          </a:stretch>
        </p:blipFill>
        <p:spPr bwMode="auto">
          <a:xfrm>
            <a:off x="1800224" y="5562600"/>
            <a:ext cx="845893" cy="882161"/>
          </a:xfrm>
          <a:prstGeom prst="rect">
            <a:avLst/>
          </a:prstGeom>
          <a:noFill/>
        </p:spPr>
      </p:pic>
    </p:spTree>
    <p:extLst>
      <p:ext uri="{BB962C8B-B14F-4D97-AF65-F5344CB8AC3E}">
        <p14:creationId xmlns:p14="http://schemas.microsoft.com/office/powerpoint/2010/main" val="13953217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685800"/>
            <a:ext cx="7924800" cy="1066800"/>
          </a:xfrm>
        </p:spPr>
        <p:txBody>
          <a:bodyPr/>
          <a:lstStyle/>
          <a:p>
            <a:r>
              <a:rPr lang="en-US" b="1" dirty="0" smtClean="0">
                <a:solidFill>
                  <a:schemeClr val="accent6"/>
                </a:solidFill>
              </a:rPr>
              <a:t>Ground-Fault Circuit Interrupters (GFCIs)</a:t>
            </a:r>
          </a:p>
        </p:txBody>
      </p:sp>
      <p:sp>
        <p:nvSpPr>
          <p:cNvPr id="44035" name="Content Placeholder 2"/>
          <p:cNvSpPr>
            <a:spLocks noGrp="1"/>
          </p:cNvSpPr>
          <p:nvPr>
            <p:ph idx="1"/>
          </p:nvPr>
        </p:nvSpPr>
        <p:spPr>
          <a:xfrm>
            <a:off x="304800" y="1752600"/>
            <a:ext cx="8423031" cy="4764454"/>
          </a:xfrm>
        </p:spPr>
        <p:txBody>
          <a:bodyPr/>
          <a:lstStyle/>
          <a:p>
            <a:r>
              <a:rPr lang="en-US" sz="2800" b="0" dirty="0" smtClean="0"/>
              <a:t>GFCIs interrupt the flow of electricity when an unintended electrical fault occurs.</a:t>
            </a:r>
          </a:p>
          <a:p>
            <a:r>
              <a:rPr lang="en-US" sz="2800" b="0" dirty="0" smtClean="0"/>
              <a:t>Use of GFCIs is the most important factor for reducing electrocutions over the past twenty years.</a:t>
            </a:r>
          </a:p>
          <a:p>
            <a:r>
              <a:rPr lang="en-US" sz="2800" b="0" dirty="0" smtClean="0"/>
              <a:t>GFCIs are required for all cord and plug connected equipment supplied by 125 volt, 15-, 20- or 30-amp circuits.</a:t>
            </a:r>
          </a:p>
          <a:p>
            <a:r>
              <a:rPr lang="en-US" sz="2800" b="0" dirty="0" smtClean="0"/>
              <a:t>GFCIs are required for all outdoor and indoor locations where damp or wet conditions could occur.</a:t>
            </a:r>
          </a:p>
          <a:p>
            <a:endParaRPr lang="en-US" dirty="0" smtClean="0"/>
          </a:p>
        </p:txBody>
      </p:sp>
    </p:spTree>
    <p:extLst>
      <p:ext uri="{BB962C8B-B14F-4D97-AF65-F5344CB8AC3E}">
        <p14:creationId xmlns:p14="http://schemas.microsoft.com/office/powerpoint/2010/main" val="16272964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685800"/>
            <a:ext cx="8229600" cy="990600"/>
          </a:xfrm>
          <a:prstGeom prst="rect">
            <a:avLst/>
          </a:prstGeom>
        </p:spPr>
        <p:txBody>
          <a:bodyPr/>
          <a:lstStyle/>
          <a:p>
            <a:r>
              <a:rPr lang="en-US" dirty="0" smtClean="0">
                <a:solidFill>
                  <a:schemeClr val="accent6"/>
                </a:solidFill>
              </a:rPr>
              <a:t>Electrical Protective Device </a:t>
            </a:r>
            <a:endParaRPr lang="en-US" dirty="0">
              <a:solidFill>
                <a:schemeClr val="accent6"/>
              </a:solidFill>
            </a:endParaRPr>
          </a:p>
        </p:txBody>
      </p:sp>
      <p:sp>
        <p:nvSpPr>
          <p:cNvPr id="3" name="Content Placeholder 2"/>
          <p:cNvSpPr>
            <a:spLocks noGrp="1"/>
          </p:cNvSpPr>
          <p:nvPr>
            <p:ph sz="half" idx="4294967295"/>
          </p:nvPr>
        </p:nvSpPr>
        <p:spPr>
          <a:xfrm>
            <a:off x="762000" y="1600200"/>
            <a:ext cx="7620000" cy="4525963"/>
          </a:xfrm>
          <a:prstGeom prst="rect">
            <a:avLst/>
          </a:prstGeom>
        </p:spPr>
        <p:txBody>
          <a:bodyPr/>
          <a:lstStyle/>
          <a:p>
            <a:r>
              <a:rPr lang="en-US" b="0" dirty="0" smtClean="0"/>
              <a:t>Circuit breakers and fuses are over current devices which shut off the electricity flow if an overload or ground-fault in the circuit occurs. Circuit breakers and fuses protect equipment and facilities.</a:t>
            </a:r>
          </a:p>
          <a:p>
            <a:r>
              <a:rPr lang="en-US" b="0" dirty="0" smtClean="0"/>
              <a:t>Work done on circuit breakers and fuses should only be done be qualified workers.</a:t>
            </a:r>
          </a:p>
          <a:p>
            <a:r>
              <a:rPr lang="en-US" b="0" dirty="0" smtClean="0"/>
              <a:t>The only device whose sole purpose is to protect people is the GFCI.</a:t>
            </a:r>
          </a:p>
        </p:txBody>
      </p:sp>
    </p:spTree>
    <p:extLst>
      <p:ext uri="{BB962C8B-B14F-4D97-AF65-F5344CB8AC3E}">
        <p14:creationId xmlns:p14="http://schemas.microsoft.com/office/powerpoint/2010/main" val="26374625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685800"/>
            <a:ext cx="8229600" cy="762000"/>
          </a:xfrm>
          <a:prstGeom prst="rect">
            <a:avLst/>
          </a:prstGeom>
        </p:spPr>
        <p:txBody>
          <a:bodyPr/>
          <a:lstStyle/>
          <a:p>
            <a:r>
              <a:rPr lang="en-US" dirty="0" smtClean="0">
                <a:solidFill>
                  <a:schemeClr val="accent6"/>
                </a:solidFill>
              </a:rPr>
              <a:t>Inadequate Wiring Hazards</a:t>
            </a:r>
            <a:endParaRPr lang="en-US" dirty="0">
              <a:solidFill>
                <a:schemeClr val="accent6"/>
              </a:solidFill>
            </a:endParaRPr>
          </a:p>
        </p:txBody>
      </p:sp>
      <p:sp>
        <p:nvSpPr>
          <p:cNvPr id="3" name="Content Placeholder 2"/>
          <p:cNvSpPr>
            <a:spLocks noGrp="1"/>
          </p:cNvSpPr>
          <p:nvPr>
            <p:ph sz="half" idx="4294967295"/>
          </p:nvPr>
        </p:nvSpPr>
        <p:spPr>
          <a:xfrm>
            <a:off x="762000" y="1600200"/>
            <a:ext cx="7620000" cy="4525963"/>
          </a:xfrm>
          <a:prstGeom prst="rect">
            <a:avLst/>
          </a:prstGeom>
        </p:spPr>
        <p:txBody>
          <a:bodyPr/>
          <a:lstStyle/>
          <a:p>
            <a:r>
              <a:rPr lang="en-US" sz="2000" dirty="0" smtClean="0"/>
              <a:t>A hazard exists when a wire is too small to carry the current</a:t>
            </a:r>
          </a:p>
          <a:p>
            <a:pPr lvl="1"/>
            <a:r>
              <a:rPr lang="en-US" sz="2000" dirty="0" smtClean="0"/>
              <a:t>If a tool draws more current than the cord can handle, a fire can occur without tripping the circuit breaker</a:t>
            </a:r>
          </a:p>
          <a:p>
            <a:pPr marL="457200" lvl="1"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92336478"/>
              </p:ext>
            </p:extLst>
          </p:nvPr>
        </p:nvGraphicFramePr>
        <p:xfrm>
          <a:off x="1066800" y="3047999"/>
          <a:ext cx="7467600" cy="3423142"/>
        </p:xfrm>
        <a:graphic>
          <a:graphicData uri="http://schemas.openxmlformats.org/drawingml/2006/table">
            <a:tbl>
              <a:tblPr/>
              <a:tblGrid>
                <a:gridCol w="2489200"/>
                <a:gridCol w="2489200"/>
                <a:gridCol w="2489200"/>
              </a:tblGrid>
              <a:tr h="299741">
                <a:tc>
                  <a:txBody>
                    <a:bodyPr/>
                    <a:lstStyle/>
                    <a:p>
                      <a:pPr algn="ctr"/>
                      <a:r>
                        <a:rPr lang="en-US" sz="1400" b="1" dirty="0">
                          <a:solidFill>
                            <a:schemeClr val="bg1">
                              <a:lumMod val="95000"/>
                            </a:schemeClr>
                          </a:solidFill>
                        </a:rPr>
                        <a:t>Wire Use</a:t>
                      </a:r>
                      <a:endParaRPr lang="en-US" sz="1400" dirty="0">
                        <a:solidFill>
                          <a:schemeClr val="bg1">
                            <a:lumMod val="95000"/>
                          </a:schemeClr>
                        </a:solidFill>
                      </a:endParaRPr>
                    </a:p>
                  </a:txBody>
                  <a:tcPr marL="33182" marR="33182" marT="33182" marB="33182" anchor="ctr">
                    <a:lnL>
                      <a:noFill/>
                    </a:lnL>
                    <a:lnR>
                      <a:noFill/>
                    </a:lnR>
                    <a:lnT>
                      <a:noFill/>
                    </a:lnT>
                    <a:lnB>
                      <a:noFill/>
                    </a:lnB>
                    <a:solidFill>
                      <a:srgbClr val="0000FF"/>
                    </a:solidFill>
                  </a:tcPr>
                </a:tc>
                <a:tc>
                  <a:txBody>
                    <a:bodyPr/>
                    <a:lstStyle/>
                    <a:p>
                      <a:pPr algn="ctr"/>
                      <a:r>
                        <a:rPr lang="en-US" sz="1400" b="1" dirty="0">
                          <a:solidFill>
                            <a:schemeClr val="bg1">
                              <a:lumMod val="95000"/>
                            </a:schemeClr>
                          </a:solidFill>
                        </a:rPr>
                        <a:t>Rated </a:t>
                      </a:r>
                      <a:r>
                        <a:rPr lang="en-US" sz="1400" b="1" dirty="0" err="1">
                          <a:solidFill>
                            <a:schemeClr val="bg1">
                              <a:lumMod val="95000"/>
                            </a:schemeClr>
                          </a:solidFill>
                        </a:rPr>
                        <a:t>Ampacity</a:t>
                      </a:r>
                      <a:endParaRPr lang="en-US" sz="1400" dirty="0">
                        <a:solidFill>
                          <a:schemeClr val="bg1">
                            <a:lumMod val="95000"/>
                          </a:schemeClr>
                        </a:solidFill>
                      </a:endParaRPr>
                    </a:p>
                  </a:txBody>
                  <a:tcPr marL="33182" marR="33182" marT="33182" marB="33182" anchor="ctr">
                    <a:lnL>
                      <a:noFill/>
                    </a:lnL>
                    <a:lnR>
                      <a:noFill/>
                    </a:lnR>
                    <a:lnT>
                      <a:noFill/>
                    </a:lnT>
                    <a:lnB>
                      <a:noFill/>
                    </a:lnB>
                    <a:solidFill>
                      <a:srgbClr val="0000FF"/>
                    </a:solidFill>
                  </a:tcPr>
                </a:tc>
                <a:tc>
                  <a:txBody>
                    <a:bodyPr/>
                    <a:lstStyle/>
                    <a:p>
                      <a:pPr algn="ctr"/>
                      <a:r>
                        <a:rPr lang="en-US" sz="1400" b="1">
                          <a:solidFill>
                            <a:schemeClr val="bg1">
                              <a:lumMod val="95000"/>
                            </a:schemeClr>
                          </a:solidFill>
                        </a:rPr>
                        <a:t>Wire Gauge</a:t>
                      </a:r>
                      <a:endParaRPr lang="en-US" sz="1400">
                        <a:solidFill>
                          <a:schemeClr val="bg1">
                            <a:lumMod val="95000"/>
                          </a:schemeClr>
                        </a:solidFill>
                      </a:endParaRPr>
                    </a:p>
                  </a:txBody>
                  <a:tcPr marL="33182" marR="33182" marT="33182" marB="33182" anchor="ctr">
                    <a:lnL>
                      <a:noFill/>
                    </a:lnL>
                    <a:lnR>
                      <a:noFill/>
                    </a:lnR>
                    <a:lnT>
                      <a:noFill/>
                    </a:lnT>
                    <a:lnB>
                      <a:noFill/>
                    </a:lnB>
                    <a:solidFill>
                      <a:srgbClr val="0000FF"/>
                    </a:solidFill>
                  </a:tcPr>
                </a:tc>
              </a:tr>
              <a:tr h="528369">
                <a:tc>
                  <a:txBody>
                    <a:bodyPr/>
                    <a:lstStyle/>
                    <a:p>
                      <a:pPr algn="ctr"/>
                      <a:r>
                        <a:rPr lang="en-US" sz="1400" dirty="0">
                          <a:solidFill>
                            <a:schemeClr val="tx1"/>
                          </a:solidFill>
                        </a:rPr>
                        <a:t>Low-voltage Lighting and Lamp Cords</a:t>
                      </a:r>
                    </a:p>
                  </a:txBody>
                  <a:tcPr marL="33182" marR="33182" marT="33182" marB="33182" anchor="ctr">
                    <a:lnL>
                      <a:noFill/>
                    </a:lnL>
                    <a:lnR>
                      <a:noFill/>
                    </a:lnR>
                    <a:lnT>
                      <a:noFill/>
                    </a:lnT>
                    <a:lnB>
                      <a:noFill/>
                    </a:lnB>
                  </a:tcPr>
                </a:tc>
                <a:tc>
                  <a:txBody>
                    <a:bodyPr/>
                    <a:lstStyle/>
                    <a:p>
                      <a:pPr algn="ctr"/>
                      <a:r>
                        <a:rPr lang="en-US" sz="1400" dirty="0">
                          <a:solidFill>
                            <a:schemeClr val="tx1"/>
                          </a:solidFill>
                        </a:rPr>
                        <a:t>10 Amps</a:t>
                      </a:r>
                    </a:p>
                  </a:txBody>
                  <a:tcPr marL="33182" marR="33182" marT="33182" marB="33182" anchor="ctr">
                    <a:lnL>
                      <a:noFill/>
                    </a:lnL>
                    <a:lnR>
                      <a:noFill/>
                    </a:lnR>
                    <a:lnT>
                      <a:noFill/>
                    </a:lnT>
                    <a:lnB>
                      <a:noFill/>
                    </a:lnB>
                  </a:tcPr>
                </a:tc>
                <a:tc>
                  <a:txBody>
                    <a:bodyPr/>
                    <a:lstStyle/>
                    <a:p>
                      <a:pPr algn="ctr"/>
                      <a:r>
                        <a:rPr lang="en-US" sz="1400" dirty="0">
                          <a:solidFill>
                            <a:schemeClr val="tx1"/>
                          </a:solidFill>
                        </a:rPr>
                        <a:t>18 Gauge</a:t>
                      </a:r>
                    </a:p>
                  </a:txBody>
                  <a:tcPr marL="33182" marR="33182" marT="33182" marB="33182" anchor="ctr">
                    <a:lnL>
                      <a:noFill/>
                    </a:lnL>
                    <a:lnR>
                      <a:noFill/>
                    </a:lnR>
                    <a:lnT>
                      <a:noFill/>
                    </a:lnT>
                    <a:lnB>
                      <a:noFill/>
                    </a:lnB>
                  </a:tcPr>
                </a:tc>
              </a:tr>
              <a:tr h="299741">
                <a:tc>
                  <a:txBody>
                    <a:bodyPr/>
                    <a:lstStyle/>
                    <a:p>
                      <a:pPr algn="ctr"/>
                      <a:r>
                        <a:rPr lang="en-US" sz="1400" b="1" dirty="0">
                          <a:solidFill>
                            <a:schemeClr val="tx1"/>
                          </a:solidFill>
                        </a:rPr>
                        <a:t>Extension Cords</a:t>
                      </a:r>
                    </a:p>
                  </a:txBody>
                  <a:tcPr marL="33182" marR="33182" marT="33182" marB="33182" anchor="ctr">
                    <a:lnL>
                      <a:noFill/>
                    </a:lnL>
                    <a:lnR>
                      <a:noFill/>
                    </a:lnR>
                    <a:lnT>
                      <a:noFill/>
                    </a:lnT>
                    <a:lnB>
                      <a:noFill/>
                    </a:lnB>
                  </a:tcPr>
                </a:tc>
                <a:tc>
                  <a:txBody>
                    <a:bodyPr/>
                    <a:lstStyle/>
                    <a:p>
                      <a:pPr algn="ctr"/>
                      <a:r>
                        <a:rPr lang="en-US" sz="1400" b="1" dirty="0">
                          <a:solidFill>
                            <a:schemeClr val="tx1"/>
                          </a:solidFill>
                        </a:rPr>
                        <a:t>13 Amps </a:t>
                      </a:r>
                    </a:p>
                  </a:txBody>
                  <a:tcPr marL="33182" marR="33182" marT="33182" marB="33182" anchor="ctr">
                    <a:lnL>
                      <a:noFill/>
                    </a:lnL>
                    <a:lnR>
                      <a:noFill/>
                    </a:lnR>
                    <a:lnT>
                      <a:noFill/>
                    </a:lnT>
                    <a:lnB>
                      <a:noFill/>
                    </a:lnB>
                  </a:tcPr>
                </a:tc>
                <a:tc>
                  <a:txBody>
                    <a:bodyPr/>
                    <a:lstStyle/>
                    <a:p>
                      <a:pPr algn="ctr"/>
                      <a:r>
                        <a:rPr lang="en-US" sz="1400" b="1" dirty="0">
                          <a:solidFill>
                            <a:schemeClr val="tx1"/>
                          </a:solidFill>
                        </a:rPr>
                        <a:t>16 Gauge</a:t>
                      </a:r>
                    </a:p>
                  </a:txBody>
                  <a:tcPr marL="33182" marR="33182" marT="33182" marB="33182" anchor="ctr">
                    <a:lnL>
                      <a:noFill/>
                    </a:lnL>
                    <a:lnR>
                      <a:noFill/>
                    </a:lnR>
                    <a:lnT>
                      <a:noFill/>
                    </a:lnT>
                    <a:lnB>
                      <a:noFill/>
                    </a:lnB>
                  </a:tcPr>
                </a:tc>
              </a:tr>
              <a:tr h="528369">
                <a:tc>
                  <a:txBody>
                    <a:bodyPr/>
                    <a:lstStyle/>
                    <a:p>
                      <a:pPr algn="ctr"/>
                      <a:r>
                        <a:rPr lang="en-US" sz="1400" dirty="0">
                          <a:solidFill>
                            <a:schemeClr val="tx1"/>
                          </a:solidFill>
                        </a:rPr>
                        <a:t>Light Fixtures, Lamps, Lighting Runs</a:t>
                      </a:r>
                    </a:p>
                  </a:txBody>
                  <a:tcPr marL="33182" marR="33182" marT="33182" marB="33182" anchor="ctr">
                    <a:lnL>
                      <a:noFill/>
                    </a:lnL>
                    <a:lnR>
                      <a:noFill/>
                    </a:lnR>
                    <a:lnT>
                      <a:noFill/>
                    </a:lnT>
                    <a:lnB>
                      <a:noFill/>
                    </a:lnB>
                  </a:tcPr>
                </a:tc>
                <a:tc>
                  <a:txBody>
                    <a:bodyPr/>
                    <a:lstStyle/>
                    <a:p>
                      <a:pPr algn="ctr"/>
                      <a:r>
                        <a:rPr lang="en-US" sz="1400" dirty="0">
                          <a:solidFill>
                            <a:schemeClr val="tx1"/>
                          </a:solidFill>
                        </a:rPr>
                        <a:t>15 Amps</a:t>
                      </a:r>
                    </a:p>
                  </a:txBody>
                  <a:tcPr marL="33182" marR="33182" marT="33182" marB="33182" anchor="ctr">
                    <a:lnL>
                      <a:noFill/>
                    </a:lnL>
                    <a:lnR>
                      <a:noFill/>
                    </a:lnR>
                    <a:lnT>
                      <a:noFill/>
                    </a:lnT>
                    <a:lnB>
                      <a:noFill/>
                    </a:lnB>
                  </a:tcPr>
                </a:tc>
                <a:tc>
                  <a:txBody>
                    <a:bodyPr/>
                    <a:lstStyle/>
                    <a:p>
                      <a:pPr algn="ctr"/>
                      <a:r>
                        <a:rPr lang="en-US" sz="1400" dirty="0">
                          <a:solidFill>
                            <a:schemeClr val="tx1"/>
                          </a:solidFill>
                        </a:rPr>
                        <a:t>14 Gauge</a:t>
                      </a:r>
                    </a:p>
                  </a:txBody>
                  <a:tcPr marL="33182" marR="33182" marT="33182" marB="33182" anchor="ctr">
                    <a:lnL>
                      <a:noFill/>
                    </a:lnL>
                    <a:lnR>
                      <a:noFill/>
                    </a:lnR>
                    <a:lnT>
                      <a:noFill/>
                    </a:lnT>
                    <a:lnB>
                      <a:noFill/>
                    </a:lnB>
                  </a:tcPr>
                </a:tc>
              </a:tr>
              <a:tr h="756997">
                <a:tc>
                  <a:txBody>
                    <a:bodyPr/>
                    <a:lstStyle/>
                    <a:p>
                      <a:pPr algn="ctr"/>
                      <a:r>
                        <a:rPr lang="en-US" sz="1400" dirty="0">
                          <a:solidFill>
                            <a:schemeClr val="tx1"/>
                          </a:solidFill>
                        </a:rPr>
                        <a:t>Receptacles, 110-volt Air Conditioners, Sump Pumps, Kitchen Appliances</a:t>
                      </a:r>
                    </a:p>
                  </a:txBody>
                  <a:tcPr marL="33182" marR="33182" marT="33182" marB="33182" anchor="ctr">
                    <a:lnL>
                      <a:noFill/>
                    </a:lnL>
                    <a:lnR>
                      <a:noFill/>
                    </a:lnR>
                    <a:lnT>
                      <a:noFill/>
                    </a:lnT>
                    <a:lnB>
                      <a:noFill/>
                    </a:lnB>
                  </a:tcPr>
                </a:tc>
                <a:tc>
                  <a:txBody>
                    <a:bodyPr/>
                    <a:lstStyle/>
                    <a:p>
                      <a:pPr algn="ctr"/>
                      <a:r>
                        <a:rPr lang="en-US" sz="1400" dirty="0">
                          <a:solidFill>
                            <a:schemeClr val="tx1"/>
                          </a:solidFill>
                        </a:rPr>
                        <a:t>20 Amps</a:t>
                      </a:r>
                    </a:p>
                  </a:txBody>
                  <a:tcPr marL="33182" marR="33182" marT="33182" marB="33182" anchor="ctr">
                    <a:lnL>
                      <a:noFill/>
                    </a:lnL>
                    <a:lnR>
                      <a:noFill/>
                    </a:lnR>
                    <a:lnT>
                      <a:noFill/>
                    </a:lnT>
                    <a:lnB>
                      <a:noFill/>
                    </a:lnB>
                  </a:tcPr>
                </a:tc>
                <a:tc>
                  <a:txBody>
                    <a:bodyPr/>
                    <a:lstStyle/>
                    <a:p>
                      <a:pPr algn="ctr"/>
                      <a:r>
                        <a:rPr lang="en-US" sz="1400" dirty="0">
                          <a:solidFill>
                            <a:schemeClr val="tx1"/>
                          </a:solidFill>
                        </a:rPr>
                        <a:t>12 Gauge</a:t>
                      </a:r>
                    </a:p>
                  </a:txBody>
                  <a:tcPr marL="33182" marR="33182" marT="33182" marB="33182" anchor="ctr">
                    <a:lnL>
                      <a:noFill/>
                    </a:lnL>
                    <a:lnR>
                      <a:noFill/>
                    </a:lnR>
                    <a:lnT>
                      <a:noFill/>
                    </a:lnT>
                    <a:lnB>
                      <a:noFill/>
                    </a:lnB>
                  </a:tcPr>
                </a:tc>
              </a:tr>
              <a:tr h="1009925">
                <a:tc>
                  <a:txBody>
                    <a:bodyPr/>
                    <a:lstStyle/>
                    <a:p>
                      <a:pPr algn="ctr"/>
                      <a:r>
                        <a:rPr lang="en-US" sz="1400" dirty="0">
                          <a:solidFill>
                            <a:schemeClr val="tx1"/>
                          </a:solidFill>
                        </a:rPr>
                        <a:t>Electric Clothes Dryers, 220-volt Window Air Conditioners, Built-in Ovens, Electric Water Heaters</a:t>
                      </a:r>
                    </a:p>
                  </a:txBody>
                  <a:tcPr marL="33182" marR="33182" marT="33182" marB="33182" anchor="ctr">
                    <a:lnL>
                      <a:noFill/>
                    </a:lnL>
                    <a:lnR>
                      <a:noFill/>
                    </a:lnR>
                    <a:lnT>
                      <a:noFill/>
                    </a:lnT>
                    <a:lnB>
                      <a:noFill/>
                    </a:lnB>
                  </a:tcPr>
                </a:tc>
                <a:tc>
                  <a:txBody>
                    <a:bodyPr/>
                    <a:lstStyle/>
                    <a:p>
                      <a:pPr algn="ctr"/>
                      <a:r>
                        <a:rPr lang="en-US" sz="1400" dirty="0">
                          <a:solidFill>
                            <a:schemeClr val="tx1"/>
                          </a:solidFill>
                        </a:rPr>
                        <a:t>30 Amps</a:t>
                      </a:r>
                    </a:p>
                  </a:txBody>
                  <a:tcPr marL="33182" marR="33182" marT="33182" marB="33182" anchor="ctr">
                    <a:lnL>
                      <a:noFill/>
                    </a:lnL>
                    <a:lnR>
                      <a:noFill/>
                    </a:lnR>
                    <a:lnT>
                      <a:noFill/>
                    </a:lnT>
                    <a:lnB>
                      <a:noFill/>
                    </a:lnB>
                  </a:tcPr>
                </a:tc>
                <a:tc>
                  <a:txBody>
                    <a:bodyPr/>
                    <a:lstStyle/>
                    <a:p>
                      <a:pPr algn="ctr"/>
                      <a:r>
                        <a:rPr lang="en-US" sz="1400" dirty="0">
                          <a:solidFill>
                            <a:schemeClr val="tx1"/>
                          </a:solidFill>
                        </a:rPr>
                        <a:t>10 Gauge</a:t>
                      </a:r>
                    </a:p>
                  </a:txBody>
                  <a:tcPr marL="33182" marR="33182" marT="33182" marB="33182" anchor="ctr">
                    <a:lnL>
                      <a:noFill/>
                    </a:lnL>
                    <a:lnR>
                      <a:noFill/>
                    </a:lnR>
                    <a:lnT>
                      <a:noFill/>
                    </a:lnT>
                    <a:lnB>
                      <a:noFill/>
                    </a:lnB>
                  </a:tcPr>
                </a:tc>
              </a:tr>
            </a:tbl>
          </a:graphicData>
        </a:graphic>
      </p:graphicFrame>
    </p:spTree>
    <p:extLst>
      <p:ext uri="{BB962C8B-B14F-4D97-AF65-F5344CB8AC3E}">
        <p14:creationId xmlns:p14="http://schemas.microsoft.com/office/powerpoint/2010/main" val="11980200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685800"/>
            <a:ext cx="8229600" cy="990600"/>
          </a:xfrm>
          <a:prstGeom prst="rect">
            <a:avLst/>
          </a:prstGeom>
        </p:spPr>
        <p:txBody>
          <a:bodyPr/>
          <a:lstStyle/>
          <a:p>
            <a:r>
              <a:rPr lang="en-US" dirty="0" smtClean="0">
                <a:solidFill>
                  <a:schemeClr val="accent6"/>
                </a:solidFill>
              </a:rPr>
              <a:t>Grounding Hazards </a:t>
            </a:r>
            <a:endParaRPr lang="en-US" dirty="0">
              <a:solidFill>
                <a:schemeClr val="accent6"/>
              </a:solidFill>
            </a:endParaRPr>
          </a:p>
        </p:txBody>
      </p:sp>
      <p:sp>
        <p:nvSpPr>
          <p:cNvPr id="3" name="Content Placeholder 2"/>
          <p:cNvSpPr>
            <a:spLocks noGrp="1"/>
          </p:cNvSpPr>
          <p:nvPr>
            <p:ph sz="half" idx="4294967295"/>
          </p:nvPr>
        </p:nvSpPr>
        <p:spPr>
          <a:xfrm>
            <a:off x="762000" y="1600200"/>
            <a:ext cx="7620000" cy="4525963"/>
          </a:xfrm>
          <a:prstGeom prst="rect">
            <a:avLst/>
          </a:prstGeom>
        </p:spPr>
        <p:txBody>
          <a:bodyPr/>
          <a:lstStyle/>
          <a:p>
            <a:r>
              <a:rPr lang="en-US" b="0" dirty="0" smtClean="0"/>
              <a:t>Conductive parts of an electrical wiring system (tools, ceiling light fixtures, switch plates, conduits, etc.) we touch should be at zero volts relative to ground.</a:t>
            </a:r>
          </a:p>
          <a:p>
            <a:r>
              <a:rPr lang="en-US" b="0" dirty="0" smtClean="0"/>
              <a:t>Housing of motors, appliances, fixtures or tools that are improperly grounded may become energized.</a:t>
            </a:r>
          </a:p>
          <a:p>
            <a:r>
              <a:rPr lang="en-US" b="0" dirty="0" smtClean="0"/>
              <a:t>If you come into contact with improperly grounded electrical device, you will be shocked.</a:t>
            </a:r>
          </a:p>
        </p:txBody>
      </p:sp>
    </p:spTree>
    <p:extLst>
      <p:ext uri="{BB962C8B-B14F-4D97-AF65-F5344CB8AC3E}">
        <p14:creationId xmlns:p14="http://schemas.microsoft.com/office/powerpoint/2010/main" val="6608861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609600"/>
            <a:ext cx="8229600" cy="838200"/>
          </a:xfrm>
          <a:prstGeom prst="rect">
            <a:avLst/>
          </a:prstGeom>
        </p:spPr>
        <p:txBody>
          <a:bodyPr/>
          <a:lstStyle/>
          <a:p>
            <a:r>
              <a:rPr lang="en-US" dirty="0" smtClean="0">
                <a:solidFill>
                  <a:schemeClr val="accent6"/>
                </a:solidFill>
              </a:rPr>
              <a:t>Overhead Power Line Hazards</a:t>
            </a:r>
            <a:endParaRPr lang="en-US" dirty="0">
              <a:solidFill>
                <a:schemeClr val="accent6"/>
              </a:solidFill>
            </a:endParaRPr>
          </a:p>
        </p:txBody>
      </p:sp>
      <p:sp>
        <p:nvSpPr>
          <p:cNvPr id="3" name="Content Placeholder 2"/>
          <p:cNvSpPr>
            <a:spLocks noGrp="1"/>
          </p:cNvSpPr>
          <p:nvPr>
            <p:ph sz="half" idx="4294967295"/>
          </p:nvPr>
        </p:nvSpPr>
        <p:spPr>
          <a:xfrm>
            <a:off x="266700" y="1371600"/>
            <a:ext cx="6362700" cy="5410200"/>
          </a:xfrm>
          <a:prstGeom prst="rect">
            <a:avLst/>
          </a:prstGeom>
        </p:spPr>
        <p:txBody>
          <a:bodyPr/>
          <a:lstStyle/>
          <a:p>
            <a:r>
              <a:rPr lang="en-US" sz="2200" b="0" dirty="0" smtClean="0"/>
              <a:t>Death or serious injury occurs if an antenna comes into contact with overhead power lines. The safe distance for the antenna from the power line is two times the height of the antenna.</a:t>
            </a:r>
            <a:endParaRPr lang="en-US" sz="2200" b="0" dirty="0"/>
          </a:p>
          <a:p>
            <a:r>
              <a:rPr lang="en-US" sz="2200" b="0" dirty="0" smtClean="0"/>
              <a:t>Accidental </a:t>
            </a:r>
            <a:r>
              <a:rPr lang="en-US" sz="2200" b="0" dirty="0"/>
              <a:t>contact with </a:t>
            </a:r>
            <a:r>
              <a:rPr lang="en-US" sz="2200" b="0" dirty="0" smtClean="0"/>
              <a:t>overhead </a:t>
            </a:r>
            <a:r>
              <a:rPr lang="en-US" sz="2200" b="0" dirty="0"/>
              <a:t>power lines kills people and causes many serious injuries every year</a:t>
            </a:r>
            <a:r>
              <a:rPr lang="en-US" sz="2200" b="0" dirty="0" smtClean="0"/>
              <a:t>.</a:t>
            </a:r>
          </a:p>
          <a:p>
            <a:r>
              <a:rPr lang="en-US" sz="2200" b="0" dirty="0" smtClean="0"/>
              <a:t>Carpenters, painters, crane operators or anyone touching or contacting an overhead power line </a:t>
            </a:r>
            <a:r>
              <a:rPr lang="en-US" sz="2200" b="0" dirty="0"/>
              <a:t>risks a serious or fatal electric </a:t>
            </a:r>
            <a:r>
              <a:rPr lang="en-US" sz="2200" b="0" dirty="0" smtClean="0"/>
              <a:t>shock.</a:t>
            </a:r>
          </a:p>
          <a:p>
            <a:r>
              <a:rPr lang="en-US" sz="2200" b="0" dirty="0" smtClean="0"/>
              <a:t>Vehicles</a:t>
            </a:r>
            <a:r>
              <a:rPr lang="en-US" sz="2200" b="0" dirty="0"/>
              <a:t>, </a:t>
            </a:r>
            <a:r>
              <a:rPr lang="en-US" sz="2200" b="0" dirty="0" smtClean="0"/>
              <a:t>plant </a:t>
            </a:r>
            <a:r>
              <a:rPr lang="en-US" sz="2200" b="0" dirty="0"/>
              <a:t>machinery, </a:t>
            </a:r>
            <a:r>
              <a:rPr lang="en-US" sz="2200" b="0" dirty="0" smtClean="0"/>
              <a:t>or equipment should </a:t>
            </a:r>
            <a:r>
              <a:rPr lang="en-US" sz="2200" b="0" dirty="0"/>
              <a:t>not be taken </a:t>
            </a:r>
            <a:r>
              <a:rPr lang="en-US" sz="2200" b="0" dirty="0" smtClean="0"/>
              <a:t>within 10 feet of power lines.</a:t>
            </a:r>
          </a:p>
          <a:p>
            <a:pPr marL="0" indent="0">
              <a:buNone/>
            </a:pPr>
            <a:endParaRPr lang="en-US" sz="2000" dirty="0"/>
          </a:p>
          <a:p>
            <a:endParaRPr lang="en-US" sz="2000" b="0" dirty="0"/>
          </a:p>
        </p:txBody>
      </p:sp>
      <p:pic>
        <p:nvPicPr>
          <p:cNvPr id="604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1447800"/>
            <a:ext cx="2362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64990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685800"/>
            <a:ext cx="7772400" cy="1066800"/>
          </a:xfrm>
        </p:spPr>
        <p:txBody>
          <a:bodyPr/>
          <a:lstStyle/>
          <a:p>
            <a:r>
              <a:rPr lang="en-US" dirty="0" smtClean="0">
                <a:solidFill>
                  <a:schemeClr val="accent6"/>
                </a:solidFill>
              </a:rPr>
              <a:t>The Ground May Become Energized!</a:t>
            </a:r>
          </a:p>
        </p:txBody>
      </p:sp>
      <p:sp>
        <p:nvSpPr>
          <p:cNvPr id="24579" name="Rectangle 4"/>
          <p:cNvSpPr>
            <a:spLocks noGrp="1" noChangeArrowheads="1"/>
          </p:cNvSpPr>
          <p:nvPr>
            <p:ph type="body" sz="half" idx="1"/>
          </p:nvPr>
        </p:nvSpPr>
        <p:spPr>
          <a:xfrm>
            <a:off x="685800" y="1676400"/>
            <a:ext cx="3581400" cy="5181600"/>
          </a:xfrm>
        </p:spPr>
        <p:txBody>
          <a:bodyPr/>
          <a:lstStyle/>
          <a:p>
            <a:pPr>
              <a:lnSpc>
                <a:spcPct val="90000"/>
              </a:lnSpc>
            </a:pPr>
            <a:r>
              <a:rPr lang="en-US" sz="2400" b="0" dirty="0" smtClean="0"/>
              <a:t>Electricity decreases with the resistance of the ground</a:t>
            </a:r>
          </a:p>
          <a:p>
            <a:pPr>
              <a:lnSpc>
                <a:spcPct val="90000"/>
              </a:lnSpc>
            </a:pPr>
            <a:r>
              <a:rPr lang="en-US" sz="2400" b="0" dirty="0" smtClean="0"/>
              <a:t>As potential drops, fields develop around the electrified machine</a:t>
            </a:r>
          </a:p>
          <a:p>
            <a:pPr>
              <a:lnSpc>
                <a:spcPct val="90000"/>
              </a:lnSpc>
            </a:pPr>
            <a:r>
              <a:rPr lang="en-US" sz="2400" b="0" dirty="0" smtClean="0"/>
              <a:t>If you step across a line of unequal potential, you could be electrocuted</a:t>
            </a:r>
          </a:p>
          <a:p>
            <a:pPr>
              <a:lnSpc>
                <a:spcPct val="90000"/>
              </a:lnSpc>
            </a:pPr>
            <a:endParaRPr lang="en-US" sz="2400" dirty="0" smtClean="0"/>
          </a:p>
        </p:txBody>
      </p:sp>
      <p:pic>
        <p:nvPicPr>
          <p:cNvPr id="24580" name="Picture 9" descr="crane"/>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3581400" y="1968500"/>
            <a:ext cx="5562600" cy="4203700"/>
          </a:xfrm>
        </p:spPr>
      </p:pic>
    </p:spTree>
    <p:extLst>
      <p:ext uri="{BB962C8B-B14F-4D97-AF65-F5344CB8AC3E}">
        <p14:creationId xmlns:p14="http://schemas.microsoft.com/office/powerpoint/2010/main" val="13199474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685800"/>
            <a:ext cx="8229600" cy="990600"/>
          </a:xfrm>
          <a:prstGeom prst="rect">
            <a:avLst/>
          </a:prstGeom>
        </p:spPr>
        <p:txBody>
          <a:bodyPr/>
          <a:lstStyle/>
          <a:p>
            <a:r>
              <a:rPr lang="en-US" dirty="0">
                <a:solidFill>
                  <a:schemeClr val="accent6"/>
                </a:solidFill>
              </a:rPr>
              <a:t>Inspect </a:t>
            </a:r>
            <a:r>
              <a:rPr lang="en-US" dirty="0" smtClean="0">
                <a:solidFill>
                  <a:schemeClr val="accent6"/>
                </a:solidFill>
              </a:rPr>
              <a:t>Extension Cords </a:t>
            </a:r>
            <a:endParaRPr lang="en-US" dirty="0">
              <a:solidFill>
                <a:schemeClr val="accent6"/>
              </a:solidFill>
            </a:endParaRPr>
          </a:p>
        </p:txBody>
      </p:sp>
      <p:sp>
        <p:nvSpPr>
          <p:cNvPr id="4" name="Text Box 11"/>
          <p:cNvSpPr txBox="1">
            <a:spLocks noGrp="1" noChangeArrowheads="1"/>
          </p:cNvSpPr>
          <p:nvPr>
            <p:ph sz="half" idx="4294967295"/>
          </p:nvPr>
        </p:nvSpPr>
        <p:spPr bwMode="auto">
          <a:xfrm>
            <a:off x="533400" y="1762780"/>
            <a:ext cx="8153400" cy="523220"/>
          </a:xfrm>
          <a:prstGeom prst="rect">
            <a:avLst/>
          </a:prstGeom>
          <a:noFill/>
          <a:ln w="9525">
            <a:noFill/>
            <a:miter lim="800000"/>
            <a:headEnd/>
            <a:tailEnd/>
          </a:ln>
          <a:effectLst/>
        </p:spPr>
        <p:txBody>
          <a:bodyPr wrap="square">
            <a:spAutoFit/>
          </a:bodyPr>
          <a:lstStyle/>
          <a:p>
            <a:pPr>
              <a:defRPr/>
            </a:pPr>
            <a:r>
              <a:rPr lang="en-US" sz="2800" b="0" dirty="0">
                <a:latin typeface="Arial" pitchFamily="34" charset="0"/>
              </a:rPr>
              <a:t>Remove </a:t>
            </a:r>
            <a:r>
              <a:rPr lang="en-US" sz="2800" b="0" dirty="0" smtClean="0">
                <a:latin typeface="Arial" pitchFamily="34" charset="0"/>
              </a:rPr>
              <a:t>damaged </a:t>
            </a:r>
            <a:r>
              <a:rPr lang="en-US" sz="2800" b="0" dirty="0">
                <a:latin typeface="Arial" pitchFamily="34" charset="0"/>
              </a:rPr>
              <a:t>or </a:t>
            </a:r>
            <a:r>
              <a:rPr lang="en-US" sz="2800" b="0" dirty="0" smtClean="0">
                <a:latin typeface="Arial" pitchFamily="34" charset="0"/>
              </a:rPr>
              <a:t>frayed </a:t>
            </a:r>
            <a:r>
              <a:rPr lang="en-US" b="0" dirty="0" smtClean="0">
                <a:latin typeface="Arial" pitchFamily="34" charset="0"/>
              </a:rPr>
              <a:t>cords from service </a:t>
            </a:r>
            <a:endParaRPr lang="en-US" sz="2800" b="0" dirty="0">
              <a:latin typeface="Arial" pitchFamily="34" charset="0"/>
            </a:endParaRPr>
          </a:p>
        </p:txBody>
      </p:sp>
      <p:pic>
        <p:nvPicPr>
          <p:cNvPr id="5" name="Picture 3" descr="pp21"/>
          <p:cNvPicPr>
            <a:picLocks noChangeAspect="1" noChangeArrowheads="1"/>
          </p:cNvPicPr>
          <p:nvPr/>
        </p:nvPicPr>
        <p:blipFill>
          <a:blip r:embed="rId3" cstate="print"/>
          <a:srcRect/>
          <a:stretch>
            <a:fillRect/>
          </a:stretch>
        </p:blipFill>
        <p:spPr bwMode="auto">
          <a:xfrm>
            <a:off x="584835" y="2590801"/>
            <a:ext cx="2362200" cy="1905000"/>
          </a:xfrm>
          <a:prstGeom prst="rect">
            <a:avLst/>
          </a:prstGeom>
          <a:noFill/>
          <a:ln w="9525">
            <a:solidFill>
              <a:schemeClr val="bg2"/>
            </a:solidFill>
            <a:miter lim="800000"/>
            <a:headEnd/>
            <a:tailEnd/>
          </a:ln>
        </p:spPr>
      </p:pic>
      <p:pic>
        <p:nvPicPr>
          <p:cNvPr id="6" name="Picture 8"/>
          <p:cNvPicPr>
            <a:picLocks noChangeAspect="1" noChangeArrowheads="1"/>
          </p:cNvPicPr>
          <p:nvPr/>
        </p:nvPicPr>
        <p:blipFill>
          <a:blip r:embed="rId4" cstate="print"/>
          <a:srcRect/>
          <a:stretch>
            <a:fillRect/>
          </a:stretch>
        </p:blipFill>
        <p:spPr bwMode="auto">
          <a:xfrm>
            <a:off x="3218498" y="2539365"/>
            <a:ext cx="2362200" cy="2428875"/>
          </a:xfrm>
          <a:prstGeom prst="rect">
            <a:avLst/>
          </a:prstGeom>
          <a:noFill/>
          <a:ln w="9525">
            <a:solidFill>
              <a:schemeClr val="bg2"/>
            </a:solidFill>
            <a:miter lim="800000"/>
            <a:headEnd/>
            <a:tailEnd/>
          </a:ln>
        </p:spPr>
      </p:pic>
      <p:pic>
        <p:nvPicPr>
          <p:cNvPr id="7" name="Picture 9"/>
          <p:cNvPicPr>
            <a:picLocks noChangeAspect="1" noChangeArrowheads="1"/>
          </p:cNvPicPr>
          <p:nvPr/>
        </p:nvPicPr>
        <p:blipFill>
          <a:blip r:embed="rId5" cstate="print"/>
          <a:srcRect/>
          <a:stretch>
            <a:fillRect/>
          </a:stretch>
        </p:blipFill>
        <p:spPr bwMode="auto">
          <a:xfrm>
            <a:off x="5829300" y="2514600"/>
            <a:ext cx="2305050" cy="2438400"/>
          </a:xfrm>
          <a:prstGeom prst="rect">
            <a:avLst/>
          </a:prstGeom>
          <a:noFill/>
          <a:ln w="9525">
            <a:solidFill>
              <a:schemeClr val="bg2"/>
            </a:solidFill>
            <a:miter lim="800000"/>
            <a:headEnd/>
            <a:tailEnd/>
          </a:ln>
        </p:spPr>
      </p:pic>
      <p:pic>
        <p:nvPicPr>
          <p:cNvPr id="6246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897" y="4648200"/>
            <a:ext cx="2124075" cy="202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581400" y="5655944"/>
            <a:ext cx="3453765" cy="369332"/>
          </a:xfrm>
          <a:prstGeom prst="rect">
            <a:avLst/>
          </a:prstGeom>
          <a:noFill/>
        </p:spPr>
        <p:txBody>
          <a:bodyPr wrap="square" rtlCol="0">
            <a:spAutoFit/>
          </a:bodyPr>
          <a:lstStyle/>
          <a:p>
            <a:r>
              <a:rPr lang="en-US" dirty="0" smtClean="0"/>
              <a:t>Ground </a:t>
            </a:r>
            <a:r>
              <a:rPr lang="en-US" dirty="0"/>
              <a:t>p</a:t>
            </a:r>
            <a:r>
              <a:rPr lang="en-US" dirty="0" smtClean="0"/>
              <a:t>rong broken off</a:t>
            </a:r>
            <a:endParaRPr lang="en-US" dirty="0"/>
          </a:p>
        </p:txBody>
      </p:sp>
      <p:cxnSp>
        <p:nvCxnSpPr>
          <p:cNvPr id="9" name="Straight Arrow Connector 8"/>
          <p:cNvCxnSpPr>
            <a:stCxn id="3" idx="1"/>
          </p:cNvCxnSpPr>
          <p:nvPr/>
        </p:nvCxnSpPr>
        <p:spPr>
          <a:xfrm flipH="1" flipV="1">
            <a:off x="2827972" y="5562600"/>
            <a:ext cx="753428" cy="278010"/>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88045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1143000"/>
          </a:xfrm>
        </p:spPr>
        <p:txBody>
          <a:bodyPr/>
          <a:lstStyle/>
          <a:p>
            <a:r>
              <a:rPr lang="en-US" b="1" dirty="0" smtClean="0">
                <a:solidFill>
                  <a:srgbClr val="000099"/>
                </a:solidFill>
              </a:rPr>
              <a:t>NFPA 70E, Standard for Electrical Safety in the Workplace</a:t>
            </a:r>
            <a:endParaRPr lang="en-US" b="1" dirty="0">
              <a:solidFill>
                <a:srgbClr val="000099"/>
              </a:solidFill>
            </a:endParaRPr>
          </a:p>
        </p:txBody>
      </p:sp>
      <p:sp>
        <p:nvSpPr>
          <p:cNvPr id="3" name="Content Placeholder 2"/>
          <p:cNvSpPr>
            <a:spLocks noGrp="1"/>
          </p:cNvSpPr>
          <p:nvPr>
            <p:ph idx="1"/>
          </p:nvPr>
        </p:nvSpPr>
        <p:spPr>
          <a:xfrm>
            <a:off x="457200" y="2095500"/>
            <a:ext cx="8385012" cy="4533900"/>
          </a:xfrm>
        </p:spPr>
        <p:txBody>
          <a:bodyPr/>
          <a:lstStyle/>
          <a:p>
            <a:r>
              <a:rPr lang="en-US" b="1" dirty="0" smtClean="0"/>
              <a:t>Training requirement</a:t>
            </a:r>
            <a:r>
              <a:rPr lang="en-US" dirty="0" smtClean="0"/>
              <a:t>:</a:t>
            </a:r>
          </a:p>
          <a:p>
            <a:pPr lvl="1"/>
            <a:r>
              <a:rPr lang="en-US" dirty="0" smtClean="0"/>
              <a:t>Training must be provided to employees who face a risk from electrical hazards.</a:t>
            </a:r>
          </a:p>
          <a:p>
            <a:r>
              <a:rPr lang="en-US" b="1" dirty="0" smtClean="0"/>
              <a:t>Training components</a:t>
            </a:r>
            <a:r>
              <a:rPr lang="en-US" dirty="0" smtClean="0"/>
              <a:t>:</a:t>
            </a:r>
          </a:p>
          <a:p>
            <a:pPr lvl="1"/>
            <a:r>
              <a:rPr lang="en-US" dirty="0" smtClean="0"/>
              <a:t>Identify and understand the relationship between electrical hazards and possible injury.</a:t>
            </a:r>
          </a:p>
          <a:p>
            <a:pPr lvl="1"/>
            <a:r>
              <a:rPr lang="en-US" dirty="0" smtClean="0"/>
              <a:t>Understand the safety related work practices and procedures </a:t>
            </a:r>
            <a:r>
              <a:rPr lang="en-US" dirty="0" smtClean="0">
                <a:latin typeface="Arial" pitchFamily="34" charset="0"/>
              </a:rPr>
              <a:t>as well as any practices deemed necessary for avoiding electrical hazards which can cause personal injury or death.  </a:t>
            </a:r>
            <a:endParaRPr lang="en-US" dirty="0" smtClean="0"/>
          </a:p>
          <a:p>
            <a:pPr lvl="1"/>
            <a:endParaRPr lang="en-US" dirty="0" smtClean="0"/>
          </a:p>
        </p:txBody>
      </p:sp>
    </p:spTree>
    <p:extLst>
      <p:ext uri="{BB962C8B-B14F-4D97-AF65-F5344CB8AC3E}">
        <p14:creationId xmlns:p14="http://schemas.microsoft.com/office/powerpoint/2010/main" val="18778558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09600" y="762000"/>
            <a:ext cx="6172200" cy="990600"/>
          </a:xfrm>
          <a:prstGeom prst="rect">
            <a:avLst/>
          </a:prstGeom>
        </p:spPr>
        <p:txBody>
          <a:bodyPr/>
          <a:lstStyle/>
          <a:p>
            <a:pPr eaLnBrk="1" hangingPunct="1"/>
            <a:r>
              <a:rPr lang="en-US" sz="2800" b="1" dirty="0" smtClean="0">
                <a:solidFill>
                  <a:schemeClr val="accent6"/>
                </a:solidFill>
              </a:rPr>
              <a:t>Never daisy chain extension cords</a:t>
            </a:r>
            <a:br>
              <a:rPr lang="en-US" sz="2800" b="1" dirty="0" smtClean="0">
                <a:solidFill>
                  <a:schemeClr val="accent6"/>
                </a:solidFill>
              </a:rPr>
            </a:br>
            <a:r>
              <a:rPr lang="en-US" sz="2800" b="1" dirty="0" smtClean="0">
                <a:solidFill>
                  <a:schemeClr val="accent6"/>
                </a:solidFill>
              </a:rPr>
              <a:t>(plugging into each other)</a:t>
            </a:r>
            <a:endParaRPr lang="en-US" sz="2800" b="1" dirty="0" smtClean="0">
              <a:solidFill>
                <a:schemeClr val="accent6"/>
              </a:solidFill>
              <a:latin typeface="Times New Roman" pitchFamily="18" charset="0"/>
            </a:endParaRPr>
          </a:p>
        </p:txBody>
      </p:sp>
      <p:pic>
        <p:nvPicPr>
          <p:cNvPr id="5" name="Picture 3" descr="ExtCords"/>
          <p:cNvPicPr>
            <a:picLocks noGrp="1" noChangeAspect="1" noChangeArrowheads="1"/>
          </p:cNvPicPr>
          <p:nvPr>
            <p:ph idx="1"/>
          </p:nvPr>
        </p:nvPicPr>
        <p:blipFill>
          <a:blip r:embed="rId3" cstate="print"/>
          <a:srcRect/>
          <a:stretch>
            <a:fillRect/>
          </a:stretch>
        </p:blipFill>
        <p:spPr bwMode="auto">
          <a:xfrm>
            <a:off x="762000" y="1752600"/>
            <a:ext cx="2819400" cy="2514600"/>
          </a:xfrm>
          <a:prstGeom prst="rect">
            <a:avLst/>
          </a:prstGeom>
          <a:noFill/>
          <a:ln w="9525">
            <a:solidFill>
              <a:schemeClr val="bg2"/>
            </a:solidFill>
            <a:miter lim="800000"/>
            <a:headEnd/>
            <a:tailEnd/>
          </a:ln>
        </p:spPr>
      </p:pic>
      <p:sp>
        <p:nvSpPr>
          <p:cNvPr id="9" name="Rectangle 4"/>
          <p:cNvSpPr txBox="1">
            <a:spLocks noChangeArrowheads="1"/>
          </p:cNvSpPr>
          <p:nvPr/>
        </p:nvSpPr>
        <p:spPr>
          <a:xfrm>
            <a:off x="4114800" y="2743200"/>
            <a:ext cx="4876800" cy="1066800"/>
          </a:xfrm>
          <a:prstGeom prst="rect">
            <a:avLst/>
          </a:prstGeom>
        </p:spPr>
        <p:txBody>
          <a:bodyPr/>
          <a:lstStyle>
            <a:lvl1pPr algn="ctr" rtl="0" eaLnBrk="0" fontAlgn="base" hangingPunct="0">
              <a:spcBef>
                <a:spcPct val="0"/>
              </a:spcBef>
              <a:spcAft>
                <a:spcPct val="0"/>
              </a:spcAft>
              <a:defRPr sz="3200" b="1" i="1">
                <a:solidFill>
                  <a:srgbClr val="000000"/>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3200" b="1" i="1">
                <a:solidFill>
                  <a:srgbClr val="000000"/>
                </a:solidFill>
                <a:latin typeface="Arial" charset="0"/>
                <a:ea typeface="ＭＳ Ｐゴシック" pitchFamily="1" charset="-128"/>
                <a:cs typeface="ＭＳ Ｐゴシック" pitchFamily="1" charset="-128"/>
              </a:defRPr>
            </a:lvl2pPr>
            <a:lvl3pPr algn="ctr" rtl="0" eaLnBrk="0" fontAlgn="base" hangingPunct="0">
              <a:spcBef>
                <a:spcPct val="0"/>
              </a:spcBef>
              <a:spcAft>
                <a:spcPct val="0"/>
              </a:spcAft>
              <a:defRPr sz="3200" b="1" i="1">
                <a:solidFill>
                  <a:srgbClr val="000000"/>
                </a:solidFill>
                <a:latin typeface="Arial" charset="0"/>
                <a:ea typeface="ＭＳ Ｐゴシック" pitchFamily="1" charset="-128"/>
                <a:cs typeface="ＭＳ Ｐゴシック" pitchFamily="1" charset="-128"/>
              </a:defRPr>
            </a:lvl3pPr>
            <a:lvl4pPr algn="ctr" rtl="0" eaLnBrk="0" fontAlgn="base" hangingPunct="0">
              <a:spcBef>
                <a:spcPct val="0"/>
              </a:spcBef>
              <a:spcAft>
                <a:spcPct val="0"/>
              </a:spcAft>
              <a:defRPr sz="3200" b="1" i="1">
                <a:solidFill>
                  <a:srgbClr val="000000"/>
                </a:solidFill>
                <a:latin typeface="Arial" charset="0"/>
                <a:ea typeface="ＭＳ Ｐゴシック" pitchFamily="1" charset="-128"/>
                <a:cs typeface="ＭＳ Ｐゴシック" pitchFamily="1" charset="-128"/>
              </a:defRPr>
            </a:lvl4pPr>
            <a:lvl5pPr algn="ctr" rtl="0" eaLnBrk="0" fontAlgn="base" hangingPunct="0">
              <a:spcBef>
                <a:spcPct val="0"/>
              </a:spcBef>
              <a:spcAft>
                <a:spcPct val="0"/>
              </a:spcAft>
              <a:defRPr sz="3200" b="1" i="1">
                <a:solidFill>
                  <a:srgbClr val="000000"/>
                </a:solidFill>
                <a:latin typeface="Arial" charset="0"/>
                <a:ea typeface="ＭＳ Ｐゴシック" pitchFamily="1" charset="-128"/>
                <a:cs typeface="ＭＳ Ｐゴシック" pitchFamily="1" charset="-128"/>
              </a:defRPr>
            </a:lvl5pPr>
            <a:lvl6pPr marL="457200" algn="ctr" rtl="0" fontAlgn="base">
              <a:spcBef>
                <a:spcPct val="0"/>
              </a:spcBef>
              <a:spcAft>
                <a:spcPct val="0"/>
              </a:spcAft>
              <a:defRPr sz="3200" b="1" i="1">
                <a:solidFill>
                  <a:srgbClr val="000000"/>
                </a:solidFill>
                <a:latin typeface="Arial" charset="0"/>
              </a:defRPr>
            </a:lvl6pPr>
            <a:lvl7pPr marL="914400" algn="ctr" rtl="0" fontAlgn="base">
              <a:spcBef>
                <a:spcPct val="0"/>
              </a:spcBef>
              <a:spcAft>
                <a:spcPct val="0"/>
              </a:spcAft>
              <a:defRPr sz="3200" b="1" i="1">
                <a:solidFill>
                  <a:srgbClr val="000000"/>
                </a:solidFill>
                <a:latin typeface="Arial" charset="0"/>
              </a:defRPr>
            </a:lvl7pPr>
            <a:lvl8pPr marL="1371600" algn="ctr" rtl="0" fontAlgn="base">
              <a:spcBef>
                <a:spcPct val="0"/>
              </a:spcBef>
              <a:spcAft>
                <a:spcPct val="0"/>
              </a:spcAft>
              <a:defRPr sz="3200" b="1" i="1">
                <a:solidFill>
                  <a:srgbClr val="000000"/>
                </a:solidFill>
                <a:latin typeface="Arial" charset="0"/>
              </a:defRPr>
            </a:lvl8pPr>
            <a:lvl9pPr marL="1828800" algn="ctr" rtl="0" fontAlgn="base">
              <a:spcBef>
                <a:spcPct val="0"/>
              </a:spcBef>
              <a:spcAft>
                <a:spcPct val="0"/>
              </a:spcAft>
              <a:defRPr sz="3200" b="1" i="1">
                <a:solidFill>
                  <a:srgbClr val="000000"/>
                </a:solidFill>
                <a:latin typeface="Arial" charset="0"/>
              </a:defRPr>
            </a:lvl9pPr>
          </a:lstStyle>
          <a:p>
            <a:pPr eaLnBrk="1" hangingPunct="1"/>
            <a:r>
              <a:rPr lang="en-US" sz="2800" dirty="0" smtClean="0">
                <a:solidFill>
                  <a:schemeClr val="accent6"/>
                </a:solidFill>
              </a:rPr>
              <a:t>Never daisy chain multi-outlet strips</a:t>
            </a:r>
            <a:br>
              <a:rPr lang="en-US" sz="2800" dirty="0" smtClean="0">
                <a:solidFill>
                  <a:schemeClr val="accent6"/>
                </a:solidFill>
              </a:rPr>
            </a:br>
            <a:endParaRPr lang="en-US" sz="2800" dirty="0" smtClean="0">
              <a:solidFill>
                <a:schemeClr val="accent6"/>
              </a:solidFill>
              <a:latin typeface="Times New Roman" pitchFamily="18" charset="0"/>
            </a:endParaRPr>
          </a:p>
        </p:txBody>
      </p:sp>
      <p:pic>
        <p:nvPicPr>
          <p:cNvPr id="10" name="Picture 2" descr="piggyback"/>
          <p:cNvPicPr>
            <a:picLocks noChangeAspect="1" noChangeArrowheads="1"/>
          </p:cNvPicPr>
          <p:nvPr/>
        </p:nvPicPr>
        <p:blipFill>
          <a:blip r:embed="rId4" cstate="print"/>
          <a:srcRect/>
          <a:stretch>
            <a:fillRect/>
          </a:stretch>
        </p:blipFill>
        <p:spPr bwMode="auto">
          <a:xfrm>
            <a:off x="4419599" y="3886200"/>
            <a:ext cx="4505325" cy="2362200"/>
          </a:xfrm>
          <a:prstGeom prst="rect">
            <a:avLst/>
          </a:prstGeom>
          <a:noFill/>
          <a:ln w="9525">
            <a:solidFill>
              <a:schemeClr val="bg2"/>
            </a:solidFill>
            <a:miter lim="800000"/>
            <a:headEnd/>
            <a:tailEnd/>
          </a:ln>
        </p:spPr>
      </p:pic>
    </p:spTree>
    <p:extLst>
      <p:ext uri="{BB962C8B-B14F-4D97-AF65-F5344CB8AC3E}">
        <p14:creationId xmlns:p14="http://schemas.microsoft.com/office/powerpoint/2010/main" val="27866505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38200"/>
          </a:xfrm>
        </p:spPr>
        <p:txBody>
          <a:bodyPr/>
          <a:lstStyle/>
          <a:p>
            <a:r>
              <a:rPr lang="en-US" dirty="0" smtClean="0">
                <a:solidFill>
                  <a:schemeClr val="accent6"/>
                </a:solidFill>
              </a:rPr>
              <a:t>Extension Cords</a:t>
            </a:r>
            <a:endParaRPr lang="en-US" dirty="0">
              <a:solidFill>
                <a:schemeClr val="accent6"/>
              </a:solidFill>
            </a:endParaRPr>
          </a:p>
        </p:txBody>
      </p:sp>
      <p:sp>
        <p:nvSpPr>
          <p:cNvPr id="3" name="Content Placeholder 2"/>
          <p:cNvSpPr>
            <a:spLocks noGrp="1"/>
          </p:cNvSpPr>
          <p:nvPr>
            <p:ph sz="half" idx="1"/>
          </p:nvPr>
        </p:nvSpPr>
        <p:spPr/>
        <p:txBody>
          <a:bodyPr/>
          <a:lstStyle/>
          <a:p>
            <a:pPr marL="0" indent="0">
              <a:buNone/>
            </a:pPr>
            <a:r>
              <a:rPr lang="en-US" sz="2000" b="0" dirty="0" smtClean="0"/>
              <a:t>One extension cord </a:t>
            </a:r>
            <a:r>
              <a:rPr lang="en-US" sz="2000" b="0" dirty="0"/>
              <a:t>unapproved </a:t>
            </a:r>
            <a:r>
              <a:rPr lang="en-US" sz="2000" b="0" dirty="0" smtClean="0"/>
              <a:t>for its use is used </a:t>
            </a:r>
            <a:r>
              <a:rPr lang="en-US" sz="2000" b="0" dirty="0"/>
              <a:t>to power multiple </a:t>
            </a:r>
            <a:r>
              <a:rPr lang="en-US" sz="2000" b="0" dirty="0" smtClean="0"/>
              <a:t>devices</a:t>
            </a:r>
            <a:r>
              <a:rPr lang="en-US" sz="2000" b="0" dirty="0"/>
              <a:t> </a:t>
            </a:r>
            <a:r>
              <a:rPr lang="en-US" sz="2000" b="0" dirty="0" smtClean="0"/>
              <a:t>creating a fire hazard.</a:t>
            </a:r>
          </a:p>
          <a:p>
            <a:pPr marL="0" indent="0">
              <a:buNone/>
            </a:pPr>
            <a:endParaRPr lang="en-US" dirty="0"/>
          </a:p>
        </p:txBody>
      </p:sp>
      <p:sp>
        <p:nvSpPr>
          <p:cNvPr id="4" name="Text Placeholder 3"/>
          <p:cNvSpPr>
            <a:spLocks noGrp="1"/>
          </p:cNvSpPr>
          <p:nvPr>
            <p:ph type="body" sz="half" idx="2"/>
          </p:nvPr>
        </p:nvSpPr>
        <p:spPr/>
        <p:txBody>
          <a:bodyPr/>
          <a:lstStyle/>
          <a:p>
            <a:pPr marL="0" indent="0">
              <a:buNone/>
            </a:pPr>
            <a:r>
              <a:rPr lang="en-US" sz="2400" dirty="0" smtClean="0"/>
              <a:t>Unsafe Use </a:t>
            </a:r>
            <a:r>
              <a:rPr lang="en-US" sz="2400" dirty="0"/>
              <a:t>of Extension </a:t>
            </a:r>
            <a:r>
              <a:rPr lang="en-US" sz="2400" dirty="0" smtClean="0"/>
              <a:t>Cords</a:t>
            </a:r>
          </a:p>
          <a:p>
            <a:r>
              <a:rPr lang="en-US" sz="2000" b="0" dirty="0" smtClean="0"/>
              <a:t>Using </a:t>
            </a:r>
            <a:r>
              <a:rPr lang="en-US" sz="2000" b="0" dirty="0"/>
              <a:t>as </a:t>
            </a:r>
            <a:r>
              <a:rPr lang="en-US" sz="2000" b="0" dirty="0" smtClean="0"/>
              <a:t>permanent wiring. </a:t>
            </a:r>
          </a:p>
          <a:p>
            <a:r>
              <a:rPr lang="en-US" sz="2000" b="0" dirty="0" smtClean="0"/>
              <a:t>Using </a:t>
            </a:r>
            <a:r>
              <a:rPr lang="en-US" sz="2000" b="0" dirty="0"/>
              <a:t>unapproved extension </a:t>
            </a:r>
            <a:r>
              <a:rPr lang="en-US" sz="2000" b="0" dirty="0" smtClean="0"/>
              <a:t>cords. </a:t>
            </a:r>
          </a:p>
          <a:p>
            <a:r>
              <a:rPr lang="en-US" sz="2000" b="0" dirty="0"/>
              <a:t>O</a:t>
            </a:r>
            <a:r>
              <a:rPr lang="en-US" sz="2000" b="0" dirty="0" smtClean="0"/>
              <a:t>verloading </a:t>
            </a:r>
            <a:r>
              <a:rPr lang="en-US" sz="2000" b="0" dirty="0"/>
              <a:t>power capabilities of the cord during temporary </a:t>
            </a:r>
            <a:r>
              <a:rPr lang="en-US" sz="2000" b="0" dirty="0" smtClean="0"/>
              <a:t>use.</a:t>
            </a:r>
            <a:endParaRPr lang="en-US" sz="2000" b="0" dirty="0"/>
          </a:p>
          <a:p>
            <a:r>
              <a:rPr lang="en-US" sz="2000" b="0" dirty="0" smtClean="0"/>
              <a:t>Plugging </a:t>
            </a:r>
            <a:r>
              <a:rPr lang="en-US" sz="2000" b="0" dirty="0"/>
              <a:t>one extension cord into another and another, etc</a:t>
            </a:r>
            <a:r>
              <a:rPr lang="en-US" sz="2000" b="0" dirty="0" smtClean="0"/>
              <a:t>. called “daisy chaining” </a:t>
            </a:r>
          </a:p>
          <a:p>
            <a:r>
              <a:rPr lang="en-US" sz="2000" b="0" dirty="0" smtClean="0"/>
              <a:t>Using </a:t>
            </a:r>
            <a:r>
              <a:rPr lang="en-US" sz="2000" b="0" dirty="0"/>
              <a:t>one surge protector/power strip to power another</a:t>
            </a:r>
            <a:endParaRPr lang="en-US" sz="2000" dirty="0"/>
          </a:p>
        </p:txBody>
      </p:sp>
      <p:pic>
        <p:nvPicPr>
          <p:cNvPr id="634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971800"/>
            <a:ext cx="34290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25205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85825"/>
            <a:ext cx="8229600" cy="2133600"/>
          </a:xfrm>
        </p:spPr>
        <p:txBody>
          <a:bodyPr/>
          <a:lstStyle/>
          <a:p>
            <a:r>
              <a:rPr lang="en-US" dirty="0">
                <a:solidFill>
                  <a:srgbClr val="000099"/>
                </a:solidFill>
              </a:rPr>
              <a:t>Do </a:t>
            </a:r>
            <a:r>
              <a:rPr lang="en-US" dirty="0" smtClean="0">
                <a:solidFill>
                  <a:srgbClr val="000099"/>
                </a:solidFill>
              </a:rPr>
              <a:t>not Block Breaker Panels and Other Facility Electrical Equipment</a:t>
            </a:r>
            <a:br>
              <a:rPr lang="en-US" dirty="0" smtClean="0">
                <a:solidFill>
                  <a:srgbClr val="000099"/>
                </a:solidFill>
              </a:rPr>
            </a:br>
            <a:r>
              <a:rPr lang="en-US" dirty="0" smtClean="0">
                <a:solidFill>
                  <a:srgbClr val="000099"/>
                </a:solidFill>
              </a:rPr>
              <a:t>Leave at Least 36 Inches Clearance in Front of Electrical Panels</a:t>
            </a:r>
            <a:endParaRPr lang="en-US" dirty="0"/>
          </a:p>
        </p:txBody>
      </p:sp>
      <p:pic>
        <p:nvPicPr>
          <p:cNvPr id="4" name="Picture 8"/>
          <p:cNvPicPr>
            <a:picLocks noGrp="1" noChangeAspect="1" noChangeArrowheads="1"/>
          </p:cNvPicPr>
          <p:nvPr>
            <p:ph idx="1"/>
          </p:nvPr>
        </p:nvPicPr>
        <p:blipFill>
          <a:blip r:embed="rId3" cstate="print"/>
          <a:srcRect/>
          <a:stretch>
            <a:fillRect/>
          </a:stretch>
        </p:blipFill>
        <p:spPr bwMode="auto">
          <a:xfrm>
            <a:off x="3657600" y="2971800"/>
            <a:ext cx="2581275" cy="2590800"/>
          </a:xfrm>
          <a:prstGeom prst="rect">
            <a:avLst/>
          </a:prstGeom>
          <a:noFill/>
          <a:ln w="9525">
            <a:solidFill>
              <a:schemeClr val="bg2"/>
            </a:solidFill>
            <a:miter lim="800000"/>
            <a:headEnd/>
            <a:tailEnd/>
          </a:ln>
        </p:spPr>
      </p:pic>
      <p:pic>
        <p:nvPicPr>
          <p:cNvPr id="5" name="Picture 3" descr="pp28"/>
          <p:cNvPicPr>
            <a:picLocks noChangeAspect="1" noChangeArrowheads="1"/>
          </p:cNvPicPr>
          <p:nvPr/>
        </p:nvPicPr>
        <p:blipFill>
          <a:blip r:embed="rId4" cstate="print"/>
          <a:srcRect/>
          <a:stretch>
            <a:fillRect/>
          </a:stretch>
        </p:blipFill>
        <p:spPr bwMode="auto">
          <a:xfrm>
            <a:off x="6324600" y="2971800"/>
            <a:ext cx="2392362" cy="2590800"/>
          </a:xfrm>
          <a:prstGeom prst="rect">
            <a:avLst/>
          </a:prstGeom>
          <a:noFill/>
          <a:ln w="9525">
            <a:solidFill>
              <a:schemeClr val="bg2"/>
            </a:solidFill>
            <a:miter lim="800000"/>
            <a:headEnd/>
            <a:tailEnd/>
          </a:ln>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600" y="2971800"/>
            <a:ext cx="25146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3080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09600" y="685800"/>
            <a:ext cx="7772400" cy="609600"/>
          </a:xfrm>
        </p:spPr>
        <p:txBody>
          <a:bodyPr/>
          <a:lstStyle/>
          <a:p>
            <a:pPr eaLnBrk="1" hangingPunct="1"/>
            <a:r>
              <a:rPr lang="en-US" b="1" dirty="0" smtClean="0">
                <a:solidFill>
                  <a:schemeClr val="accent6"/>
                </a:solidFill>
              </a:rPr>
              <a:t>Plugs</a:t>
            </a:r>
          </a:p>
        </p:txBody>
      </p:sp>
      <p:sp>
        <p:nvSpPr>
          <p:cNvPr id="46083" name="Rectangle 3"/>
          <p:cNvSpPr>
            <a:spLocks noGrp="1" noChangeArrowheads="1"/>
          </p:cNvSpPr>
          <p:nvPr>
            <p:ph type="body" idx="1"/>
          </p:nvPr>
        </p:nvSpPr>
        <p:spPr/>
        <p:txBody>
          <a:bodyPr/>
          <a:lstStyle/>
          <a:p>
            <a:pPr eaLnBrk="1" hangingPunct="1"/>
            <a:r>
              <a:rPr lang="en-US" sz="2800" b="0" dirty="0" smtClean="0"/>
              <a:t>Never remove the</a:t>
            </a:r>
          </a:p>
          <a:p>
            <a:pPr eaLnBrk="1" hangingPunct="1">
              <a:buClr>
                <a:srgbClr val="723A0C"/>
              </a:buClr>
              <a:buFont typeface="Wingdings" pitchFamily="2" charset="2"/>
              <a:buNone/>
            </a:pPr>
            <a:r>
              <a:rPr lang="en-US" sz="2800" b="0" dirty="0" smtClean="0"/>
              <a:t>    ground pin (the third</a:t>
            </a:r>
          </a:p>
          <a:p>
            <a:pPr eaLnBrk="1" hangingPunct="1">
              <a:buClr>
                <a:srgbClr val="723A0C"/>
              </a:buClr>
              <a:buFont typeface="Wingdings" pitchFamily="2" charset="2"/>
              <a:buNone/>
            </a:pPr>
            <a:r>
              <a:rPr lang="en-US" sz="2800" b="0" dirty="0" smtClean="0"/>
              <a:t>    prong); this could lead</a:t>
            </a:r>
          </a:p>
          <a:p>
            <a:pPr eaLnBrk="1" hangingPunct="1">
              <a:buClr>
                <a:srgbClr val="723A0C"/>
              </a:buClr>
              <a:buFont typeface="Wingdings" pitchFamily="2" charset="2"/>
              <a:buNone/>
            </a:pPr>
            <a:r>
              <a:rPr lang="en-US" sz="2800" b="0" dirty="0" smtClean="0"/>
              <a:t>    to an electrical shock</a:t>
            </a:r>
          </a:p>
          <a:p>
            <a:pPr eaLnBrk="1" hangingPunct="1"/>
            <a:r>
              <a:rPr lang="en-US" sz="2800" b="0" dirty="0" smtClean="0"/>
              <a:t>Violation shown here</a:t>
            </a:r>
          </a:p>
          <a:p>
            <a:pPr eaLnBrk="1" hangingPunct="1">
              <a:buFont typeface="Times" pitchFamily="18" charset="0"/>
              <a:buNone/>
            </a:pPr>
            <a:r>
              <a:rPr lang="en-US" sz="2800" b="0" dirty="0" smtClean="0"/>
              <a:t>    is a power strip with</a:t>
            </a:r>
          </a:p>
          <a:p>
            <a:pPr eaLnBrk="1" hangingPunct="1">
              <a:buFont typeface="Times" pitchFamily="18" charset="0"/>
              <a:buNone/>
            </a:pPr>
            <a:r>
              <a:rPr lang="en-US" sz="2800" b="0" dirty="0" smtClean="0"/>
              <a:t>    a missing grounding</a:t>
            </a:r>
          </a:p>
          <a:p>
            <a:pPr eaLnBrk="1" hangingPunct="1">
              <a:buFont typeface="Times" pitchFamily="18" charset="0"/>
              <a:buNone/>
            </a:pPr>
            <a:r>
              <a:rPr lang="en-US" sz="2800" b="0" dirty="0" smtClean="0"/>
              <a:t>    prong </a:t>
            </a:r>
          </a:p>
        </p:txBody>
      </p:sp>
      <p:pic>
        <p:nvPicPr>
          <p:cNvPr id="46084" name="Picture 4"/>
          <p:cNvPicPr>
            <a:picLocks noChangeAspect="1" noChangeArrowheads="1"/>
          </p:cNvPicPr>
          <p:nvPr/>
        </p:nvPicPr>
        <p:blipFill>
          <a:blip r:embed="rId3" cstate="print"/>
          <a:srcRect/>
          <a:stretch>
            <a:fillRect/>
          </a:stretch>
        </p:blipFill>
        <p:spPr bwMode="auto">
          <a:xfrm>
            <a:off x="5181600" y="2209800"/>
            <a:ext cx="3048000" cy="3657600"/>
          </a:xfrm>
          <a:prstGeom prst="rect">
            <a:avLst/>
          </a:prstGeom>
          <a:noFill/>
          <a:ln w="9525">
            <a:solidFill>
              <a:schemeClr val="bg2"/>
            </a:solidFill>
            <a:miter lim="800000"/>
            <a:headEnd/>
            <a:tailEnd/>
          </a:ln>
        </p:spPr>
      </p:pic>
    </p:spTree>
    <p:extLst>
      <p:ext uri="{BB962C8B-B14F-4D97-AF65-F5344CB8AC3E}">
        <p14:creationId xmlns:p14="http://schemas.microsoft.com/office/powerpoint/2010/main" val="342179017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09600" y="685800"/>
            <a:ext cx="7772400" cy="609600"/>
          </a:xfrm>
        </p:spPr>
        <p:txBody>
          <a:bodyPr/>
          <a:lstStyle/>
          <a:p>
            <a:pPr eaLnBrk="1" hangingPunct="1"/>
            <a:r>
              <a:rPr lang="en-US" b="1" dirty="0" smtClean="0">
                <a:solidFill>
                  <a:schemeClr val="accent6"/>
                </a:solidFill>
              </a:rPr>
              <a:t>Exp</a:t>
            </a:r>
            <a:r>
              <a:rPr lang="en-US" dirty="0" smtClean="0">
                <a:solidFill>
                  <a:schemeClr val="accent6"/>
                </a:solidFill>
              </a:rPr>
              <a:t>osed Conductors</a:t>
            </a:r>
            <a:endParaRPr lang="en-US" b="1" dirty="0" smtClean="0">
              <a:solidFill>
                <a:schemeClr val="accent6"/>
              </a:solidFill>
            </a:endParaRPr>
          </a:p>
        </p:txBody>
      </p:sp>
      <p:sp>
        <p:nvSpPr>
          <p:cNvPr id="46083" name="Rectangle 3"/>
          <p:cNvSpPr>
            <a:spLocks noGrp="1" noChangeArrowheads="1"/>
          </p:cNvSpPr>
          <p:nvPr>
            <p:ph type="body" idx="1"/>
          </p:nvPr>
        </p:nvSpPr>
        <p:spPr/>
        <p:txBody>
          <a:bodyPr/>
          <a:lstStyle/>
          <a:p>
            <a:pPr eaLnBrk="1" hangingPunct="1"/>
            <a:r>
              <a:rPr lang="en-US" b="0" dirty="0"/>
              <a:t>Report exposed conductors or equipment with covers left </a:t>
            </a:r>
            <a:r>
              <a:rPr lang="en-US" b="0" dirty="0" smtClean="0"/>
              <a:t>off</a:t>
            </a:r>
            <a:endParaRPr lang="en-US" sz="2800" b="0" dirty="0" smtClean="0"/>
          </a:p>
        </p:txBody>
      </p:sp>
      <p:pic>
        <p:nvPicPr>
          <p:cNvPr id="5" name="Picture 10"/>
          <p:cNvPicPr>
            <a:picLocks noChangeAspect="1" noChangeArrowheads="1"/>
          </p:cNvPicPr>
          <p:nvPr/>
        </p:nvPicPr>
        <p:blipFill>
          <a:blip r:embed="rId3" cstate="print"/>
          <a:srcRect/>
          <a:stretch>
            <a:fillRect/>
          </a:stretch>
        </p:blipFill>
        <p:spPr bwMode="auto">
          <a:xfrm>
            <a:off x="450850" y="2613025"/>
            <a:ext cx="3581400" cy="3032125"/>
          </a:xfrm>
          <a:prstGeom prst="rect">
            <a:avLst/>
          </a:prstGeom>
          <a:noFill/>
          <a:ln w="9525">
            <a:solidFill>
              <a:schemeClr val="bg2"/>
            </a:solidFill>
            <a:miter lim="800000"/>
            <a:headEnd/>
            <a:tailEnd/>
          </a:ln>
        </p:spPr>
      </p:pic>
      <p:pic>
        <p:nvPicPr>
          <p:cNvPr id="6" name="Picture 3" descr="pp27"/>
          <p:cNvPicPr>
            <a:picLocks noChangeAspect="1" noChangeArrowheads="1"/>
          </p:cNvPicPr>
          <p:nvPr/>
        </p:nvPicPr>
        <p:blipFill>
          <a:blip r:embed="rId4" cstate="print"/>
          <a:srcRect/>
          <a:stretch>
            <a:fillRect/>
          </a:stretch>
        </p:blipFill>
        <p:spPr bwMode="auto">
          <a:xfrm>
            <a:off x="4572000" y="2520951"/>
            <a:ext cx="3886200" cy="3124199"/>
          </a:xfrm>
          <a:prstGeom prst="rect">
            <a:avLst/>
          </a:prstGeom>
          <a:noFill/>
          <a:ln w="9525">
            <a:solidFill>
              <a:schemeClr val="bg2"/>
            </a:solidFill>
            <a:miter lim="800000"/>
            <a:headEnd/>
            <a:tailEnd/>
          </a:ln>
        </p:spPr>
      </p:pic>
    </p:spTree>
    <p:extLst>
      <p:ext uri="{BB962C8B-B14F-4D97-AF65-F5344CB8AC3E}">
        <p14:creationId xmlns:p14="http://schemas.microsoft.com/office/powerpoint/2010/main" val="30322686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685800"/>
            <a:ext cx="8153400" cy="838200"/>
          </a:xfrm>
        </p:spPr>
        <p:txBody>
          <a:bodyPr/>
          <a:lstStyle/>
          <a:p>
            <a:r>
              <a:rPr lang="en-US" dirty="0" smtClean="0"/>
              <a:t>  </a:t>
            </a:r>
            <a:r>
              <a:rPr lang="en-US" sz="3600" dirty="0" smtClean="0">
                <a:solidFill>
                  <a:schemeClr val="accent6"/>
                </a:solidFill>
              </a:rPr>
              <a:t>Electrical Parts</a:t>
            </a:r>
          </a:p>
        </p:txBody>
      </p:sp>
      <p:pic>
        <p:nvPicPr>
          <p:cNvPr id="72708" name="Picture 4" descr="P:\Photos\elec-KNOCKOUT10.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746375" y="1600200"/>
            <a:ext cx="3425825"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389" name="Rectangle 5"/>
          <p:cNvSpPr>
            <a:spLocks noChangeArrowheads="1"/>
          </p:cNvSpPr>
          <p:nvPr/>
        </p:nvSpPr>
        <p:spPr bwMode="auto">
          <a:xfrm>
            <a:off x="1295400" y="5257800"/>
            <a:ext cx="6858000" cy="1089529"/>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pPr>
            <a:r>
              <a:rPr lang="en-US" sz="2400" dirty="0" smtClean="0"/>
              <a:t>Live </a:t>
            </a:r>
            <a:r>
              <a:rPr lang="en-US" sz="2400" dirty="0"/>
              <a:t>parts of electric equipment operating at 50 volts or more </a:t>
            </a:r>
            <a:r>
              <a:rPr lang="en-US" sz="2400" dirty="0" smtClean="0"/>
              <a:t>need guarding against </a:t>
            </a:r>
            <a:r>
              <a:rPr lang="en-US" sz="2400" dirty="0"/>
              <a:t>accidental contact</a:t>
            </a:r>
          </a:p>
        </p:txBody>
      </p:sp>
    </p:spTree>
    <p:extLst>
      <p:ext uri="{BB962C8B-B14F-4D97-AF65-F5344CB8AC3E}">
        <p14:creationId xmlns:p14="http://schemas.microsoft.com/office/powerpoint/2010/main" val="10216665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762000"/>
            <a:ext cx="8508577" cy="762000"/>
          </a:xfrm>
        </p:spPr>
        <p:txBody>
          <a:bodyPr/>
          <a:lstStyle/>
          <a:p>
            <a:pPr eaLnBrk="1" hangingPunct="1"/>
            <a:r>
              <a:rPr lang="en-US" sz="3200" b="1" dirty="0" smtClean="0">
                <a:solidFill>
                  <a:srgbClr val="000099"/>
                </a:solidFill>
              </a:rPr>
              <a:t>Resources - Electrical Safety Websites</a:t>
            </a:r>
          </a:p>
        </p:txBody>
      </p:sp>
      <p:sp>
        <p:nvSpPr>
          <p:cNvPr id="56323" name="Rectangle 3"/>
          <p:cNvSpPr>
            <a:spLocks noGrp="1" noChangeArrowheads="1"/>
          </p:cNvSpPr>
          <p:nvPr>
            <p:ph type="body" idx="1"/>
          </p:nvPr>
        </p:nvSpPr>
        <p:spPr>
          <a:xfrm>
            <a:off x="609600" y="1752600"/>
            <a:ext cx="7772400" cy="3348609"/>
          </a:xfrm>
        </p:spPr>
        <p:txBody>
          <a:bodyPr wrap="square">
            <a:spAutoFit/>
          </a:bodyPr>
          <a:lstStyle/>
          <a:p>
            <a:pPr eaLnBrk="1" hangingPunct="1">
              <a:spcBef>
                <a:spcPct val="10000"/>
              </a:spcBef>
            </a:pPr>
            <a:r>
              <a:rPr lang="en-US" sz="2800" b="0" dirty="0" smtClean="0"/>
              <a:t>Center of Excellence for Electrical Safety - </a:t>
            </a:r>
            <a:r>
              <a:rPr lang="en-US" sz="2800" b="0" dirty="0" smtClean="0">
                <a:hlinkClick r:id="rId3"/>
              </a:rPr>
              <a:t>http://www.lanl.gov/safety/electrical/</a:t>
            </a:r>
            <a:endParaRPr lang="en-US" sz="2800" b="0" dirty="0" smtClean="0"/>
          </a:p>
          <a:p>
            <a:pPr eaLnBrk="1" hangingPunct="1">
              <a:spcBef>
                <a:spcPct val="10000"/>
              </a:spcBef>
            </a:pPr>
            <a:r>
              <a:rPr lang="en-US" sz="2800" b="0" dirty="0" smtClean="0"/>
              <a:t>OSHA - </a:t>
            </a:r>
            <a:r>
              <a:rPr lang="en-US" sz="2800" b="0" u="sng" dirty="0" smtClean="0">
                <a:hlinkClick r:id="rId4"/>
              </a:rPr>
              <a:t>http://www.osha.gov/index.html</a:t>
            </a:r>
            <a:endParaRPr lang="en-US" sz="2800" b="0" u="sng" dirty="0" smtClean="0"/>
          </a:p>
          <a:p>
            <a:pPr eaLnBrk="1" hangingPunct="1">
              <a:spcBef>
                <a:spcPct val="10000"/>
              </a:spcBef>
            </a:pPr>
            <a:r>
              <a:rPr lang="en-US" sz="2800" b="0" dirty="0" smtClean="0"/>
              <a:t>OSHA NRTLs - </a:t>
            </a:r>
            <a:r>
              <a:rPr lang="en-US" sz="2800" b="0" u="sng" dirty="0" smtClean="0">
                <a:hlinkClick r:id="rId5"/>
              </a:rPr>
              <a:t>http://www.osha.gov/dts/otpca/nrtl/index.html</a:t>
            </a:r>
            <a:endParaRPr lang="en-US" sz="2800" b="0" dirty="0" smtClean="0"/>
          </a:p>
          <a:p>
            <a:pPr eaLnBrk="1" hangingPunct="1">
              <a:spcBef>
                <a:spcPct val="10000"/>
              </a:spcBef>
            </a:pPr>
            <a:r>
              <a:rPr lang="en-US" sz="2800" b="0" dirty="0" smtClean="0"/>
              <a:t>NFPA - </a:t>
            </a:r>
            <a:r>
              <a:rPr lang="en-US" sz="2800" b="0" dirty="0" smtClean="0">
                <a:hlinkClick r:id="rId6"/>
              </a:rPr>
              <a:t>http://www.nfpa.org/</a:t>
            </a:r>
            <a:endParaRPr lang="en-US" sz="2800" b="0" u="sng" dirty="0" smtClean="0"/>
          </a:p>
          <a:p>
            <a:pPr eaLnBrk="1" hangingPunct="1">
              <a:spcBef>
                <a:spcPct val="10000"/>
              </a:spcBef>
              <a:buNone/>
            </a:pPr>
            <a:endParaRPr lang="en-US" dirty="0" smtClean="0"/>
          </a:p>
        </p:txBody>
      </p:sp>
    </p:spTree>
    <p:extLst>
      <p:ext uri="{BB962C8B-B14F-4D97-AF65-F5344CB8AC3E}">
        <p14:creationId xmlns:p14="http://schemas.microsoft.com/office/powerpoint/2010/main" val="8033759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685800"/>
            <a:ext cx="8686800" cy="1600200"/>
          </a:xfrm>
        </p:spPr>
        <p:txBody>
          <a:bodyPr>
            <a:normAutofit fontScale="90000"/>
          </a:bodyPr>
          <a:lstStyle/>
          <a:p>
            <a:r>
              <a:rPr lang="en-US" sz="3600" b="1" dirty="0" smtClean="0"/>
              <a:t>Quiz for Electrical Hazard Awareness  </a:t>
            </a:r>
            <a:br>
              <a:rPr lang="en-US" sz="3600" b="1" dirty="0" smtClean="0"/>
            </a:br>
            <a:r>
              <a:rPr lang="en-US" sz="2700" b="1" dirty="0" smtClean="0"/>
              <a:t>(Please view this portion of the presentation in “slide show view.” After the question, advance to the next slide, then click on the slide to reveal the answer.)</a:t>
            </a:r>
            <a:r>
              <a:rPr lang="en-US" sz="2700" dirty="0" smtClean="0"/>
              <a:t/>
            </a:r>
            <a:br>
              <a:rPr lang="en-US" sz="2700" dirty="0" smtClean="0"/>
            </a:br>
            <a:r>
              <a:rPr lang="en-US" sz="3600" dirty="0" smtClean="0"/>
              <a:t/>
            </a:r>
            <a:br>
              <a:rPr lang="en-US" sz="3600" dirty="0" smtClean="0"/>
            </a:br>
            <a:r>
              <a:rPr lang="en-US" sz="3100" dirty="0" smtClean="0"/>
              <a:t>Question 1. </a:t>
            </a:r>
            <a:br>
              <a:rPr lang="en-US" sz="3100" dirty="0" smtClean="0"/>
            </a:br>
            <a:r>
              <a:rPr lang="en-US" sz="3100" dirty="0" smtClean="0"/>
              <a:t>The </a:t>
            </a:r>
            <a:r>
              <a:rPr lang="en-US" sz="3100" dirty="0"/>
              <a:t>most dangerous place to use electrical equipment is?</a:t>
            </a:r>
          </a:p>
        </p:txBody>
      </p:sp>
      <p:sp>
        <p:nvSpPr>
          <p:cNvPr id="4" name="TextBox 3"/>
          <p:cNvSpPr txBox="1"/>
          <p:nvPr/>
        </p:nvSpPr>
        <p:spPr>
          <a:xfrm>
            <a:off x="2895600" y="4191000"/>
            <a:ext cx="3581400" cy="1938992"/>
          </a:xfrm>
          <a:prstGeom prst="rect">
            <a:avLst/>
          </a:prstGeom>
          <a:noFill/>
        </p:spPr>
        <p:txBody>
          <a:bodyPr wrap="square" rtlCol="0">
            <a:spAutoFit/>
          </a:bodyPr>
          <a:lstStyle/>
          <a:p>
            <a:pPr marL="514350" indent="-514350">
              <a:buFont typeface="+mj-lt"/>
              <a:buAutoNum type="alphaUcPeriod"/>
            </a:pPr>
            <a:r>
              <a:rPr lang="en-US" sz="2400" dirty="0" smtClean="0"/>
              <a:t>Indoors </a:t>
            </a:r>
          </a:p>
          <a:p>
            <a:pPr marL="514350" indent="-514350">
              <a:buFont typeface="+mj-lt"/>
              <a:buAutoNum type="alphaUcPeriod"/>
            </a:pPr>
            <a:r>
              <a:rPr lang="en-US" sz="2400" dirty="0" smtClean="0"/>
              <a:t>Outdoors </a:t>
            </a:r>
          </a:p>
          <a:p>
            <a:pPr marL="514350" indent="-514350">
              <a:buFont typeface="+mj-lt"/>
              <a:buAutoNum type="alphaUcPeriod"/>
            </a:pPr>
            <a:r>
              <a:rPr lang="en-US" sz="2400" dirty="0" smtClean="0"/>
              <a:t>Near water </a:t>
            </a:r>
          </a:p>
          <a:p>
            <a:pPr marL="514350" indent="-514350">
              <a:buFont typeface="+mj-lt"/>
              <a:buAutoNum type="alphaUcPeriod"/>
            </a:pPr>
            <a:r>
              <a:rPr lang="en-US" sz="2400" dirty="0" smtClean="0"/>
              <a:t>Near other electrical equipment</a:t>
            </a:r>
            <a:endParaRPr lang="en-US" sz="2400" dirty="0"/>
          </a:p>
        </p:txBody>
      </p:sp>
    </p:spTree>
    <p:extLst>
      <p:ext uri="{BB962C8B-B14F-4D97-AF65-F5344CB8AC3E}">
        <p14:creationId xmlns:p14="http://schemas.microsoft.com/office/powerpoint/2010/main" val="4795080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9242"/>
            <a:ext cx="8229601" cy="1079558"/>
          </a:xfrm>
        </p:spPr>
        <p:txBody>
          <a:bodyPr>
            <a:noAutofit/>
          </a:bodyPr>
          <a:lstStyle/>
          <a:p>
            <a:r>
              <a:rPr lang="en-US" sz="2800" dirty="0"/>
              <a:t>The most dangerous place to use electrical equipment </a:t>
            </a:r>
            <a:r>
              <a:rPr lang="en-US" sz="2800" dirty="0" smtClean="0"/>
              <a:t>is:</a:t>
            </a:r>
            <a:r>
              <a:rPr lang="en-US" sz="2800" dirty="0"/>
              <a:t/>
            </a:r>
            <a:br>
              <a:rPr lang="en-US" sz="2800" dirty="0"/>
            </a:br>
            <a:endParaRPr lang="en-US" sz="28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2895600"/>
            <a:ext cx="2206625" cy="220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991565" y="2108180"/>
            <a:ext cx="3333035" cy="461665"/>
          </a:xfrm>
          <a:prstGeom prst="rect">
            <a:avLst/>
          </a:prstGeom>
          <a:noFill/>
        </p:spPr>
        <p:txBody>
          <a:bodyPr wrap="square" rtlCol="0">
            <a:spAutoFit/>
          </a:bodyPr>
          <a:lstStyle/>
          <a:p>
            <a:r>
              <a:rPr lang="en-US" sz="2400" b="1" dirty="0" smtClean="0"/>
              <a:t>C.  Near water</a:t>
            </a:r>
            <a:endParaRPr lang="en-US" sz="2400" b="1" dirty="0"/>
          </a:p>
        </p:txBody>
      </p:sp>
      <p:sp>
        <p:nvSpPr>
          <p:cNvPr id="3" name="Footer Placeholder 2"/>
          <p:cNvSpPr>
            <a:spLocks noGrp="1"/>
          </p:cNvSpPr>
          <p:nvPr>
            <p:ph type="ftr" sz="quarter" idx="4294967295"/>
          </p:nvPr>
        </p:nvSpPr>
        <p:spPr>
          <a:xfrm>
            <a:off x="3124200" y="6356350"/>
            <a:ext cx="2895600" cy="365125"/>
          </a:xfrm>
          <a:prstGeom prst="rect">
            <a:avLst/>
          </a:prstGeom>
        </p:spPr>
        <p:txBody>
          <a:bodyPr/>
          <a:lstStyle/>
          <a:p>
            <a:r>
              <a:rPr lang="en-US" sz="1600" b="1" dirty="0" smtClean="0">
                <a:solidFill>
                  <a:schemeClr val="tx1"/>
                </a:solidFill>
              </a:rPr>
              <a:t>See  slide  26</a:t>
            </a:r>
            <a:endParaRPr lang="en-US" sz="1600" b="1" dirty="0">
              <a:solidFill>
                <a:schemeClr val="tx1"/>
              </a:solidFill>
            </a:endParaRPr>
          </a:p>
        </p:txBody>
      </p:sp>
    </p:spTree>
    <p:extLst>
      <p:ext uri="{BB962C8B-B14F-4D97-AF65-F5344CB8AC3E}">
        <p14:creationId xmlns:p14="http://schemas.microsoft.com/office/powerpoint/2010/main" val="190952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4446" y="609599"/>
            <a:ext cx="8587154" cy="1828801"/>
          </a:xfrm>
        </p:spPr>
        <p:txBody>
          <a:bodyPr>
            <a:normAutofit fontScale="40000" lnSpcReduction="20000"/>
          </a:bodyPr>
          <a:lstStyle/>
          <a:p>
            <a:r>
              <a:rPr lang="en-US" sz="6000" dirty="0">
                <a:solidFill>
                  <a:schemeClr val="tx1"/>
                </a:solidFill>
              </a:rPr>
              <a:t>Question 2</a:t>
            </a:r>
            <a:r>
              <a:rPr lang="en-US" sz="6000" dirty="0" smtClean="0">
                <a:solidFill>
                  <a:schemeClr val="tx1"/>
                </a:solidFill>
              </a:rPr>
              <a:t>.</a:t>
            </a:r>
          </a:p>
          <a:p>
            <a:pPr algn="l">
              <a:lnSpc>
                <a:spcPct val="134000"/>
              </a:lnSpc>
            </a:pPr>
            <a:r>
              <a:rPr lang="en-US" sz="6000" dirty="0" smtClean="0">
                <a:solidFill>
                  <a:schemeClr val="tx1"/>
                </a:solidFill>
              </a:rPr>
              <a:t>You discover the electrical cord for a drill has been damaged and some of the cord’s insulation is missing. You should?</a:t>
            </a:r>
          </a:p>
          <a:p>
            <a:endParaRPr lang="en-US" dirty="0"/>
          </a:p>
        </p:txBody>
      </p:sp>
      <p:pic>
        <p:nvPicPr>
          <p:cNvPr id="12"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560320"/>
            <a:ext cx="2042160" cy="2015984"/>
          </a:xfrm>
          <a:prstGeom prst="rect">
            <a:avLst/>
          </a:prstGeom>
        </p:spPr>
      </p:pic>
      <p:sp>
        <p:nvSpPr>
          <p:cNvPr id="8" name="TextBox 7"/>
          <p:cNvSpPr txBox="1"/>
          <p:nvPr/>
        </p:nvSpPr>
        <p:spPr>
          <a:xfrm>
            <a:off x="2590800" y="2590800"/>
            <a:ext cx="6013938" cy="3560975"/>
          </a:xfrm>
          <a:prstGeom prst="rect">
            <a:avLst/>
          </a:prstGeom>
          <a:noFill/>
        </p:spPr>
        <p:txBody>
          <a:bodyPr wrap="square" rtlCol="0">
            <a:spAutoFit/>
          </a:bodyPr>
          <a:lstStyle/>
          <a:p>
            <a:pPr marL="342900" indent="-342900">
              <a:lnSpc>
                <a:spcPct val="115000"/>
              </a:lnSpc>
              <a:buFont typeface="+mj-lt"/>
              <a:buAutoNum type="alphaUcPeriod"/>
            </a:pPr>
            <a:r>
              <a:rPr lang="en-US" sz="2400" dirty="0" smtClean="0">
                <a:ea typeface="Calibri"/>
                <a:cs typeface="Times New Roman"/>
              </a:rPr>
              <a:t>Wrap </a:t>
            </a:r>
            <a:r>
              <a:rPr lang="en-US" sz="2400" dirty="0">
                <a:ea typeface="Calibri"/>
                <a:cs typeface="Times New Roman"/>
              </a:rPr>
              <a:t>tape around the damaged spot to prevent electrical shocks.</a:t>
            </a:r>
          </a:p>
          <a:p>
            <a:pPr marL="342900" indent="-342900">
              <a:lnSpc>
                <a:spcPct val="115000"/>
              </a:lnSpc>
              <a:buFont typeface="+mj-lt"/>
              <a:buAutoNum type="alphaUcPeriod"/>
            </a:pPr>
            <a:r>
              <a:rPr lang="en-US" sz="2400" dirty="0" smtClean="0">
                <a:ea typeface="Calibri"/>
                <a:cs typeface="Times New Roman"/>
              </a:rPr>
              <a:t>Check </a:t>
            </a:r>
            <a:r>
              <a:rPr lang="en-US" sz="2400" dirty="0">
                <a:ea typeface="Calibri"/>
                <a:cs typeface="Times New Roman"/>
              </a:rPr>
              <a:t>to see if the drill still works.</a:t>
            </a:r>
          </a:p>
          <a:p>
            <a:pPr marL="342900" indent="-342900">
              <a:lnSpc>
                <a:spcPct val="115000"/>
              </a:lnSpc>
              <a:buFont typeface="+mj-lt"/>
              <a:buAutoNum type="alphaUcPeriod"/>
            </a:pPr>
            <a:r>
              <a:rPr lang="en-US" sz="2400" dirty="0">
                <a:ea typeface="Calibri"/>
                <a:cs typeface="Times New Roman"/>
              </a:rPr>
              <a:t>T</a:t>
            </a:r>
            <a:r>
              <a:rPr lang="en-US" sz="2400" dirty="0" smtClean="0">
                <a:ea typeface="Calibri"/>
                <a:cs typeface="Times New Roman"/>
              </a:rPr>
              <a:t>ag </a:t>
            </a:r>
            <a:r>
              <a:rPr lang="en-US" sz="2400" dirty="0">
                <a:ea typeface="Calibri"/>
                <a:cs typeface="Times New Roman"/>
              </a:rPr>
              <a:t>the drill out of service and notify the department responsible for equipment maintenance.</a:t>
            </a:r>
          </a:p>
          <a:p>
            <a:pPr marL="342900" indent="-342900">
              <a:lnSpc>
                <a:spcPct val="115000"/>
              </a:lnSpc>
              <a:buFont typeface="+mj-lt"/>
              <a:buAutoNum type="alphaUcPeriod"/>
            </a:pPr>
            <a:r>
              <a:rPr lang="en-US" sz="2400" dirty="0">
                <a:ea typeface="Calibri"/>
                <a:cs typeface="Times New Roman"/>
              </a:rPr>
              <a:t>M</a:t>
            </a:r>
            <a:r>
              <a:rPr lang="en-US" sz="2400" dirty="0" smtClean="0">
                <a:ea typeface="Calibri"/>
                <a:cs typeface="Times New Roman"/>
              </a:rPr>
              <a:t>ake </a:t>
            </a:r>
            <a:r>
              <a:rPr lang="en-US" sz="2400" dirty="0">
                <a:ea typeface="Calibri"/>
                <a:cs typeface="Times New Roman"/>
              </a:rPr>
              <a:t>sure that the cord does not come in contact with the floor.</a:t>
            </a:r>
          </a:p>
        </p:txBody>
      </p:sp>
    </p:spTree>
    <p:extLst>
      <p:ext uri="{BB962C8B-B14F-4D97-AF65-F5344CB8AC3E}">
        <p14:creationId xmlns:p14="http://schemas.microsoft.com/office/powerpoint/2010/main" val="3636780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838200"/>
          </a:xfrm>
        </p:spPr>
        <p:txBody>
          <a:bodyPr/>
          <a:lstStyle/>
          <a:p>
            <a:r>
              <a:rPr lang="en-US" b="1" dirty="0" smtClean="0">
                <a:solidFill>
                  <a:srgbClr val="000099"/>
                </a:solidFill>
              </a:rPr>
              <a:t>Electrical Safety Awareness Training</a:t>
            </a:r>
            <a:endParaRPr lang="en-US" b="1" dirty="0">
              <a:solidFill>
                <a:srgbClr val="000099"/>
              </a:solidFill>
            </a:endParaRPr>
          </a:p>
        </p:txBody>
      </p:sp>
      <p:sp>
        <p:nvSpPr>
          <p:cNvPr id="3" name="Content Placeholder 2"/>
          <p:cNvSpPr>
            <a:spLocks noGrp="1"/>
          </p:cNvSpPr>
          <p:nvPr>
            <p:ph idx="1"/>
          </p:nvPr>
        </p:nvSpPr>
        <p:spPr/>
        <p:txBody>
          <a:bodyPr/>
          <a:lstStyle/>
          <a:p>
            <a:pPr eaLnBrk="1" hangingPunct="1"/>
            <a:r>
              <a:rPr lang="en-US" b="0" dirty="0" smtClean="0"/>
              <a:t>Basic minimum requirement for “non-energized” and “unqualified” workers</a:t>
            </a:r>
          </a:p>
          <a:p>
            <a:pPr eaLnBrk="1" hangingPunct="1"/>
            <a:r>
              <a:rPr lang="en-US" b="0" dirty="0" smtClean="0"/>
              <a:t>NOT sufficient for anyone working on or near exposed energized electrical conductors </a:t>
            </a:r>
          </a:p>
          <a:p>
            <a:pPr eaLnBrk="1" hangingPunct="1"/>
            <a:r>
              <a:rPr lang="en-US" b="0" dirty="0" smtClean="0"/>
              <a:t>Additional training is required for those employees who work on energized electrical systems.</a:t>
            </a:r>
          </a:p>
          <a:p>
            <a:pPr eaLnBrk="1" hangingPunct="1">
              <a:buNone/>
            </a:pPr>
            <a:endParaRPr lang="en-US" b="0" dirty="0" smtClean="0"/>
          </a:p>
          <a:p>
            <a:endParaRPr lang="en-US" b="0" dirty="0"/>
          </a:p>
        </p:txBody>
      </p:sp>
    </p:spTree>
    <p:extLst>
      <p:ext uri="{BB962C8B-B14F-4D97-AF65-F5344CB8AC3E}">
        <p14:creationId xmlns:p14="http://schemas.microsoft.com/office/powerpoint/2010/main" val="75951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1" y="685800"/>
            <a:ext cx="8229600" cy="1371600"/>
          </a:xfrm>
        </p:spPr>
        <p:txBody>
          <a:bodyPr>
            <a:noAutofit/>
          </a:bodyPr>
          <a:lstStyle/>
          <a:p>
            <a:pPr lvl="0">
              <a:spcBef>
                <a:spcPct val="20000"/>
              </a:spcBef>
            </a:pPr>
            <a:r>
              <a:rPr lang="en-US" sz="2400" dirty="0">
                <a:solidFill>
                  <a:prstClr val="black"/>
                </a:solidFill>
              </a:rPr>
              <a:t>You discover the electrical cord for a drill has been damaged and some of the cord’s</a:t>
            </a:r>
            <a:br>
              <a:rPr lang="en-US" sz="2400" dirty="0">
                <a:solidFill>
                  <a:prstClr val="black"/>
                </a:solidFill>
              </a:rPr>
            </a:br>
            <a:r>
              <a:rPr lang="en-US" sz="2400" dirty="0">
                <a:solidFill>
                  <a:prstClr val="black"/>
                </a:solidFill>
              </a:rPr>
              <a:t>insulation is missing. </a:t>
            </a:r>
            <a:r>
              <a:rPr lang="en-US" sz="2400" dirty="0" smtClean="0">
                <a:solidFill>
                  <a:prstClr val="black"/>
                </a:solidFill>
              </a:rPr>
              <a:t> You </a:t>
            </a:r>
            <a:r>
              <a:rPr lang="en-US" sz="2400" dirty="0">
                <a:solidFill>
                  <a:prstClr val="black"/>
                </a:solidFill>
              </a:rPr>
              <a:t>should?</a:t>
            </a:r>
            <a:br>
              <a:rPr lang="en-US" sz="2400" dirty="0">
                <a:solidFill>
                  <a:prstClr val="black"/>
                </a:solidFill>
              </a:rPr>
            </a:br>
            <a:endParaRPr lang="en-US" sz="2400" dirty="0"/>
          </a:p>
        </p:txBody>
      </p:sp>
      <p:sp>
        <p:nvSpPr>
          <p:cNvPr id="6" name="TextBox 5"/>
          <p:cNvSpPr txBox="1"/>
          <p:nvPr/>
        </p:nvSpPr>
        <p:spPr>
          <a:xfrm>
            <a:off x="609601" y="2209800"/>
            <a:ext cx="8077200" cy="4633704"/>
          </a:xfrm>
          <a:prstGeom prst="rect">
            <a:avLst/>
          </a:prstGeom>
          <a:noFill/>
        </p:spPr>
        <p:txBody>
          <a:bodyPr wrap="square" rtlCol="0">
            <a:spAutoFit/>
          </a:bodyPr>
          <a:lstStyle/>
          <a:p>
            <a:r>
              <a:rPr lang="en-US" sz="2400" b="1" dirty="0" smtClean="0"/>
              <a:t>C.  Tag </a:t>
            </a:r>
            <a:r>
              <a:rPr lang="en-US" sz="2400" b="1" dirty="0"/>
              <a:t>the drill </a:t>
            </a:r>
            <a:r>
              <a:rPr lang="en-US" sz="2400" b="1" dirty="0" smtClean="0"/>
              <a:t>“out </a:t>
            </a:r>
            <a:r>
              <a:rPr lang="en-US" sz="2400" b="1" dirty="0"/>
              <a:t>of </a:t>
            </a:r>
            <a:r>
              <a:rPr lang="en-US" sz="2400" b="1" dirty="0" smtClean="0"/>
              <a:t>service” </a:t>
            </a:r>
            <a:r>
              <a:rPr lang="en-US" sz="2400" b="1" dirty="0"/>
              <a:t>and notify the department responsible for equipment maintenance</a:t>
            </a:r>
            <a:r>
              <a:rPr lang="en-US" sz="2400" b="1" dirty="0" smtClean="0"/>
              <a:t>. </a:t>
            </a:r>
            <a:r>
              <a:rPr lang="en-US" sz="2400" dirty="0" smtClean="0"/>
              <a:t> </a:t>
            </a:r>
          </a:p>
          <a:p>
            <a:pPr lvl="0">
              <a:lnSpc>
                <a:spcPct val="0"/>
              </a:lnSpc>
            </a:pPr>
            <a:endParaRPr lang="en-US" sz="2400" dirty="0" smtClean="0">
              <a:solidFill>
                <a:prstClr val="black"/>
              </a:solidFill>
            </a:endParaRPr>
          </a:p>
          <a:p>
            <a:pPr lvl="0">
              <a:lnSpc>
                <a:spcPct val="114000"/>
              </a:lnSpc>
            </a:pPr>
            <a:endParaRPr lang="en-US" sz="2400" dirty="0" smtClean="0">
              <a:solidFill>
                <a:prstClr val="black"/>
              </a:solidFill>
            </a:endParaRPr>
          </a:p>
          <a:p>
            <a:pPr lvl="0">
              <a:lnSpc>
                <a:spcPct val="114000"/>
              </a:lnSpc>
            </a:pPr>
            <a:r>
              <a:rPr lang="en-US" sz="2400" dirty="0" smtClean="0">
                <a:solidFill>
                  <a:prstClr val="black"/>
                </a:solidFill>
              </a:rPr>
              <a:t>If </a:t>
            </a:r>
            <a:r>
              <a:rPr lang="en-US" sz="2400" dirty="0">
                <a:solidFill>
                  <a:prstClr val="black"/>
                </a:solidFill>
              </a:rPr>
              <a:t>a power cord's insulation wears away just at the point where the cord enters the metal frame, contact between the </a:t>
            </a:r>
            <a:r>
              <a:rPr lang="en-US" sz="2400" dirty="0" smtClean="0">
                <a:solidFill>
                  <a:prstClr val="black"/>
                </a:solidFill>
              </a:rPr>
              <a:t>current </a:t>
            </a:r>
            <a:r>
              <a:rPr lang="en-US" sz="2400" dirty="0">
                <a:solidFill>
                  <a:prstClr val="black"/>
                </a:solidFill>
              </a:rPr>
              <a:t>conductor and the metal frame could make the </a:t>
            </a:r>
            <a:r>
              <a:rPr lang="en-US" sz="2400" dirty="0" smtClean="0">
                <a:solidFill>
                  <a:prstClr val="black"/>
                </a:solidFill>
              </a:rPr>
              <a:t>appliance </a:t>
            </a:r>
            <a:r>
              <a:rPr lang="en-US" sz="2400" dirty="0">
                <a:solidFill>
                  <a:prstClr val="black"/>
                </a:solidFill>
              </a:rPr>
              <a:t>energized. Touching </a:t>
            </a:r>
            <a:r>
              <a:rPr lang="en-US" sz="2400" dirty="0" smtClean="0">
                <a:solidFill>
                  <a:prstClr val="black"/>
                </a:solidFill>
              </a:rPr>
              <a:t>the </a:t>
            </a:r>
            <a:r>
              <a:rPr lang="en-US" sz="2400" dirty="0">
                <a:solidFill>
                  <a:prstClr val="black"/>
                </a:solidFill>
              </a:rPr>
              <a:t>energized metal frame of the appliance while simultaneously touching a conductor causes </a:t>
            </a:r>
            <a:r>
              <a:rPr lang="en-US" sz="2400" dirty="0" smtClean="0">
                <a:solidFill>
                  <a:prstClr val="black"/>
                </a:solidFill>
              </a:rPr>
              <a:t>the current to surge </a:t>
            </a:r>
            <a:r>
              <a:rPr lang="en-US" sz="2400" dirty="0">
                <a:solidFill>
                  <a:prstClr val="black"/>
                </a:solidFill>
              </a:rPr>
              <a:t>through the </a:t>
            </a:r>
            <a:r>
              <a:rPr lang="en-US" sz="2400" dirty="0" smtClean="0">
                <a:solidFill>
                  <a:prstClr val="black"/>
                </a:solidFill>
              </a:rPr>
              <a:t>human body</a:t>
            </a:r>
            <a:r>
              <a:rPr lang="en-US" sz="2400" dirty="0">
                <a:solidFill>
                  <a:prstClr val="black"/>
                </a:solidFill>
              </a:rPr>
              <a:t>.</a:t>
            </a:r>
          </a:p>
          <a:p>
            <a:endParaRPr lang="en-US" sz="2800" dirty="0"/>
          </a:p>
        </p:txBody>
      </p:sp>
      <p:sp>
        <p:nvSpPr>
          <p:cNvPr id="3" name="Footer Placeholder 2"/>
          <p:cNvSpPr>
            <a:spLocks noGrp="1"/>
          </p:cNvSpPr>
          <p:nvPr>
            <p:ph type="ftr" sz="quarter" idx="4294967295"/>
          </p:nvPr>
        </p:nvSpPr>
        <p:spPr>
          <a:xfrm>
            <a:off x="3124200" y="6356350"/>
            <a:ext cx="2895600" cy="365125"/>
          </a:xfrm>
          <a:prstGeom prst="rect">
            <a:avLst/>
          </a:prstGeom>
        </p:spPr>
        <p:txBody>
          <a:bodyPr/>
          <a:lstStyle/>
          <a:p>
            <a:r>
              <a:rPr lang="en-US" sz="1600" b="1" dirty="0" smtClean="0">
                <a:solidFill>
                  <a:schemeClr val="tx1"/>
                </a:solidFill>
              </a:rPr>
              <a:t>See </a:t>
            </a:r>
            <a:r>
              <a:rPr lang="en-US" sz="1600" b="1" dirty="0">
                <a:solidFill>
                  <a:schemeClr val="tx1"/>
                </a:solidFill>
              </a:rPr>
              <a:t>slide  </a:t>
            </a:r>
            <a:r>
              <a:rPr lang="en-US" sz="1600" b="1" dirty="0" smtClean="0">
                <a:solidFill>
                  <a:schemeClr val="tx1"/>
                </a:solidFill>
              </a:rPr>
              <a:t>49</a:t>
            </a:r>
            <a:endParaRPr lang="en-US" sz="1600" b="1" dirty="0">
              <a:solidFill>
                <a:schemeClr val="tx1"/>
              </a:solidFill>
            </a:endParaRPr>
          </a:p>
          <a:p>
            <a:endParaRPr lang="en-US" dirty="0"/>
          </a:p>
        </p:txBody>
      </p:sp>
    </p:spTree>
    <p:extLst>
      <p:ext uri="{BB962C8B-B14F-4D97-AF65-F5344CB8AC3E}">
        <p14:creationId xmlns:p14="http://schemas.microsoft.com/office/powerpoint/2010/main" val="350911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838200"/>
            <a:ext cx="7924800" cy="1447800"/>
          </a:xfrm>
        </p:spPr>
        <p:txBody>
          <a:bodyPr>
            <a:normAutofit/>
          </a:bodyPr>
          <a:lstStyle/>
          <a:p>
            <a:r>
              <a:rPr lang="en-US" sz="2400" dirty="0" smtClean="0"/>
              <a:t>Question 3.</a:t>
            </a:r>
            <a:br>
              <a:rPr lang="en-US" sz="2400" dirty="0" smtClean="0"/>
            </a:br>
            <a:r>
              <a:rPr lang="en-US" sz="2400" dirty="0" smtClean="0"/>
              <a:t>The </a:t>
            </a:r>
            <a:r>
              <a:rPr lang="en-US" sz="2400" dirty="0"/>
              <a:t>safest ladder to use around electricity is:</a:t>
            </a:r>
            <a:br>
              <a:rPr lang="en-US" sz="2400" dirty="0"/>
            </a:br>
            <a:endParaRPr lang="en-US" sz="2400" dirty="0"/>
          </a:p>
        </p:txBody>
      </p:sp>
      <p:pic>
        <p:nvPicPr>
          <p:cNvPr id="5127" name="Picture 7" descr="Image result for ladders and electricity pic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563491"/>
            <a:ext cx="2514600" cy="325156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52600" y="2563491"/>
            <a:ext cx="2819400" cy="2185214"/>
          </a:xfrm>
          <a:prstGeom prst="rect">
            <a:avLst/>
          </a:prstGeom>
          <a:noFill/>
        </p:spPr>
        <p:txBody>
          <a:bodyPr wrap="square" rtlCol="0">
            <a:spAutoFit/>
          </a:bodyPr>
          <a:lstStyle/>
          <a:p>
            <a:pPr marL="342900" indent="-342900">
              <a:buAutoNum type="alphaUcPeriod"/>
            </a:pPr>
            <a:r>
              <a:rPr lang="en-US" sz="2400" dirty="0" smtClean="0"/>
              <a:t> Wood</a:t>
            </a:r>
          </a:p>
          <a:p>
            <a:pPr marL="342900" indent="-342900">
              <a:buAutoNum type="alphaUcPeriod"/>
            </a:pPr>
            <a:r>
              <a:rPr lang="en-US" sz="2400" dirty="0" smtClean="0"/>
              <a:t> Fiberglass</a:t>
            </a:r>
          </a:p>
          <a:p>
            <a:pPr marL="342900" indent="-342900">
              <a:buAutoNum type="alphaUcPeriod"/>
            </a:pPr>
            <a:r>
              <a:rPr lang="en-US" sz="2400" dirty="0" smtClean="0"/>
              <a:t> Aluminum</a:t>
            </a:r>
          </a:p>
          <a:p>
            <a:pPr marL="342900" indent="-342900">
              <a:buAutoNum type="alphaUcPeriod"/>
            </a:pPr>
            <a:r>
              <a:rPr lang="en-US" sz="2400" dirty="0" smtClean="0"/>
              <a:t> Step stool</a:t>
            </a:r>
          </a:p>
          <a:p>
            <a:pPr marL="342900" indent="-342900">
              <a:buAutoNum type="alphaUcPeriod"/>
            </a:pPr>
            <a:endParaRPr lang="en-US" dirty="0" smtClean="0"/>
          </a:p>
          <a:p>
            <a:pPr marL="342900" indent="-342900">
              <a:buAutoNum type="alphaUcPeriod"/>
            </a:pPr>
            <a:endParaRPr lang="en-US" dirty="0"/>
          </a:p>
        </p:txBody>
      </p:sp>
    </p:spTree>
    <p:extLst>
      <p:ext uri="{BB962C8B-B14F-4D97-AF65-F5344CB8AC3E}">
        <p14:creationId xmlns:p14="http://schemas.microsoft.com/office/powerpoint/2010/main" val="417205313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pPr>
              <a:spcBef>
                <a:spcPct val="20000"/>
              </a:spcBef>
            </a:pPr>
            <a:r>
              <a:rPr lang="en-US" sz="3100" dirty="0"/>
              <a:t>The safest ladder to use around electricity is</a:t>
            </a:r>
            <a:r>
              <a:rPr lang="en-US" sz="3100" dirty="0" smtClean="0"/>
              <a:t>:</a:t>
            </a:r>
            <a:r>
              <a:rPr lang="en-US" sz="3600" dirty="0">
                <a:solidFill>
                  <a:prstClr val="black"/>
                </a:solidFill>
              </a:rPr>
              <a:t/>
            </a:r>
            <a:br>
              <a:rPr lang="en-US" sz="3600" dirty="0">
                <a:solidFill>
                  <a:prstClr val="black"/>
                </a:solidFill>
              </a:rPr>
            </a:br>
            <a:endParaRPr lang="en-US" sz="3600" dirty="0"/>
          </a:p>
        </p:txBody>
      </p:sp>
      <p:sp>
        <p:nvSpPr>
          <p:cNvPr id="6" name="TextBox 5"/>
          <p:cNvSpPr txBox="1"/>
          <p:nvPr/>
        </p:nvSpPr>
        <p:spPr>
          <a:xfrm>
            <a:off x="685800" y="2251667"/>
            <a:ext cx="7239000" cy="2677656"/>
          </a:xfrm>
          <a:prstGeom prst="rect">
            <a:avLst/>
          </a:prstGeom>
          <a:noFill/>
        </p:spPr>
        <p:txBody>
          <a:bodyPr wrap="square" rtlCol="0">
            <a:spAutoFit/>
          </a:bodyPr>
          <a:lstStyle/>
          <a:p>
            <a:pPr marL="457200" indent="-457200" algn="ctr">
              <a:buAutoNum type="alphaUcPeriod" startAt="2"/>
            </a:pPr>
            <a:r>
              <a:rPr lang="en-US" sz="2400" b="1" dirty="0" smtClean="0"/>
              <a:t>Fiberglass</a:t>
            </a:r>
          </a:p>
          <a:p>
            <a:pPr marL="457200" indent="-457200">
              <a:buAutoNum type="alphaUcPeriod" startAt="2"/>
            </a:pPr>
            <a:endParaRPr lang="en-US" sz="2400" b="1" dirty="0"/>
          </a:p>
          <a:p>
            <a:pPr marL="457200" indent="-457200">
              <a:buAutoNum type="alphaUcPeriod" startAt="2"/>
            </a:pPr>
            <a:endParaRPr lang="en-US" sz="2400" b="1" dirty="0" smtClean="0"/>
          </a:p>
          <a:p>
            <a:r>
              <a:rPr lang="en-US" sz="2400" dirty="0" smtClean="0"/>
              <a:t>Wood </a:t>
            </a:r>
            <a:r>
              <a:rPr lang="en-US" sz="2400" dirty="0"/>
              <a:t>ladders are non-conductive but rot in moist conditions.  Fiberglass ladders offer the best choice for long life and safety from electrical conductivity.</a:t>
            </a:r>
          </a:p>
          <a:p>
            <a:endParaRPr lang="en-US" sz="2400" dirty="0"/>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US" sz="1400" b="1" dirty="0" smtClean="0">
                <a:solidFill>
                  <a:schemeClr val="tx1"/>
                </a:solidFill>
              </a:rPr>
              <a:t>See slide 32</a:t>
            </a:r>
            <a:endParaRPr lang="en-US" sz="1400" b="1" dirty="0">
              <a:solidFill>
                <a:schemeClr val="tx1"/>
              </a:solidFill>
            </a:endParaRPr>
          </a:p>
        </p:txBody>
      </p:sp>
    </p:spTree>
    <p:extLst>
      <p:ext uri="{BB962C8B-B14F-4D97-AF65-F5344CB8AC3E}">
        <p14:creationId xmlns:p14="http://schemas.microsoft.com/office/powerpoint/2010/main" val="14180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924800" cy="1752600"/>
          </a:xfrm>
        </p:spPr>
        <p:txBody>
          <a:bodyPr>
            <a:normAutofit fontScale="90000"/>
          </a:bodyPr>
          <a:lstStyle/>
          <a:p>
            <a:r>
              <a:rPr lang="en-US" sz="3100" dirty="0"/>
              <a:t>Question </a:t>
            </a:r>
            <a:r>
              <a:rPr lang="en-US" sz="3100" dirty="0" smtClean="0"/>
              <a:t>4.</a:t>
            </a:r>
            <a:r>
              <a:rPr lang="en-US" sz="2700" dirty="0" smtClean="0"/>
              <a:t/>
            </a:r>
            <a:br>
              <a:rPr lang="en-US" sz="2700" dirty="0" smtClean="0"/>
            </a:br>
            <a:r>
              <a:rPr lang="en-US" sz="3100" dirty="0" smtClean="0"/>
              <a:t>The </a:t>
            </a:r>
            <a:r>
              <a:rPr lang="en-US" sz="3100" dirty="0"/>
              <a:t>earth, water, concrete and the human body are all conductors¹ of electricity.</a:t>
            </a:r>
            <a:br>
              <a:rPr lang="en-US" sz="3100" dirty="0"/>
            </a:br>
            <a:r>
              <a:rPr lang="en-US" sz="3600" dirty="0" smtClean="0"/>
              <a:t/>
            </a:r>
            <a:br>
              <a:rPr lang="en-US" sz="3600" dirty="0" smtClean="0"/>
            </a:br>
            <a:endParaRPr lang="en-US" sz="3600" dirty="0"/>
          </a:p>
        </p:txBody>
      </p:sp>
      <p:sp>
        <p:nvSpPr>
          <p:cNvPr id="5" name="TextBox 4"/>
          <p:cNvSpPr txBox="1"/>
          <p:nvPr/>
        </p:nvSpPr>
        <p:spPr>
          <a:xfrm>
            <a:off x="3387969" y="3124200"/>
            <a:ext cx="2057400" cy="830997"/>
          </a:xfrm>
          <a:prstGeom prst="rect">
            <a:avLst/>
          </a:prstGeom>
          <a:noFill/>
        </p:spPr>
        <p:txBody>
          <a:bodyPr wrap="square" rtlCol="0">
            <a:spAutoFit/>
          </a:bodyPr>
          <a:lstStyle/>
          <a:p>
            <a:pPr marL="457200" indent="-457200">
              <a:buAutoNum type="alphaUcPeriod"/>
            </a:pPr>
            <a:r>
              <a:rPr lang="en-US" sz="2400" dirty="0" smtClean="0"/>
              <a:t>True</a:t>
            </a:r>
          </a:p>
          <a:p>
            <a:pPr marL="457200" indent="-457200">
              <a:buAutoNum type="alphaUcPeriod"/>
            </a:pPr>
            <a:r>
              <a:rPr lang="en-US" sz="2400" dirty="0" smtClean="0"/>
              <a:t>False</a:t>
            </a:r>
            <a:endParaRPr lang="en-US" sz="2400" dirty="0"/>
          </a:p>
        </p:txBody>
      </p:sp>
      <p:sp>
        <p:nvSpPr>
          <p:cNvPr id="4" name="TextBox 3"/>
          <p:cNvSpPr txBox="1"/>
          <p:nvPr/>
        </p:nvSpPr>
        <p:spPr>
          <a:xfrm>
            <a:off x="1600200" y="4191000"/>
            <a:ext cx="5943600" cy="461665"/>
          </a:xfrm>
          <a:prstGeom prst="rect">
            <a:avLst/>
          </a:prstGeom>
          <a:noFill/>
        </p:spPr>
        <p:txBody>
          <a:bodyPr wrap="square" rtlCol="0">
            <a:spAutoFit/>
          </a:bodyPr>
          <a:lstStyle/>
          <a:p>
            <a:r>
              <a:rPr lang="en-US" sz="2400" dirty="0" smtClean="0"/>
              <a:t>¹Conductors allow electrons to flow freely.</a:t>
            </a:r>
            <a:endParaRPr lang="en-US" sz="2400" dirty="0"/>
          </a:p>
        </p:txBody>
      </p:sp>
    </p:spTree>
    <p:extLst>
      <p:ext uri="{BB962C8B-B14F-4D97-AF65-F5344CB8AC3E}">
        <p14:creationId xmlns:p14="http://schemas.microsoft.com/office/powerpoint/2010/main" val="2429480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noAutofit/>
          </a:bodyPr>
          <a:lstStyle/>
          <a:p>
            <a:pPr lvl="0">
              <a:spcBef>
                <a:spcPct val="20000"/>
              </a:spcBef>
            </a:pPr>
            <a:r>
              <a:rPr lang="en-US" sz="2800" dirty="0">
                <a:solidFill>
                  <a:prstClr val="black"/>
                </a:solidFill>
                <a:ea typeface="+mn-ea"/>
                <a:cs typeface="+mn-cs"/>
              </a:rPr>
              <a:t>The earth, water, concrete and the human body are all conductors of </a:t>
            </a:r>
            <a:r>
              <a:rPr lang="en-US" sz="2800" dirty="0" smtClean="0">
                <a:solidFill>
                  <a:prstClr val="black"/>
                </a:solidFill>
                <a:ea typeface="+mn-ea"/>
                <a:cs typeface="+mn-cs"/>
              </a:rPr>
              <a:t>electricity.</a:t>
            </a:r>
            <a:r>
              <a:rPr lang="en-US" sz="2800" dirty="0">
                <a:solidFill>
                  <a:prstClr val="black"/>
                </a:solidFill>
                <a:ea typeface="+mn-ea"/>
                <a:cs typeface="+mn-cs"/>
              </a:rPr>
              <a:t/>
            </a:r>
            <a:br>
              <a:rPr lang="en-US" sz="2800" dirty="0">
                <a:solidFill>
                  <a:prstClr val="black"/>
                </a:solidFill>
                <a:ea typeface="+mn-ea"/>
                <a:cs typeface="+mn-cs"/>
              </a:rPr>
            </a:br>
            <a:endParaRPr lang="en-US" sz="2800" dirty="0"/>
          </a:p>
        </p:txBody>
      </p:sp>
      <p:pic>
        <p:nvPicPr>
          <p:cNvPr id="6" name="Picture 5" descr="C:\Users\burdgeg\Pictures\good conductors.jpg"/>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819400"/>
            <a:ext cx="4099560" cy="2362200"/>
          </a:xfrm>
          <a:prstGeom prst="rect">
            <a:avLst/>
          </a:prstGeom>
          <a:noFill/>
          <a:extLst/>
        </p:spPr>
      </p:pic>
      <p:sp>
        <p:nvSpPr>
          <p:cNvPr id="3" name="TextBox 2"/>
          <p:cNvSpPr txBox="1"/>
          <p:nvPr/>
        </p:nvSpPr>
        <p:spPr>
          <a:xfrm>
            <a:off x="3390900" y="1828800"/>
            <a:ext cx="1600200" cy="461665"/>
          </a:xfrm>
          <a:prstGeom prst="rect">
            <a:avLst/>
          </a:prstGeom>
          <a:noFill/>
        </p:spPr>
        <p:txBody>
          <a:bodyPr wrap="square" rtlCol="0">
            <a:spAutoFit/>
          </a:bodyPr>
          <a:lstStyle/>
          <a:p>
            <a:r>
              <a:rPr lang="en-US" sz="2400" b="1" dirty="0" smtClean="0"/>
              <a:t>A.  True</a:t>
            </a:r>
            <a:endParaRPr lang="en-US" sz="2400" b="1" dirty="0"/>
          </a:p>
        </p:txBody>
      </p:sp>
      <p:sp>
        <p:nvSpPr>
          <p:cNvPr id="4" name="Footer Placeholder 3"/>
          <p:cNvSpPr>
            <a:spLocks noGrp="1"/>
          </p:cNvSpPr>
          <p:nvPr>
            <p:ph type="ftr" sz="quarter" idx="11"/>
          </p:nvPr>
        </p:nvSpPr>
        <p:spPr/>
        <p:txBody>
          <a:bodyPr/>
          <a:lstStyle/>
          <a:p>
            <a:r>
              <a:rPr lang="en-US" sz="1400" b="1" dirty="0" smtClean="0">
                <a:solidFill>
                  <a:schemeClr val="tx1"/>
                </a:solidFill>
              </a:rPr>
              <a:t>See slide 11</a:t>
            </a:r>
            <a:endParaRPr lang="en-US" sz="1400" b="1" dirty="0">
              <a:solidFill>
                <a:schemeClr val="tx1"/>
              </a:solidFill>
            </a:endParaRPr>
          </a:p>
        </p:txBody>
      </p:sp>
    </p:spTree>
    <p:extLst>
      <p:ext uri="{BB962C8B-B14F-4D97-AF65-F5344CB8AC3E}">
        <p14:creationId xmlns:p14="http://schemas.microsoft.com/office/powerpoint/2010/main" val="400615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881554"/>
          </a:xfrm>
        </p:spPr>
        <p:txBody>
          <a:bodyPr>
            <a:noAutofit/>
          </a:bodyPr>
          <a:lstStyle/>
          <a:p>
            <a:r>
              <a:rPr lang="en-US" sz="2800" dirty="0" smtClean="0"/>
              <a:t>Question 5.</a:t>
            </a:r>
            <a:br>
              <a:rPr lang="en-US" sz="2800" dirty="0" smtClean="0"/>
            </a:br>
            <a:r>
              <a:rPr lang="en-US" sz="2800" dirty="0" smtClean="0"/>
              <a:t>The extent </a:t>
            </a:r>
            <a:r>
              <a:rPr lang="en-US" sz="2800" dirty="0"/>
              <a:t>of an electrical shock on the body depend upon all of the following</a:t>
            </a:r>
            <a:br>
              <a:rPr lang="en-US" sz="2800" dirty="0"/>
            </a:br>
            <a:r>
              <a:rPr lang="en-US" sz="2800" dirty="0"/>
              <a:t>EXCEPT:</a:t>
            </a:r>
            <a:r>
              <a:rPr lang="en-US" sz="3200" dirty="0"/>
              <a:t/>
            </a:r>
            <a:br>
              <a:rPr lang="en-US" sz="3200" dirty="0"/>
            </a:br>
            <a:endParaRPr lang="en-US" sz="3200" dirty="0"/>
          </a:p>
        </p:txBody>
      </p:sp>
      <p:sp>
        <p:nvSpPr>
          <p:cNvPr id="5" name="TextBox 4"/>
          <p:cNvSpPr txBox="1"/>
          <p:nvPr/>
        </p:nvSpPr>
        <p:spPr>
          <a:xfrm>
            <a:off x="2318657" y="2590800"/>
            <a:ext cx="3733800" cy="1862048"/>
          </a:xfrm>
          <a:prstGeom prst="rect">
            <a:avLst/>
          </a:prstGeom>
          <a:noFill/>
        </p:spPr>
        <p:txBody>
          <a:bodyPr wrap="square" rtlCol="0">
            <a:spAutoFit/>
          </a:bodyPr>
          <a:lstStyle/>
          <a:p>
            <a:pPr>
              <a:lnSpc>
                <a:spcPct val="115000"/>
              </a:lnSpc>
            </a:pPr>
            <a:r>
              <a:rPr lang="en-US" sz="2400" dirty="0">
                <a:ea typeface="Calibri"/>
                <a:cs typeface="Times New Roman"/>
              </a:rPr>
              <a:t>A</a:t>
            </a:r>
            <a:r>
              <a:rPr lang="en-US" sz="2800" dirty="0" smtClean="0">
                <a:ea typeface="Calibri"/>
                <a:cs typeface="Times New Roman"/>
              </a:rPr>
              <a:t>. </a:t>
            </a:r>
            <a:r>
              <a:rPr lang="en-US" sz="2400" dirty="0">
                <a:ea typeface="Calibri"/>
                <a:cs typeface="Times New Roman"/>
              </a:rPr>
              <a:t>C</a:t>
            </a:r>
            <a:r>
              <a:rPr lang="en-US" sz="2400" dirty="0" smtClean="0">
                <a:ea typeface="Calibri"/>
                <a:cs typeface="Times New Roman"/>
              </a:rPr>
              <a:t>urrent</a:t>
            </a:r>
            <a:endParaRPr lang="en-US" sz="2400" dirty="0">
              <a:ea typeface="Calibri"/>
              <a:cs typeface="Times New Roman"/>
            </a:endParaRPr>
          </a:p>
          <a:p>
            <a:pPr>
              <a:lnSpc>
                <a:spcPct val="115000"/>
              </a:lnSpc>
            </a:pPr>
            <a:r>
              <a:rPr lang="en-US" sz="2400" dirty="0">
                <a:ea typeface="Calibri"/>
                <a:cs typeface="Times New Roman"/>
              </a:rPr>
              <a:t>B. </a:t>
            </a:r>
            <a:r>
              <a:rPr lang="en-US" sz="2400" dirty="0" smtClean="0">
                <a:ea typeface="Calibri"/>
                <a:cs typeface="Times New Roman"/>
              </a:rPr>
              <a:t> Path</a:t>
            </a:r>
            <a:endParaRPr lang="en-US" sz="2400" dirty="0">
              <a:ea typeface="Calibri"/>
              <a:cs typeface="Times New Roman"/>
            </a:endParaRPr>
          </a:p>
          <a:p>
            <a:pPr>
              <a:lnSpc>
                <a:spcPct val="115000"/>
              </a:lnSpc>
            </a:pPr>
            <a:r>
              <a:rPr lang="en-US" sz="2400" dirty="0">
                <a:ea typeface="Calibri"/>
                <a:cs typeface="Times New Roman"/>
              </a:rPr>
              <a:t>C. </a:t>
            </a:r>
            <a:r>
              <a:rPr lang="en-US" sz="2400" dirty="0" smtClean="0">
                <a:ea typeface="Calibri"/>
                <a:cs typeface="Times New Roman"/>
              </a:rPr>
              <a:t> Duration</a:t>
            </a:r>
            <a:endParaRPr lang="en-US" sz="2400" dirty="0">
              <a:ea typeface="Calibri"/>
              <a:cs typeface="Times New Roman"/>
            </a:endParaRPr>
          </a:p>
          <a:p>
            <a:pPr>
              <a:lnSpc>
                <a:spcPct val="115000"/>
              </a:lnSpc>
            </a:pPr>
            <a:r>
              <a:rPr lang="en-US" sz="2400" dirty="0">
                <a:ea typeface="Calibri"/>
                <a:cs typeface="Times New Roman"/>
              </a:rPr>
              <a:t>D. </a:t>
            </a:r>
            <a:r>
              <a:rPr lang="en-US" sz="2400" dirty="0" smtClean="0">
                <a:ea typeface="Calibri"/>
                <a:cs typeface="Times New Roman"/>
              </a:rPr>
              <a:t> Body weight</a:t>
            </a:r>
            <a:endParaRPr lang="en-US" sz="2400" dirty="0">
              <a:ea typeface="Calibri"/>
              <a:cs typeface="Times New Roman"/>
            </a:endParaRPr>
          </a:p>
        </p:txBody>
      </p:sp>
      <p:pic>
        <p:nvPicPr>
          <p:cNvPr id="2052" name="Picture 4" descr="C:\Users\burdgeg\Pictures\electric curr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567354"/>
            <a:ext cx="2286000" cy="248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77055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524000"/>
          </a:xfrm>
        </p:spPr>
        <p:txBody>
          <a:bodyPr>
            <a:normAutofit fontScale="90000"/>
          </a:bodyPr>
          <a:lstStyle/>
          <a:p>
            <a:r>
              <a:rPr lang="en-US" sz="3100" dirty="0"/>
              <a:t>The </a:t>
            </a:r>
            <a:r>
              <a:rPr lang="en-US" sz="3100" dirty="0" smtClean="0"/>
              <a:t>extent </a:t>
            </a:r>
            <a:r>
              <a:rPr lang="en-US" sz="3100" dirty="0"/>
              <a:t>of an electrical shock on the body depend upon all of the following</a:t>
            </a:r>
            <a:br>
              <a:rPr lang="en-US" sz="3100" dirty="0"/>
            </a:br>
            <a:r>
              <a:rPr lang="en-US" sz="3100" dirty="0"/>
              <a:t>EXCEPT:</a:t>
            </a:r>
            <a:r>
              <a:rPr lang="en-US" sz="3200" dirty="0"/>
              <a:t/>
            </a:r>
            <a:br>
              <a:rPr lang="en-US" sz="3200" dirty="0"/>
            </a:br>
            <a:endParaRPr lang="en-US" sz="3200" dirty="0"/>
          </a:p>
        </p:txBody>
      </p:sp>
      <p:sp>
        <p:nvSpPr>
          <p:cNvPr id="6" name="TextBox 5"/>
          <p:cNvSpPr txBox="1"/>
          <p:nvPr/>
        </p:nvSpPr>
        <p:spPr>
          <a:xfrm>
            <a:off x="685800" y="2362200"/>
            <a:ext cx="7772400" cy="2369880"/>
          </a:xfrm>
          <a:prstGeom prst="rect">
            <a:avLst/>
          </a:prstGeom>
          <a:noFill/>
        </p:spPr>
        <p:txBody>
          <a:bodyPr wrap="square" rtlCol="0">
            <a:spAutoFit/>
          </a:bodyPr>
          <a:lstStyle/>
          <a:p>
            <a:pPr algn="ctr"/>
            <a:r>
              <a:rPr lang="en-US" sz="2800" b="1" dirty="0" smtClean="0"/>
              <a:t>D.</a:t>
            </a:r>
            <a:r>
              <a:rPr lang="en-US" sz="2800" dirty="0" smtClean="0"/>
              <a:t>  </a:t>
            </a:r>
            <a:r>
              <a:rPr lang="en-US" sz="2800" b="1" dirty="0" smtClean="0"/>
              <a:t>Body weight</a:t>
            </a:r>
          </a:p>
          <a:p>
            <a:r>
              <a:rPr lang="en-US" sz="2400" dirty="0" smtClean="0"/>
              <a:t>The extent of an electrical injury is determined by current, voltage strength, resistance to flow, the duration of contact with the source, the pathway of flow, and the type of current – Direct Current (DC) or Alternating Current (AC). </a:t>
            </a:r>
            <a:endParaRPr lang="en-US" sz="2400" dirty="0"/>
          </a:p>
        </p:txBody>
      </p:sp>
      <p:sp>
        <p:nvSpPr>
          <p:cNvPr id="3" name="Footer Placeholder 2"/>
          <p:cNvSpPr>
            <a:spLocks noGrp="1"/>
          </p:cNvSpPr>
          <p:nvPr>
            <p:ph type="ftr" sz="quarter" idx="11"/>
          </p:nvPr>
        </p:nvSpPr>
        <p:spPr/>
        <p:txBody>
          <a:bodyPr/>
          <a:lstStyle/>
          <a:p>
            <a:r>
              <a:rPr lang="en-US" sz="1400" b="1" dirty="0" smtClean="0">
                <a:solidFill>
                  <a:schemeClr val="tx1"/>
                </a:solidFill>
              </a:rPr>
              <a:t>See slides 20 &amp; 22</a:t>
            </a:r>
            <a:endParaRPr lang="en-US" sz="1400" b="1" dirty="0">
              <a:solidFill>
                <a:schemeClr val="tx1"/>
              </a:solidFill>
            </a:endParaRPr>
          </a:p>
        </p:txBody>
      </p:sp>
    </p:spTree>
    <p:extLst>
      <p:ext uri="{BB962C8B-B14F-4D97-AF65-F5344CB8AC3E}">
        <p14:creationId xmlns:p14="http://schemas.microsoft.com/office/powerpoint/2010/main" val="302069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153400" cy="1600200"/>
          </a:xfrm>
        </p:spPr>
        <p:txBody>
          <a:bodyPr>
            <a:noAutofit/>
          </a:bodyPr>
          <a:lstStyle/>
          <a:p>
            <a:r>
              <a:rPr lang="en-US" sz="2800" dirty="0" smtClean="0"/>
              <a:t>Question 6</a:t>
            </a:r>
            <a:r>
              <a:rPr lang="en-US" sz="2800" dirty="0"/>
              <a:t>. </a:t>
            </a:r>
            <a:r>
              <a:rPr lang="en-US" sz="2800" dirty="0" smtClean="0"/>
              <a:t/>
            </a:r>
            <a:br>
              <a:rPr lang="en-US" sz="2800" dirty="0" smtClean="0"/>
            </a:br>
            <a:r>
              <a:rPr lang="en-US" sz="2800" dirty="0" smtClean="0"/>
              <a:t>Injuries </a:t>
            </a:r>
            <a:r>
              <a:rPr lang="en-US" sz="2800" dirty="0"/>
              <a:t>from electricity can include which of the following?</a:t>
            </a:r>
            <a:br>
              <a:rPr lang="en-US" sz="2800" dirty="0"/>
            </a:br>
            <a:endParaRPr lang="en-US" sz="2800" dirty="0"/>
          </a:p>
        </p:txBody>
      </p:sp>
      <p:sp>
        <p:nvSpPr>
          <p:cNvPr id="4" name="TextBox 3"/>
          <p:cNvSpPr txBox="1"/>
          <p:nvPr/>
        </p:nvSpPr>
        <p:spPr>
          <a:xfrm>
            <a:off x="990600" y="2438400"/>
            <a:ext cx="6400800" cy="2640723"/>
          </a:xfrm>
          <a:prstGeom prst="rect">
            <a:avLst/>
          </a:prstGeom>
          <a:noFill/>
        </p:spPr>
        <p:txBody>
          <a:bodyPr wrap="square" rtlCol="0">
            <a:spAutoFit/>
          </a:bodyPr>
          <a:lstStyle/>
          <a:p>
            <a:pPr marL="514350" indent="-514350">
              <a:lnSpc>
                <a:spcPct val="115000"/>
              </a:lnSpc>
              <a:buFont typeface="+mj-lt"/>
              <a:buAutoNum type="alphaUcPeriod"/>
            </a:pPr>
            <a:r>
              <a:rPr lang="en-US" sz="2400" dirty="0" smtClean="0">
                <a:ea typeface="Calibri"/>
                <a:cs typeface="Times New Roman"/>
              </a:rPr>
              <a:t>Electric </a:t>
            </a:r>
            <a:r>
              <a:rPr lang="en-US" sz="2400" dirty="0">
                <a:ea typeface="Calibri"/>
                <a:cs typeface="Times New Roman"/>
              </a:rPr>
              <a:t>shock that may or may not result in electrocution but can result in cellular </a:t>
            </a:r>
            <a:r>
              <a:rPr lang="en-US" sz="2400" dirty="0" smtClean="0">
                <a:ea typeface="Calibri"/>
                <a:cs typeface="Times New Roman"/>
              </a:rPr>
              <a:t>damage</a:t>
            </a:r>
            <a:endParaRPr lang="en-US" sz="2400" dirty="0">
              <a:ea typeface="Calibri"/>
              <a:cs typeface="Times New Roman"/>
            </a:endParaRPr>
          </a:p>
          <a:p>
            <a:pPr marL="514350" indent="-514350">
              <a:lnSpc>
                <a:spcPct val="115000"/>
              </a:lnSpc>
              <a:buFont typeface="+mj-lt"/>
              <a:buAutoNum type="alphaUcPeriod"/>
            </a:pPr>
            <a:r>
              <a:rPr lang="en-US" sz="2400" dirty="0" smtClean="0">
                <a:ea typeface="Calibri"/>
                <a:cs typeface="Times New Roman"/>
              </a:rPr>
              <a:t>Falls</a:t>
            </a:r>
            <a:endParaRPr lang="en-US" sz="2400" dirty="0">
              <a:ea typeface="Calibri"/>
              <a:cs typeface="Times New Roman"/>
            </a:endParaRPr>
          </a:p>
          <a:p>
            <a:pPr marL="514350" indent="-514350">
              <a:lnSpc>
                <a:spcPct val="115000"/>
              </a:lnSpc>
              <a:buFont typeface="+mj-lt"/>
              <a:buAutoNum type="alphaUcPeriod"/>
            </a:pPr>
            <a:r>
              <a:rPr lang="en-US" sz="2400" dirty="0" smtClean="0">
                <a:ea typeface="Calibri"/>
                <a:cs typeface="Times New Roman"/>
              </a:rPr>
              <a:t>Burns</a:t>
            </a:r>
            <a:endParaRPr lang="en-US" sz="2400" dirty="0">
              <a:ea typeface="Calibri"/>
              <a:cs typeface="Times New Roman"/>
            </a:endParaRPr>
          </a:p>
          <a:p>
            <a:pPr marL="514350" indent="-514350">
              <a:lnSpc>
                <a:spcPct val="115000"/>
              </a:lnSpc>
              <a:buFont typeface="+mj-lt"/>
              <a:buAutoNum type="alphaUcPeriod"/>
            </a:pPr>
            <a:r>
              <a:rPr lang="en-US" sz="2400" dirty="0" smtClean="0">
                <a:ea typeface="Calibri"/>
                <a:cs typeface="Times New Roman"/>
              </a:rPr>
              <a:t>All </a:t>
            </a:r>
            <a:r>
              <a:rPr lang="en-US" sz="2400" dirty="0">
                <a:ea typeface="Calibri"/>
                <a:cs typeface="Times New Roman"/>
              </a:rPr>
              <a:t>of the </a:t>
            </a:r>
            <a:r>
              <a:rPr lang="en-US" sz="2400" dirty="0" smtClean="0">
                <a:ea typeface="Calibri"/>
                <a:cs typeface="Times New Roman"/>
              </a:rPr>
              <a:t>above</a:t>
            </a:r>
            <a:endParaRPr lang="en-US" sz="2400" dirty="0">
              <a:ea typeface="Calibri"/>
              <a:cs typeface="Times New Roman"/>
            </a:endParaRPr>
          </a:p>
        </p:txBody>
      </p:sp>
    </p:spTree>
    <p:extLst>
      <p:ext uri="{BB962C8B-B14F-4D97-AF65-F5344CB8AC3E}">
        <p14:creationId xmlns:p14="http://schemas.microsoft.com/office/powerpoint/2010/main" val="263232356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305800" cy="1524000"/>
          </a:xfrm>
        </p:spPr>
        <p:txBody>
          <a:bodyPr>
            <a:normAutofit/>
          </a:bodyPr>
          <a:lstStyle/>
          <a:p>
            <a:r>
              <a:rPr lang="en-US" sz="2800" dirty="0">
                <a:solidFill>
                  <a:prstClr val="black"/>
                </a:solidFill>
              </a:rPr>
              <a:t>Injuries from electricity can include which of the following?</a:t>
            </a:r>
            <a:br>
              <a:rPr lang="en-US" sz="2800" dirty="0">
                <a:solidFill>
                  <a:prstClr val="black"/>
                </a:solidFill>
              </a:rPr>
            </a:br>
            <a:endParaRPr lang="en-US" sz="2800" dirty="0"/>
          </a:p>
        </p:txBody>
      </p:sp>
      <p:sp>
        <p:nvSpPr>
          <p:cNvPr id="3" name="TextBox 2"/>
          <p:cNvSpPr txBox="1"/>
          <p:nvPr/>
        </p:nvSpPr>
        <p:spPr>
          <a:xfrm>
            <a:off x="1524000" y="2438400"/>
            <a:ext cx="5943600" cy="1366528"/>
          </a:xfrm>
          <a:prstGeom prst="rect">
            <a:avLst/>
          </a:prstGeom>
          <a:noFill/>
        </p:spPr>
        <p:txBody>
          <a:bodyPr wrap="square" rtlCol="0">
            <a:spAutoFit/>
          </a:bodyPr>
          <a:lstStyle/>
          <a:p>
            <a:pPr>
              <a:lnSpc>
                <a:spcPct val="115000"/>
              </a:lnSpc>
            </a:pPr>
            <a:r>
              <a:rPr lang="en-US" sz="2400" b="1" dirty="0" smtClean="0">
                <a:ea typeface="Calibri"/>
                <a:cs typeface="Times New Roman"/>
              </a:rPr>
              <a:t>D.  All of the above: cellular damage, falls, and thermal or internal burns to organs and tissue.</a:t>
            </a:r>
            <a:endParaRPr lang="en-US" sz="2400" b="1" dirty="0">
              <a:ea typeface="Calibri"/>
              <a:cs typeface="Times New Roman"/>
            </a:endParaRPr>
          </a:p>
        </p:txBody>
      </p:sp>
      <p:sp>
        <p:nvSpPr>
          <p:cNvPr id="4" name="Footer Placeholder 3"/>
          <p:cNvSpPr>
            <a:spLocks noGrp="1"/>
          </p:cNvSpPr>
          <p:nvPr>
            <p:ph type="ftr" sz="quarter" idx="11"/>
          </p:nvPr>
        </p:nvSpPr>
        <p:spPr/>
        <p:txBody>
          <a:bodyPr/>
          <a:lstStyle/>
          <a:p>
            <a:r>
              <a:rPr lang="en-US" sz="1400" b="1" dirty="0" smtClean="0">
                <a:solidFill>
                  <a:schemeClr val="tx1"/>
                </a:solidFill>
              </a:rPr>
              <a:t>See slides 1</a:t>
            </a:r>
            <a:r>
              <a:rPr lang="en-US" sz="1400" b="1" dirty="0" smtClean="0"/>
              <a:t>6, </a:t>
            </a:r>
            <a:r>
              <a:rPr lang="en-US" sz="1400" b="1" dirty="0" smtClean="0">
                <a:solidFill>
                  <a:schemeClr val="tx1"/>
                </a:solidFill>
              </a:rPr>
              <a:t>23, 24 and 30</a:t>
            </a:r>
            <a:endParaRPr lang="en-US" sz="1400" b="1" dirty="0">
              <a:solidFill>
                <a:schemeClr val="tx1"/>
              </a:solidFill>
            </a:endParaRPr>
          </a:p>
        </p:txBody>
      </p:sp>
    </p:spTree>
    <p:extLst>
      <p:ext uri="{BB962C8B-B14F-4D97-AF65-F5344CB8AC3E}">
        <p14:creationId xmlns:p14="http://schemas.microsoft.com/office/powerpoint/2010/main" val="423396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01000" cy="1371600"/>
          </a:xfrm>
        </p:spPr>
        <p:txBody>
          <a:bodyPr>
            <a:normAutofit/>
          </a:bodyPr>
          <a:lstStyle/>
          <a:p>
            <a:r>
              <a:rPr lang="en-US" sz="2800" dirty="0" smtClean="0"/>
              <a:t>Question 7</a:t>
            </a:r>
            <a:r>
              <a:rPr lang="en-US" sz="2800" dirty="0"/>
              <a:t>. </a:t>
            </a:r>
            <a:r>
              <a:rPr lang="en-US" sz="2800" dirty="0" smtClean="0"/>
              <a:t/>
            </a:r>
            <a:br>
              <a:rPr lang="en-US" sz="2800" dirty="0" smtClean="0"/>
            </a:br>
            <a:r>
              <a:rPr lang="en-US" sz="2800" dirty="0" smtClean="0"/>
              <a:t>Open knock-outs </a:t>
            </a:r>
            <a:r>
              <a:rPr lang="en-US" sz="2800" dirty="0"/>
              <a:t>on outlet boxes:</a:t>
            </a:r>
            <a:br>
              <a:rPr lang="en-US" sz="2800" dirty="0"/>
            </a:br>
            <a:endParaRPr lang="en-US" sz="2800" dirty="0"/>
          </a:p>
        </p:txBody>
      </p:sp>
      <p:sp>
        <p:nvSpPr>
          <p:cNvPr id="8" name="TextBox 7"/>
          <p:cNvSpPr txBox="1"/>
          <p:nvPr/>
        </p:nvSpPr>
        <p:spPr>
          <a:xfrm>
            <a:off x="1009859" y="2057400"/>
            <a:ext cx="7391400" cy="3046988"/>
          </a:xfrm>
          <a:prstGeom prst="rect">
            <a:avLst/>
          </a:prstGeom>
          <a:noFill/>
        </p:spPr>
        <p:txBody>
          <a:bodyPr wrap="square" rtlCol="0">
            <a:spAutoFit/>
          </a:bodyPr>
          <a:lstStyle/>
          <a:p>
            <a:pPr marL="514350" indent="-514350">
              <a:buFont typeface="+mj-lt"/>
              <a:buAutoNum type="alphaUcPeriod"/>
            </a:pPr>
            <a:r>
              <a:rPr lang="en-US" sz="2400" dirty="0" smtClean="0"/>
              <a:t>Must </a:t>
            </a:r>
            <a:r>
              <a:rPr lang="en-US" sz="2400" dirty="0"/>
              <a:t>be reported and repaired as soon as possible.</a:t>
            </a:r>
          </a:p>
          <a:p>
            <a:pPr marL="514350" indent="-514350">
              <a:buFont typeface="+mj-lt"/>
              <a:buAutoNum type="alphaUcPeriod"/>
            </a:pPr>
            <a:r>
              <a:rPr lang="en-US" sz="2400" dirty="0" smtClean="0"/>
              <a:t>Are </a:t>
            </a:r>
            <a:r>
              <a:rPr lang="en-US" sz="2400" dirty="0"/>
              <a:t>permitted by OSHA</a:t>
            </a:r>
            <a:r>
              <a:rPr lang="en-US" sz="2400" dirty="0" smtClean="0"/>
              <a:t>.</a:t>
            </a:r>
            <a:endParaRPr lang="en-US" sz="2400" dirty="0"/>
          </a:p>
          <a:p>
            <a:pPr marL="514350" indent="-514350">
              <a:buFont typeface="+mj-lt"/>
              <a:buAutoNum type="alphaUcPeriod"/>
            </a:pPr>
            <a:r>
              <a:rPr lang="en-US" sz="2400" dirty="0" smtClean="0"/>
              <a:t>Are </a:t>
            </a:r>
            <a:r>
              <a:rPr lang="en-US" sz="2400" dirty="0"/>
              <a:t>common because replacing knock outs is expensive</a:t>
            </a:r>
            <a:r>
              <a:rPr lang="en-US" sz="2400" dirty="0" smtClean="0"/>
              <a:t>.</a:t>
            </a:r>
            <a:endParaRPr lang="en-US" sz="2400" dirty="0"/>
          </a:p>
          <a:p>
            <a:pPr marL="514350" indent="-514350">
              <a:buFont typeface="+mj-lt"/>
              <a:buAutoNum type="alphaUcPeriod"/>
            </a:pPr>
            <a:r>
              <a:rPr lang="en-US" sz="2400" dirty="0" smtClean="0"/>
              <a:t>Pose </a:t>
            </a:r>
            <a:r>
              <a:rPr lang="en-US" sz="2400" dirty="0"/>
              <a:t>no hazard as the electrical wiring has been rerouted.</a:t>
            </a:r>
          </a:p>
          <a:p>
            <a:pPr marL="514350" indent="-514350">
              <a:buFont typeface="+mj-lt"/>
              <a:buAutoNum type="alphaUcPeriod"/>
            </a:pPr>
            <a:endParaRPr lang="en-US" sz="2400" dirty="0"/>
          </a:p>
        </p:txBody>
      </p:sp>
    </p:spTree>
    <p:extLst>
      <p:ext uri="{BB962C8B-B14F-4D97-AF65-F5344CB8AC3E}">
        <p14:creationId xmlns:p14="http://schemas.microsoft.com/office/powerpoint/2010/main" val="987654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b="1" dirty="0" smtClean="0">
                <a:solidFill>
                  <a:srgbClr val="000099"/>
                </a:solidFill>
              </a:rPr>
              <a:t>Electrical </a:t>
            </a:r>
            <a:r>
              <a:rPr lang="en-US" dirty="0" smtClean="0">
                <a:solidFill>
                  <a:srgbClr val="000099"/>
                </a:solidFill>
              </a:rPr>
              <a:t>S</a:t>
            </a:r>
            <a:r>
              <a:rPr lang="en-US" b="1" dirty="0" smtClean="0">
                <a:solidFill>
                  <a:srgbClr val="000099"/>
                </a:solidFill>
              </a:rPr>
              <a:t>afety </a:t>
            </a:r>
            <a:r>
              <a:rPr lang="en-US" dirty="0" smtClean="0">
                <a:solidFill>
                  <a:srgbClr val="000099"/>
                </a:solidFill>
              </a:rPr>
              <a:t>T</a:t>
            </a:r>
            <a:r>
              <a:rPr lang="en-US" b="1" dirty="0" smtClean="0">
                <a:solidFill>
                  <a:srgbClr val="000099"/>
                </a:solidFill>
              </a:rPr>
              <a:t>raining </a:t>
            </a:r>
            <a:r>
              <a:rPr lang="en-US" dirty="0" smtClean="0">
                <a:solidFill>
                  <a:srgbClr val="000099"/>
                </a:solidFill>
              </a:rPr>
              <a:t>L</a:t>
            </a:r>
            <a:r>
              <a:rPr lang="en-US" b="1" dirty="0" smtClean="0">
                <a:solidFill>
                  <a:srgbClr val="000099"/>
                </a:solidFill>
              </a:rPr>
              <a:t>evels</a:t>
            </a:r>
            <a:endParaRPr lang="en-US" b="1" dirty="0">
              <a:solidFill>
                <a:srgbClr val="000099"/>
              </a:solidFill>
            </a:endParaRPr>
          </a:p>
        </p:txBody>
      </p:sp>
      <p:sp>
        <p:nvSpPr>
          <p:cNvPr id="3" name="Content Placeholder 2"/>
          <p:cNvSpPr>
            <a:spLocks noGrp="1"/>
          </p:cNvSpPr>
          <p:nvPr>
            <p:ph idx="1"/>
          </p:nvPr>
        </p:nvSpPr>
        <p:spPr>
          <a:xfrm>
            <a:off x="457200" y="1600200"/>
            <a:ext cx="8377881" cy="4876800"/>
          </a:xfrm>
        </p:spPr>
        <p:txBody>
          <a:bodyPr/>
          <a:lstStyle/>
          <a:p>
            <a:pPr>
              <a:buNone/>
            </a:pPr>
            <a:r>
              <a:rPr lang="en-US" sz="2400" b="1" dirty="0" smtClean="0"/>
              <a:t>    All workers must receive training on electrical hazards depending on the type of work performed. The three levels of electrical safety training are:</a:t>
            </a:r>
          </a:p>
          <a:p>
            <a:pPr>
              <a:buNone/>
            </a:pPr>
            <a:endParaRPr lang="en-US" sz="2400" b="1" dirty="0" smtClean="0"/>
          </a:p>
          <a:p>
            <a:pPr marL="800100" indent="-457200">
              <a:spcBef>
                <a:spcPts val="0"/>
              </a:spcBef>
              <a:buFont typeface="+mj-lt"/>
              <a:buAutoNum type="arabicPeriod"/>
            </a:pPr>
            <a:r>
              <a:rPr lang="en-US" sz="2400" b="0" dirty="0" smtClean="0"/>
              <a:t>Unqualified worker electrical safety hazard awareness</a:t>
            </a:r>
          </a:p>
          <a:p>
            <a:pPr marL="800100" indent="-457200">
              <a:spcBef>
                <a:spcPts val="0"/>
              </a:spcBef>
              <a:buFont typeface="+mj-lt"/>
              <a:buAutoNum type="arabicPeriod"/>
            </a:pPr>
            <a:endParaRPr lang="en-US" sz="2400" b="0" dirty="0" smtClean="0"/>
          </a:p>
          <a:p>
            <a:pPr marL="800100" indent="-457200">
              <a:spcBef>
                <a:spcPts val="0"/>
              </a:spcBef>
              <a:buFont typeface="+mj-lt"/>
              <a:buAutoNum type="arabicPeriod"/>
            </a:pPr>
            <a:r>
              <a:rPr lang="en-US" sz="2400" b="0" dirty="0" smtClean="0"/>
              <a:t>Qualified Worker specialized training in safe work practices and procedural requirements to provide protection against electrical hazards associated with individual job tasks  </a:t>
            </a:r>
          </a:p>
          <a:p>
            <a:pPr marL="800100" indent="-457200">
              <a:spcBef>
                <a:spcPts val="0"/>
              </a:spcBef>
              <a:buFont typeface="+mj-lt"/>
              <a:buAutoNum type="arabicPeriod"/>
            </a:pPr>
            <a:endParaRPr lang="en-US" sz="2400" b="0" dirty="0" smtClean="0"/>
          </a:p>
          <a:p>
            <a:pPr marL="800100" indent="-457200">
              <a:spcBef>
                <a:spcPts val="0"/>
              </a:spcBef>
              <a:buFont typeface="+mj-lt"/>
              <a:buAutoNum type="arabicPeriod"/>
            </a:pPr>
            <a:r>
              <a:rPr lang="en-US" sz="2400" b="0" dirty="0" smtClean="0"/>
              <a:t>Emergency response</a:t>
            </a:r>
          </a:p>
          <a:p>
            <a:pPr marL="457200" indent="-457200">
              <a:buFont typeface="+mj-lt"/>
              <a:buAutoNum type="arabicPeriod"/>
            </a:pPr>
            <a:endParaRPr lang="en-US" sz="2400" b="0" dirty="0"/>
          </a:p>
        </p:txBody>
      </p:sp>
    </p:spTree>
    <p:extLst>
      <p:ext uri="{BB962C8B-B14F-4D97-AF65-F5344CB8AC3E}">
        <p14:creationId xmlns:p14="http://schemas.microsoft.com/office/powerpoint/2010/main" val="95180302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685800"/>
            <a:ext cx="8229600" cy="685800"/>
          </a:xfrm>
        </p:spPr>
        <p:txBody>
          <a:bodyPr>
            <a:noAutofit/>
          </a:bodyPr>
          <a:lstStyle/>
          <a:p>
            <a:r>
              <a:rPr lang="en-US" sz="2800" dirty="0">
                <a:solidFill>
                  <a:prstClr val="black"/>
                </a:solidFill>
              </a:rPr>
              <a:t>Open knock outs on outlet boxes:</a:t>
            </a:r>
            <a:br>
              <a:rPr lang="en-US" sz="2800" dirty="0">
                <a:solidFill>
                  <a:prstClr val="black"/>
                </a:solidFill>
              </a:rPr>
            </a:br>
            <a:endParaRPr lang="en-US" sz="2800" dirty="0"/>
          </a:p>
        </p:txBody>
      </p:sp>
      <p:pic>
        <p:nvPicPr>
          <p:cNvPr id="4" name="Picture 2052" descr="elec-KNOCKOUT"/>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410200" y="2286000"/>
            <a:ext cx="3198813" cy="3962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2052" descr="Untitled-1 copy"/>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04745" y="2588046"/>
            <a:ext cx="3962400" cy="26272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838200" y="5306704"/>
            <a:ext cx="4267200" cy="830997"/>
          </a:xfrm>
          <a:prstGeom prst="rect">
            <a:avLst/>
          </a:prstGeom>
          <a:noFill/>
        </p:spPr>
        <p:txBody>
          <a:bodyPr wrap="square" rtlCol="0">
            <a:spAutoFit/>
          </a:bodyPr>
          <a:lstStyle/>
          <a:p>
            <a:r>
              <a:rPr lang="en-US" sz="2400" dirty="0"/>
              <a:t>openings in cabinets, boxes and fittings </a:t>
            </a:r>
            <a:r>
              <a:rPr lang="en-US" sz="2400" dirty="0" smtClean="0"/>
              <a:t> </a:t>
            </a:r>
            <a:endParaRPr lang="en-US" sz="2400" dirty="0"/>
          </a:p>
        </p:txBody>
      </p:sp>
      <p:sp>
        <p:nvSpPr>
          <p:cNvPr id="6" name="TextBox 5"/>
          <p:cNvSpPr txBox="1"/>
          <p:nvPr/>
        </p:nvSpPr>
        <p:spPr>
          <a:xfrm>
            <a:off x="1524000" y="1371600"/>
            <a:ext cx="6324600" cy="830997"/>
          </a:xfrm>
          <a:prstGeom prst="rect">
            <a:avLst/>
          </a:prstGeom>
          <a:noFill/>
        </p:spPr>
        <p:txBody>
          <a:bodyPr wrap="square" rtlCol="0">
            <a:spAutoFit/>
          </a:bodyPr>
          <a:lstStyle/>
          <a:p>
            <a:r>
              <a:rPr lang="en-US" sz="2400" b="1" dirty="0" smtClean="0"/>
              <a:t>A.  Must be reported and repaired as soon as possible. </a:t>
            </a:r>
            <a:endParaRPr lang="en-US" sz="2400" b="1" dirty="0"/>
          </a:p>
        </p:txBody>
      </p:sp>
      <p:sp>
        <p:nvSpPr>
          <p:cNvPr id="7" name="Footer Placeholder 6"/>
          <p:cNvSpPr>
            <a:spLocks noGrp="1"/>
          </p:cNvSpPr>
          <p:nvPr>
            <p:ph type="ftr" sz="quarter" idx="11"/>
          </p:nvPr>
        </p:nvSpPr>
        <p:spPr>
          <a:xfrm>
            <a:off x="3124200" y="6356350"/>
            <a:ext cx="2362200" cy="365125"/>
          </a:xfrm>
        </p:spPr>
        <p:txBody>
          <a:bodyPr/>
          <a:lstStyle/>
          <a:p>
            <a:r>
              <a:rPr lang="en-US" sz="1400" b="1" dirty="0" smtClean="0">
                <a:solidFill>
                  <a:schemeClr val="tx1"/>
                </a:solidFill>
              </a:rPr>
              <a:t>See  slides 55 &amp; 55</a:t>
            </a:r>
            <a:endParaRPr lang="en-US" sz="1400" b="1" dirty="0">
              <a:solidFill>
                <a:schemeClr val="tx1"/>
              </a:solidFill>
            </a:endParaRPr>
          </a:p>
        </p:txBody>
      </p:sp>
    </p:spTree>
    <p:extLst>
      <p:ext uri="{BB962C8B-B14F-4D97-AF65-F5344CB8AC3E}">
        <p14:creationId xmlns:p14="http://schemas.microsoft.com/office/powerpoint/2010/main" val="205655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125" y="533400"/>
            <a:ext cx="7848600" cy="1752600"/>
          </a:xfrm>
        </p:spPr>
        <p:txBody>
          <a:bodyPr>
            <a:noAutofit/>
          </a:bodyPr>
          <a:lstStyle/>
          <a:p>
            <a:r>
              <a:rPr lang="en-US" sz="2800" dirty="0" smtClean="0"/>
              <a:t>Question 8</a:t>
            </a:r>
            <a:r>
              <a:rPr lang="en-US" sz="2800" dirty="0"/>
              <a:t>.</a:t>
            </a:r>
            <a:r>
              <a:rPr lang="en-US" sz="2800" dirty="0" smtClean="0"/>
              <a:t> </a:t>
            </a:r>
            <a:br>
              <a:rPr lang="en-US" sz="2800" dirty="0" smtClean="0"/>
            </a:br>
            <a:r>
              <a:rPr lang="en-US" sz="2800" dirty="0" smtClean="0"/>
              <a:t>Which </a:t>
            </a:r>
            <a:r>
              <a:rPr lang="en-US" sz="2800" dirty="0"/>
              <a:t>of the following is acceptable by OSHA standards?</a:t>
            </a:r>
            <a:br>
              <a:rPr lang="en-US" sz="2800" dirty="0"/>
            </a:br>
            <a:endParaRPr lang="en-US" sz="2800" dirty="0"/>
          </a:p>
        </p:txBody>
      </p:sp>
      <p:sp>
        <p:nvSpPr>
          <p:cNvPr id="3" name="TextBox 2"/>
          <p:cNvSpPr txBox="1"/>
          <p:nvPr/>
        </p:nvSpPr>
        <p:spPr>
          <a:xfrm>
            <a:off x="992945" y="2362200"/>
            <a:ext cx="7391400" cy="2677656"/>
          </a:xfrm>
          <a:prstGeom prst="rect">
            <a:avLst/>
          </a:prstGeom>
          <a:noFill/>
        </p:spPr>
        <p:txBody>
          <a:bodyPr wrap="square" rtlCol="0">
            <a:spAutoFit/>
          </a:bodyPr>
          <a:lstStyle/>
          <a:p>
            <a:pPr marL="514350" indent="-514350">
              <a:buFont typeface="+mj-lt"/>
              <a:buAutoNum type="alphaUcPeriod"/>
            </a:pPr>
            <a:r>
              <a:rPr lang="en-US" sz="2400" dirty="0" smtClean="0"/>
              <a:t>An </a:t>
            </a:r>
            <a:r>
              <a:rPr lang="en-US" sz="2400" dirty="0"/>
              <a:t>unqualified employee flipping tripped breakers in a breaker </a:t>
            </a:r>
            <a:r>
              <a:rPr lang="en-US" sz="2400" dirty="0" smtClean="0"/>
              <a:t>box</a:t>
            </a:r>
            <a:endParaRPr lang="en-US" sz="2400" dirty="0"/>
          </a:p>
          <a:p>
            <a:pPr marL="514350" indent="-514350">
              <a:buFont typeface="+mj-lt"/>
              <a:buAutoNum type="alphaUcPeriod"/>
            </a:pPr>
            <a:r>
              <a:rPr lang="en-US" sz="2400" dirty="0" smtClean="0"/>
              <a:t>Plugging </a:t>
            </a:r>
            <a:r>
              <a:rPr lang="en-US" sz="2400" dirty="0"/>
              <a:t>an extension cord into a second extension </a:t>
            </a:r>
            <a:r>
              <a:rPr lang="en-US" sz="2400" dirty="0" smtClean="0"/>
              <a:t>cord</a:t>
            </a:r>
            <a:endParaRPr lang="en-US" sz="2400" dirty="0"/>
          </a:p>
          <a:p>
            <a:pPr marL="514350" indent="-514350">
              <a:buFont typeface="+mj-lt"/>
              <a:buAutoNum type="alphaUcPeriod"/>
            </a:pPr>
            <a:r>
              <a:rPr lang="en-US" sz="2400" dirty="0" smtClean="0"/>
              <a:t>Removing </a:t>
            </a:r>
            <a:r>
              <a:rPr lang="en-US" sz="2400" dirty="0"/>
              <a:t>a ground pin if needed to plug into a two prong </a:t>
            </a:r>
            <a:r>
              <a:rPr lang="en-US" sz="2400" dirty="0" smtClean="0"/>
              <a:t>outlet</a:t>
            </a:r>
            <a:endParaRPr lang="en-US" sz="2400" dirty="0"/>
          </a:p>
          <a:p>
            <a:pPr marL="514350" indent="-514350">
              <a:buFont typeface="+mj-lt"/>
              <a:buAutoNum type="alphaUcPeriod"/>
            </a:pPr>
            <a:r>
              <a:rPr lang="en-US" sz="2400" dirty="0" smtClean="0"/>
              <a:t>A </a:t>
            </a:r>
            <a:r>
              <a:rPr lang="en-US" sz="2400" dirty="0"/>
              <a:t>qualified person repairing an extension </a:t>
            </a:r>
            <a:r>
              <a:rPr lang="en-US" sz="2400" dirty="0" smtClean="0"/>
              <a:t>cord</a:t>
            </a:r>
            <a:endParaRPr lang="en-US" sz="2400" dirty="0"/>
          </a:p>
        </p:txBody>
      </p:sp>
    </p:spTree>
    <p:extLst>
      <p:ext uri="{BB962C8B-B14F-4D97-AF65-F5344CB8AC3E}">
        <p14:creationId xmlns:p14="http://schemas.microsoft.com/office/powerpoint/2010/main" val="249037906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305800" cy="1600200"/>
          </a:xfrm>
        </p:spPr>
        <p:txBody>
          <a:bodyPr>
            <a:noAutofit/>
          </a:bodyPr>
          <a:lstStyle/>
          <a:p>
            <a:r>
              <a:rPr lang="en-US" sz="2800" dirty="0"/>
              <a:t>Which of the following is acceptable by OSHA standards?</a:t>
            </a:r>
            <a:br>
              <a:rPr lang="en-US" sz="2800" dirty="0"/>
            </a:br>
            <a:endParaRPr lang="en-US" sz="2800" dirty="0"/>
          </a:p>
        </p:txBody>
      </p:sp>
      <p:sp>
        <p:nvSpPr>
          <p:cNvPr id="4" name="TextBox 3"/>
          <p:cNvSpPr txBox="1"/>
          <p:nvPr/>
        </p:nvSpPr>
        <p:spPr>
          <a:xfrm>
            <a:off x="990600" y="1981200"/>
            <a:ext cx="7772400" cy="2688621"/>
          </a:xfrm>
          <a:prstGeom prst="rect">
            <a:avLst/>
          </a:prstGeom>
          <a:noFill/>
        </p:spPr>
        <p:txBody>
          <a:bodyPr wrap="square" rtlCol="0">
            <a:spAutoFit/>
          </a:bodyPr>
          <a:lstStyle/>
          <a:p>
            <a:pPr algn="ctr">
              <a:lnSpc>
                <a:spcPct val="114000"/>
              </a:lnSpc>
            </a:pPr>
            <a:r>
              <a:rPr lang="en-US" sz="2400" b="1" dirty="0" smtClean="0">
                <a:cs typeface="Arial" panose="020B0604020202020204" pitchFamily="34" charset="0"/>
              </a:rPr>
              <a:t>D.  A qualified person repairing an extension cord.</a:t>
            </a:r>
          </a:p>
          <a:p>
            <a:pPr marL="171450">
              <a:lnSpc>
                <a:spcPct val="114000"/>
              </a:lnSpc>
            </a:pPr>
            <a:r>
              <a:rPr lang="en-US" sz="2400" dirty="0" smtClean="0">
                <a:cs typeface="Arial" panose="020B0604020202020204" pitchFamily="34" charset="0"/>
              </a:rPr>
              <a:t>To </a:t>
            </a:r>
            <a:r>
              <a:rPr lang="en-US" sz="2400" dirty="0">
                <a:cs typeface="Arial" panose="020B0604020202020204" pitchFamily="34" charset="0"/>
              </a:rPr>
              <a:t>satisfy the requirements of the OSHA standards, a repair </a:t>
            </a:r>
            <a:r>
              <a:rPr lang="en-US" sz="2400" dirty="0" smtClean="0">
                <a:cs typeface="Arial" panose="020B0604020202020204" pitchFamily="34" charset="0"/>
              </a:rPr>
              <a:t>needs </a:t>
            </a:r>
            <a:r>
              <a:rPr lang="en-US" sz="2400" dirty="0">
                <a:cs typeface="Arial" panose="020B0604020202020204" pitchFamily="34" charset="0"/>
              </a:rPr>
              <a:t>to restore the </a:t>
            </a:r>
            <a:r>
              <a:rPr lang="en-US" sz="2400" dirty="0" smtClean="0">
                <a:cs typeface="Arial" panose="020B0604020202020204" pitchFamily="34" charset="0"/>
              </a:rPr>
              <a:t>cord </a:t>
            </a:r>
            <a:r>
              <a:rPr lang="en-US" sz="2400" dirty="0">
                <a:cs typeface="Arial" panose="020B0604020202020204" pitchFamily="34" charset="0"/>
              </a:rPr>
              <a:t>to its "approved" condition . </a:t>
            </a:r>
            <a:r>
              <a:rPr lang="en-US" sz="2400" dirty="0" smtClean="0">
                <a:cs typeface="Arial" panose="020B0604020202020204" pitchFamily="34" charset="0"/>
              </a:rPr>
              <a:t>“Approved</a:t>
            </a:r>
            <a:r>
              <a:rPr lang="en-US" sz="2400" dirty="0">
                <a:cs typeface="Arial" panose="020B0604020202020204" pitchFamily="34" charset="0"/>
              </a:rPr>
              <a:t>" is defined </a:t>
            </a:r>
            <a:r>
              <a:rPr lang="en-US" sz="2400" dirty="0" smtClean="0">
                <a:cs typeface="Arial" panose="020B0604020202020204" pitchFamily="34" charset="0"/>
              </a:rPr>
              <a:t>as certified</a:t>
            </a:r>
            <a:r>
              <a:rPr lang="en-US" sz="2400" dirty="0">
                <a:cs typeface="Arial" panose="020B0604020202020204" pitchFamily="34" charset="0"/>
              </a:rPr>
              <a:t>, </a:t>
            </a:r>
            <a:r>
              <a:rPr lang="en-US" sz="2400" dirty="0" smtClean="0">
                <a:cs typeface="Arial" panose="020B0604020202020204" pitchFamily="34" charset="0"/>
              </a:rPr>
              <a:t>listed</a:t>
            </a:r>
            <a:r>
              <a:rPr lang="en-US" sz="2400" dirty="0">
                <a:cs typeface="Arial" panose="020B0604020202020204" pitchFamily="34" charset="0"/>
              </a:rPr>
              <a:t>, or labeled, or otherwise determined to be safe by a qualified testing </a:t>
            </a:r>
            <a:r>
              <a:rPr lang="en-US" sz="2400" dirty="0" smtClean="0">
                <a:cs typeface="Arial" panose="020B0604020202020204" pitchFamily="34" charset="0"/>
              </a:rPr>
              <a:t>laboratory.</a:t>
            </a:r>
            <a:endParaRPr lang="en-US" sz="2400" dirty="0">
              <a:cs typeface="Arial" panose="020B0604020202020204" pitchFamily="34" charset="0"/>
            </a:endParaRPr>
          </a:p>
        </p:txBody>
      </p:sp>
      <p:sp>
        <p:nvSpPr>
          <p:cNvPr id="3" name="Footer Placeholder 2"/>
          <p:cNvSpPr>
            <a:spLocks noGrp="1"/>
          </p:cNvSpPr>
          <p:nvPr>
            <p:ph type="ftr" sz="quarter" idx="11"/>
          </p:nvPr>
        </p:nvSpPr>
        <p:spPr/>
        <p:txBody>
          <a:bodyPr/>
          <a:lstStyle/>
          <a:p>
            <a:r>
              <a:rPr lang="en-US" sz="1400" b="1" dirty="0" smtClean="0">
                <a:solidFill>
                  <a:schemeClr val="tx1"/>
                </a:solidFill>
              </a:rPr>
              <a:t>See  slides  9 &amp; 36</a:t>
            </a:r>
            <a:endParaRPr lang="en-US" sz="1400" b="1" dirty="0">
              <a:solidFill>
                <a:schemeClr val="tx1"/>
              </a:solidFill>
            </a:endParaRPr>
          </a:p>
        </p:txBody>
      </p:sp>
    </p:spTree>
    <p:extLst>
      <p:ext uri="{BB962C8B-B14F-4D97-AF65-F5344CB8AC3E}">
        <p14:creationId xmlns:p14="http://schemas.microsoft.com/office/powerpoint/2010/main" val="238701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524000"/>
          </a:xfrm>
        </p:spPr>
        <p:txBody>
          <a:bodyPr>
            <a:normAutofit fontScale="90000"/>
          </a:bodyPr>
          <a:lstStyle/>
          <a:p>
            <a:r>
              <a:rPr lang="en-US" dirty="0" smtClean="0"/>
              <a:t/>
            </a:r>
            <a:br>
              <a:rPr lang="en-US" dirty="0" smtClean="0"/>
            </a:br>
            <a:r>
              <a:rPr lang="en-US" sz="3100" dirty="0" smtClean="0"/>
              <a:t>Question 9</a:t>
            </a:r>
            <a:r>
              <a:rPr lang="en-US" sz="3100" dirty="0"/>
              <a:t>. </a:t>
            </a:r>
            <a:r>
              <a:rPr lang="en-US" sz="3100" dirty="0" smtClean="0"/>
              <a:t/>
            </a:r>
            <a:br>
              <a:rPr lang="en-US" sz="3100" dirty="0" smtClean="0"/>
            </a:br>
            <a:r>
              <a:rPr lang="en-US" sz="3100" dirty="0" smtClean="0"/>
              <a:t>Flexible </a:t>
            </a:r>
            <a:r>
              <a:rPr lang="en-US" sz="3100" dirty="0"/>
              <a:t>cords can be used in the workplace:</a:t>
            </a:r>
            <a:br>
              <a:rPr lang="en-US" sz="3100" dirty="0"/>
            </a:br>
            <a:endParaRPr lang="en-US" sz="3100" dirty="0"/>
          </a:p>
        </p:txBody>
      </p:sp>
      <p:sp>
        <p:nvSpPr>
          <p:cNvPr id="3" name="TextBox 2"/>
          <p:cNvSpPr txBox="1"/>
          <p:nvPr/>
        </p:nvSpPr>
        <p:spPr>
          <a:xfrm>
            <a:off x="1515626" y="1981200"/>
            <a:ext cx="6477000" cy="2677656"/>
          </a:xfrm>
          <a:prstGeom prst="rect">
            <a:avLst/>
          </a:prstGeom>
          <a:noFill/>
        </p:spPr>
        <p:txBody>
          <a:bodyPr wrap="square" rtlCol="0">
            <a:spAutoFit/>
          </a:bodyPr>
          <a:lstStyle/>
          <a:p>
            <a:pPr marL="514350" indent="-514350">
              <a:buFont typeface="+mj-lt"/>
              <a:buAutoNum type="alphaUcPeriod"/>
            </a:pPr>
            <a:r>
              <a:rPr lang="en-US" sz="2400" dirty="0" smtClean="0"/>
              <a:t>As </a:t>
            </a:r>
            <a:r>
              <a:rPr lang="en-US" sz="2400" dirty="0"/>
              <a:t>a substitute for permanent </a:t>
            </a:r>
            <a:r>
              <a:rPr lang="en-US" sz="2400" dirty="0" smtClean="0"/>
              <a:t>wiring</a:t>
            </a:r>
            <a:endParaRPr lang="en-US" sz="2400" dirty="0"/>
          </a:p>
          <a:p>
            <a:pPr marL="514350" indent="-514350">
              <a:buFont typeface="+mj-lt"/>
              <a:buAutoNum type="alphaUcPeriod"/>
            </a:pPr>
            <a:r>
              <a:rPr lang="en-US" sz="2400" dirty="0" smtClean="0"/>
              <a:t>If the cords </a:t>
            </a:r>
            <a:r>
              <a:rPr lang="en-US" sz="2400" dirty="0"/>
              <a:t>are run behind walls to reduce the chance of abrasion and </a:t>
            </a:r>
            <a:r>
              <a:rPr lang="en-US" sz="2400" dirty="0" smtClean="0"/>
              <a:t>damage</a:t>
            </a:r>
            <a:endParaRPr lang="en-US" sz="2400" dirty="0"/>
          </a:p>
          <a:p>
            <a:pPr marL="514350" indent="-514350">
              <a:buFont typeface="+mj-lt"/>
              <a:buAutoNum type="alphaUcPeriod"/>
            </a:pPr>
            <a:r>
              <a:rPr lang="en-US" sz="2400" dirty="0"/>
              <a:t>I</a:t>
            </a:r>
            <a:r>
              <a:rPr lang="en-US" sz="2400" dirty="0" smtClean="0"/>
              <a:t>f </a:t>
            </a:r>
            <a:r>
              <a:rPr lang="en-US" sz="2400" dirty="0"/>
              <a:t>heavy or extra heavy duty cords are needed for temporary </a:t>
            </a:r>
            <a:r>
              <a:rPr lang="en-US" sz="2400" dirty="0" smtClean="0"/>
              <a:t>purposes</a:t>
            </a:r>
            <a:endParaRPr lang="en-US" sz="2400" dirty="0"/>
          </a:p>
          <a:p>
            <a:pPr marL="514350" indent="-514350">
              <a:buFont typeface="+mj-lt"/>
              <a:buAutoNum type="alphaUcPeriod"/>
            </a:pPr>
            <a:r>
              <a:rPr lang="en-US" sz="2400" dirty="0"/>
              <a:t>I</a:t>
            </a:r>
            <a:r>
              <a:rPr lang="en-US" sz="2400" dirty="0" smtClean="0"/>
              <a:t>f </a:t>
            </a:r>
            <a:r>
              <a:rPr lang="en-US" sz="2400" dirty="0"/>
              <a:t>any obvious splices are repaired with electrical </a:t>
            </a:r>
            <a:r>
              <a:rPr lang="en-US" sz="2400" dirty="0" smtClean="0"/>
              <a:t>tape</a:t>
            </a:r>
            <a:endParaRPr lang="en-US" sz="2400" dirty="0"/>
          </a:p>
        </p:txBody>
      </p:sp>
    </p:spTree>
    <p:extLst>
      <p:ext uri="{BB962C8B-B14F-4D97-AF65-F5344CB8AC3E}">
        <p14:creationId xmlns:p14="http://schemas.microsoft.com/office/powerpoint/2010/main" val="6257906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normAutofit/>
          </a:bodyPr>
          <a:lstStyle/>
          <a:p>
            <a:r>
              <a:rPr lang="en-US" sz="2800" dirty="0"/>
              <a:t>Flexible cords can be used in the workplace:</a:t>
            </a:r>
            <a:br>
              <a:rPr lang="en-US" sz="2800" dirty="0"/>
            </a:br>
            <a:endParaRPr lang="en-US" sz="2800" dirty="0"/>
          </a:p>
        </p:txBody>
      </p:sp>
      <p:sp>
        <p:nvSpPr>
          <p:cNvPr id="3" name="TextBox 2"/>
          <p:cNvSpPr txBox="1"/>
          <p:nvPr/>
        </p:nvSpPr>
        <p:spPr>
          <a:xfrm>
            <a:off x="1563018" y="1981200"/>
            <a:ext cx="6971382" cy="1200329"/>
          </a:xfrm>
          <a:prstGeom prst="rect">
            <a:avLst/>
          </a:prstGeom>
          <a:noFill/>
        </p:spPr>
        <p:txBody>
          <a:bodyPr wrap="square" rtlCol="0">
            <a:spAutoFit/>
          </a:bodyPr>
          <a:lstStyle/>
          <a:p>
            <a:r>
              <a:rPr lang="en-US" sz="2400" b="1" dirty="0">
                <a:solidFill>
                  <a:prstClr val="black"/>
                </a:solidFill>
              </a:rPr>
              <a:t>C</a:t>
            </a:r>
            <a:r>
              <a:rPr lang="en-US" sz="2400" b="1" dirty="0" smtClean="0">
                <a:solidFill>
                  <a:prstClr val="black"/>
                </a:solidFill>
              </a:rPr>
              <a:t>.  </a:t>
            </a:r>
            <a:r>
              <a:rPr lang="en-US" sz="2400" b="1" dirty="0" smtClean="0"/>
              <a:t>If </a:t>
            </a:r>
            <a:r>
              <a:rPr lang="en-US" sz="2400" b="1" dirty="0"/>
              <a:t>heavy or extra heavy duty cords are needed for temporary purposes.</a:t>
            </a:r>
          </a:p>
          <a:p>
            <a:pPr lvl="0"/>
            <a:endParaRPr lang="en-US" sz="2400" dirty="0">
              <a:solidFill>
                <a:prstClr val="black"/>
              </a:solidFill>
            </a:endParaRPr>
          </a:p>
        </p:txBody>
      </p:sp>
      <p:sp>
        <p:nvSpPr>
          <p:cNvPr id="4" name="Footer Placeholder 3"/>
          <p:cNvSpPr>
            <a:spLocks noGrp="1"/>
          </p:cNvSpPr>
          <p:nvPr>
            <p:ph type="ftr" sz="quarter" idx="11"/>
          </p:nvPr>
        </p:nvSpPr>
        <p:spPr/>
        <p:txBody>
          <a:bodyPr/>
          <a:lstStyle/>
          <a:p>
            <a:r>
              <a:rPr lang="en-US" sz="1400" b="1" dirty="0" smtClean="0">
                <a:solidFill>
                  <a:schemeClr val="tx1"/>
                </a:solidFill>
              </a:rPr>
              <a:t>See  slides 50 and 51</a:t>
            </a:r>
            <a:endParaRPr lang="en-US" sz="1400" b="1" dirty="0">
              <a:solidFill>
                <a:schemeClr val="tx1"/>
              </a:solidFill>
            </a:endParaRPr>
          </a:p>
        </p:txBody>
      </p:sp>
    </p:spTree>
    <p:extLst>
      <p:ext uri="{BB962C8B-B14F-4D97-AF65-F5344CB8AC3E}">
        <p14:creationId xmlns:p14="http://schemas.microsoft.com/office/powerpoint/2010/main" val="200249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54116"/>
            <a:ext cx="8686800" cy="1379484"/>
          </a:xfrm>
        </p:spPr>
        <p:txBody>
          <a:bodyPr>
            <a:noAutofit/>
          </a:bodyPr>
          <a:lstStyle/>
          <a:p>
            <a:r>
              <a:rPr lang="en-US" sz="2800" dirty="0" smtClean="0"/>
              <a:t>Question 10.</a:t>
            </a:r>
            <a:br>
              <a:rPr lang="en-US" sz="2800" dirty="0" smtClean="0"/>
            </a:br>
            <a:r>
              <a:rPr lang="en-US" sz="2800" dirty="0" smtClean="0"/>
              <a:t>Power </a:t>
            </a:r>
            <a:r>
              <a:rPr lang="en-US" sz="2800" dirty="0"/>
              <a:t>strips can be energized by extension cords</a:t>
            </a:r>
          </a:p>
        </p:txBody>
      </p:sp>
      <p:sp>
        <p:nvSpPr>
          <p:cNvPr id="3" name="TextBox 2"/>
          <p:cNvSpPr txBox="1"/>
          <p:nvPr/>
        </p:nvSpPr>
        <p:spPr>
          <a:xfrm>
            <a:off x="3397348" y="2270496"/>
            <a:ext cx="2057400" cy="830997"/>
          </a:xfrm>
          <a:prstGeom prst="rect">
            <a:avLst/>
          </a:prstGeom>
          <a:noFill/>
        </p:spPr>
        <p:txBody>
          <a:bodyPr wrap="square" rtlCol="0">
            <a:spAutoFit/>
          </a:bodyPr>
          <a:lstStyle/>
          <a:p>
            <a:pPr marL="457200" indent="-457200">
              <a:buAutoNum type="alphaUcPeriod"/>
            </a:pPr>
            <a:r>
              <a:rPr lang="en-US" sz="2400" dirty="0" smtClean="0"/>
              <a:t>True</a:t>
            </a:r>
          </a:p>
          <a:p>
            <a:pPr marL="457200" indent="-457200">
              <a:buAutoNum type="alphaUcPeriod"/>
            </a:pPr>
            <a:r>
              <a:rPr lang="en-US" sz="2400" dirty="0" smtClean="0"/>
              <a:t>False</a:t>
            </a:r>
            <a:endParaRPr lang="en-US" sz="2400" dirty="0"/>
          </a:p>
        </p:txBody>
      </p:sp>
    </p:spTree>
    <p:extLst>
      <p:ext uri="{BB962C8B-B14F-4D97-AF65-F5344CB8AC3E}">
        <p14:creationId xmlns:p14="http://schemas.microsoft.com/office/powerpoint/2010/main" val="387009383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12282"/>
            <a:ext cx="8763000" cy="1143000"/>
          </a:xfrm>
        </p:spPr>
        <p:txBody>
          <a:bodyPr>
            <a:normAutofit/>
          </a:bodyPr>
          <a:lstStyle/>
          <a:p>
            <a:r>
              <a:rPr lang="en-US" sz="2800" dirty="0"/>
              <a:t>Power strips can be energized by extension </a:t>
            </a:r>
            <a:r>
              <a:rPr lang="en-US" sz="2800" dirty="0" smtClean="0"/>
              <a:t>cords.</a:t>
            </a:r>
            <a:endParaRPr lang="en-US" sz="2800" dirty="0"/>
          </a:p>
        </p:txBody>
      </p:sp>
      <p:sp>
        <p:nvSpPr>
          <p:cNvPr id="3" name="TextBox 2"/>
          <p:cNvSpPr txBox="1"/>
          <p:nvPr/>
        </p:nvSpPr>
        <p:spPr>
          <a:xfrm>
            <a:off x="3657600" y="1962374"/>
            <a:ext cx="2741613" cy="461665"/>
          </a:xfrm>
          <a:prstGeom prst="rect">
            <a:avLst/>
          </a:prstGeom>
          <a:noFill/>
        </p:spPr>
        <p:txBody>
          <a:bodyPr wrap="square" rtlCol="0">
            <a:spAutoFit/>
          </a:bodyPr>
          <a:lstStyle/>
          <a:p>
            <a:r>
              <a:rPr lang="en-US" sz="2400" b="1" dirty="0" smtClean="0"/>
              <a:t>B.  False</a:t>
            </a:r>
            <a:endParaRPr lang="en-US" sz="2400" b="1"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52600"/>
            <a:ext cx="2973387" cy="2488682"/>
          </a:xfrm>
          <a:prstGeom prst="rect">
            <a:avLst/>
          </a:prstGeom>
          <a:noFill/>
        </p:spPr>
      </p:pic>
      <p:sp>
        <p:nvSpPr>
          <p:cNvPr id="5" name="Rectangle 4"/>
          <p:cNvSpPr/>
          <p:nvPr/>
        </p:nvSpPr>
        <p:spPr>
          <a:xfrm>
            <a:off x="922020" y="4343400"/>
            <a:ext cx="7620000" cy="1938992"/>
          </a:xfrm>
          <a:prstGeom prst="rect">
            <a:avLst/>
          </a:prstGeom>
        </p:spPr>
        <p:txBody>
          <a:bodyPr wrap="square">
            <a:spAutoFit/>
          </a:bodyPr>
          <a:lstStyle/>
          <a:p>
            <a:r>
              <a:rPr lang="en-US" sz="2400" dirty="0" smtClean="0"/>
              <a:t>A power </a:t>
            </a:r>
            <a:r>
              <a:rPr lang="en-US" sz="2400" dirty="0"/>
              <a:t>strip power strip </a:t>
            </a:r>
            <a:r>
              <a:rPr lang="en-US" sz="2400" dirty="0" smtClean="0"/>
              <a:t>must </a:t>
            </a:r>
            <a:r>
              <a:rPr lang="en-US" sz="2400" dirty="0"/>
              <a:t>be connected directly into a wall outlet rather than an extension cord. </a:t>
            </a:r>
            <a:r>
              <a:rPr lang="en-US" sz="2400" dirty="0" smtClean="0"/>
              <a:t> Using an extension cord with a power strip is a dangerous situation </a:t>
            </a:r>
            <a:r>
              <a:rPr lang="en-US" sz="2400" dirty="0"/>
              <a:t>which creates a risk of equipment failure and fires. </a:t>
            </a:r>
          </a:p>
        </p:txBody>
      </p:sp>
      <p:sp>
        <p:nvSpPr>
          <p:cNvPr id="6" name="Footer Placeholder 5"/>
          <p:cNvSpPr>
            <a:spLocks noGrp="1"/>
          </p:cNvSpPr>
          <p:nvPr>
            <p:ph type="ftr" sz="quarter" idx="11"/>
          </p:nvPr>
        </p:nvSpPr>
        <p:spPr/>
        <p:txBody>
          <a:bodyPr/>
          <a:lstStyle/>
          <a:p>
            <a:r>
              <a:rPr lang="en-US" sz="1400" b="1" dirty="0" smtClean="0">
                <a:solidFill>
                  <a:schemeClr val="tx1"/>
                </a:solidFill>
              </a:rPr>
              <a:t>See slide 50</a:t>
            </a:r>
            <a:endParaRPr lang="en-US" sz="1400" b="1" dirty="0">
              <a:solidFill>
                <a:schemeClr val="tx1"/>
              </a:solidFill>
            </a:endParaRPr>
          </a:p>
        </p:txBody>
      </p:sp>
    </p:spTree>
    <p:extLst>
      <p:ext uri="{BB962C8B-B14F-4D97-AF65-F5344CB8AC3E}">
        <p14:creationId xmlns:p14="http://schemas.microsoft.com/office/powerpoint/2010/main" val="404989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001000" cy="1905000"/>
          </a:xfrm>
        </p:spPr>
        <p:txBody>
          <a:bodyPr>
            <a:noAutofit/>
          </a:bodyPr>
          <a:lstStyle/>
          <a:p>
            <a:r>
              <a:rPr lang="en-US" sz="2800" dirty="0" smtClean="0"/>
              <a:t>Question 11. </a:t>
            </a:r>
            <a:br>
              <a:rPr lang="en-US" sz="2800" dirty="0" smtClean="0"/>
            </a:br>
            <a:r>
              <a:rPr lang="en-US" sz="2800" dirty="0" smtClean="0"/>
              <a:t>Every worker is responsible for recognizing electrical hazards and using electricity safely. </a:t>
            </a:r>
            <a:r>
              <a:rPr lang="en-US" sz="2800" dirty="0"/>
              <a:t/>
            </a:r>
            <a:br>
              <a:rPr lang="en-US" sz="2800" dirty="0"/>
            </a:br>
            <a:endParaRPr lang="en-US" sz="2800" dirty="0"/>
          </a:p>
        </p:txBody>
      </p:sp>
      <p:sp>
        <p:nvSpPr>
          <p:cNvPr id="4" name="TextBox 3"/>
          <p:cNvSpPr txBox="1"/>
          <p:nvPr/>
        </p:nvSpPr>
        <p:spPr>
          <a:xfrm>
            <a:off x="3100754" y="3128813"/>
            <a:ext cx="2590800" cy="830997"/>
          </a:xfrm>
          <a:prstGeom prst="rect">
            <a:avLst/>
          </a:prstGeom>
          <a:noFill/>
        </p:spPr>
        <p:txBody>
          <a:bodyPr wrap="square" rtlCol="0">
            <a:spAutoFit/>
          </a:bodyPr>
          <a:lstStyle/>
          <a:p>
            <a:pPr marL="342900" indent="-342900">
              <a:buFont typeface="+mj-lt"/>
              <a:buAutoNum type="alphaUcPeriod"/>
            </a:pPr>
            <a:r>
              <a:rPr lang="en-US" sz="2400" dirty="0" smtClean="0"/>
              <a:t>True</a:t>
            </a:r>
          </a:p>
          <a:p>
            <a:pPr marL="342900" indent="-342900">
              <a:buFont typeface="+mj-lt"/>
              <a:buAutoNum type="alphaUcPeriod"/>
            </a:pPr>
            <a:r>
              <a:rPr lang="en-US" sz="2400" dirty="0" smtClean="0"/>
              <a:t> False</a:t>
            </a:r>
            <a:endParaRPr lang="en-US" sz="2400" dirty="0"/>
          </a:p>
        </p:txBody>
      </p:sp>
    </p:spTree>
    <p:extLst>
      <p:ext uri="{BB962C8B-B14F-4D97-AF65-F5344CB8AC3E}">
        <p14:creationId xmlns:p14="http://schemas.microsoft.com/office/powerpoint/2010/main" val="418428155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295400"/>
          </a:xfrm>
        </p:spPr>
        <p:txBody>
          <a:bodyPr>
            <a:noAutofit/>
          </a:bodyPr>
          <a:lstStyle/>
          <a:p>
            <a:r>
              <a:rPr lang="en-US" sz="2800" dirty="0" smtClean="0"/>
              <a:t>All workers are responsible to recognize electrical hazards they may be exposed to </a:t>
            </a:r>
            <a:r>
              <a:rPr lang="en-US" sz="2800" dirty="0"/>
              <a:t>and </a:t>
            </a:r>
            <a:r>
              <a:rPr lang="en-US" sz="2800" dirty="0" smtClean="0"/>
              <a:t>to use </a:t>
            </a:r>
            <a:r>
              <a:rPr lang="en-US" sz="2800" dirty="0"/>
              <a:t>electrical </a:t>
            </a:r>
            <a:r>
              <a:rPr lang="en-US" sz="2800" dirty="0" smtClean="0"/>
              <a:t>power safely </a:t>
            </a:r>
            <a:r>
              <a:rPr lang="en-US" sz="2800" dirty="0"/>
              <a:t>everyday.</a:t>
            </a:r>
            <a:br>
              <a:rPr lang="en-US" sz="2800" dirty="0"/>
            </a:br>
            <a:endParaRPr lang="en-US" sz="2800" dirty="0"/>
          </a:p>
        </p:txBody>
      </p:sp>
      <p:sp>
        <p:nvSpPr>
          <p:cNvPr id="3" name="TextBox 2"/>
          <p:cNvSpPr txBox="1"/>
          <p:nvPr/>
        </p:nvSpPr>
        <p:spPr>
          <a:xfrm>
            <a:off x="3581400" y="2786636"/>
            <a:ext cx="2514600" cy="461665"/>
          </a:xfrm>
          <a:prstGeom prst="rect">
            <a:avLst/>
          </a:prstGeom>
          <a:noFill/>
        </p:spPr>
        <p:txBody>
          <a:bodyPr wrap="square" rtlCol="0">
            <a:spAutoFit/>
          </a:bodyPr>
          <a:lstStyle/>
          <a:p>
            <a:r>
              <a:rPr lang="en-US" sz="2400" b="1" dirty="0" smtClean="0"/>
              <a:t>A.  True</a:t>
            </a:r>
            <a:endParaRPr lang="en-US" sz="2400" b="1" dirty="0"/>
          </a:p>
        </p:txBody>
      </p:sp>
      <p:sp>
        <p:nvSpPr>
          <p:cNvPr id="4" name="Footer Placeholder 3"/>
          <p:cNvSpPr>
            <a:spLocks noGrp="1"/>
          </p:cNvSpPr>
          <p:nvPr>
            <p:ph type="ftr" sz="quarter" idx="11"/>
          </p:nvPr>
        </p:nvSpPr>
        <p:spPr/>
        <p:txBody>
          <a:bodyPr/>
          <a:lstStyle/>
          <a:p>
            <a:r>
              <a:rPr lang="en-US" sz="1400" b="1" dirty="0" smtClean="0">
                <a:solidFill>
                  <a:schemeClr val="tx1"/>
                </a:solidFill>
              </a:rPr>
              <a:t>See  slides 1-3</a:t>
            </a:r>
            <a:endParaRPr lang="en-US" sz="1400" b="1" dirty="0">
              <a:solidFill>
                <a:schemeClr val="tx1"/>
              </a:solidFill>
            </a:endParaRPr>
          </a:p>
        </p:txBody>
      </p:sp>
    </p:spTree>
    <p:extLst>
      <p:ext uri="{BB962C8B-B14F-4D97-AF65-F5344CB8AC3E}">
        <p14:creationId xmlns:p14="http://schemas.microsoft.com/office/powerpoint/2010/main" val="305851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153400" cy="1600200"/>
          </a:xfrm>
        </p:spPr>
        <p:txBody>
          <a:bodyPr>
            <a:noAutofit/>
          </a:bodyPr>
          <a:lstStyle/>
          <a:p>
            <a:r>
              <a:rPr lang="en-US" sz="2800" dirty="0" smtClean="0"/>
              <a:t>Question 12. </a:t>
            </a:r>
            <a:br>
              <a:rPr lang="en-US" sz="2800" dirty="0" smtClean="0"/>
            </a:br>
            <a:r>
              <a:rPr lang="en-US" sz="2800" dirty="0" smtClean="0"/>
              <a:t>Electrical components </a:t>
            </a:r>
            <a:r>
              <a:rPr lang="en-US" sz="2800" dirty="0"/>
              <a:t>which are not properly grounded may create electrical shocks:</a:t>
            </a:r>
            <a:br>
              <a:rPr lang="en-US" sz="2800" dirty="0"/>
            </a:br>
            <a:endParaRPr lang="en-US" sz="2800" dirty="0"/>
          </a:p>
        </p:txBody>
      </p:sp>
      <p:sp>
        <p:nvSpPr>
          <p:cNvPr id="4" name="TextBox 3"/>
          <p:cNvSpPr txBox="1"/>
          <p:nvPr/>
        </p:nvSpPr>
        <p:spPr>
          <a:xfrm>
            <a:off x="3322320" y="2895600"/>
            <a:ext cx="2438400" cy="830997"/>
          </a:xfrm>
          <a:prstGeom prst="rect">
            <a:avLst/>
          </a:prstGeom>
          <a:noFill/>
        </p:spPr>
        <p:txBody>
          <a:bodyPr wrap="square" rtlCol="0">
            <a:spAutoFit/>
          </a:bodyPr>
          <a:lstStyle/>
          <a:p>
            <a:pPr marL="457200" indent="-457200">
              <a:buAutoNum type="alphaUcPeriod"/>
            </a:pPr>
            <a:r>
              <a:rPr lang="en-US" sz="2400" dirty="0" smtClean="0"/>
              <a:t>True </a:t>
            </a:r>
          </a:p>
          <a:p>
            <a:pPr marL="457200" indent="-457200">
              <a:buAutoNum type="alphaUcPeriod"/>
            </a:pPr>
            <a:r>
              <a:rPr lang="en-US" sz="2400" dirty="0" smtClean="0"/>
              <a:t>False</a:t>
            </a:r>
            <a:endParaRPr lang="en-US" sz="2400" dirty="0"/>
          </a:p>
        </p:txBody>
      </p:sp>
    </p:spTree>
    <p:extLst>
      <p:ext uri="{BB962C8B-B14F-4D97-AF65-F5344CB8AC3E}">
        <p14:creationId xmlns:p14="http://schemas.microsoft.com/office/powerpoint/2010/main" val="1061734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38200"/>
          </a:xfrm>
        </p:spPr>
        <p:txBody>
          <a:bodyPr/>
          <a:lstStyle/>
          <a:p>
            <a:r>
              <a:rPr lang="en-US" b="1" dirty="0" smtClean="0">
                <a:solidFill>
                  <a:srgbClr val="000099"/>
                </a:solidFill>
              </a:rPr>
              <a:t>Unqualified Workers</a:t>
            </a:r>
            <a:endParaRPr lang="en-US" dirty="0">
              <a:solidFill>
                <a:srgbClr val="000099"/>
              </a:solidFill>
            </a:endParaRPr>
          </a:p>
        </p:txBody>
      </p:sp>
      <p:sp>
        <p:nvSpPr>
          <p:cNvPr id="3" name="Content Placeholder 2"/>
          <p:cNvSpPr>
            <a:spLocks noGrp="1"/>
          </p:cNvSpPr>
          <p:nvPr>
            <p:ph idx="1"/>
          </p:nvPr>
        </p:nvSpPr>
        <p:spPr/>
        <p:txBody>
          <a:bodyPr/>
          <a:lstStyle/>
          <a:p>
            <a:r>
              <a:rPr lang="en-US" sz="2800" b="1" dirty="0" smtClean="0"/>
              <a:t>Unqualified worker electrical safety hazard awareness  </a:t>
            </a:r>
          </a:p>
          <a:p>
            <a:pPr lvl="1"/>
            <a:r>
              <a:rPr lang="en-US" dirty="0" smtClean="0">
                <a:ea typeface="ＭＳ Ｐゴシック" pitchFamily="34" charset="-128"/>
              </a:rPr>
              <a:t>Identify and understand the relationship between electrical hazards and possible serious personal injury</a:t>
            </a:r>
          </a:p>
          <a:p>
            <a:pPr lvl="1"/>
            <a:r>
              <a:rPr lang="en-US" dirty="0" smtClean="0">
                <a:ea typeface="ＭＳ Ｐゴシック" pitchFamily="34" charset="-128"/>
              </a:rPr>
              <a:t>Unqualified workers “shall be trained in and familiar with any electrical safety related practices necessary for their safety”</a:t>
            </a:r>
          </a:p>
          <a:p>
            <a:endParaRPr lang="en-US" dirty="0"/>
          </a:p>
        </p:txBody>
      </p:sp>
    </p:spTree>
    <p:extLst>
      <p:ext uri="{BB962C8B-B14F-4D97-AF65-F5344CB8AC3E}">
        <p14:creationId xmlns:p14="http://schemas.microsoft.com/office/powerpoint/2010/main" val="152216282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219200"/>
          </a:xfrm>
        </p:spPr>
        <p:txBody>
          <a:bodyPr>
            <a:noAutofit/>
          </a:bodyPr>
          <a:lstStyle/>
          <a:p>
            <a:r>
              <a:rPr lang="en-US" sz="2800" dirty="0"/>
              <a:t>Electrical </a:t>
            </a:r>
            <a:r>
              <a:rPr lang="en-US" sz="2800" dirty="0" smtClean="0"/>
              <a:t>components </a:t>
            </a:r>
            <a:r>
              <a:rPr lang="en-US" sz="2800" dirty="0"/>
              <a:t>which are not properly grounded may create electrical </a:t>
            </a:r>
            <a:r>
              <a:rPr lang="en-US" sz="2800" dirty="0" smtClean="0"/>
              <a:t>shocks.</a:t>
            </a:r>
            <a:r>
              <a:rPr lang="en-US" sz="2800" dirty="0"/>
              <a:t/>
            </a:r>
            <a:br>
              <a:rPr lang="en-US" sz="2800" dirty="0"/>
            </a:br>
            <a:endParaRPr lang="en-US" sz="2800" dirty="0"/>
          </a:p>
        </p:txBody>
      </p:sp>
      <p:pic>
        <p:nvPicPr>
          <p:cNvPr id="5" name="Picture 4" descr="C:\Users\burdgeg\Pictures\electrical_11.gif"/>
          <p:cNvPicPr/>
          <p:nvPr/>
        </p:nvPicPr>
        <p:blipFill rotWithShape="1">
          <a:blip r:embed="rId3">
            <a:extLst>
              <a:ext uri="{28A0092B-C50C-407E-A947-70E740481C1C}">
                <a14:useLocalDpi xmlns:a14="http://schemas.microsoft.com/office/drawing/2010/main" val="0"/>
              </a:ext>
            </a:extLst>
          </a:blip>
          <a:srcRect l="60667" b="7368"/>
          <a:stretch/>
        </p:blipFill>
        <p:spPr bwMode="auto">
          <a:xfrm>
            <a:off x="4140168" y="2070100"/>
            <a:ext cx="4091940" cy="4191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
        <p:nvSpPr>
          <p:cNvPr id="6" name="Text Box 2"/>
          <p:cNvSpPr txBox="1">
            <a:spLocks noChangeArrowheads="1"/>
          </p:cNvSpPr>
          <p:nvPr/>
        </p:nvSpPr>
        <p:spPr bwMode="auto">
          <a:xfrm>
            <a:off x="3922923" y="3503841"/>
            <a:ext cx="1905000" cy="48167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nSpc>
                <a:spcPct val="115000"/>
              </a:lnSpc>
              <a:spcBef>
                <a:spcPts val="0"/>
              </a:spcBef>
              <a:spcAft>
                <a:spcPts val="1000"/>
              </a:spcAft>
            </a:pPr>
            <a:r>
              <a:rPr lang="en-US" sz="2200" dirty="0">
                <a:effectLst/>
                <a:latin typeface="Calibri"/>
                <a:ea typeface="Calibri"/>
                <a:cs typeface="Times New Roman"/>
              </a:rPr>
              <a:t>Hot conductor</a:t>
            </a:r>
            <a:endParaRPr lang="en-US" sz="1100" dirty="0">
              <a:effectLst/>
              <a:latin typeface="Calibri"/>
              <a:ea typeface="Calibri"/>
              <a:cs typeface="Times New Roman"/>
            </a:endParaRPr>
          </a:p>
        </p:txBody>
      </p:sp>
      <p:cxnSp>
        <p:nvCxnSpPr>
          <p:cNvPr id="7" name="Straight Arrow Connector 6"/>
          <p:cNvCxnSpPr/>
          <p:nvPr/>
        </p:nvCxnSpPr>
        <p:spPr>
          <a:xfrm>
            <a:off x="4953000" y="3985511"/>
            <a:ext cx="0" cy="32456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 name="Down Arrow 7"/>
          <p:cNvSpPr/>
          <p:nvPr/>
        </p:nvSpPr>
        <p:spPr>
          <a:xfrm rot="5400000" flipV="1">
            <a:off x="3759430" y="4303724"/>
            <a:ext cx="292100" cy="304800"/>
          </a:xfrm>
          <a:prstGeom prst="down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Down Arrow 8"/>
          <p:cNvSpPr/>
          <p:nvPr/>
        </p:nvSpPr>
        <p:spPr>
          <a:xfrm rot="14260183" flipV="1">
            <a:off x="6840013" y="3864724"/>
            <a:ext cx="2921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Down Arrow 9"/>
          <p:cNvSpPr/>
          <p:nvPr/>
        </p:nvSpPr>
        <p:spPr>
          <a:xfrm rot="10800000" flipV="1">
            <a:off x="6236970" y="6261100"/>
            <a:ext cx="292100" cy="279400"/>
          </a:xfrm>
          <a:prstGeom prst="down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Text Box 2"/>
          <p:cNvSpPr txBox="1">
            <a:spLocks noChangeArrowheads="1"/>
          </p:cNvSpPr>
          <p:nvPr/>
        </p:nvSpPr>
        <p:spPr bwMode="auto">
          <a:xfrm>
            <a:off x="3429000" y="5161222"/>
            <a:ext cx="2476500" cy="517065"/>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nSpc>
                <a:spcPct val="115000"/>
              </a:lnSpc>
              <a:spcBef>
                <a:spcPts val="0"/>
              </a:spcBef>
              <a:spcAft>
                <a:spcPts val="1000"/>
              </a:spcAft>
            </a:pPr>
            <a:r>
              <a:rPr lang="en-US" sz="2400" dirty="0">
                <a:effectLst/>
                <a:latin typeface="Calibri"/>
                <a:ea typeface="Calibri"/>
                <a:cs typeface="Times New Roman"/>
              </a:rPr>
              <a:t>Neutral conductor</a:t>
            </a:r>
            <a:endParaRPr lang="en-US" sz="1100" dirty="0">
              <a:effectLst/>
              <a:latin typeface="Calibri"/>
              <a:ea typeface="Calibri"/>
              <a:cs typeface="Times New Roman"/>
            </a:endParaRPr>
          </a:p>
        </p:txBody>
      </p:sp>
      <p:cxnSp>
        <p:nvCxnSpPr>
          <p:cNvPr id="12" name="Straight Arrow Connector 11"/>
          <p:cNvCxnSpPr/>
          <p:nvPr/>
        </p:nvCxnSpPr>
        <p:spPr>
          <a:xfrm flipV="1">
            <a:off x="4918887" y="4654960"/>
            <a:ext cx="0" cy="61724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326395" y="4193295"/>
            <a:ext cx="1238480" cy="461665"/>
          </a:xfrm>
          <a:prstGeom prst="rect">
            <a:avLst/>
          </a:prstGeom>
          <a:noFill/>
        </p:spPr>
        <p:txBody>
          <a:bodyPr wrap="square" rtlCol="0">
            <a:spAutoFit/>
          </a:bodyPr>
          <a:lstStyle/>
          <a:p>
            <a:r>
              <a:rPr lang="en-US" sz="2400" dirty="0" smtClean="0"/>
              <a:t>Current</a:t>
            </a:r>
            <a:endParaRPr lang="en-US" sz="2400" dirty="0"/>
          </a:p>
        </p:txBody>
      </p:sp>
      <p:sp>
        <p:nvSpPr>
          <p:cNvPr id="25" name="Text Box 2"/>
          <p:cNvSpPr txBox="1">
            <a:spLocks noChangeArrowheads="1"/>
          </p:cNvSpPr>
          <p:nvPr/>
        </p:nvSpPr>
        <p:spPr bwMode="auto">
          <a:xfrm>
            <a:off x="212740" y="2877760"/>
            <a:ext cx="3505171" cy="1276431"/>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2400" dirty="0">
                <a:effectLst/>
                <a:latin typeface="Calibri"/>
                <a:ea typeface="Calibri"/>
                <a:cs typeface="Times New Roman"/>
              </a:rPr>
              <a:t>No Grounding Conductor – Fault current in tool flows through the </a:t>
            </a:r>
            <a:r>
              <a:rPr lang="en-US" sz="2400" dirty="0" smtClean="0">
                <a:effectLst/>
                <a:latin typeface="Calibri"/>
                <a:ea typeface="Calibri"/>
                <a:cs typeface="Times New Roman"/>
              </a:rPr>
              <a:t>worker.</a:t>
            </a:r>
            <a:endParaRPr lang="en-US" sz="2400" dirty="0">
              <a:effectLst/>
              <a:latin typeface="Calibri"/>
              <a:ea typeface="Calibri"/>
              <a:cs typeface="Times New Roman"/>
            </a:endParaRPr>
          </a:p>
        </p:txBody>
      </p:sp>
      <p:sp>
        <p:nvSpPr>
          <p:cNvPr id="3" name="TextBox 2"/>
          <p:cNvSpPr txBox="1"/>
          <p:nvPr/>
        </p:nvSpPr>
        <p:spPr>
          <a:xfrm>
            <a:off x="3592187" y="1808490"/>
            <a:ext cx="2150125" cy="461665"/>
          </a:xfrm>
          <a:prstGeom prst="rect">
            <a:avLst/>
          </a:prstGeom>
          <a:noFill/>
        </p:spPr>
        <p:txBody>
          <a:bodyPr wrap="square" rtlCol="0">
            <a:spAutoFit/>
          </a:bodyPr>
          <a:lstStyle/>
          <a:p>
            <a:r>
              <a:rPr lang="en-US" sz="2400" b="1" dirty="0" smtClean="0"/>
              <a:t>A.  True</a:t>
            </a:r>
            <a:endParaRPr lang="en-US" sz="2400" b="1" dirty="0"/>
          </a:p>
        </p:txBody>
      </p:sp>
      <p:sp>
        <p:nvSpPr>
          <p:cNvPr id="4" name="Footer Placeholder 3"/>
          <p:cNvSpPr>
            <a:spLocks noGrp="1"/>
          </p:cNvSpPr>
          <p:nvPr>
            <p:ph type="ftr" sz="quarter" idx="11"/>
          </p:nvPr>
        </p:nvSpPr>
        <p:spPr/>
        <p:txBody>
          <a:bodyPr/>
          <a:lstStyle/>
          <a:p>
            <a:r>
              <a:rPr lang="en-US" sz="1400" b="1" dirty="0" smtClean="0">
                <a:solidFill>
                  <a:schemeClr val="tx1"/>
                </a:solidFill>
              </a:rPr>
              <a:t>See  slide 46</a:t>
            </a:r>
            <a:endParaRPr lang="en-US" sz="1400" b="1" dirty="0">
              <a:solidFill>
                <a:schemeClr val="tx1"/>
              </a:solidFill>
            </a:endParaRPr>
          </a:p>
        </p:txBody>
      </p:sp>
    </p:spTree>
    <p:extLst>
      <p:ext uri="{BB962C8B-B14F-4D97-AF65-F5344CB8AC3E}">
        <p14:creationId xmlns:p14="http://schemas.microsoft.com/office/powerpoint/2010/main" val="111419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676400"/>
          </a:xfrm>
        </p:spPr>
        <p:txBody>
          <a:bodyPr>
            <a:noAutofit/>
          </a:bodyPr>
          <a:lstStyle/>
          <a:p>
            <a:r>
              <a:rPr lang="en-US" sz="2800" dirty="0" smtClean="0"/>
              <a:t>Question 13. </a:t>
            </a:r>
            <a:br>
              <a:rPr lang="en-US" sz="2800" dirty="0" smtClean="0"/>
            </a:br>
            <a:r>
              <a:rPr lang="en-US" sz="2800" dirty="0" smtClean="0"/>
              <a:t>Electrical </a:t>
            </a:r>
            <a:r>
              <a:rPr lang="en-US" sz="2800" dirty="0"/>
              <a:t>current </a:t>
            </a:r>
            <a:r>
              <a:rPr lang="en-US" sz="2800" dirty="0" smtClean="0"/>
              <a:t>passes </a:t>
            </a:r>
            <a:r>
              <a:rPr lang="en-US" sz="2800" dirty="0"/>
              <a:t>through body only when there is a potential difference:</a:t>
            </a:r>
            <a:br>
              <a:rPr lang="en-US" sz="2800" dirty="0"/>
            </a:br>
            <a:endParaRPr lang="en-US" sz="2800" dirty="0"/>
          </a:p>
        </p:txBody>
      </p:sp>
      <p:sp>
        <p:nvSpPr>
          <p:cNvPr id="4" name="TextBox 3"/>
          <p:cNvSpPr txBox="1"/>
          <p:nvPr/>
        </p:nvSpPr>
        <p:spPr>
          <a:xfrm>
            <a:off x="3520440" y="2819400"/>
            <a:ext cx="2438400" cy="830997"/>
          </a:xfrm>
          <a:prstGeom prst="rect">
            <a:avLst/>
          </a:prstGeom>
          <a:noFill/>
        </p:spPr>
        <p:txBody>
          <a:bodyPr wrap="square" rtlCol="0">
            <a:spAutoFit/>
          </a:bodyPr>
          <a:lstStyle/>
          <a:p>
            <a:pPr marL="342900" indent="-342900">
              <a:buFont typeface="+mj-lt"/>
              <a:buAutoNum type="alphaUcPeriod"/>
            </a:pPr>
            <a:r>
              <a:rPr lang="en-US" sz="2400" dirty="0" smtClean="0"/>
              <a:t>True </a:t>
            </a:r>
          </a:p>
          <a:p>
            <a:pPr marL="342900" indent="-342900">
              <a:buFont typeface="+mj-lt"/>
              <a:buAutoNum type="alphaUcPeriod"/>
            </a:pPr>
            <a:r>
              <a:rPr lang="en-US" sz="2400" dirty="0" smtClean="0"/>
              <a:t> False</a:t>
            </a:r>
            <a:endParaRPr lang="en-US" sz="2400" dirty="0"/>
          </a:p>
        </p:txBody>
      </p:sp>
    </p:spTree>
    <p:extLst>
      <p:ext uri="{BB962C8B-B14F-4D97-AF65-F5344CB8AC3E}">
        <p14:creationId xmlns:p14="http://schemas.microsoft.com/office/powerpoint/2010/main" val="128549187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001000" cy="1518755"/>
          </a:xfrm>
        </p:spPr>
        <p:txBody>
          <a:bodyPr>
            <a:normAutofit/>
          </a:bodyPr>
          <a:lstStyle/>
          <a:p>
            <a:r>
              <a:rPr lang="en-US" sz="2800" dirty="0"/>
              <a:t>Electrical current </a:t>
            </a:r>
            <a:r>
              <a:rPr lang="en-US" sz="2800" dirty="0" smtClean="0"/>
              <a:t>passes </a:t>
            </a:r>
            <a:r>
              <a:rPr lang="en-US" sz="2800" dirty="0"/>
              <a:t>through </a:t>
            </a:r>
            <a:r>
              <a:rPr lang="en-US" sz="2800" dirty="0" smtClean="0"/>
              <a:t>the body </a:t>
            </a:r>
            <a:r>
              <a:rPr lang="en-US" sz="2800" dirty="0"/>
              <a:t>only when there is a potential </a:t>
            </a:r>
            <a:r>
              <a:rPr lang="en-US" sz="2800" dirty="0" smtClean="0"/>
              <a:t>difference.</a:t>
            </a:r>
            <a:r>
              <a:rPr lang="en-US" sz="2800" dirty="0"/>
              <a:t/>
            </a:r>
            <a:br>
              <a:rPr lang="en-US" sz="2800" dirty="0"/>
            </a:br>
            <a:endParaRPr lang="en-US" sz="2800" dirty="0"/>
          </a:p>
        </p:txBody>
      </p:sp>
      <p:sp>
        <p:nvSpPr>
          <p:cNvPr id="3" name="TextBox 2"/>
          <p:cNvSpPr txBox="1"/>
          <p:nvPr/>
        </p:nvSpPr>
        <p:spPr>
          <a:xfrm>
            <a:off x="1066800" y="2204555"/>
            <a:ext cx="7086600" cy="2677656"/>
          </a:xfrm>
          <a:prstGeom prst="rect">
            <a:avLst/>
          </a:prstGeom>
          <a:noFill/>
        </p:spPr>
        <p:txBody>
          <a:bodyPr wrap="square" rtlCol="0">
            <a:spAutoFit/>
          </a:bodyPr>
          <a:lstStyle/>
          <a:p>
            <a:pPr marL="457200" indent="-457200">
              <a:buAutoNum type="alphaUcPeriod"/>
            </a:pPr>
            <a:r>
              <a:rPr lang="en-US" sz="2400" b="1" dirty="0" smtClean="0"/>
              <a:t>True</a:t>
            </a:r>
          </a:p>
          <a:p>
            <a:endParaRPr lang="en-US" sz="2400" dirty="0" smtClean="0"/>
          </a:p>
          <a:p>
            <a:r>
              <a:rPr lang="en-US" sz="2400" dirty="0" smtClean="0"/>
              <a:t>Electron </a:t>
            </a:r>
            <a:r>
              <a:rPr lang="en-US" sz="2400" dirty="0"/>
              <a:t>flow is the current.  Voltage is the force behind electron flow.  Potential difference is a way of expressing the voltage.  When there is a difference in potential difference, current flows</a:t>
            </a:r>
            <a:r>
              <a:rPr lang="en-US" sz="2400" dirty="0" smtClean="0"/>
              <a:t>.</a:t>
            </a:r>
            <a:endParaRPr lang="en-US" sz="2400" b="1" dirty="0"/>
          </a:p>
          <a:p>
            <a:pPr marL="457200" indent="-457200">
              <a:buAutoNum type="alphaUcPeriod"/>
            </a:pPr>
            <a:endParaRPr lang="en-US" sz="2400" b="1" dirty="0"/>
          </a:p>
        </p:txBody>
      </p:sp>
      <p:sp>
        <p:nvSpPr>
          <p:cNvPr id="5" name="Footer Placeholder 4"/>
          <p:cNvSpPr>
            <a:spLocks noGrp="1"/>
          </p:cNvSpPr>
          <p:nvPr>
            <p:ph type="ftr" sz="quarter" idx="11"/>
          </p:nvPr>
        </p:nvSpPr>
        <p:spPr/>
        <p:txBody>
          <a:bodyPr/>
          <a:lstStyle/>
          <a:p>
            <a:r>
              <a:rPr lang="en-US" sz="1400" b="1" dirty="0" smtClean="0">
                <a:solidFill>
                  <a:schemeClr val="tx1"/>
                </a:solidFill>
              </a:rPr>
              <a:t>See  slides 13-15</a:t>
            </a:r>
            <a:endParaRPr lang="en-US" sz="1400" b="1" dirty="0">
              <a:solidFill>
                <a:schemeClr val="tx1"/>
              </a:solidFill>
            </a:endParaRPr>
          </a:p>
        </p:txBody>
      </p:sp>
    </p:spTree>
    <p:extLst>
      <p:ext uri="{BB962C8B-B14F-4D97-AF65-F5344CB8AC3E}">
        <p14:creationId xmlns:p14="http://schemas.microsoft.com/office/powerpoint/2010/main" val="128491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8153400" cy="1447800"/>
          </a:xfrm>
        </p:spPr>
        <p:txBody>
          <a:bodyPr>
            <a:noAutofit/>
          </a:bodyPr>
          <a:lstStyle/>
          <a:p>
            <a:r>
              <a:rPr lang="en-US" sz="2800" dirty="0" smtClean="0"/>
              <a:t>Question 14. </a:t>
            </a:r>
            <a:br>
              <a:rPr lang="en-US" sz="2800" dirty="0" smtClean="0"/>
            </a:br>
            <a:r>
              <a:rPr lang="en-US" sz="2800" dirty="0" smtClean="0"/>
              <a:t>High </a:t>
            </a:r>
            <a:r>
              <a:rPr lang="en-US" sz="2800" dirty="0"/>
              <a:t>voltage shocks </a:t>
            </a:r>
            <a:r>
              <a:rPr lang="en-US" sz="2800" dirty="0" smtClean="0"/>
              <a:t>cause </a:t>
            </a:r>
            <a:r>
              <a:rPr lang="en-US" sz="2800" dirty="0"/>
              <a:t>electrical burns</a:t>
            </a:r>
            <a:br>
              <a:rPr lang="en-US" sz="2800" dirty="0"/>
            </a:br>
            <a:endParaRPr lang="en-US" sz="2800" dirty="0"/>
          </a:p>
        </p:txBody>
      </p:sp>
      <p:sp>
        <p:nvSpPr>
          <p:cNvPr id="5" name="TextBox 4"/>
          <p:cNvSpPr txBox="1"/>
          <p:nvPr/>
        </p:nvSpPr>
        <p:spPr>
          <a:xfrm>
            <a:off x="3429000" y="2514600"/>
            <a:ext cx="2133600" cy="830997"/>
          </a:xfrm>
          <a:prstGeom prst="rect">
            <a:avLst/>
          </a:prstGeom>
          <a:noFill/>
        </p:spPr>
        <p:txBody>
          <a:bodyPr wrap="square" rtlCol="0">
            <a:spAutoFit/>
          </a:bodyPr>
          <a:lstStyle/>
          <a:p>
            <a:pPr marL="342900" indent="-342900">
              <a:buFont typeface="+mj-lt"/>
              <a:buAutoNum type="alphaUcPeriod"/>
            </a:pPr>
            <a:r>
              <a:rPr lang="en-US" sz="2400" dirty="0" smtClean="0"/>
              <a:t>True </a:t>
            </a:r>
          </a:p>
          <a:p>
            <a:pPr marL="342900" indent="-342900">
              <a:buFont typeface="+mj-lt"/>
              <a:buAutoNum type="alphaUcPeriod"/>
            </a:pPr>
            <a:r>
              <a:rPr lang="en-US" sz="2400" dirty="0" smtClean="0"/>
              <a:t> False</a:t>
            </a:r>
            <a:endParaRPr lang="en-US" sz="2400" dirty="0"/>
          </a:p>
        </p:txBody>
      </p:sp>
    </p:spTree>
    <p:extLst>
      <p:ext uri="{BB962C8B-B14F-4D97-AF65-F5344CB8AC3E}">
        <p14:creationId xmlns:p14="http://schemas.microsoft.com/office/powerpoint/2010/main" val="125771259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077200" cy="685800"/>
          </a:xfrm>
        </p:spPr>
        <p:txBody>
          <a:bodyPr>
            <a:normAutofit fontScale="90000"/>
          </a:bodyPr>
          <a:lstStyle/>
          <a:p>
            <a:r>
              <a:rPr lang="en-US" sz="3200" dirty="0"/>
              <a:t>High </a:t>
            </a:r>
            <a:r>
              <a:rPr lang="en-US" sz="3100" dirty="0"/>
              <a:t>voltage</a:t>
            </a:r>
            <a:r>
              <a:rPr lang="en-US" sz="3200" dirty="0"/>
              <a:t> </a:t>
            </a:r>
            <a:r>
              <a:rPr lang="en-US" sz="3100" dirty="0"/>
              <a:t>shocks</a:t>
            </a:r>
            <a:r>
              <a:rPr lang="en-US" sz="3200" dirty="0"/>
              <a:t> cause electrical burns</a:t>
            </a:r>
            <a:br>
              <a:rPr lang="en-US" sz="3200" dirty="0"/>
            </a:br>
            <a:endParaRPr lang="en-US" sz="3200" dirty="0"/>
          </a:p>
        </p:txBody>
      </p:sp>
      <p:sp>
        <p:nvSpPr>
          <p:cNvPr id="3" name="TextBox 2"/>
          <p:cNvSpPr txBox="1"/>
          <p:nvPr/>
        </p:nvSpPr>
        <p:spPr>
          <a:xfrm>
            <a:off x="3619500" y="2296150"/>
            <a:ext cx="1676400" cy="461665"/>
          </a:xfrm>
          <a:prstGeom prst="rect">
            <a:avLst/>
          </a:prstGeom>
          <a:noFill/>
        </p:spPr>
        <p:txBody>
          <a:bodyPr wrap="square" rtlCol="0">
            <a:spAutoFit/>
          </a:bodyPr>
          <a:lstStyle/>
          <a:p>
            <a:r>
              <a:rPr lang="en-US" sz="2400" b="1" dirty="0" smtClean="0"/>
              <a:t>A.  True</a:t>
            </a:r>
            <a:endParaRPr lang="en-US" sz="2400" b="1" dirty="0"/>
          </a:p>
        </p:txBody>
      </p:sp>
      <p:pic>
        <p:nvPicPr>
          <p:cNvPr id="4" name="Picture 2" descr="C:\Users\burdgeg\Pictures\electrical burns to the han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133600"/>
            <a:ext cx="1447800" cy="167640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US" sz="1400" b="1" dirty="0" smtClean="0">
                <a:solidFill>
                  <a:schemeClr val="tx1"/>
                </a:solidFill>
              </a:rPr>
              <a:t>See slide 4</a:t>
            </a:r>
            <a:endParaRPr lang="en-US" sz="1400" b="1" dirty="0">
              <a:solidFill>
                <a:schemeClr val="tx1"/>
              </a:solidFill>
            </a:endParaRPr>
          </a:p>
        </p:txBody>
      </p:sp>
      <p:sp>
        <p:nvSpPr>
          <p:cNvPr id="6" name="Subtitle 2"/>
          <p:cNvSpPr txBox="1">
            <a:spLocks/>
          </p:cNvSpPr>
          <p:nvPr/>
        </p:nvSpPr>
        <p:spPr>
          <a:xfrm>
            <a:off x="914400" y="4251960"/>
            <a:ext cx="7620000" cy="914400"/>
          </a:xfrm>
          <a:prstGeom prst="rect">
            <a:avLst/>
          </a:prstGeom>
        </p:spPr>
        <p:txBody>
          <a:bodyPr/>
          <a:lstStyle>
            <a:lvl1pPr marL="342900" indent="-342900" algn="l" rtl="0" eaLnBrk="0" fontAlgn="base" hangingPunct="0">
              <a:spcBef>
                <a:spcPct val="20000"/>
              </a:spcBef>
              <a:spcAft>
                <a:spcPct val="0"/>
              </a:spcAft>
              <a:buClr>
                <a:srgbClr val="CC0000"/>
              </a:buClr>
              <a:buChar char="•"/>
              <a:defRPr sz="2800" b="1">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lr>
                <a:srgbClr val="CC0000"/>
              </a:buClr>
              <a:buChar char="–"/>
              <a:defRPr sz="24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lr>
                <a:srgbClr val="CC0000"/>
              </a:buClr>
              <a:buChar char="•"/>
              <a:defRPr sz="20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lr>
                <a:srgbClr val="CC0000"/>
              </a:buClr>
              <a:buChar char="–"/>
              <a:defRPr>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lr>
                <a:srgbClr val="CC0000"/>
              </a:buClr>
              <a:buChar char="»"/>
              <a:defRPr>
                <a:solidFill>
                  <a:schemeClr val="tx1"/>
                </a:solidFill>
                <a:latin typeface="+mn-lt"/>
                <a:ea typeface="ＭＳ Ｐゴシック" pitchFamily="1" charset="-128"/>
              </a:defRPr>
            </a:lvl5pPr>
            <a:lvl6pPr marL="2514600" indent="-228600" algn="l" rtl="0" fontAlgn="base">
              <a:spcBef>
                <a:spcPct val="20000"/>
              </a:spcBef>
              <a:spcAft>
                <a:spcPct val="0"/>
              </a:spcAft>
              <a:buClr>
                <a:srgbClr val="CC0000"/>
              </a:buClr>
              <a:buChar char="»"/>
              <a:defRPr>
                <a:solidFill>
                  <a:schemeClr val="tx1"/>
                </a:solidFill>
                <a:latin typeface="+mn-lt"/>
              </a:defRPr>
            </a:lvl6pPr>
            <a:lvl7pPr marL="2971800" indent="-228600" algn="l" rtl="0" fontAlgn="base">
              <a:spcBef>
                <a:spcPct val="20000"/>
              </a:spcBef>
              <a:spcAft>
                <a:spcPct val="0"/>
              </a:spcAft>
              <a:buClr>
                <a:srgbClr val="CC0000"/>
              </a:buClr>
              <a:buChar char="»"/>
              <a:defRPr>
                <a:solidFill>
                  <a:schemeClr val="tx1"/>
                </a:solidFill>
                <a:latin typeface="+mn-lt"/>
              </a:defRPr>
            </a:lvl7pPr>
            <a:lvl8pPr marL="3429000" indent="-228600" algn="l" rtl="0" fontAlgn="base">
              <a:spcBef>
                <a:spcPct val="20000"/>
              </a:spcBef>
              <a:spcAft>
                <a:spcPct val="0"/>
              </a:spcAft>
              <a:buClr>
                <a:srgbClr val="CC0000"/>
              </a:buClr>
              <a:buChar char="»"/>
              <a:defRPr>
                <a:solidFill>
                  <a:schemeClr val="tx1"/>
                </a:solidFill>
                <a:latin typeface="+mn-lt"/>
              </a:defRPr>
            </a:lvl8pPr>
            <a:lvl9pPr marL="3886200" indent="-228600" algn="l" rtl="0" fontAlgn="base">
              <a:spcBef>
                <a:spcPct val="20000"/>
              </a:spcBef>
              <a:spcAft>
                <a:spcPct val="0"/>
              </a:spcAft>
              <a:buClr>
                <a:srgbClr val="CC0000"/>
              </a:buClr>
              <a:buChar char="»"/>
              <a:defRPr>
                <a:solidFill>
                  <a:schemeClr val="tx1"/>
                </a:solidFill>
                <a:latin typeface="+mn-lt"/>
              </a:defRPr>
            </a:lvl9pPr>
          </a:lstStyle>
          <a:p>
            <a:pPr marL="0" indent="0">
              <a:buNone/>
            </a:pPr>
            <a:r>
              <a:rPr lang="en-US" sz="1600" dirty="0" smtClean="0"/>
              <a:t>Link to Facts about Electric Burns and other Electrical Injuries: </a:t>
            </a:r>
            <a:r>
              <a:rPr lang="en-US" sz="1600" dirty="0">
                <a:hlinkClick r:id="rId4"/>
              </a:rPr>
              <a:t>http://dermaamin.com/site/atlas-of-dermatology/5-e/416-electric-burn-.html</a:t>
            </a:r>
            <a:r>
              <a:rPr lang="en-US" sz="1600" dirty="0"/>
              <a:t> </a:t>
            </a:r>
          </a:p>
          <a:p>
            <a:pPr marL="0" indent="0">
              <a:buNone/>
            </a:pPr>
            <a:endParaRPr lang="en-US" sz="1600" dirty="0"/>
          </a:p>
        </p:txBody>
      </p:sp>
    </p:spTree>
    <p:extLst>
      <p:ext uri="{BB962C8B-B14F-4D97-AF65-F5344CB8AC3E}">
        <p14:creationId xmlns:p14="http://schemas.microsoft.com/office/powerpoint/2010/main" val="89068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8077200" cy="1905000"/>
          </a:xfrm>
        </p:spPr>
        <p:txBody>
          <a:bodyPr>
            <a:normAutofit/>
          </a:bodyPr>
          <a:lstStyle/>
          <a:p>
            <a:r>
              <a:rPr lang="en-US" sz="2800" dirty="0" smtClean="0"/>
              <a:t>Question 15. </a:t>
            </a:r>
            <a:br>
              <a:rPr lang="en-US" sz="2800" dirty="0" smtClean="0"/>
            </a:br>
            <a:r>
              <a:rPr lang="en-US" sz="2800" dirty="0" smtClean="0"/>
              <a:t>Electrical </a:t>
            </a:r>
            <a:r>
              <a:rPr lang="en-US" sz="2800" dirty="0"/>
              <a:t>b</a:t>
            </a:r>
            <a:r>
              <a:rPr lang="en-US" sz="2800" dirty="0" smtClean="0"/>
              <a:t>urn </a:t>
            </a:r>
            <a:r>
              <a:rPr lang="en-US" sz="2800" dirty="0"/>
              <a:t>injuries are </a:t>
            </a:r>
            <a:r>
              <a:rPr lang="en-US" sz="2800" dirty="0" smtClean="0"/>
              <a:t>caused </a:t>
            </a:r>
            <a:r>
              <a:rPr lang="en-US" sz="2800" dirty="0"/>
              <a:t>by </a:t>
            </a:r>
            <a:r>
              <a:rPr lang="en-US" sz="2800" dirty="0" smtClean="0"/>
              <a:t>electrical fires from a short circuit.</a:t>
            </a:r>
            <a:endParaRPr lang="en-US" sz="2800" dirty="0"/>
          </a:p>
        </p:txBody>
      </p:sp>
      <p:sp>
        <p:nvSpPr>
          <p:cNvPr id="4" name="TextBox 3"/>
          <p:cNvSpPr txBox="1"/>
          <p:nvPr/>
        </p:nvSpPr>
        <p:spPr>
          <a:xfrm>
            <a:off x="3581400" y="2979419"/>
            <a:ext cx="2590800" cy="830997"/>
          </a:xfrm>
          <a:prstGeom prst="rect">
            <a:avLst/>
          </a:prstGeom>
          <a:noFill/>
        </p:spPr>
        <p:txBody>
          <a:bodyPr wrap="square" rtlCol="0">
            <a:spAutoFit/>
          </a:bodyPr>
          <a:lstStyle/>
          <a:p>
            <a:pPr marL="342900" indent="-342900">
              <a:buFont typeface="+mj-lt"/>
              <a:buAutoNum type="alphaUcPeriod"/>
            </a:pPr>
            <a:r>
              <a:rPr lang="en-US" sz="2400" dirty="0" smtClean="0"/>
              <a:t>True </a:t>
            </a:r>
          </a:p>
          <a:p>
            <a:pPr marL="342900" indent="-342900">
              <a:buFont typeface="+mj-lt"/>
              <a:buAutoNum type="alphaUcPeriod"/>
            </a:pPr>
            <a:r>
              <a:rPr lang="en-US" sz="2400" dirty="0" smtClean="0"/>
              <a:t> False</a:t>
            </a:r>
            <a:endParaRPr lang="en-US" sz="2400" dirty="0"/>
          </a:p>
        </p:txBody>
      </p:sp>
    </p:spTree>
    <p:extLst>
      <p:ext uri="{BB962C8B-B14F-4D97-AF65-F5344CB8AC3E}">
        <p14:creationId xmlns:p14="http://schemas.microsoft.com/office/powerpoint/2010/main" val="331012404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371600"/>
          </a:xfrm>
        </p:spPr>
        <p:txBody>
          <a:bodyPr>
            <a:normAutofit/>
          </a:bodyPr>
          <a:lstStyle/>
          <a:p>
            <a:r>
              <a:rPr lang="en-US" sz="2800" dirty="0"/>
              <a:t>Electrical burn injuries to skin surfaces are </a:t>
            </a:r>
            <a:r>
              <a:rPr lang="en-US" sz="2800" dirty="0" smtClean="0"/>
              <a:t>caused </a:t>
            </a:r>
            <a:r>
              <a:rPr lang="en-US" sz="2800" dirty="0"/>
              <a:t>by </a:t>
            </a:r>
            <a:r>
              <a:rPr lang="en-US" sz="2800" dirty="0" smtClean="0"/>
              <a:t>electrical fires from a short circuit</a:t>
            </a:r>
            <a:r>
              <a:rPr lang="en-US" sz="3200" dirty="0" smtClean="0"/>
              <a:t>.</a:t>
            </a:r>
            <a:endParaRPr lang="en-US" sz="3200" dirty="0"/>
          </a:p>
        </p:txBody>
      </p:sp>
      <p:sp>
        <p:nvSpPr>
          <p:cNvPr id="3" name="TextBox 2"/>
          <p:cNvSpPr txBox="1"/>
          <p:nvPr/>
        </p:nvSpPr>
        <p:spPr>
          <a:xfrm>
            <a:off x="762000" y="2209800"/>
            <a:ext cx="7772400" cy="1938992"/>
          </a:xfrm>
          <a:prstGeom prst="rect">
            <a:avLst/>
          </a:prstGeom>
          <a:noFill/>
        </p:spPr>
        <p:txBody>
          <a:bodyPr wrap="square" rtlCol="0">
            <a:spAutoFit/>
          </a:bodyPr>
          <a:lstStyle/>
          <a:p>
            <a:pPr algn="ctr"/>
            <a:r>
              <a:rPr lang="en-US" sz="2400" b="1" dirty="0" smtClean="0"/>
              <a:t>B.  False</a:t>
            </a:r>
          </a:p>
          <a:p>
            <a:r>
              <a:rPr lang="en-US" sz="2400" dirty="0" smtClean="0"/>
              <a:t>Thermal </a:t>
            </a:r>
            <a:r>
              <a:rPr lang="en-US" sz="2400" dirty="0"/>
              <a:t>burns cause injuries to skin surfaces; electrical burns can also cause internal burns to vital organs, arc flash burns, flame burns, contact burns (thermal burns) or a combination thereof.</a:t>
            </a:r>
          </a:p>
        </p:txBody>
      </p:sp>
      <p:sp>
        <p:nvSpPr>
          <p:cNvPr id="4" name="Footer Placeholder 3"/>
          <p:cNvSpPr>
            <a:spLocks noGrp="1"/>
          </p:cNvSpPr>
          <p:nvPr>
            <p:ph type="ftr" sz="quarter" idx="11"/>
          </p:nvPr>
        </p:nvSpPr>
        <p:spPr/>
        <p:txBody>
          <a:bodyPr/>
          <a:lstStyle/>
          <a:p>
            <a:r>
              <a:rPr lang="en-US" sz="1400" b="1" dirty="0" smtClean="0">
                <a:solidFill>
                  <a:schemeClr val="tx1"/>
                </a:solidFill>
              </a:rPr>
              <a:t>See  slides 2 an 4</a:t>
            </a:r>
            <a:endParaRPr lang="en-US" sz="1400" b="1" dirty="0">
              <a:solidFill>
                <a:schemeClr val="tx1"/>
              </a:solidFill>
            </a:endParaRPr>
          </a:p>
        </p:txBody>
      </p:sp>
    </p:spTree>
    <p:extLst>
      <p:ext uri="{BB962C8B-B14F-4D97-AF65-F5344CB8AC3E}">
        <p14:creationId xmlns:p14="http://schemas.microsoft.com/office/powerpoint/2010/main" val="158560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685800"/>
            <a:ext cx="8382000" cy="1752600"/>
          </a:xfrm>
        </p:spPr>
        <p:txBody>
          <a:bodyPr>
            <a:normAutofit fontScale="90000"/>
          </a:bodyPr>
          <a:lstStyle/>
          <a:p>
            <a:r>
              <a:rPr lang="en-US" sz="2800" dirty="0" smtClean="0"/>
              <a:t>Question 16. </a:t>
            </a:r>
            <a:br>
              <a:rPr lang="en-US" sz="2800" dirty="0" smtClean="0"/>
            </a:br>
            <a:r>
              <a:rPr lang="en-US" sz="2800" dirty="0" smtClean="0"/>
              <a:t>The </a:t>
            </a:r>
            <a:r>
              <a:rPr lang="en-US" sz="2800" dirty="0"/>
              <a:t>severity of the injury caused by the electric </a:t>
            </a:r>
            <a:r>
              <a:rPr lang="en-US" sz="2800" dirty="0" smtClean="0"/>
              <a:t>shock:</a:t>
            </a:r>
            <a:r>
              <a:rPr lang="en-US" sz="2800" dirty="0"/>
              <a:t/>
            </a:r>
            <a:br>
              <a:rPr lang="en-US" sz="2800" dirty="0"/>
            </a:br>
            <a:endParaRPr lang="en-US" sz="2800" dirty="0"/>
          </a:p>
        </p:txBody>
      </p:sp>
      <p:sp>
        <p:nvSpPr>
          <p:cNvPr id="4" name="TextBox 3"/>
          <p:cNvSpPr txBox="1"/>
          <p:nvPr/>
        </p:nvSpPr>
        <p:spPr>
          <a:xfrm>
            <a:off x="1219200" y="2362200"/>
            <a:ext cx="6781800" cy="3416320"/>
          </a:xfrm>
          <a:prstGeom prst="rect">
            <a:avLst/>
          </a:prstGeom>
          <a:noFill/>
        </p:spPr>
        <p:txBody>
          <a:bodyPr wrap="square" rtlCol="0">
            <a:spAutoFit/>
          </a:bodyPr>
          <a:lstStyle/>
          <a:p>
            <a:pPr marL="514350" lvl="0" indent="-514350">
              <a:buFont typeface="+mj-lt"/>
              <a:buAutoNum type="alphaUcPeriod"/>
            </a:pPr>
            <a:r>
              <a:rPr lang="en-US" sz="2400" dirty="0"/>
              <a:t>Is independent of the magnitude of the electrical current passing into the body. </a:t>
            </a:r>
          </a:p>
          <a:p>
            <a:pPr marL="514350" lvl="0" indent="-514350">
              <a:buFont typeface="+mj-lt"/>
              <a:buAutoNum type="alphaUcPeriod"/>
            </a:pPr>
            <a:r>
              <a:rPr lang="en-US" sz="2400" dirty="0"/>
              <a:t>Depends on the voltage magnitude.</a:t>
            </a:r>
          </a:p>
          <a:p>
            <a:pPr marL="514350" lvl="0" indent="-514350">
              <a:buFont typeface="+mj-lt"/>
              <a:buAutoNum type="alphaUcPeriod"/>
            </a:pPr>
            <a:r>
              <a:rPr lang="en-US" sz="2400" dirty="0"/>
              <a:t>Depends </a:t>
            </a:r>
            <a:r>
              <a:rPr lang="en-US" sz="2400" dirty="0" smtClean="0"/>
              <a:t>only on </a:t>
            </a:r>
            <a:r>
              <a:rPr lang="en-US" sz="2400" dirty="0"/>
              <a:t>the resistance of the skin surface.</a:t>
            </a:r>
          </a:p>
          <a:p>
            <a:pPr marL="514350" lvl="0" indent="-514350">
              <a:buFont typeface="+mj-lt"/>
              <a:buAutoNum type="alphaUcPeriod"/>
            </a:pPr>
            <a:r>
              <a:rPr lang="en-US" sz="2400" dirty="0"/>
              <a:t>Depends on the amount of current and length of time the current flows through the body.</a:t>
            </a:r>
          </a:p>
          <a:p>
            <a:pPr marL="514350" lvl="0" indent="-514350">
              <a:buFont typeface="+mj-lt"/>
              <a:buAutoNum type="alphaUcPeriod"/>
            </a:pPr>
            <a:endParaRPr lang="en-US" sz="2400" dirty="0"/>
          </a:p>
        </p:txBody>
      </p:sp>
    </p:spTree>
    <p:extLst>
      <p:ext uri="{BB962C8B-B14F-4D97-AF65-F5344CB8AC3E}">
        <p14:creationId xmlns:p14="http://schemas.microsoft.com/office/powerpoint/2010/main" val="298411510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7924800" cy="990600"/>
          </a:xfrm>
        </p:spPr>
        <p:txBody>
          <a:bodyPr>
            <a:noAutofit/>
          </a:bodyPr>
          <a:lstStyle/>
          <a:p>
            <a:r>
              <a:rPr lang="en-US" sz="2800" dirty="0"/>
              <a:t>The severity of the injury caused by the electric shock is:</a:t>
            </a:r>
            <a:br>
              <a:rPr lang="en-US" sz="2800" dirty="0"/>
            </a:br>
            <a:endParaRPr lang="en-US" sz="2800" dirty="0"/>
          </a:p>
        </p:txBody>
      </p:sp>
      <p:sp>
        <p:nvSpPr>
          <p:cNvPr id="3" name="TextBox 2"/>
          <p:cNvSpPr txBox="1"/>
          <p:nvPr/>
        </p:nvSpPr>
        <p:spPr>
          <a:xfrm>
            <a:off x="1676400" y="2057400"/>
            <a:ext cx="6096000" cy="1200329"/>
          </a:xfrm>
          <a:prstGeom prst="rect">
            <a:avLst/>
          </a:prstGeom>
          <a:noFill/>
        </p:spPr>
        <p:txBody>
          <a:bodyPr wrap="square" rtlCol="0">
            <a:spAutoFit/>
          </a:bodyPr>
          <a:lstStyle/>
          <a:p>
            <a:pPr lvl="0"/>
            <a:r>
              <a:rPr lang="en-US" sz="2400" b="1" dirty="0" smtClean="0"/>
              <a:t>D.  Depends </a:t>
            </a:r>
            <a:r>
              <a:rPr lang="en-US" sz="2400" b="1" dirty="0"/>
              <a:t>on the amount of current and length of time the current flows through the body.</a:t>
            </a:r>
          </a:p>
        </p:txBody>
      </p:sp>
      <p:sp>
        <p:nvSpPr>
          <p:cNvPr id="4" name="Footer Placeholder 3"/>
          <p:cNvSpPr>
            <a:spLocks noGrp="1"/>
          </p:cNvSpPr>
          <p:nvPr>
            <p:ph type="ftr" sz="quarter" idx="11"/>
          </p:nvPr>
        </p:nvSpPr>
        <p:spPr/>
        <p:txBody>
          <a:bodyPr/>
          <a:lstStyle/>
          <a:p>
            <a:r>
              <a:rPr lang="en-US" sz="1400" b="1" dirty="0" smtClean="0">
                <a:solidFill>
                  <a:schemeClr val="tx1"/>
                </a:solidFill>
              </a:rPr>
              <a:t>See slides 13 an 14</a:t>
            </a:r>
            <a:endParaRPr lang="en-US" sz="1400" b="1" dirty="0">
              <a:solidFill>
                <a:schemeClr val="tx1"/>
              </a:solidFill>
            </a:endParaRPr>
          </a:p>
        </p:txBody>
      </p:sp>
    </p:spTree>
    <p:extLst>
      <p:ext uri="{BB962C8B-B14F-4D97-AF65-F5344CB8AC3E}">
        <p14:creationId xmlns:p14="http://schemas.microsoft.com/office/powerpoint/2010/main" val="291916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600200"/>
          </a:xfrm>
        </p:spPr>
        <p:txBody>
          <a:bodyPr>
            <a:normAutofit/>
          </a:bodyPr>
          <a:lstStyle/>
          <a:p>
            <a:r>
              <a:rPr lang="en-US" sz="2800" dirty="0" smtClean="0"/>
              <a:t>Question 17. </a:t>
            </a:r>
            <a:br>
              <a:rPr lang="en-US" sz="2800" dirty="0" smtClean="0"/>
            </a:br>
            <a:r>
              <a:rPr lang="en-US" sz="2800" dirty="0" smtClean="0"/>
              <a:t>A </a:t>
            </a:r>
            <a:r>
              <a:rPr lang="en-US" sz="2800" dirty="0"/>
              <a:t>severe shock can cause much more damage to the body than is visible.</a:t>
            </a:r>
          </a:p>
        </p:txBody>
      </p:sp>
      <p:sp>
        <p:nvSpPr>
          <p:cNvPr id="3" name="TextBox 2"/>
          <p:cNvSpPr txBox="1"/>
          <p:nvPr/>
        </p:nvSpPr>
        <p:spPr>
          <a:xfrm>
            <a:off x="3352799" y="2590800"/>
            <a:ext cx="2192215" cy="830997"/>
          </a:xfrm>
          <a:prstGeom prst="rect">
            <a:avLst/>
          </a:prstGeom>
          <a:noFill/>
        </p:spPr>
        <p:txBody>
          <a:bodyPr wrap="square" rtlCol="0">
            <a:spAutoFit/>
          </a:bodyPr>
          <a:lstStyle/>
          <a:p>
            <a:pPr marL="457200" indent="-457200">
              <a:buAutoNum type="alphaUcPeriod"/>
            </a:pPr>
            <a:r>
              <a:rPr lang="en-US" sz="2400" dirty="0" smtClean="0"/>
              <a:t>True</a:t>
            </a:r>
          </a:p>
          <a:p>
            <a:pPr marL="457200" indent="-457200">
              <a:buAutoNum type="alphaUcPeriod"/>
            </a:pPr>
            <a:r>
              <a:rPr lang="en-US" sz="2400" dirty="0" smtClean="0"/>
              <a:t>False</a:t>
            </a:r>
            <a:endParaRPr lang="en-US" sz="2400" dirty="0"/>
          </a:p>
        </p:txBody>
      </p:sp>
    </p:spTree>
    <p:extLst>
      <p:ext uri="{BB962C8B-B14F-4D97-AF65-F5344CB8AC3E}">
        <p14:creationId xmlns:p14="http://schemas.microsoft.com/office/powerpoint/2010/main" val="740489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844" y="659757"/>
            <a:ext cx="8229600" cy="940443"/>
          </a:xfrm>
        </p:spPr>
        <p:txBody>
          <a:bodyPr/>
          <a:lstStyle/>
          <a:p>
            <a:r>
              <a:rPr lang="en-US" b="1" dirty="0" smtClean="0">
                <a:solidFill>
                  <a:srgbClr val="000099"/>
                </a:solidFill>
              </a:rPr>
              <a:t>Qualified Workers</a:t>
            </a:r>
            <a:endParaRPr lang="en-US" dirty="0">
              <a:solidFill>
                <a:srgbClr val="000099"/>
              </a:solidFill>
            </a:endParaRPr>
          </a:p>
        </p:txBody>
      </p:sp>
      <p:sp>
        <p:nvSpPr>
          <p:cNvPr id="3" name="Content Placeholder 2"/>
          <p:cNvSpPr>
            <a:spLocks noGrp="1"/>
          </p:cNvSpPr>
          <p:nvPr>
            <p:ph idx="1"/>
          </p:nvPr>
        </p:nvSpPr>
        <p:spPr>
          <a:xfrm>
            <a:off x="531341" y="1341437"/>
            <a:ext cx="8229600" cy="4525963"/>
          </a:xfrm>
        </p:spPr>
        <p:txBody>
          <a:bodyPr/>
          <a:lstStyle/>
          <a:p>
            <a:r>
              <a:rPr lang="en-US" sz="2800" b="0" dirty="0" smtClean="0"/>
              <a:t>Qualified </a:t>
            </a:r>
            <a:r>
              <a:rPr lang="en-US" b="0" dirty="0"/>
              <a:t>w</a:t>
            </a:r>
            <a:r>
              <a:rPr lang="en-US" sz="2800" b="0" dirty="0" smtClean="0"/>
              <a:t>orker is someone who has specialized training in safe work practices and procedural requirements to provide knowledge necessary to understand the hazards and be able to identify protective measures against electrical hazards associated with individual job tasks  </a:t>
            </a:r>
          </a:p>
          <a:p>
            <a:pPr lvl="1"/>
            <a:r>
              <a:rPr lang="en-US" dirty="0" smtClean="0">
                <a:ea typeface="ＭＳ Ｐゴシック" pitchFamily="34" charset="-128"/>
              </a:rPr>
              <a:t>Skills-based training which complement and address specialized knowledge </a:t>
            </a:r>
          </a:p>
          <a:p>
            <a:endParaRPr lang="en-US" dirty="0"/>
          </a:p>
        </p:txBody>
      </p:sp>
    </p:spTree>
    <p:extLst>
      <p:ext uri="{BB962C8B-B14F-4D97-AF65-F5344CB8AC3E}">
        <p14:creationId xmlns:p14="http://schemas.microsoft.com/office/powerpoint/2010/main" val="125398648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685800"/>
            <a:ext cx="8229600" cy="1143000"/>
          </a:xfrm>
        </p:spPr>
        <p:txBody>
          <a:bodyPr>
            <a:noAutofit/>
          </a:bodyPr>
          <a:lstStyle/>
          <a:p>
            <a:r>
              <a:rPr lang="en-US" sz="2800" dirty="0"/>
              <a:t>A severe shock can cause much more damage to the body than is visible.</a:t>
            </a:r>
          </a:p>
        </p:txBody>
      </p:sp>
      <p:sp>
        <p:nvSpPr>
          <p:cNvPr id="4" name="TextBox 3"/>
          <p:cNvSpPr txBox="1"/>
          <p:nvPr/>
        </p:nvSpPr>
        <p:spPr>
          <a:xfrm>
            <a:off x="838200" y="2028092"/>
            <a:ext cx="7391400" cy="3477875"/>
          </a:xfrm>
          <a:prstGeom prst="rect">
            <a:avLst/>
          </a:prstGeom>
          <a:noFill/>
        </p:spPr>
        <p:txBody>
          <a:bodyPr wrap="square" rtlCol="0">
            <a:spAutoFit/>
          </a:bodyPr>
          <a:lstStyle/>
          <a:p>
            <a:pPr algn="ctr"/>
            <a:r>
              <a:rPr lang="en-US" sz="2400" b="1" dirty="0" smtClean="0"/>
              <a:t>A.  True</a:t>
            </a:r>
          </a:p>
          <a:p>
            <a:r>
              <a:rPr lang="en-US" sz="2400" dirty="0" smtClean="0"/>
              <a:t>Persons </a:t>
            </a:r>
            <a:r>
              <a:rPr lang="en-US" sz="2400" dirty="0"/>
              <a:t>may suffer internal </a:t>
            </a:r>
            <a:r>
              <a:rPr lang="en-US" sz="2400" dirty="0" smtClean="0"/>
              <a:t> injuries </a:t>
            </a:r>
            <a:r>
              <a:rPr lang="en-US" sz="2400" dirty="0"/>
              <a:t>and </a:t>
            </a:r>
            <a:r>
              <a:rPr lang="en-US" sz="2400" dirty="0" smtClean="0"/>
              <a:t>long term adverse effects on </a:t>
            </a:r>
            <a:r>
              <a:rPr lang="en-US" sz="2400" dirty="0"/>
              <a:t>tissues</a:t>
            </a:r>
            <a:r>
              <a:rPr lang="en-US" sz="2400" dirty="0" smtClean="0"/>
              <a:t>, nerves</a:t>
            </a:r>
            <a:r>
              <a:rPr lang="en-US" sz="2400" dirty="0"/>
              <a:t>, and </a:t>
            </a:r>
            <a:r>
              <a:rPr lang="en-US" sz="2400" dirty="0" smtClean="0"/>
              <a:t>muscles for electrical shocks.  Hidden </a:t>
            </a:r>
            <a:r>
              <a:rPr lang="en-US" sz="2400" dirty="0"/>
              <a:t>injuries caused by electrical shock </a:t>
            </a:r>
            <a:r>
              <a:rPr lang="en-US" sz="2400" dirty="0" smtClean="0"/>
              <a:t>may result </a:t>
            </a:r>
            <a:r>
              <a:rPr lang="en-US" sz="2400" dirty="0"/>
              <a:t>in a delayed </a:t>
            </a:r>
            <a:r>
              <a:rPr lang="en-US" sz="2400" dirty="0" smtClean="0"/>
              <a:t> response.  Even </a:t>
            </a:r>
            <a:r>
              <a:rPr lang="en-US" sz="2400" dirty="0"/>
              <a:t>if the electrical current </a:t>
            </a:r>
            <a:r>
              <a:rPr lang="en-US" sz="2400" dirty="0" smtClean="0"/>
              <a:t>does not cause immediate injury</a:t>
            </a:r>
            <a:r>
              <a:rPr lang="en-US" sz="2400" dirty="0"/>
              <a:t>, </a:t>
            </a:r>
            <a:r>
              <a:rPr lang="en-US" sz="2400" dirty="0" smtClean="0"/>
              <a:t> </a:t>
            </a:r>
            <a:r>
              <a:rPr lang="en-US" sz="2400" dirty="0"/>
              <a:t>reaction to the shock </a:t>
            </a:r>
            <a:r>
              <a:rPr lang="en-US" sz="2400" dirty="0" smtClean="0"/>
              <a:t>may cause one to </a:t>
            </a:r>
            <a:r>
              <a:rPr lang="en-US" sz="2400" dirty="0"/>
              <a:t>fall, resulting in </a:t>
            </a:r>
            <a:r>
              <a:rPr lang="en-US" sz="2400" dirty="0" smtClean="0"/>
              <a:t>severe injuries.</a:t>
            </a:r>
            <a:r>
              <a:rPr lang="en-US" sz="2400" dirty="0"/>
              <a:t/>
            </a:r>
            <a:br>
              <a:rPr lang="en-US" sz="2400" dirty="0"/>
            </a:br>
            <a:endParaRPr lang="en-US" sz="2400" dirty="0"/>
          </a:p>
        </p:txBody>
      </p:sp>
      <p:sp>
        <p:nvSpPr>
          <p:cNvPr id="3" name="Footer Placeholder 2"/>
          <p:cNvSpPr>
            <a:spLocks noGrp="1"/>
          </p:cNvSpPr>
          <p:nvPr>
            <p:ph type="ftr" sz="quarter" idx="11"/>
          </p:nvPr>
        </p:nvSpPr>
        <p:spPr/>
        <p:txBody>
          <a:bodyPr/>
          <a:lstStyle/>
          <a:p>
            <a:r>
              <a:rPr lang="en-US" sz="1400" b="1" dirty="0" smtClean="0">
                <a:solidFill>
                  <a:schemeClr val="tx1"/>
                </a:solidFill>
              </a:rPr>
              <a:t>See slides 17 an 18</a:t>
            </a:r>
            <a:endParaRPr lang="en-US" sz="1400" b="1" dirty="0">
              <a:solidFill>
                <a:schemeClr val="tx1"/>
              </a:solidFill>
            </a:endParaRPr>
          </a:p>
        </p:txBody>
      </p:sp>
    </p:spTree>
    <p:extLst>
      <p:ext uri="{BB962C8B-B14F-4D97-AF65-F5344CB8AC3E}">
        <p14:creationId xmlns:p14="http://schemas.microsoft.com/office/powerpoint/2010/main" val="236982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533400"/>
            <a:ext cx="8229600" cy="1524000"/>
          </a:xfrm>
        </p:spPr>
        <p:txBody>
          <a:bodyPr>
            <a:normAutofit/>
          </a:bodyPr>
          <a:lstStyle/>
          <a:p>
            <a:r>
              <a:rPr lang="en-US" sz="2800" dirty="0" smtClean="0"/>
              <a:t>Question 18. </a:t>
            </a:r>
            <a:br>
              <a:rPr lang="en-US" sz="2800" dirty="0" smtClean="0"/>
            </a:br>
            <a:r>
              <a:rPr lang="en-US" sz="2800" dirty="0" smtClean="0"/>
              <a:t>The correct order for the hierarchy of controls from best to worst is:</a:t>
            </a:r>
            <a:endParaRPr lang="en-US" sz="2800" dirty="0"/>
          </a:p>
        </p:txBody>
      </p:sp>
      <p:sp>
        <p:nvSpPr>
          <p:cNvPr id="4" name="TextBox 3"/>
          <p:cNvSpPr txBox="1"/>
          <p:nvPr/>
        </p:nvSpPr>
        <p:spPr>
          <a:xfrm>
            <a:off x="1515626" y="1981200"/>
            <a:ext cx="6477000" cy="3416320"/>
          </a:xfrm>
          <a:prstGeom prst="rect">
            <a:avLst/>
          </a:prstGeom>
          <a:noFill/>
        </p:spPr>
        <p:txBody>
          <a:bodyPr wrap="square" rtlCol="0">
            <a:spAutoFit/>
          </a:bodyPr>
          <a:lstStyle/>
          <a:p>
            <a:pPr marL="514350" indent="-514350">
              <a:buFont typeface="+mj-lt"/>
              <a:buAutoNum type="alphaUcPeriod"/>
            </a:pPr>
            <a:r>
              <a:rPr lang="en-US" sz="2400" dirty="0" smtClean="0"/>
              <a:t>PPE,  Administrative Controls, Engineering Controls, Substitution.</a:t>
            </a:r>
            <a:endParaRPr lang="en-US" sz="2400" dirty="0"/>
          </a:p>
          <a:p>
            <a:pPr marL="514350" indent="-514350">
              <a:buFont typeface="+mj-lt"/>
              <a:buAutoNum type="alphaUcPeriod"/>
            </a:pPr>
            <a:r>
              <a:rPr lang="en-US" sz="2400" dirty="0" smtClean="0"/>
              <a:t>Administrative Controls, Engineering Controls, Administrative Controls, Elimination.</a:t>
            </a:r>
            <a:endParaRPr lang="en-US" sz="2400" dirty="0"/>
          </a:p>
          <a:p>
            <a:pPr marL="514350" indent="-514350">
              <a:buFont typeface="+mj-lt"/>
              <a:buAutoNum type="alphaUcPeriod"/>
            </a:pPr>
            <a:r>
              <a:rPr lang="en-US" sz="2400" dirty="0" smtClean="0"/>
              <a:t>Elimination, Substitution, Engineering Controls, Administrative Controls, PPE.</a:t>
            </a:r>
            <a:endParaRPr lang="en-US" sz="2400" dirty="0"/>
          </a:p>
          <a:p>
            <a:pPr marL="514350" indent="-514350">
              <a:buFont typeface="+mj-lt"/>
              <a:buAutoNum type="alphaUcPeriod"/>
            </a:pPr>
            <a:r>
              <a:rPr lang="en-US" sz="2400" dirty="0" smtClean="0"/>
              <a:t>Enforcement of Standards, Correction of Hazards, Elimination, Substitution.</a:t>
            </a:r>
            <a:endParaRPr lang="en-US" sz="2400" dirty="0"/>
          </a:p>
        </p:txBody>
      </p:sp>
    </p:spTree>
    <p:extLst>
      <p:ext uri="{BB962C8B-B14F-4D97-AF65-F5344CB8AC3E}">
        <p14:creationId xmlns:p14="http://schemas.microsoft.com/office/powerpoint/2010/main" val="204308223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normAutofit/>
          </a:bodyPr>
          <a:lstStyle/>
          <a:p>
            <a:r>
              <a:rPr lang="en-US" sz="2800" dirty="0"/>
              <a:t>The correct order for the hierarchy of controls from best to worst is:</a:t>
            </a:r>
          </a:p>
        </p:txBody>
      </p:sp>
      <p:sp>
        <p:nvSpPr>
          <p:cNvPr id="3" name="TextBox 2"/>
          <p:cNvSpPr txBox="1"/>
          <p:nvPr/>
        </p:nvSpPr>
        <p:spPr>
          <a:xfrm>
            <a:off x="1295399" y="1752600"/>
            <a:ext cx="7101839" cy="1261884"/>
          </a:xfrm>
          <a:prstGeom prst="rect">
            <a:avLst/>
          </a:prstGeom>
          <a:noFill/>
        </p:spPr>
        <p:txBody>
          <a:bodyPr wrap="square" rtlCol="0">
            <a:spAutoFit/>
          </a:bodyPr>
          <a:lstStyle/>
          <a:p>
            <a:r>
              <a:rPr lang="en-US" sz="2400" b="1" dirty="0" smtClean="0"/>
              <a:t>C. </a:t>
            </a:r>
            <a:r>
              <a:rPr lang="en-US" sz="2400" b="1" dirty="0"/>
              <a:t>Elimination, Substitution, Engineering Controls, Administrative Controls, PPE</a:t>
            </a:r>
          </a:p>
          <a:p>
            <a:endParaRPr lang="en-US" sz="2800" b="1" dirty="0"/>
          </a:p>
        </p:txBody>
      </p:sp>
      <p:pic>
        <p:nvPicPr>
          <p:cNvPr id="1026" name="Picture 2" descr="C:\Users\burdgeg\Pictures\Heirarchy of control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640" y="2916019"/>
            <a:ext cx="7467599" cy="343112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z="1400" b="1" dirty="0" smtClean="0">
                <a:solidFill>
                  <a:schemeClr val="tx1"/>
                </a:solidFill>
              </a:rPr>
              <a:t>See slides 39 and 40</a:t>
            </a:r>
            <a:endParaRPr lang="en-US" sz="1400" b="1" dirty="0">
              <a:solidFill>
                <a:schemeClr val="tx1"/>
              </a:solidFill>
            </a:endParaRPr>
          </a:p>
        </p:txBody>
      </p:sp>
    </p:spTree>
    <p:extLst>
      <p:ext uri="{BB962C8B-B14F-4D97-AF65-F5344CB8AC3E}">
        <p14:creationId xmlns:p14="http://schemas.microsoft.com/office/powerpoint/2010/main" val="38775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676400"/>
          </a:xfrm>
        </p:spPr>
        <p:txBody>
          <a:bodyPr>
            <a:normAutofit/>
          </a:bodyPr>
          <a:lstStyle/>
          <a:p>
            <a:r>
              <a:rPr lang="en-US" sz="2800" dirty="0" smtClean="0"/>
              <a:t>Question 19.</a:t>
            </a:r>
            <a:br>
              <a:rPr lang="en-US" sz="2800" dirty="0" smtClean="0"/>
            </a:br>
            <a:r>
              <a:rPr lang="en-US" sz="2800" dirty="0" smtClean="0"/>
              <a:t>A ground fault circuit </a:t>
            </a:r>
            <a:r>
              <a:rPr lang="en-US" sz="2800" dirty="0" err="1" smtClean="0"/>
              <a:t>interruptor</a:t>
            </a:r>
            <a:r>
              <a:rPr lang="en-US" sz="2800" dirty="0" smtClean="0"/>
              <a:t> (GFCI ) is used to protect equipment from over-current.</a:t>
            </a:r>
            <a:endParaRPr lang="en-US" sz="2800" dirty="0"/>
          </a:p>
        </p:txBody>
      </p:sp>
      <p:sp>
        <p:nvSpPr>
          <p:cNvPr id="5" name="TextBox 4"/>
          <p:cNvSpPr txBox="1"/>
          <p:nvPr/>
        </p:nvSpPr>
        <p:spPr>
          <a:xfrm>
            <a:off x="3352800" y="2667000"/>
            <a:ext cx="2438400" cy="830997"/>
          </a:xfrm>
          <a:prstGeom prst="rect">
            <a:avLst/>
          </a:prstGeom>
          <a:noFill/>
        </p:spPr>
        <p:txBody>
          <a:bodyPr wrap="square" rtlCol="0">
            <a:spAutoFit/>
          </a:bodyPr>
          <a:lstStyle/>
          <a:p>
            <a:pPr marL="342900" indent="-342900">
              <a:buFont typeface="+mj-lt"/>
              <a:buAutoNum type="alphaUcPeriod"/>
            </a:pPr>
            <a:r>
              <a:rPr lang="en-US" sz="2400" dirty="0" smtClean="0"/>
              <a:t>True </a:t>
            </a:r>
          </a:p>
          <a:p>
            <a:pPr marL="342900" indent="-342900">
              <a:buFont typeface="+mj-lt"/>
              <a:buAutoNum type="alphaUcPeriod"/>
            </a:pPr>
            <a:r>
              <a:rPr lang="en-US" sz="2400" dirty="0" smtClean="0"/>
              <a:t> False</a:t>
            </a:r>
            <a:endParaRPr lang="en-US" sz="2400" dirty="0"/>
          </a:p>
        </p:txBody>
      </p:sp>
    </p:spTree>
    <p:extLst>
      <p:ext uri="{BB962C8B-B14F-4D97-AF65-F5344CB8AC3E}">
        <p14:creationId xmlns:p14="http://schemas.microsoft.com/office/powerpoint/2010/main" val="239676805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066800"/>
          </a:xfrm>
        </p:spPr>
        <p:txBody>
          <a:bodyPr/>
          <a:lstStyle/>
          <a:p>
            <a:r>
              <a:rPr lang="en-US" sz="2800" dirty="0">
                <a:solidFill>
                  <a:prstClr val="black"/>
                </a:solidFill>
              </a:rPr>
              <a:t>A ground fault circuit </a:t>
            </a:r>
            <a:r>
              <a:rPr lang="en-US" sz="2800" dirty="0" smtClean="0">
                <a:solidFill>
                  <a:prstClr val="black"/>
                </a:solidFill>
              </a:rPr>
              <a:t>interrupter </a:t>
            </a:r>
            <a:r>
              <a:rPr lang="en-US" sz="2800" dirty="0">
                <a:solidFill>
                  <a:prstClr val="black"/>
                </a:solidFill>
              </a:rPr>
              <a:t>(GFCI ) is used to protect equipment from over-current.</a:t>
            </a:r>
            <a:endParaRPr lang="en-US" sz="2800" dirty="0"/>
          </a:p>
        </p:txBody>
      </p:sp>
      <p:sp>
        <p:nvSpPr>
          <p:cNvPr id="3" name="Footer Placeholder 2"/>
          <p:cNvSpPr>
            <a:spLocks noGrp="1"/>
          </p:cNvSpPr>
          <p:nvPr>
            <p:ph type="ftr" sz="quarter" idx="11"/>
          </p:nvPr>
        </p:nvSpPr>
        <p:spPr/>
        <p:txBody>
          <a:bodyPr/>
          <a:lstStyle/>
          <a:p>
            <a:r>
              <a:rPr lang="en-US" sz="1400" b="1" dirty="0" smtClean="0">
                <a:solidFill>
                  <a:schemeClr val="tx1"/>
                </a:solidFill>
              </a:rPr>
              <a:t>See slide 43</a:t>
            </a:r>
            <a:endParaRPr lang="en-US" sz="1400" b="1" dirty="0">
              <a:solidFill>
                <a:schemeClr val="tx1"/>
              </a:solidFill>
            </a:endParaRPr>
          </a:p>
        </p:txBody>
      </p:sp>
      <p:sp>
        <p:nvSpPr>
          <p:cNvPr id="4" name="TextBox 3"/>
          <p:cNvSpPr txBox="1"/>
          <p:nvPr/>
        </p:nvSpPr>
        <p:spPr>
          <a:xfrm>
            <a:off x="381000" y="2031057"/>
            <a:ext cx="8305800" cy="3354765"/>
          </a:xfrm>
          <a:prstGeom prst="rect">
            <a:avLst/>
          </a:prstGeom>
          <a:noFill/>
        </p:spPr>
        <p:txBody>
          <a:bodyPr wrap="square" rtlCol="0">
            <a:spAutoFit/>
          </a:bodyPr>
          <a:lstStyle/>
          <a:p>
            <a:pPr marL="457200" indent="-457200" algn="ctr">
              <a:buAutoNum type="alphaUcPeriod"/>
            </a:pPr>
            <a:r>
              <a:rPr lang="en-US" sz="2400" b="1" dirty="0" smtClean="0"/>
              <a:t>False</a:t>
            </a:r>
          </a:p>
          <a:p>
            <a:pPr marL="457200" indent="-457200">
              <a:buAutoNum type="alphaUcPeriod"/>
            </a:pPr>
            <a:endParaRPr lang="en-US" sz="2400" b="1" dirty="0"/>
          </a:p>
          <a:p>
            <a:r>
              <a:rPr lang="en-US" sz="2000" dirty="0"/>
              <a:t>Ground Fault Circuit Interrupters  protect persons from receiving electric shocks from electrical circuit faults . GFCIs works by comparing the input current on the hot side to the output current on the neutral side. If there's the slightest difference in current, then there is current leaking out somewhere, possibly through somebody's body. To protect persons in this situation, the device very quickly cuts off the power supply within 20-30 milliseconds, reducing any possible injury  from errant current.</a:t>
            </a:r>
          </a:p>
          <a:p>
            <a:endParaRPr lang="en-US" sz="2400" b="1" dirty="0"/>
          </a:p>
        </p:txBody>
      </p:sp>
    </p:spTree>
    <p:extLst>
      <p:ext uri="{BB962C8B-B14F-4D97-AF65-F5344CB8AC3E}">
        <p14:creationId xmlns:p14="http://schemas.microsoft.com/office/powerpoint/2010/main" val="253207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023" y="533400"/>
            <a:ext cx="8229600" cy="1143000"/>
          </a:xfrm>
        </p:spPr>
        <p:txBody>
          <a:bodyPr>
            <a:normAutofit/>
          </a:bodyPr>
          <a:lstStyle/>
          <a:p>
            <a:r>
              <a:rPr lang="en-US" sz="2800" dirty="0" smtClean="0"/>
              <a:t>Question 20.</a:t>
            </a:r>
            <a:br>
              <a:rPr lang="en-US" sz="2800" dirty="0" smtClean="0"/>
            </a:br>
            <a:r>
              <a:rPr lang="en-US" sz="2800" dirty="0" smtClean="0"/>
              <a:t>An electrically safe working condition:</a:t>
            </a:r>
            <a:endParaRPr lang="en-US" sz="2800" dirty="0"/>
          </a:p>
        </p:txBody>
      </p:sp>
      <p:sp>
        <p:nvSpPr>
          <p:cNvPr id="4" name="TextBox 3"/>
          <p:cNvSpPr txBox="1"/>
          <p:nvPr/>
        </p:nvSpPr>
        <p:spPr>
          <a:xfrm>
            <a:off x="1230923" y="1905000"/>
            <a:ext cx="6781800" cy="3908762"/>
          </a:xfrm>
          <a:prstGeom prst="rect">
            <a:avLst/>
          </a:prstGeom>
          <a:noFill/>
        </p:spPr>
        <p:txBody>
          <a:bodyPr wrap="square" rtlCol="0">
            <a:spAutoFit/>
          </a:bodyPr>
          <a:lstStyle/>
          <a:p>
            <a:pPr marL="514350" lvl="0" indent="-514350">
              <a:buFont typeface="+mj-lt"/>
              <a:buAutoNum type="alphaUcPeriod"/>
            </a:pPr>
            <a:r>
              <a:rPr lang="en-US" sz="2400" dirty="0"/>
              <a:t>Is </a:t>
            </a:r>
            <a:r>
              <a:rPr lang="en-US" sz="2400" dirty="0" smtClean="0"/>
              <a:t>required by OSHA for work on energized circuits. </a:t>
            </a:r>
            <a:endParaRPr lang="en-US" sz="2400" dirty="0"/>
          </a:p>
          <a:p>
            <a:pPr marL="514350" lvl="0" indent="-514350">
              <a:buFont typeface="+mj-lt"/>
              <a:buAutoNum type="alphaUcPeriod"/>
            </a:pPr>
            <a:r>
              <a:rPr lang="en-US" sz="2400" dirty="0" smtClean="0"/>
              <a:t>Must be established before an unqualified persons can work on electrical equipment which is energized.</a:t>
            </a:r>
            <a:endParaRPr lang="en-US" sz="2400" dirty="0"/>
          </a:p>
          <a:p>
            <a:pPr marL="514350" lvl="0" indent="-514350">
              <a:buFont typeface="+mj-lt"/>
              <a:buAutoNum type="alphaUcPeriod"/>
            </a:pPr>
            <a:r>
              <a:rPr lang="en-US" sz="2400" dirty="0" smtClean="0"/>
              <a:t>Can be established by locking out the power source.</a:t>
            </a:r>
          </a:p>
          <a:p>
            <a:pPr marL="514350" lvl="0" indent="-514350">
              <a:buFont typeface="+mj-lt"/>
              <a:buAutoNum type="alphaUcPeriod"/>
            </a:pPr>
            <a:r>
              <a:rPr lang="en-US" sz="2400" dirty="0" smtClean="0"/>
              <a:t>All of the above</a:t>
            </a:r>
            <a:endParaRPr lang="en-US" sz="2400" dirty="0"/>
          </a:p>
          <a:p>
            <a:pPr lvl="0"/>
            <a:endParaRPr lang="en-US" sz="2400" dirty="0"/>
          </a:p>
          <a:p>
            <a:pPr marL="514350" lvl="0" indent="-514350">
              <a:buFont typeface="+mj-lt"/>
              <a:buAutoNum type="alphaUcPeriod"/>
            </a:pPr>
            <a:endParaRPr lang="en-US" sz="2800" dirty="0"/>
          </a:p>
        </p:txBody>
      </p:sp>
    </p:spTree>
    <p:extLst>
      <p:ext uri="{BB962C8B-B14F-4D97-AF65-F5344CB8AC3E}">
        <p14:creationId xmlns:p14="http://schemas.microsoft.com/office/powerpoint/2010/main" val="395740282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229600" cy="1143000"/>
          </a:xfrm>
        </p:spPr>
        <p:txBody>
          <a:bodyPr>
            <a:normAutofit/>
          </a:bodyPr>
          <a:lstStyle/>
          <a:p>
            <a:r>
              <a:rPr lang="en-US" sz="2800" dirty="0"/>
              <a:t>An electrically safe working condition:</a:t>
            </a:r>
          </a:p>
        </p:txBody>
      </p:sp>
      <p:sp>
        <p:nvSpPr>
          <p:cNvPr id="3" name="Footer Placeholder 2"/>
          <p:cNvSpPr>
            <a:spLocks noGrp="1"/>
          </p:cNvSpPr>
          <p:nvPr>
            <p:ph type="ftr" sz="quarter" idx="11"/>
          </p:nvPr>
        </p:nvSpPr>
        <p:spPr/>
        <p:txBody>
          <a:bodyPr/>
          <a:lstStyle/>
          <a:p>
            <a:r>
              <a:rPr lang="en-US" sz="1400" b="1" dirty="0" smtClean="0">
                <a:solidFill>
                  <a:schemeClr val="tx1"/>
                </a:solidFill>
              </a:rPr>
              <a:t>See slide 37</a:t>
            </a:r>
            <a:endParaRPr lang="en-US" sz="1400" b="1" dirty="0">
              <a:solidFill>
                <a:schemeClr val="tx1"/>
              </a:solidFill>
            </a:endParaRPr>
          </a:p>
        </p:txBody>
      </p:sp>
      <p:sp>
        <p:nvSpPr>
          <p:cNvPr id="4" name="TextBox 3"/>
          <p:cNvSpPr txBox="1"/>
          <p:nvPr/>
        </p:nvSpPr>
        <p:spPr>
          <a:xfrm>
            <a:off x="609600" y="1752600"/>
            <a:ext cx="8077200" cy="2246769"/>
          </a:xfrm>
          <a:prstGeom prst="rect">
            <a:avLst/>
          </a:prstGeom>
          <a:noFill/>
        </p:spPr>
        <p:txBody>
          <a:bodyPr wrap="square" rtlCol="0">
            <a:spAutoFit/>
          </a:bodyPr>
          <a:lstStyle/>
          <a:p>
            <a:pPr algn="ctr"/>
            <a:r>
              <a:rPr lang="en-US" sz="2400" b="1" dirty="0" smtClean="0"/>
              <a:t>D.   All of the above</a:t>
            </a:r>
          </a:p>
          <a:p>
            <a:pPr lvl="0"/>
            <a:r>
              <a:rPr lang="en-US" sz="2400" dirty="0"/>
              <a:t>Is required by OSHA for work on energized circuits</a:t>
            </a:r>
            <a:r>
              <a:rPr lang="en-US" sz="2400" dirty="0" smtClean="0"/>
              <a:t>.  Must </a:t>
            </a:r>
            <a:r>
              <a:rPr lang="en-US" sz="2400" dirty="0"/>
              <a:t>be established before an unqualified persons can work on electrical equipment which is </a:t>
            </a:r>
            <a:r>
              <a:rPr lang="en-US" sz="2400" dirty="0" smtClean="0"/>
              <a:t>energized.  And can </a:t>
            </a:r>
            <a:r>
              <a:rPr lang="en-US" sz="2400" dirty="0"/>
              <a:t>be established by locking out the power source.</a:t>
            </a:r>
          </a:p>
          <a:p>
            <a:endParaRPr lang="en-US" sz="2000" dirty="0"/>
          </a:p>
        </p:txBody>
      </p:sp>
    </p:spTree>
    <p:extLst>
      <p:ext uri="{BB962C8B-B14F-4D97-AF65-F5344CB8AC3E}">
        <p14:creationId xmlns:p14="http://schemas.microsoft.com/office/powerpoint/2010/main" val="336943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3"/>
          <p:cNvSpPr txBox="1">
            <a:spLocks noChangeArrowheads="1"/>
          </p:cNvSpPr>
          <p:nvPr/>
        </p:nvSpPr>
        <p:spPr bwMode="auto">
          <a:xfrm>
            <a:off x="914400" y="685800"/>
            <a:ext cx="7391400" cy="707886"/>
          </a:xfrm>
          <a:prstGeom prst="rect">
            <a:avLst/>
          </a:prstGeom>
          <a:noFill/>
          <a:ln w="9525">
            <a:noFill/>
            <a:miter lim="800000"/>
            <a:headEnd/>
            <a:tailEnd/>
          </a:ln>
        </p:spPr>
        <p:txBody>
          <a:bodyPr>
            <a:spAutoFit/>
          </a:bodyPr>
          <a:lstStyle/>
          <a:p>
            <a:pPr algn="ctr" eaLnBrk="1" hangingPunct="1"/>
            <a:r>
              <a:rPr lang="en-US" sz="4000" dirty="0">
                <a:solidFill>
                  <a:srgbClr val="000000"/>
                </a:solidFill>
                <a:latin typeface="+mj-lt"/>
              </a:rPr>
              <a:t>Certificate of Completion</a:t>
            </a:r>
          </a:p>
        </p:txBody>
      </p:sp>
      <p:sp>
        <p:nvSpPr>
          <p:cNvPr id="41988" name="TextBox 5"/>
          <p:cNvSpPr txBox="1">
            <a:spLocks noChangeArrowheads="1"/>
          </p:cNvSpPr>
          <p:nvPr/>
        </p:nvSpPr>
        <p:spPr bwMode="auto">
          <a:xfrm>
            <a:off x="3124200" y="2038350"/>
            <a:ext cx="2416815" cy="307777"/>
          </a:xfrm>
          <a:prstGeom prst="rect">
            <a:avLst/>
          </a:prstGeom>
          <a:noFill/>
          <a:ln w="9525">
            <a:noFill/>
            <a:miter lim="800000"/>
            <a:headEnd/>
            <a:tailEnd/>
          </a:ln>
        </p:spPr>
        <p:txBody>
          <a:bodyPr wrap="none">
            <a:spAutoFit/>
          </a:bodyPr>
          <a:lstStyle/>
          <a:p>
            <a:pPr eaLnBrk="1" hangingPunct="1"/>
            <a:r>
              <a:rPr lang="en-US" sz="1400" b="1" dirty="0">
                <a:solidFill>
                  <a:srgbClr val="000000"/>
                </a:solidFill>
              </a:rPr>
              <a:t>THIS IS TO CERTIFY THAT</a:t>
            </a:r>
          </a:p>
        </p:txBody>
      </p:sp>
      <p:cxnSp>
        <p:nvCxnSpPr>
          <p:cNvPr id="9" name="Straight Connector 8"/>
          <p:cNvCxnSpPr/>
          <p:nvPr/>
        </p:nvCxnSpPr>
        <p:spPr>
          <a:xfrm>
            <a:off x="1627902" y="3112532"/>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41991" name="TextBox 10"/>
          <p:cNvSpPr txBox="1">
            <a:spLocks noChangeArrowheads="1"/>
          </p:cNvSpPr>
          <p:nvPr/>
        </p:nvSpPr>
        <p:spPr bwMode="auto">
          <a:xfrm>
            <a:off x="1752600" y="3886200"/>
            <a:ext cx="5879302" cy="369332"/>
          </a:xfrm>
          <a:prstGeom prst="rect">
            <a:avLst/>
          </a:prstGeom>
          <a:noFill/>
          <a:ln w="9525">
            <a:noFill/>
            <a:miter lim="800000"/>
            <a:headEnd/>
            <a:tailEnd/>
          </a:ln>
        </p:spPr>
        <p:txBody>
          <a:bodyPr wrap="none">
            <a:spAutoFit/>
          </a:bodyPr>
          <a:lstStyle/>
          <a:p>
            <a:pPr algn="ctr" eaLnBrk="1" hangingPunct="1"/>
            <a:r>
              <a:rPr lang="en-US" dirty="0">
                <a:solidFill>
                  <a:srgbClr val="000000"/>
                </a:solidFill>
                <a:latin typeface="Calibri" pitchFamily="34" charset="0"/>
              </a:rPr>
              <a:t>   </a:t>
            </a:r>
            <a:r>
              <a:rPr lang="en-US" dirty="0">
                <a:solidFill>
                  <a:srgbClr val="000000"/>
                </a:solidFill>
              </a:rPr>
              <a:t>Has Completed </a:t>
            </a:r>
            <a:r>
              <a:rPr lang="en-US" dirty="0" smtClean="0">
                <a:solidFill>
                  <a:srgbClr val="000000"/>
                </a:solidFill>
              </a:rPr>
              <a:t>Electrical Hazard Awareness Training</a:t>
            </a:r>
            <a:endParaRPr lang="en-US" dirty="0">
              <a:solidFill>
                <a:srgbClr val="000000"/>
              </a:solidFill>
            </a:endParaRPr>
          </a:p>
        </p:txBody>
      </p:sp>
      <p:cxnSp>
        <p:nvCxnSpPr>
          <p:cNvPr id="14" name="Straight Connector 13"/>
          <p:cNvCxnSpPr/>
          <p:nvPr/>
        </p:nvCxnSpPr>
        <p:spPr>
          <a:xfrm>
            <a:off x="914400" y="5638800"/>
            <a:ext cx="2514600" cy="0"/>
          </a:xfrm>
          <a:prstGeom prst="line">
            <a:avLst/>
          </a:prstGeom>
        </p:spPr>
        <p:style>
          <a:lnRef idx="1">
            <a:schemeClr val="accent1"/>
          </a:lnRef>
          <a:fillRef idx="0">
            <a:schemeClr val="accent1"/>
          </a:fillRef>
          <a:effectRef idx="0">
            <a:schemeClr val="accent1"/>
          </a:effectRef>
          <a:fontRef idx="minor">
            <a:schemeClr val="tx1"/>
          </a:fontRef>
        </p:style>
      </p:cxnSp>
      <p:sp>
        <p:nvSpPr>
          <p:cNvPr id="41995" name="TextBox 15"/>
          <p:cNvSpPr txBox="1">
            <a:spLocks noChangeArrowheads="1"/>
          </p:cNvSpPr>
          <p:nvPr/>
        </p:nvSpPr>
        <p:spPr bwMode="auto">
          <a:xfrm>
            <a:off x="838200" y="5257799"/>
            <a:ext cx="2590800" cy="461963"/>
          </a:xfrm>
          <a:prstGeom prst="rect">
            <a:avLst/>
          </a:prstGeom>
          <a:noFill/>
          <a:ln w="9525">
            <a:noFill/>
            <a:miter lim="800000"/>
            <a:headEnd/>
            <a:tailEnd/>
          </a:ln>
        </p:spPr>
        <p:txBody>
          <a:bodyPr>
            <a:spAutoFit/>
          </a:bodyPr>
          <a:lstStyle/>
          <a:p>
            <a:pPr eaLnBrk="1" hangingPunct="1"/>
            <a:r>
              <a:rPr lang="en-US" sz="2400" dirty="0">
                <a:solidFill>
                  <a:srgbClr val="000000"/>
                </a:solidFill>
                <a:latin typeface="Brush Script MT" pitchFamily="66" charset="0"/>
              </a:rPr>
              <a:t>Nancy </a:t>
            </a:r>
            <a:r>
              <a:rPr lang="en-US" sz="2400" dirty="0" smtClean="0">
                <a:solidFill>
                  <a:srgbClr val="000000"/>
                </a:solidFill>
                <a:latin typeface="Brush Script MT" pitchFamily="66" charset="0"/>
              </a:rPr>
              <a:t>Vyas</a:t>
            </a:r>
            <a:endParaRPr lang="en-US" sz="2400" dirty="0">
              <a:solidFill>
                <a:srgbClr val="000000"/>
              </a:solidFill>
              <a:latin typeface="Brush Script MT" pitchFamily="66" charset="0"/>
            </a:endParaRPr>
          </a:p>
        </p:txBody>
      </p:sp>
      <p:sp>
        <p:nvSpPr>
          <p:cNvPr id="41996" name="TextBox 16"/>
          <p:cNvSpPr txBox="1">
            <a:spLocks noChangeArrowheads="1"/>
          </p:cNvSpPr>
          <p:nvPr/>
        </p:nvSpPr>
        <p:spPr bwMode="auto">
          <a:xfrm>
            <a:off x="830580" y="5638800"/>
            <a:ext cx="3195105" cy="1015663"/>
          </a:xfrm>
          <a:prstGeom prst="rect">
            <a:avLst/>
          </a:prstGeom>
          <a:noFill/>
          <a:ln w="9525">
            <a:noFill/>
            <a:miter lim="800000"/>
            <a:headEnd/>
            <a:tailEnd/>
          </a:ln>
        </p:spPr>
        <p:txBody>
          <a:bodyPr wrap="none">
            <a:spAutoFit/>
          </a:bodyPr>
          <a:lstStyle/>
          <a:p>
            <a:r>
              <a:rPr lang="en-US" sz="1200" dirty="0" smtClean="0"/>
              <a:t>Chair, </a:t>
            </a:r>
            <a:r>
              <a:rPr lang="en-US" sz="1200" dirty="0" err="1" smtClean="0"/>
              <a:t>DoD</a:t>
            </a:r>
            <a:r>
              <a:rPr lang="en-US" sz="1200" dirty="0" smtClean="0"/>
              <a:t> </a:t>
            </a:r>
            <a:r>
              <a:rPr lang="en-US" sz="1200" dirty="0"/>
              <a:t>Electrical Safety Working Group </a:t>
            </a:r>
            <a:endParaRPr lang="en-US" sz="1200" dirty="0" smtClean="0"/>
          </a:p>
          <a:p>
            <a:r>
              <a:rPr lang="en-US" sz="1200" dirty="0" smtClean="0"/>
              <a:t>Safety Engineer </a:t>
            </a:r>
          </a:p>
          <a:p>
            <a:r>
              <a:rPr lang="en-US" sz="1200" dirty="0" smtClean="0"/>
              <a:t>Army </a:t>
            </a:r>
            <a:r>
              <a:rPr lang="en-US" sz="1200" dirty="0"/>
              <a:t>Research Laboratory</a:t>
            </a:r>
          </a:p>
          <a:p>
            <a:r>
              <a:rPr lang="en-US" sz="1200" dirty="0"/>
              <a:t> </a:t>
            </a:r>
          </a:p>
          <a:p>
            <a:pPr eaLnBrk="1" hangingPunct="1"/>
            <a:endParaRPr lang="en-US" sz="1200" dirty="0">
              <a:solidFill>
                <a:srgbClr val="000000"/>
              </a:solidFill>
            </a:endParaRPr>
          </a:p>
        </p:txBody>
      </p:sp>
      <p:sp>
        <p:nvSpPr>
          <p:cNvPr id="18" name="Date Placeholder 17"/>
          <p:cNvSpPr>
            <a:spLocks noGrp="1"/>
          </p:cNvSpPr>
          <p:nvPr>
            <p:ph type="dt" sz="quarter" idx="10"/>
          </p:nvPr>
        </p:nvSpPr>
        <p:spPr>
          <a:xfrm>
            <a:off x="3233021" y="4572000"/>
            <a:ext cx="2918460" cy="365125"/>
          </a:xfrm>
        </p:spPr>
        <p:txBody>
          <a:bodyPr/>
          <a:lstStyle/>
          <a:p>
            <a:pPr>
              <a:defRPr/>
            </a:pPr>
            <a:r>
              <a:rPr lang="en-US" dirty="0" smtClean="0"/>
              <a:t>Date: “Enter Date Here”</a:t>
            </a:r>
            <a:endParaRPr lang="en-US" dirty="0"/>
          </a:p>
        </p:txBody>
      </p:sp>
      <p:pic>
        <p:nvPicPr>
          <p:cNvPr id="60418" name="Picture 2" descr="C:\Users\burdgeg\Pictures\DOD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33400"/>
            <a:ext cx="1295400" cy="12874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66202" y="2743200"/>
            <a:ext cx="2438400" cy="369332"/>
          </a:xfrm>
          <a:prstGeom prst="rect">
            <a:avLst/>
          </a:prstGeom>
          <a:noFill/>
        </p:spPr>
        <p:txBody>
          <a:bodyPr wrap="square" rtlCol="0">
            <a:spAutoFit/>
          </a:bodyPr>
          <a:lstStyle/>
          <a:p>
            <a:r>
              <a:rPr lang="en-US" dirty="0" smtClean="0"/>
              <a:t>“Enter Name Here”</a:t>
            </a:r>
            <a:endParaRPr lang="en-US" dirty="0"/>
          </a:p>
        </p:txBody>
      </p:sp>
      <p:sp>
        <p:nvSpPr>
          <p:cNvPr id="4" name="Rectangle 3"/>
          <p:cNvSpPr/>
          <p:nvPr/>
        </p:nvSpPr>
        <p:spPr>
          <a:xfrm>
            <a:off x="8305800" y="6324600"/>
            <a:ext cx="533400" cy="3298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963387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3300"/>
      </a:hlink>
      <a:folHlink>
        <a:srgbClr val="0099FF"/>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3300"/>
        </a:hlink>
        <a:folHlink>
          <a:srgbClr val="00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C946C448490C49A6B884EBB81284B3" ma:contentTypeVersion="5" ma:contentTypeDescription="Create a new document." ma:contentTypeScope="" ma:versionID="148188de6ca544420043dfb40b1edd07">
  <xsd:schema xmlns:xsd="http://www.w3.org/2001/XMLSchema" xmlns:xs="http://www.w3.org/2001/XMLSchema" xmlns:p="http://schemas.microsoft.com/office/2006/metadata/properties" xmlns:ns1="http://schemas.microsoft.com/sharepoint/v3" xmlns:ns2="8006e81c-b3d9-4e6f-a528-d2944db57cae" xmlns:ns3="3a5309e8-d1da-4916-91d7-5fc87f9c51fe" targetNamespace="http://schemas.microsoft.com/office/2006/metadata/properties" ma:root="true" ma:fieldsID="cd53f22e079d2bd5a792ef5103c9998f" ns1:_="" ns2:_="" ns3:_="">
    <xsd:import namespace="http://schemas.microsoft.com/sharepoint/v3"/>
    <xsd:import namespace="8006e81c-b3d9-4e6f-a528-d2944db57cae"/>
    <xsd:import namespace="3a5309e8-d1da-4916-91d7-5fc87f9c51fe"/>
    <xsd:element name="properties">
      <xsd:complexType>
        <xsd:sequence>
          <xsd:element name="documentManagement">
            <xsd:complexType>
              <xsd:all>
                <xsd:element ref="ns1:PublishingStartDate" minOccurs="0"/>
                <xsd:element ref="ns1:PublishingExpirationDate" minOccurs="0"/>
                <xsd:element ref="ns2:Description0" minOccurs="0"/>
                <xsd:element ref="ns2:Author0" minOccurs="0"/>
                <xsd:element ref="ns1:DetailLink"/>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element name="DetailLink" ma:index="12" ma:displayName="Detail Link" ma:description="Link for page for clicking through for details" ma:format="Hyperlink" ma:internalName="DetailLink">
      <xsd:complexType>
        <xsd:complexContent>
          <xsd:extension base="dms:URL">
            <xsd:sequence>
              <xsd:element name="Url" type="dms:ValidUrl"/>
              <xsd:element name="Description" type="xsd:string"/>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006e81c-b3d9-4e6f-a528-d2944db57cae" elementFormDefault="qualified">
    <xsd:import namespace="http://schemas.microsoft.com/office/2006/documentManagement/types"/>
    <xsd:import namespace="http://schemas.microsoft.com/office/infopath/2007/PartnerControls"/>
    <xsd:element name="Description0" ma:index="10" nillable="true" ma:displayName="Description" ma:internalName="Description0">
      <xsd:simpleType>
        <xsd:restriction base="dms:Note">
          <xsd:maxLength value="255"/>
        </xsd:restriction>
      </xsd:simpleType>
    </xsd:element>
    <xsd:element name="Author0" ma:index="11" nillable="true" ma:displayName="Author" ma:internalName="Author0">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a5309e8-d1da-4916-91d7-5fc87f9c51fe" elementFormDefault="qualified">
    <xsd:import namespace="http://schemas.microsoft.com/office/2006/documentManagement/types"/>
    <xsd:import namespace="http://schemas.microsoft.com/office/infopath/2007/PartnerControls"/>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etailLink xmlns="http://schemas.microsoft.com/sharepoint/v3">
      <Url>http://https://www.public.portal.navy.mil/navsafecen/Pages/osh/SafetyOfficer/links_resources.aspx</Url>
      <Description>http://https://www.public.portal.navy.mil/navsafecen/Pages/osh/SafetyOfficer/links_resources.aspx</Description>
    </DetailLink>
    <Author0 xmlns="8006e81c-b3d9-4e6f-a528-d2944db57cae" xsi:nil="true"/>
    <PublishingExpirationDate xmlns="http://schemas.microsoft.com/sharepoint/v3" xsi:nil="true"/>
    <PublishingStartDate xmlns="http://schemas.microsoft.com/sharepoint/v3" xsi:nil="true"/>
    <Description0 xmlns="8006e81c-b3d9-4e6f-a528-d2944db57cae" xsi:nil="true"/>
    <_dlc_DocId xmlns="3a5309e8-d1da-4916-91d7-5fc87f9c51fe">D3MPNY4RNARA-358002573-9824</_dlc_DocId>
    <_dlc_DocIdUrl xmlns="3a5309e8-d1da-4916-91d7-5fc87f9c51fe">
      <Url>http://open-web-1b-z1/NAVSAFECEN/_layouts/DocIdRedir.aspx?ID=D3MPNY4RNARA-358002573-9824</Url>
      <Description>D3MPNY4RNARA-358002573-9824</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9EF3040-D4DA-47AE-A8C2-12F10464046B}"/>
</file>

<file path=customXml/itemProps2.xml><?xml version="1.0" encoding="utf-8"?>
<ds:datastoreItem xmlns:ds="http://schemas.openxmlformats.org/officeDocument/2006/customXml" ds:itemID="{B03560C1-76E5-4F54-9C1D-D30355C4C939}"/>
</file>

<file path=customXml/itemProps3.xml><?xml version="1.0" encoding="utf-8"?>
<ds:datastoreItem xmlns:ds="http://schemas.openxmlformats.org/officeDocument/2006/customXml" ds:itemID="{D79A635B-8931-4899-BC91-962E7B33E432}"/>
</file>

<file path=customXml/itemProps4.xml><?xml version="1.0" encoding="utf-8"?>
<ds:datastoreItem xmlns:ds="http://schemas.openxmlformats.org/officeDocument/2006/customXml" ds:itemID="{E491570C-1415-40D5-8660-36A065CBB22A}"/>
</file>

<file path=docProps/app.xml><?xml version="1.0" encoding="utf-8"?>
<Properties xmlns="http://schemas.openxmlformats.org/officeDocument/2006/extended-properties" xmlns:vt="http://schemas.openxmlformats.org/officeDocument/2006/docPropsVTypes">
  <TotalTime>9080</TotalTime>
  <Words>10984</Words>
  <Application>Microsoft Office PowerPoint</Application>
  <PresentationFormat>On-screen Show (4:3)</PresentationFormat>
  <Paragraphs>868</Paragraphs>
  <Slides>97</Slides>
  <Notes>97</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97</vt:i4>
      </vt:variant>
    </vt:vector>
  </HeadingPairs>
  <TitlesOfParts>
    <vt:vector size="100" baseType="lpstr">
      <vt:lpstr>1_Default Design</vt:lpstr>
      <vt:lpstr>Custom Design</vt:lpstr>
      <vt:lpstr>Photo Editor Photo</vt:lpstr>
      <vt:lpstr>PowerPoint Presentation</vt:lpstr>
      <vt:lpstr>Electrical Hazard Awareness –Why?</vt:lpstr>
      <vt:lpstr>Statistics</vt:lpstr>
      <vt:lpstr>Examples of Electrical Injuries</vt:lpstr>
      <vt:lpstr>NFPA 70E, Standard for Electrical Safety in the Workplace</vt:lpstr>
      <vt:lpstr>Electrical Safety Awareness Training</vt:lpstr>
      <vt:lpstr>Electrical Safety Training Levels</vt:lpstr>
      <vt:lpstr>Unqualified Workers</vt:lpstr>
      <vt:lpstr>Qualified Workers</vt:lpstr>
      <vt:lpstr>Emergency Response </vt:lpstr>
      <vt:lpstr>Circuits and Conductors</vt:lpstr>
      <vt:lpstr>Types of Injuries Related to Contact With Electricity</vt:lpstr>
      <vt:lpstr>What is Electricity?</vt:lpstr>
      <vt:lpstr>What is Electric Shock?</vt:lpstr>
      <vt:lpstr>How is an Electric Shock Received?</vt:lpstr>
      <vt:lpstr>Why All Electric Shocks Should Be Avoided </vt:lpstr>
      <vt:lpstr>Electrical Injury Mechanism from Shocks</vt:lpstr>
      <vt:lpstr>Multiple Bio-effects of Shocks from Electrical Current</vt:lpstr>
      <vt:lpstr>Terms Which Describe Electricity</vt:lpstr>
      <vt:lpstr>Current and its Effect on the Human Body</vt:lpstr>
      <vt:lpstr>Electricity Mishap Effects</vt:lpstr>
      <vt:lpstr>The Effects of Electric Current on the Human Body Depend on Several Factors</vt:lpstr>
      <vt:lpstr>Electrical Injuries</vt:lpstr>
      <vt:lpstr>Electricity Can Harm in Many Ways</vt:lpstr>
      <vt:lpstr>Since We Work Around Electricity Every Day, We  Forget How Dangerous It Can Be</vt:lpstr>
      <vt:lpstr>The Most Dangerous Locations To Use Electrical Equipment</vt:lpstr>
      <vt:lpstr>Electricity Can Cause Death By:</vt:lpstr>
      <vt:lpstr>What Primarily Causes Electrocution?</vt:lpstr>
      <vt:lpstr>Injury from Facility Arc Flash - Working Without Qualification and Authorization</vt:lpstr>
      <vt:lpstr>Four Main Types of Electrical Injuries</vt:lpstr>
      <vt:lpstr>National Electrical Standards</vt:lpstr>
      <vt:lpstr>Working With Electricity at Heights and Using Ladders </vt:lpstr>
      <vt:lpstr>NFPA 70E-2012 Requirements for an Electrical Safety Program</vt:lpstr>
      <vt:lpstr>NFPA 70E</vt:lpstr>
      <vt:lpstr>OSHA Electrical Safety Requirements</vt:lpstr>
      <vt:lpstr>OSHA Electrical Safety Requirements (Cont’d.)</vt:lpstr>
      <vt:lpstr>Electrically Safe Work Condition</vt:lpstr>
      <vt:lpstr>Shock Protection Boundaries</vt:lpstr>
      <vt:lpstr>What are the Hazard Controls?</vt:lpstr>
      <vt:lpstr>PowerPoint Presentation</vt:lpstr>
      <vt:lpstr>Control of Electrical Hazardous Energy</vt:lpstr>
      <vt:lpstr>Nationally Recognized Testing Laboratory (NRTL) </vt:lpstr>
      <vt:lpstr>Ground-Fault Circuit Interrupters (GFCIs)</vt:lpstr>
      <vt:lpstr>Electrical Protective Device </vt:lpstr>
      <vt:lpstr>Inadequate Wiring Hazards</vt:lpstr>
      <vt:lpstr>Grounding Hazards </vt:lpstr>
      <vt:lpstr>Overhead Power Line Hazards</vt:lpstr>
      <vt:lpstr>The Ground May Become Energized!</vt:lpstr>
      <vt:lpstr>Inspect Extension Cords </vt:lpstr>
      <vt:lpstr>Never daisy chain extension cords (plugging into each other)</vt:lpstr>
      <vt:lpstr>Extension Cords</vt:lpstr>
      <vt:lpstr>Do not Block Breaker Panels and Other Facility Electrical Equipment Leave at Least 36 Inches Clearance in Front of Electrical Panels</vt:lpstr>
      <vt:lpstr>Plugs</vt:lpstr>
      <vt:lpstr>Exposed Conductors</vt:lpstr>
      <vt:lpstr>  Electrical Parts</vt:lpstr>
      <vt:lpstr>Resources - Electrical Safety Websites</vt:lpstr>
      <vt:lpstr>Quiz for Electrical Hazard Awareness   (Please view this portion of the presentation in “slide show view.” After the question, advance to the next slide, then click on the slide to reveal the answer.)  Question 1.  The most dangerous place to use electrical equipment is?</vt:lpstr>
      <vt:lpstr>The most dangerous place to use electrical equipment is: </vt:lpstr>
      <vt:lpstr>PowerPoint Presentation</vt:lpstr>
      <vt:lpstr>You discover the electrical cord for a drill has been damaged and some of the cord’s insulation is missing.  You should? </vt:lpstr>
      <vt:lpstr>Question 3. The safest ladder to use around electricity is: </vt:lpstr>
      <vt:lpstr>The safest ladder to use around electricity is: </vt:lpstr>
      <vt:lpstr>Question 4. The earth, water, concrete and the human body are all conductors¹ of electricity.  </vt:lpstr>
      <vt:lpstr>The earth, water, concrete and the human body are all conductors of electricity. </vt:lpstr>
      <vt:lpstr>Question 5. The extent of an electrical shock on the body depend upon all of the following EXCEPT: </vt:lpstr>
      <vt:lpstr>The extent of an electrical shock on the body depend upon all of the following EXCEPT: </vt:lpstr>
      <vt:lpstr>Question 6.  Injuries from electricity can include which of the following? </vt:lpstr>
      <vt:lpstr>Injuries from electricity can include which of the following? </vt:lpstr>
      <vt:lpstr>Question 7.  Open knock-outs on outlet boxes: </vt:lpstr>
      <vt:lpstr>Open knock outs on outlet boxes: </vt:lpstr>
      <vt:lpstr>Question 8.  Which of the following is acceptable by OSHA standards? </vt:lpstr>
      <vt:lpstr>Which of the following is acceptable by OSHA standards? </vt:lpstr>
      <vt:lpstr> Question 9.  Flexible cords can be used in the workplace: </vt:lpstr>
      <vt:lpstr>Flexible cords can be used in the workplace: </vt:lpstr>
      <vt:lpstr>Question 10. Power strips can be energized by extension cords</vt:lpstr>
      <vt:lpstr>Power strips can be energized by extension cords.</vt:lpstr>
      <vt:lpstr>Question 11.  Every worker is responsible for recognizing electrical hazards and using electricity safely.  </vt:lpstr>
      <vt:lpstr>All workers are responsible to recognize electrical hazards they may be exposed to and to use electrical power safely everyday. </vt:lpstr>
      <vt:lpstr>Question 12.  Electrical components which are not properly grounded may create electrical shocks: </vt:lpstr>
      <vt:lpstr>Electrical components which are not properly grounded may create electrical shocks. </vt:lpstr>
      <vt:lpstr>Question 13.  Electrical current passes through body only when there is a potential difference: </vt:lpstr>
      <vt:lpstr>Electrical current passes through the body only when there is a potential difference. </vt:lpstr>
      <vt:lpstr>Question 14.  High voltage shocks cause electrical burns </vt:lpstr>
      <vt:lpstr>High voltage shocks cause electrical burns </vt:lpstr>
      <vt:lpstr>Question 15.  Electrical burn injuries are caused by electrical fires from a short circuit.</vt:lpstr>
      <vt:lpstr>Electrical burn injuries to skin surfaces are caused by electrical fires from a short circuit.</vt:lpstr>
      <vt:lpstr>Question 16.  The severity of the injury caused by the electric shock: </vt:lpstr>
      <vt:lpstr>The severity of the injury caused by the electric shock is: </vt:lpstr>
      <vt:lpstr>Question 17.  A severe shock can cause much more damage to the body than is visible.</vt:lpstr>
      <vt:lpstr>A severe shock can cause much more damage to the body than is visible.</vt:lpstr>
      <vt:lpstr>Question 18.  The correct order for the hierarchy of controls from best to worst is:</vt:lpstr>
      <vt:lpstr>The correct order for the hierarchy of controls from best to worst is:</vt:lpstr>
      <vt:lpstr>Question 19. A ground fault circuit interruptor (GFCI ) is used to protect equipment from over-current.</vt:lpstr>
      <vt:lpstr>A ground fault circuit interrupter (GFCI ) is used to protect equipment from over-current.</vt:lpstr>
      <vt:lpstr>Question 20. An electrically safe working condition:</vt:lpstr>
      <vt:lpstr>An electrically safe working condition:</vt:lpstr>
      <vt:lpstr>PowerPoint Presentation</vt:lpstr>
    </vt:vector>
  </TitlesOfParts>
  <Company>OSD P&amp;R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DSOC &amp; Initiatives</dc:title>
  <dc:creator>CaswelED</dc:creator>
  <cp:lastModifiedBy>Perfetto, Joseph J CIV CNO-SAFETY/NRFK</cp:lastModifiedBy>
  <cp:revision>653</cp:revision>
  <cp:lastPrinted>2015-05-15T17:39:41Z</cp:lastPrinted>
  <dcterms:created xsi:type="dcterms:W3CDTF">2012-05-01T17:06:46Z</dcterms:created>
  <dcterms:modified xsi:type="dcterms:W3CDTF">2015-06-15T14:52:41Z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0x01010031C946C448490C49A6B884EBB81284B3</vt:lpwstr>
  </property>
  <property fmtid="{D5CDD505-2E9C-101B-9397-08002B2CF9AE}" pid="3" name="PublishingContact">
    <vt:lpwstr/>
  </property>
  <property fmtid="{D5CDD505-2E9C-101B-9397-08002B2CF9AE}" pid="4" name="PublishingRollupImage">
    <vt:lpwstr/>
  </property>
  <property fmtid="{D5CDD505-2E9C-101B-9397-08002B2CF9AE}" pid="5" name="Order">
    <vt:r8>982400</vt:r8>
  </property>
  <property fmtid="{D5CDD505-2E9C-101B-9397-08002B2CF9AE}" pid="6" name="PublishingContactEmail">
    <vt:lpwstr/>
  </property>
  <property fmtid="{D5CDD505-2E9C-101B-9397-08002B2CF9AE}" pid="7" name="xd_Signature">
    <vt:bool>false</vt:bool>
  </property>
  <property fmtid="{D5CDD505-2E9C-101B-9397-08002B2CF9AE}" pid="8" name="xd_ProgID">
    <vt:lpwstr/>
  </property>
  <property fmtid="{D5CDD505-2E9C-101B-9397-08002B2CF9AE}" pid="9" name="PublishingVariationGroupID">
    <vt:lpwstr/>
  </property>
  <property fmtid="{D5CDD505-2E9C-101B-9397-08002B2CF9AE}" pid="10" name="PublishingContactPicture">
    <vt:lpwstr/>
  </property>
  <property fmtid="{D5CDD505-2E9C-101B-9397-08002B2CF9AE}" pid="11" name="PublishingVariationRelationshipLinkFieldID">
    <vt:lpwstr/>
  </property>
  <property fmtid="{D5CDD505-2E9C-101B-9397-08002B2CF9AE}" pid="12" name="PublishingContactName">
    <vt:lpwstr/>
  </property>
  <property fmtid="{D5CDD505-2E9C-101B-9397-08002B2CF9AE}" pid="13" name="_SourceUrl">
    <vt:lpwstr/>
  </property>
  <property fmtid="{D5CDD505-2E9C-101B-9397-08002B2CF9AE}" pid="14" name="_SharedFileIndex">
    <vt:lpwstr/>
  </property>
  <property fmtid="{D5CDD505-2E9C-101B-9397-08002B2CF9AE}" pid="15" name="Comments">
    <vt:lpwstr/>
  </property>
  <property fmtid="{D5CDD505-2E9C-101B-9397-08002B2CF9AE}" pid="16" name="PublishingPageLayout">
    <vt:lpwstr/>
  </property>
  <property fmtid="{D5CDD505-2E9C-101B-9397-08002B2CF9AE}" pid="17" name="Audience">
    <vt:lpwstr/>
  </property>
  <property fmtid="{D5CDD505-2E9C-101B-9397-08002B2CF9AE}" pid="18" name="TemplateUrl">
    <vt:lpwstr/>
  </property>
  <property fmtid="{D5CDD505-2E9C-101B-9397-08002B2CF9AE}" pid="19" name="_dlc_DocIdItemGuid">
    <vt:lpwstr>11eceadc-5d7b-4e3e-a7ea-42d5bd59582f</vt:lpwstr>
  </property>
</Properties>
</file>