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7915" autoAdjust="0"/>
  </p:normalViewPr>
  <p:slideViewPr>
    <p:cSldViewPr snapToGrid="0" snapToObjects="1" showGuides="1">
      <p:cViewPr varScale="1">
        <p:scale>
          <a:sx n="68" d="100"/>
          <a:sy n="68" d="100"/>
        </p:scale>
        <p:origin x="970" y="43"/>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784" y="-4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C4DA4-5A91-4878-B66E-D600A7277F0B}"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en-US"/>
        </a:p>
      </dgm:t>
    </dgm:pt>
    <dgm:pt modelId="{A263C56D-A1B3-4B5F-8CCC-5008A0976767}">
      <dgm:prSet phldrT="[Text]" custT="1"/>
      <dgm:spPr/>
      <dgm:t>
        <a:bodyPr/>
        <a:lstStyle/>
        <a:p>
          <a:r>
            <a:rPr lang="en-US" sz="1800" b="1" dirty="0"/>
            <a:t>S&amp;H TRAINING NEEDS ASSESSMENT</a:t>
          </a:r>
        </a:p>
      </dgm:t>
    </dgm:pt>
    <dgm:pt modelId="{2D6370D3-9C84-4CA4-9C01-C135B7422C4B}" type="parTrans" cxnId="{97365A92-2384-4D3A-9C25-BE0257147311}">
      <dgm:prSet/>
      <dgm:spPr/>
      <dgm:t>
        <a:bodyPr/>
        <a:lstStyle/>
        <a:p>
          <a:endParaRPr lang="en-US"/>
        </a:p>
      </dgm:t>
    </dgm:pt>
    <dgm:pt modelId="{D90FC415-1E82-4E9B-AA81-80F8025D5341}" type="sibTrans" cxnId="{97365A92-2384-4D3A-9C25-BE0257147311}">
      <dgm:prSet/>
      <dgm:spPr/>
      <dgm:t>
        <a:bodyPr/>
        <a:lstStyle/>
        <a:p>
          <a:endParaRPr lang="en-US"/>
        </a:p>
      </dgm:t>
    </dgm:pt>
    <dgm:pt modelId="{6E9C4239-EBBC-4BC9-A952-9A3D8F5839C7}">
      <dgm:prSet phldrT="[Text]" custT="1"/>
      <dgm:spPr/>
      <dgm:t>
        <a:bodyPr/>
        <a:lstStyle/>
        <a:p>
          <a:pPr>
            <a:spcAft>
              <a:spcPts val="0"/>
            </a:spcAft>
          </a:pPr>
          <a:r>
            <a:rPr lang="en-US" sz="1800" b="1" dirty="0"/>
            <a:t>S&amp;H TRAINING</a:t>
          </a:r>
        </a:p>
        <a:p>
          <a:pPr>
            <a:spcAft>
              <a:spcPts val="0"/>
            </a:spcAft>
          </a:pPr>
          <a:r>
            <a:rPr lang="en-US" sz="1800" b="1" dirty="0"/>
            <a:t>COURSES</a:t>
          </a:r>
        </a:p>
      </dgm:t>
    </dgm:pt>
    <dgm:pt modelId="{171965D1-113E-4BFF-B11A-E4EDFB2D26A1}" type="parTrans" cxnId="{C017B970-2700-4163-B232-A2EB6BFA13B3}">
      <dgm:prSet/>
      <dgm:spPr/>
      <dgm:t>
        <a:bodyPr/>
        <a:lstStyle/>
        <a:p>
          <a:endParaRPr lang="en-US"/>
        </a:p>
      </dgm:t>
    </dgm:pt>
    <dgm:pt modelId="{87CE47CD-5A79-48EF-9F91-6A2ACA59C25C}" type="sibTrans" cxnId="{C017B970-2700-4163-B232-A2EB6BFA13B3}">
      <dgm:prSet/>
      <dgm:spPr/>
      <dgm:t>
        <a:bodyPr/>
        <a:lstStyle/>
        <a:p>
          <a:endParaRPr lang="en-US"/>
        </a:p>
      </dgm:t>
    </dgm:pt>
    <dgm:pt modelId="{EAD52680-8D50-4726-A15C-873CD1AA3415}">
      <dgm:prSet phldrT="[Text]" custT="1"/>
      <dgm:spPr/>
      <dgm:t>
        <a:bodyPr/>
        <a:lstStyle/>
        <a:p>
          <a:r>
            <a:rPr lang="en-US" sz="1800" b="1" dirty="0"/>
            <a:t>S&amp;H TRAINING FOLLOW-UP &amp; EVALUATION</a:t>
          </a:r>
        </a:p>
      </dgm:t>
    </dgm:pt>
    <dgm:pt modelId="{30271F34-21AA-473F-8B2D-61C3DF179270}" type="parTrans" cxnId="{854A8889-C751-482A-9A79-F2E3236F6B67}">
      <dgm:prSet/>
      <dgm:spPr/>
      <dgm:t>
        <a:bodyPr/>
        <a:lstStyle/>
        <a:p>
          <a:endParaRPr lang="en-US"/>
        </a:p>
      </dgm:t>
    </dgm:pt>
    <dgm:pt modelId="{436E618A-E6BE-4BFC-A953-F303B4C0CDAC}" type="sibTrans" cxnId="{854A8889-C751-482A-9A79-F2E3236F6B67}">
      <dgm:prSet/>
      <dgm:spPr/>
      <dgm:t>
        <a:bodyPr/>
        <a:lstStyle/>
        <a:p>
          <a:endParaRPr lang="en-US"/>
        </a:p>
      </dgm:t>
    </dgm:pt>
    <dgm:pt modelId="{D745EAC0-B466-4CF5-B5D8-923983583A45}" type="pres">
      <dgm:prSet presAssocID="{0B6C4DA4-5A91-4878-B66E-D600A7277F0B}" presName="Name0" presStyleCnt="0">
        <dgm:presLayoutVars>
          <dgm:dir/>
          <dgm:resizeHandles val="exact"/>
        </dgm:presLayoutVars>
      </dgm:prSet>
      <dgm:spPr/>
    </dgm:pt>
    <dgm:pt modelId="{D35DD7EA-E736-49C8-A0EE-FAEFDA225EF5}" type="pres">
      <dgm:prSet presAssocID="{0B6C4DA4-5A91-4878-B66E-D600A7277F0B}" presName="arrow" presStyleLbl="bgShp" presStyleIdx="0" presStyleCnt="1"/>
      <dgm:spPr/>
    </dgm:pt>
    <dgm:pt modelId="{5B63FE24-43A7-4CD0-94E8-B5E24F3B203B}" type="pres">
      <dgm:prSet presAssocID="{0B6C4DA4-5A91-4878-B66E-D600A7277F0B}" presName="points" presStyleCnt="0"/>
      <dgm:spPr/>
    </dgm:pt>
    <dgm:pt modelId="{DA943CB8-A3BA-4A3E-BA7C-1504FD9E04A2}" type="pres">
      <dgm:prSet presAssocID="{A263C56D-A1B3-4B5F-8CCC-5008A0976767}" presName="compositeA" presStyleCnt="0"/>
      <dgm:spPr/>
    </dgm:pt>
    <dgm:pt modelId="{77799176-220B-4FB6-88DA-B7B19CA0EF1F}" type="pres">
      <dgm:prSet presAssocID="{A263C56D-A1B3-4B5F-8CCC-5008A0976767}" presName="textA" presStyleLbl="revTx" presStyleIdx="0" presStyleCnt="3">
        <dgm:presLayoutVars>
          <dgm:bulletEnabled val="1"/>
        </dgm:presLayoutVars>
      </dgm:prSet>
      <dgm:spPr/>
    </dgm:pt>
    <dgm:pt modelId="{A88581AC-7838-4A5F-B1CE-8151A86F8C2B}" type="pres">
      <dgm:prSet presAssocID="{A263C56D-A1B3-4B5F-8CCC-5008A0976767}" presName="circleA" presStyleLbl="node1" presStyleIdx="0" presStyleCnt="3"/>
      <dgm:spPr/>
    </dgm:pt>
    <dgm:pt modelId="{3D53B7B7-9F5E-4CED-B0D2-B411C1B16502}" type="pres">
      <dgm:prSet presAssocID="{A263C56D-A1B3-4B5F-8CCC-5008A0976767}" presName="spaceA" presStyleCnt="0"/>
      <dgm:spPr/>
    </dgm:pt>
    <dgm:pt modelId="{09C72EB6-9757-491F-91C6-81D9A8341E81}" type="pres">
      <dgm:prSet presAssocID="{D90FC415-1E82-4E9B-AA81-80F8025D5341}" presName="space" presStyleCnt="0"/>
      <dgm:spPr/>
    </dgm:pt>
    <dgm:pt modelId="{5F451A0F-F547-48B5-9BA1-901FB6989476}" type="pres">
      <dgm:prSet presAssocID="{6E9C4239-EBBC-4BC9-A952-9A3D8F5839C7}" presName="compositeB" presStyleCnt="0"/>
      <dgm:spPr/>
    </dgm:pt>
    <dgm:pt modelId="{1DF3F81A-581A-4B4C-A981-564C2E402099}" type="pres">
      <dgm:prSet presAssocID="{6E9C4239-EBBC-4BC9-A952-9A3D8F5839C7}" presName="textB" presStyleLbl="revTx" presStyleIdx="1" presStyleCnt="3">
        <dgm:presLayoutVars>
          <dgm:bulletEnabled val="1"/>
        </dgm:presLayoutVars>
      </dgm:prSet>
      <dgm:spPr/>
    </dgm:pt>
    <dgm:pt modelId="{DAB4DB79-773D-4858-BF21-FDED87946DEA}" type="pres">
      <dgm:prSet presAssocID="{6E9C4239-EBBC-4BC9-A952-9A3D8F5839C7}" presName="circleB" presStyleLbl="node1" presStyleIdx="1" presStyleCnt="3"/>
      <dgm:spPr/>
    </dgm:pt>
    <dgm:pt modelId="{21D303A1-0626-48DC-ACFE-541C928A0682}" type="pres">
      <dgm:prSet presAssocID="{6E9C4239-EBBC-4BC9-A952-9A3D8F5839C7}" presName="spaceB" presStyleCnt="0"/>
      <dgm:spPr/>
    </dgm:pt>
    <dgm:pt modelId="{4FC261F8-1136-45F0-8FB2-FD2C662CA87F}" type="pres">
      <dgm:prSet presAssocID="{87CE47CD-5A79-48EF-9F91-6A2ACA59C25C}" presName="space" presStyleCnt="0"/>
      <dgm:spPr/>
    </dgm:pt>
    <dgm:pt modelId="{E95A6373-A7B0-4421-8713-3F565D7CB6F1}" type="pres">
      <dgm:prSet presAssocID="{EAD52680-8D50-4726-A15C-873CD1AA3415}" presName="compositeA" presStyleCnt="0"/>
      <dgm:spPr/>
    </dgm:pt>
    <dgm:pt modelId="{44EC5F26-B551-4366-9901-98C5A4936140}" type="pres">
      <dgm:prSet presAssocID="{EAD52680-8D50-4726-A15C-873CD1AA3415}" presName="textA" presStyleLbl="revTx" presStyleIdx="2" presStyleCnt="3">
        <dgm:presLayoutVars>
          <dgm:bulletEnabled val="1"/>
        </dgm:presLayoutVars>
      </dgm:prSet>
      <dgm:spPr/>
    </dgm:pt>
    <dgm:pt modelId="{9EA394E1-CEA9-432E-828E-961700972525}" type="pres">
      <dgm:prSet presAssocID="{EAD52680-8D50-4726-A15C-873CD1AA3415}" presName="circleA" presStyleLbl="node1" presStyleIdx="2" presStyleCnt="3"/>
      <dgm:spPr/>
    </dgm:pt>
    <dgm:pt modelId="{240FABCC-5E5F-43AB-903F-88282A963780}" type="pres">
      <dgm:prSet presAssocID="{EAD52680-8D50-4726-A15C-873CD1AA3415}" presName="spaceA" presStyleCnt="0"/>
      <dgm:spPr/>
    </dgm:pt>
  </dgm:ptLst>
  <dgm:cxnLst>
    <dgm:cxn modelId="{9726090A-96D7-4939-BFBE-27F7BAED5AC0}" type="presOf" srcId="{EAD52680-8D50-4726-A15C-873CD1AA3415}" destId="{44EC5F26-B551-4366-9901-98C5A4936140}" srcOrd="0" destOrd="0" presId="urn:microsoft.com/office/officeart/2005/8/layout/hProcess11"/>
    <dgm:cxn modelId="{C017B970-2700-4163-B232-A2EB6BFA13B3}" srcId="{0B6C4DA4-5A91-4878-B66E-D600A7277F0B}" destId="{6E9C4239-EBBC-4BC9-A952-9A3D8F5839C7}" srcOrd="1" destOrd="0" parTransId="{171965D1-113E-4BFF-B11A-E4EDFB2D26A1}" sibTransId="{87CE47CD-5A79-48EF-9F91-6A2ACA59C25C}"/>
    <dgm:cxn modelId="{854A8889-C751-482A-9A79-F2E3236F6B67}" srcId="{0B6C4DA4-5A91-4878-B66E-D600A7277F0B}" destId="{EAD52680-8D50-4726-A15C-873CD1AA3415}" srcOrd="2" destOrd="0" parTransId="{30271F34-21AA-473F-8B2D-61C3DF179270}" sibTransId="{436E618A-E6BE-4BFC-A953-F303B4C0CDAC}"/>
    <dgm:cxn modelId="{97365A92-2384-4D3A-9C25-BE0257147311}" srcId="{0B6C4DA4-5A91-4878-B66E-D600A7277F0B}" destId="{A263C56D-A1B3-4B5F-8CCC-5008A0976767}" srcOrd="0" destOrd="0" parTransId="{2D6370D3-9C84-4CA4-9C01-C135B7422C4B}" sibTransId="{D90FC415-1E82-4E9B-AA81-80F8025D5341}"/>
    <dgm:cxn modelId="{0E3750A0-5A9D-494B-9173-DF44DF30C904}" type="presOf" srcId="{0B6C4DA4-5A91-4878-B66E-D600A7277F0B}" destId="{D745EAC0-B466-4CF5-B5D8-923983583A45}" srcOrd="0" destOrd="0" presId="urn:microsoft.com/office/officeart/2005/8/layout/hProcess11"/>
    <dgm:cxn modelId="{FCAE91A1-C6C8-4B2C-9B59-B6A63AB16400}" type="presOf" srcId="{6E9C4239-EBBC-4BC9-A952-9A3D8F5839C7}" destId="{1DF3F81A-581A-4B4C-A981-564C2E402099}" srcOrd="0" destOrd="0" presId="urn:microsoft.com/office/officeart/2005/8/layout/hProcess11"/>
    <dgm:cxn modelId="{9A7691A4-D705-4439-B845-306AF4151BB9}" type="presOf" srcId="{A263C56D-A1B3-4B5F-8CCC-5008A0976767}" destId="{77799176-220B-4FB6-88DA-B7B19CA0EF1F}" srcOrd="0" destOrd="0" presId="urn:microsoft.com/office/officeart/2005/8/layout/hProcess11"/>
    <dgm:cxn modelId="{66AAC599-9AC1-4A13-9CED-3A110CE13746}" type="presParOf" srcId="{D745EAC0-B466-4CF5-B5D8-923983583A45}" destId="{D35DD7EA-E736-49C8-A0EE-FAEFDA225EF5}" srcOrd="0" destOrd="0" presId="urn:microsoft.com/office/officeart/2005/8/layout/hProcess11"/>
    <dgm:cxn modelId="{3811855C-6B7A-4C8E-B79F-A66578F763C1}" type="presParOf" srcId="{D745EAC0-B466-4CF5-B5D8-923983583A45}" destId="{5B63FE24-43A7-4CD0-94E8-B5E24F3B203B}" srcOrd="1" destOrd="0" presId="urn:microsoft.com/office/officeart/2005/8/layout/hProcess11"/>
    <dgm:cxn modelId="{08428132-AFB1-4885-BAE3-55B00253D2CC}" type="presParOf" srcId="{5B63FE24-43A7-4CD0-94E8-B5E24F3B203B}" destId="{DA943CB8-A3BA-4A3E-BA7C-1504FD9E04A2}" srcOrd="0" destOrd="0" presId="urn:microsoft.com/office/officeart/2005/8/layout/hProcess11"/>
    <dgm:cxn modelId="{87713D65-FC90-479D-A0C1-8F799E0776FD}" type="presParOf" srcId="{DA943CB8-A3BA-4A3E-BA7C-1504FD9E04A2}" destId="{77799176-220B-4FB6-88DA-B7B19CA0EF1F}" srcOrd="0" destOrd="0" presId="urn:microsoft.com/office/officeart/2005/8/layout/hProcess11"/>
    <dgm:cxn modelId="{14DE57DA-C5B4-4FE2-930F-E69A1A8E2EB2}" type="presParOf" srcId="{DA943CB8-A3BA-4A3E-BA7C-1504FD9E04A2}" destId="{A88581AC-7838-4A5F-B1CE-8151A86F8C2B}" srcOrd="1" destOrd="0" presId="urn:microsoft.com/office/officeart/2005/8/layout/hProcess11"/>
    <dgm:cxn modelId="{968BC6BD-FCC4-474A-8F37-20C96AE2CECC}" type="presParOf" srcId="{DA943CB8-A3BA-4A3E-BA7C-1504FD9E04A2}" destId="{3D53B7B7-9F5E-4CED-B0D2-B411C1B16502}" srcOrd="2" destOrd="0" presId="urn:microsoft.com/office/officeart/2005/8/layout/hProcess11"/>
    <dgm:cxn modelId="{24D17182-EE00-46A2-8B02-EC2FBDA963EB}" type="presParOf" srcId="{5B63FE24-43A7-4CD0-94E8-B5E24F3B203B}" destId="{09C72EB6-9757-491F-91C6-81D9A8341E81}" srcOrd="1" destOrd="0" presId="urn:microsoft.com/office/officeart/2005/8/layout/hProcess11"/>
    <dgm:cxn modelId="{62E48BA1-07BB-4816-8282-FD1F6845D784}" type="presParOf" srcId="{5B63FE24-43A7-4CD0-94E8-B5E24F3B203B}" destId="{5F451A0F-F547-48B5-9BA1-901FB6989476}" srcOrd="2" destOrd="0" presId="urn:microsoft.com/office/officeart/2005/8/layout/hProcess11"/>
    <dgm:cxn modelId="{9205CEBB-9D39-419E-96D8-A43ECE72C4C9}" type="presParOf" srcId="{5F451A0F-F547-48B5-9BA1-901FB6989476}" destId="{1DF3F81A-581A-4B4C-A981-564C2E402099}" srcOrd="0" destOrd="0" presId="urn:microsoft.com/office/officeart/2005/8/layout/hProcess11"/>
    <dgm:cxn modelId="{0F9ED538-5F13-43E5-89CE-8D0664F4DD63}" type="presParOf" srcId="{5F451A0F-F547-48B5-9BA1-901FB6989476}" destId="{DAB4DB79-773D-4858-BF21-FDED87946DEA}" srcOrd="1" destOrd="0" presId="urn:microsoft.com/office/officeart/2005/8/layout/hProcess11"/>
    <dgm:cxn modelId="{A290DD5B-42E1-4A95-86C3-3C5C0ECA2C2E}" type="presParOf" srcId="{5F451A0F-F547-48B5-9BA1-901FB6989476}" destId="{21D303A1-0626-48DC-ACFE-541C928A0682}" srcOrd="2" destOrd="0" presId="urn:microsoft.com/office/officeart/2005/8/layout/hProcess11"/>
    <dgm:cxn modelId="{15BAFFB1-A3B2-4049-ABFD-84A4C60FEE00}" type="presParOf" srcId="{5B63FE24-43A7-4CD0-94E8-B5E24F3B203B}" destId="{4FC261F8-1136-45F0-8FB2-FD2C662CA87F}" srcOrd="3" destOrd="0" presId="urn:microsoft.com/office/officeart/2005/8/layout/hProcess11"/>
    <dgm:cxn modelId="{F2C10EE0-A4F6-45CD-9003-F534B2A9747F}" type="presParOf" srcId="{5B63FE24-43A7-4CD0-94E8-B5E24F3B203B}" destId="{E95A6373-A7B0-4421-8713-3F565D7CB6F1}" srcOrd="4" destOrd="0" presId="urn:microsoft.com/office/officeart/2005/8/layout/hProcess11"/>
    <dgm:cxn modelId="{12152CF6-34F7-43E7-86F9-46C2E1C34F6B}" type="presParOf" srcId="{E95A6373-A7B0-4421-8713-3F565D7CB6F1}" destId="{44EC5F26-B551-4366-9901-98C5A4936140}" srcOrd="0" destOrd="0" presId="urn:microsoft.com/office/officeart/2005/8/layout/hProcess11"/>
    <dgm:cxn modelId="{220123C2-2510-4771-AD46-5555D0B744CE}" type="presParOf" srcId="{E95A6373-A7B0-4421-8713-3F565D7CB6F1}" destId="{9EA394E1-CEA9-432E-828E-961700972525}" srcOrd="1" destOrd="0" presId="urn:microsoft.com/office/officeart/2005/8/layout/hProcess11"/>
    <dgm:cxn modelId="{7C94F442-51B7-4F4F-B89C-03A0695439DC}" type="presParOf" srcId="{E95A6373-A7B0-4421-8713-3F565D7CB6F1}" destId="{240FABCC-5E5F-43AB-903F-88282A96378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DD7EA-E736-49C8-A0EE-FAEFDA225EF5}">
      <dsp:nvSpPr>
        <dsp:cNvPr id="0" name=""/>
        <dsp:cNvSpPr/>
      </dsp:nvSpPr>
      <dsp:spPr>
        <a:xfrm>
          <a:off x="0" y="535032"/>
          <a:ext cx="11651385" cy="713377"/>
        </a:xfrm>
        <a:prstGeom prst="notchedRightArrow">
          <a:avLst/>
        </a:prstGeom>
        <a:gradFill rotWithShape="0">
          <a:gsLst>
            <a:gs pos="0">
              <a:schemeClr val="accent1">
                <a:tint val="40000"/>
                <a:hueOff val="0"/>
                <a:satOff val="0"/>
                <a:lumOff val="0"/>
                <a:alphaOff val="0"/>
                <a:tint val="100000"/>
                <a:shade val="100000"/>
                <a:satMod val="130000"/>
              </a:schemeClr>
            </a:gs>
            <a:gs pos="100000">
              <a:schemeClr val="accent1">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7799176-220B-4FB6-88DA-B7B19CA0EF1F}">
      <dsp:nvSpPr>
        <dsp:cNvPr id="0" name=""/>
        <dsp:cNvSpPr/>
      </dsp:nvSpPr>
      <dsp:spPr>
        <a:xfrm>
          <a:off x="5120" y="0"/>
          <a:ext cx="3379357" cy="71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t>S&amp;H TRAINING NEEDS ASSESSMENT</a:t>
          </a:r>
        </a:p>
      </dsp:txBody>
      <dsp:txXfrm>
        <a:off x="5120" y="0"/>
        <a:ext cx="3379357" cy="713377"/>
      </dsp:txXfrm>
    </dsp:sp>
    <dsp:sp modelId="{A88581AC-7838-4A5F-B1CE-8151A86F8C2B}">
      <dsp:nvSpPr>
        <dsp:cNvPr id="0" name=""/>
        <dsp:cNvSpPr/>
      </dsp:nvSpPr>
      <dsp:spPr>
        <a:xfrm>
          <a:off x="1605626" y="802549"/>
          <a:ext cx="178344" cy="17834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F3F81A-581A-4B4C-A981-564C2E402099}">
      <dsp:nvSpPr>
        <dsp:cNvPr id="0" name=""/>
        <dsp:cNvSpPr/>
      </dsp:nvSpPr>
      <dsp:spPr>
        <a:xfrm>
          <a:off x="3553445" y="1070065"/>
          <a:ext cx="3379357" cy="71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r>
            <a:rPr lang="en-US" sz="1800" b="1" kern="1200" dirty="0"/>
            <a:t>S&amp;H TRAINING</a:t>
          </a:r>
        </a:p>
        <a:p>
          <a:pPr marL="0" lvl="0" indent="0" algn="ctr" defTabSz="800100">
            <a:lnSpc>
              <a:spcPct val="90000"/>
            </a:lnSpc>
            <a:spcBef>
              <a:spcPct val="0"/>
            </a:spcBef>
            <a:spcAft>
              <a:spcPts val="0"/>
            </a:spcAft>
            <a:buNone/>
          </a:pPr>
          <a:r>
            <a:rPr lang="en-US" sz="1800" b="1" kern="1200" dirty="0"/>
            <a:t>COURSES</a:t>
          </a:r>
        </a:p>
      </dsp:txBody>
      <dsp:txXfrm>
        <a:off x="3553445" y="1070065"/>
        <a:ext cx="3379357" cy="713377"/>
      </dsp:txXfrm>
    </dsp:sp>
    <dsp:sp modelId="{DAB4DB79-773D-4858-BF21-FDED87946DEA}">
      <dsp:nvSpPr>
        <dsp:cNvPr id="0" name=""/>
        <dsp:cNvSpPr/>
      </dsp:nvSpPr>
      <dsp:spPr>
        <a:xfrm>
          <a:off x="5153951" y="802549"/>
          <a:ext cx="178344" cy="17834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EC5F26-B551-4366-9901-98C5A4936140}">
      <dsp:nvSpPr>
        <dsp:cNvPr id="0" name=""/>
        <dsp:cNvSpPr/>
      </dsp:nvSpPr>
      <dsp:spPr>
        <a:xfrm>
          <a:off x="7101770" y="0"/>
          <a:ext cx="3379357" cy="71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t>S&amp;H TRAINING FOLLOW-UP &amp; EVALUATION</a:t>
          </a:r>
        </a:p>
      </dsp:txBody>
      <dsp:txXfrm>
        <a:off x="7101770" y="0"/>
        <a:ext cx="3379357" cy="713377"/>
      </dsp:txXfrm>
    </dsp:sp>
    <dsp:sp modelId="{9EA394E1-CEA9-432E-828E-961700972525}">
      <dsp:nvSpPr>
        <dsp:cNvPr id="0" name=""/>
        <dsp:cNvSpPr/>
      </dsp:nvSpPr>
      <dsp:spPr>
        <a:xfrm>
          <a:off x="8702276" y="802549"/>
          <a:ext cx="178344" cy="17834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8/31/2022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8/31/2022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mplifytraining.com/choose-effective-training-techniqu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sites/default/files/publications/osha2254.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class-templates.com/images/att_word_100_training_attendance_sheet1.j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farm4.staticflickr.com/3224/3075468374_35a67039c8_z.jpg?zz=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al.org/caelanetwork/profdev/states/iowa/training-evaluation.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Publications/fedposter.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olicyoptions.irpp.org/wp-content/uploads/sites/2/2017/03/WordPress-Image-construction-workers-new.png" TargetMode="External"/><Relationship Id="rId5" Type="http://schemas.openxmlformats.org/officeDocument/2006/relationships/hyperlink" Target="http://illinoisreview.typepad.com/.a/6a00d834515c5469e201b7c6cf9d7a970b-500wi" TargetMode="External"/><Relationship Id="rId4" Type="http://schemas.openxmlformats.org/officeDocument/2006/relationships/hyperlink" Target="https://www.osha.gov/workers/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outlines safety and health (S&amp;H) training requirements for the purposes of Occupational Safety and Health Administration (OSHA)</a:t>
            </a:r>
            <a:r>
              <a:rPr lang="en-US" sz="1200" kern="1200" baseline="0" dirty="0">
                <a:solidFill>
                  <a:schemeClr val="tx1"/>
                </a:solidFill>
                <a:effectLst/>
                <a:latin typeface="+mn-lt"/>
                <a:ea typeface="+mn-ea"/>
                <a:cs typeface="+mn-cs"/>
              </a:rPr>
              <a:t> Voluntary Protection Programs</a:t>
            </a:r>
            <a:r>
              <a:rPr lang="en-US" sz="1200" kern="1200" dirty="0">
                <a:solidFill>
                  <a:schemeClr val="tx1"/>
                </a:solidFill>
                <a:effectLst/>
                <a:latin typeface="+mn-lt"/>
                <a:ea typeface="+mn-ea"/>
                <a:cs typeface="+mn-cs"/>
              </a:rPr>
              <a:t> (VPP) recognition. The presentation provides information on the background and importance of S&amp;H training, required documentation, and the various levels of employee knowledge. It concludes with an action checklist and supplemental details to help with OSHA VPP implementation and sustainment efforts.</a:t>
            </a: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375618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 the action checklist to develop and maintain a S&amp;H training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system. The action checklist items will be covered in more detail in the following slides.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Graphic created by Concurrent Technologies Corporation (CTC).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retrieved from Bing Image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12097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S&amp;H training needs assessment identifies job-specific S&amp;H training requirements. </a:t>
            </a:r>
            <a:r>
              <a:rPr lang="en-US" dirty="0"/>
              <a:t>OSHA, the DoD, and other regulations require many </a:t>
            </a:r>
            <a:r>
              <a:rPr lang="en-US" sz="1200" kern="1200" dirty="0">
                <a:solidFill>
                  <a:schemeClr val="tx1"/>
                </a:solidFill>
                <a:effectLst/>
                <a:latin typeface="+mn-lt"/>
                <a:ea typeface="+mn-ea"/>
                <a:cs typeface="+mn-cs"/>
              </a:rPr>
              <a:t>of these training requirements – additional training needs may be needed for OSHA VPP purposes or in job-specific requirements, such as the process for conducting inspections and safely operating equipment. Read through these requirements to help determine the frequency of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to help conduct the assessment includes: job descriptions, employee survey results to identify gaps between current and required levels of knowledge, skills and aptitudes, focus groups, individual interviews, and documented concerns.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S&amp;H training methods include: instructor-led, interactive, computer-based, hands-on, or blended.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advantages and disadvantages of several training methods, visit: </a:t>
            </a:r>
            <a:r>
              <a:rPr lang="en-US" sz="1200" u="sng" kern="1200" dirty="0">
                <a:solidFill>
                  <a:schemeClr val="tx1"/>
                </a:solidFill>
                <a:effectLst/>
                <a:latin typeface="+mn-lt"/>
                <a:ea typeface="+mn-ea"/>
                <a:cs typeface="+mn-cs"/>
                <a:hlinkClick r:id="rId3"/>
              </a:rPr>
              <a:t>https://simplifytraining.com/choose-effective-training-techniques/</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Image retrieved from Bing Images (Creative Commons).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82468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table shows the topic headings you should consider in your</a:t>
            </a:r>
            <a:r>
              <a:rPr lang="en-US" sz="1200" kern="1200" baseline="0" dirty="0">
                <a:solidFill>
                  <a:schemeClr val="tx1"/>
                </a:solidFill>
                <a:effectLst/>
                <a:latin typeface="+mn-lt"/>
                <a:ea typeface="+mn-ea"/>
                <a:cs typeface="+mn-cs"/>
              </a:rPr>
              <a:t> S&amp;H training needs assessment.</a:t>
            </a:r>
          </a:p>
          <a:p>
            <a:endParaRPr lang="en-US" sz="1200" kern="1200" baseline="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courtesy of </a:t>
            </a:r>
            <a:r>
              <a:rPr lang="en-US" sz="1200" kern="1200" baseline="0" dirty="0">
                <a:solidFill>
                  <a:schemeClr val="tx1"/>
                </a:solidFill>
                <a:effectLst/>
                <a:latin typeface="+mn-lt"/>
                <a:ea typeface="+mn-ea"/>
                <a:cs typeface="+mn-cs"/>
              </a:rPr>
              <a:t>CTC.</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111175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A</a:t>
            </a:r>
            <a:r>
              <a:rPr lang="en-US" kern="1200" baseline="0" dirty="0">
                <a:solidFill>
                  <a:schemeClr val="tx1"/>
                </a:solidFill>
                <a:effectLst/>
                <a:latin typeface="+mn-lt"/>
                <a:ea typeface="+mn-ea"/>
                <a:cs typeface="+mn-cs"/>
              </a:rPr>
              <a:t> system(s) must be in place to track the scheduling and attendance of S&amp;H training. The system should also notify employees and their supervisors when their training is coming due, or past due. Your Service or Agency may have a mandated training tracking system.</a:t>
            </a:r>
          </a:p>
          <a:p>
            <a:endParaRPr lang="en-US"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94649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Someone from your organization or a third-party assessment team may observe or interview personnel to evaluate the effectiveness of S&amp;H training. Attendance rosters prove you provided training to your employees.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OSHA 2254-09R 2015 states, “The employer shall prepare a record which contains the identity of the employee, the date of training, and the means used to verify that the employee understood the training.” Review “Training Requirements in OSHA Standards” at: </a:t>
            </a:r>
            <a:r>
              <a:rPr lang="en-US" sz="1200" kern="1200" dirty="0">
                <a:solidFill>
                  <a:schemeClr val="tx1"/>
                </a:solidFill>
                <a:effectLst/>
                <a:latin typeface="+mn-lt"/>
                <a:ea typeface="+mn-ea"/>
                <a:cs typeface="+mn-cs"/>
                <a:hlinkClick r:id="rId3"/>
              </a:rPr>
              <a:t>https://www.osha.gov/sites/default/files/publications/osha2254.pdf</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make your documentation stronger, include the following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Trainee statements indicating:</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Opportunities to ask questions and perform procedures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Intent to comply with the procedures, practices, policies, and rules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Understanding that failure to comply may result in discipline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Trainer statement verifying trainees demonstrated adequate </a:t>
            </a:r>
            <a:r>
              <a:rPr lang="en-US" dirty="0"/>
              <a:t>knowledge through testing</a:t>
            </a:r>
            <a:endParaRPr lang="en-US" sz="1200" kern="1200" dirty="0">
              <a:solidFill>
                <a:schemeClr val="tx1"/>
              </a:solidFill>
              <a:effectLst/>
              <a:latin typeface="+mn-lt"/>
              <a:ea typeface="+mn-ea"/>
              <a:cs typeface="+mn-cs"/>
            </a:endParaRPr>
          </a:p>
          <a:p>
            <a:pPr marL="0" marR="0" indent="0" algn="l" defTabSz="457200" rtl="0" eaLnBrk="1" fontAlgn="auto" latinLnBrk="0" hangingPunct="1">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Image retrieved from Bing Images (free</a:t>
            </a:r>
            <a:r>
              <a:rPr lang="en-US" sz="1200" kern="1200" baseline="0" dirty="0">
                <a:solidFill>
                  <a:schemeClr val="tx1"/>
                </a:solidFill>
                <a:effectLst/>
                <a:latin typeface="+mn-lt"/>
                <a:ea typeface="+mn-ea"/>
                <a:cs typeface="+mn-cs"/>
              </a:rPr>
              <a:t> to share and use license) at: </a:t>
            </a:r>
            <a:r>
              <a:rPr lang="en-US" sz="1200" u="sng" kern="1200" dirty="0">
                <a:solidFill>
                  <a:schemeClr val="tx1"/>
                </a:solidFill>
                <a:effectLst/>
                <a:latin typeface="+mn-lt"/>
                <a:ea typeface="+mn-ea"/>
                <a:cs typeface="+mn-cs"/>
                <a:hlinkClick r:id="rId4"/>
              </a:rPr>
              <a:t>http://www.class-templates.com/images/att_word_100_training_attendance_sheet1.jpg</a:t>
            </a:r>
            <a:endParaRPr lang="en-US" sz="12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The image shows an example</a:t>
            </a:r>
            <a:r>
              <a:rPr lang="en-US" kern="1200" baseline="0" dirty="0">
                <a:solidFill>
                  <a:schemeClr val="tx1"/>
                </a:solidFill>
                <a:effectLst/>
                <a:latin typeface="+mn-lt"/>
                <a:ea typeface="+mn-ea"/>
                <a:cs typeface="+mn-cs"/>
              </a:rPr>
              <a:t> of an attendance roster.</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2501990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97600" cy="4531361"/>
          </a:xfrm>
        </p:spPr>
        <p:txBody>
          <a:bodyPr/>
          <a:lstStyle/>
          <a:p>
            <a:r>
              <a:rPr lang="en-US" kern="1200" dirty="0">
                <a:solidFill>
                  <a:schemeClr val="tx1"/>
                </a:solidFill>
                <a:effectLst/>
              </a:rPr>
              <a:t>Consider providing S&amp;H</a:t>
            </a:r>
            <a:r>
              <a:rPr lang="en-US" kern="1200" baseline="0" dirty="0">
                <a:solidFill>
                  <a:schemeClr val="tx1"/>
                </a:solidFill>
                <a:effectLst/>
              </a:rPr>
              <a:t> </a:t>
            </a:r>
            <a:r>
              <a:rPr lang="en-US" kern="1200" dirty="0">
                <a:solidFill>
                  <a:schemeClr val="tx1"/>
                </a:solidFill>
                <a:effectLst/>
              </a:rPr>
              <a:t>training certificates after completing S&amp;H training. Examples of technical training include: electrical safety, hydraulics, machine tools, and welding</a:t>
            </a:r>
            <a:r>
              <a:rPr lang="en-US" dirty="0"/>
              <a:t>. Review training records to ensure 100% of employees attended scheduled S&amp;H training.</a:t>
            </a:r>
          </a:p>
          <a:p>
            <a:r>
              <a:rPr lang="en-US" kern="1200" dirty="0">
                <a:solidFill>
                  <a:schemeClr val="tx1"/>
                </a:solidFill>
                <a:effectLst/>
              </a:rPr>
              <a:t> </a:t>
            </a:r>
          </a:p>
          <a:p>
            <a:pPr>
              <a:spcAft>
                <a:spcPts val="200"/>
              </a:spcAft>
            </a:pPr>
            <a:r>
              <a:rPr lang="en-US" kern="1200" dirty="0">
                <a:solidFill>
                  <a:schemeClr val="tx1"/>
                </a:solidFill>
                <a:effectLst/>
              </a:rPr>
              <a:t>Technical safety training certificates should include:</a:t>
            </a:r>
          </a:p>
          <a:p>
            <a:pPr marL="171450" lvl="0" indent="-171450">
              <a:buFont typeface="Arial" panose="020B0604020202020204" pitchFamily="34" charset="0"/>
              <a:buChar char="•"/>
            </a:pPr>
            <a:r>
              <a:rPr lang="en-US" kern="1200" dirty="0">
                <a:solidFill>
                  <a:schemeClr val="tx1"/>
                </a:solidFill>
                <a:effectLst/>
              </a:rPr>
              <a:t>Trainee’s name</a:t>
            </a:r>
          </a:p>
          <a:p>
            <a:pPr marL="171450" lvl="0" indent="-171450">
              <a:buFont typeface="Arial" panose="020B0604020202020204" pitchFamily="34" charset="0"/>
              <a:buChar char="•"/>
            </a:pPr>
            <a:r>
              <a:rPr lang="en-US" kern="1200" dirty="0">
                <a:solidFill>
                  <a:schemeClr val="tx1"/>
                </a:solidFill>
                <a:effectLst/>
              </a:rPr>
              <a:t>Course title</a:t>
            </a:r>
          </a:p>
          <a:p>
            <a:pPr marL="171450" lvl="0" indent="-171450">
              <a:buFont typeface="Arial" panose="020B0604020202020204" pitchFamily="34" charset="0"/>
              <a:buChar char="•"/>
            </a:pPr>
            <a:r>
              <a:rPr lang="en-US" kern="1200" dirty="0">
                <a:solidFill>
                  <a:schemeClr val="tx1"/>
                </a:solidFill>
                <a:effectLst/>
              </a:rPr>
              <a:t>Date, location, and hours of instruction</a:t>
            </a:r>
          </a:p>
          <a:p>
            <a:pPr marL="171450" lvl="0" indent="-171450">
              <a:buFont typeface="Arial" panose="020B0604020202020204" pitchFamily="34" charset="0"/>
              <a:buChar char="•"/>
            </a:pPr>
            <a:r>
              <a:rPr lang="en-US" kern="1200" dirty="0">
                <a:solidFill>
                  <a:schemeClr val="tx1"/>
                </a:solidFill>
                <a:effectLst/>
              </a:rPr>
              <a:t>Statement confirming the trainee successfully completed the course</a:t>
            </a:r>
          </a:p>
          <a:p>
            <a:pPr marL="171450" lvl="0" indent="-171450">
              <a:buFont typeface="Arial" panose="020B0604020202020204" pitchFamily="34" charset="0"/>
              <a:buChar char="•"/>
            </a:pPr>
            <a:r>
              <a:rPr lang="en-US" kern="1200" dirty="0">
                <a:solidFill>
                  <a:schemeClr val="tx1"/>
                </a:solidFill>
                <a:effectLst/>
              </a:rPr>
              <a:t>Name and address of training provider</a:t>
            </a:r>
          </a:p>
          <a:p>
            <a:pPr marL="171450" lvl="0" indent="-171450">
              <a:buFont typeface="Arial" panose="020B0604020202020204" pitchFamily="34" charset="0"/>
              <a:buChar char="•"/>
            </a:pPr>
            <a:r>
              <a:rPr lang="en-US" kern="1200" dirty="0">
                <a:solidFill>
                  <a:schemeClr val="tx1"/>
                </a:solidFill>
                <a:effectLst/>
              </a:rPr>
              <a:t>Date periodic refresher training is due, if required, or expiration date</a:t>
            </a:r>
          </a:p>
          <a:p>
            <a:pPr marL="171450" lvl="0" indent="-171450">
              <a:buFont typeface="Arial" panose="020B0604020202020204" pitchFamily="34" charset="0"/>
              <a:buChar char="•"/>
            </a:pPr>
            <a:r>
              <a:rPr lang="en-US" kern="1200" dirty="0">
                <a:solidFill>
                  <a:schemeClr val="tx1"/>
                </a:solidFill>
                <a:effectLst/>
              </a:rPr>
              <a:t>A unique trainee identification number</a:t>
            </a:r>
          </a:p>
          <a:p>
            <a:pPr marL="171450" lvl="0" indent="-171450">
              <a:buFont typeface="Arial" panose="020B0604020202020204" pitchFamily="34" charset="0"/>
              <a:buChar char="•"/>
            </a:pPr>
            <a:r>
              <a:rPr lang="en-US" kern="1200" dirty="0">
                <a:solidFill>
                  <a:schemeClr val="tx1"/>
                </a:solidFill>
                <a:effectLst/>
              </a:rPr>
              <a:t>The level of training or type of certificate awarded</a:t>
            </a:r>
          </a:p>
          <a:p>
            <a:pPr marL="171450" lvl="0" indent="-171450">
              <a:buFont typeface="Arial" panose="020B0604020202020204" pitchFamily="34" charset="0"/>
              <a:buChar char="•"/>
            </a:pPr>
            <a:r>
              <a:rPr lang="en-US" kern="1200" dirty="0">
                <a:solidFill>
                  <a:schemeClr val="tx1"/>
                </a:solidFill>
                <a:effectLst/>
              </a:rPr>
              <a:t>Any other information required by regulation</a:t>
            </a:r>
          </a:p>
          <a:p>
            <a:pPr marL="171450" lvl="0" indent="-171450">
              <a:buFont typeface="Arial" panose="020B0604020202020204" pitchFamily="34" charset="0"/>
              <a:buChar char="•"/>
            </a:pPr>
            <a:r>
              <a:rPr lang="en-US" kern="1200" dirty="0">
                <a:solidFill>
                  <a:schemeClr val="tx1"/>
                </a:solidFill>
                <a:effectLst/>
              </a:rPr>
              <a:t>Number of credits, if issued.</a:t>
            </a:r>
          </a:p>
          <a:p>
            <a:endParaRPr lang="en-US" kern="1200" dirty="0">
              <a:solidFill>
                <a:schemeClr val="tx1"/>
              </a:solidFill>
              <a:effectLst/>
            </a:endParaRPr>
          </a:p>
          <a:p>
            <a:r>
              <a:rPr lang="en-US" u="none" kern="1200" dirty="0">
                <a:solidFill>
                  <a:schemeClr val="tx1"/>
                </a:solidFill>
                <a:effectLst/>
              </a:rPr>
              <a:t>Generating</a:t>
            </a:r>
            <a:r>
              <a:rPr lang="en-US" u="none" kern="1200" baseline="0" dirty="0">
                <a:solidFill>
                  <a:schemeClr val="tx1"/>
                </a:solidFill>
                <a:effectLst/>
              </a:rPr>
              <a:t> training-related metrics allows management to monitor training completion versus expectations and draws management attention to attendance problems.</a:t>
            </a:r>
          </a:p>
          <a:p>
            <a:endParaRPr lang="en-US" u="none" kern="1200" baseline="0" dirty="0">
              <a:solidFill>
                <a:schemeClr val="tx1"/>
              </a:solidFill>
              <a:effectLst/>
            </a:endParaRPr>
          </a:p>
          <a:p>
            <a:pPr marL="0" marR="0" indent="0" algn="l" defTabSz="457200" rtl="0" eaLnBrk="1" fontAlgn="auto" latinLnBrk="0" hangingPunct="1">
              <a:spcAft>
                <a:spcPts val="0"/>
              </a:spcAft>
              <a:buClrTx/>
              <a:buSzTx/>
              <a:buFontTx/>
              <a:buNone/>
              <a:tabLst/>
              <a:defRPr/>
            </a:pPr>
            <a:r>
              <a:rPr lang="en-US" u="none" kern="1200" baseline="0" dirty="0">
                <a:solidFill>
                  <a:schemeClr val="tx1"/>
                </a:solidFill>
                <a:effectLst/>
              </a:rPr>
              <a:t>Image retrieved from Bing Images (free to share and use license) at: </a:t>
            </a:r>
            <a:r>
              <a:rPr lang="en-US" u="sng" kern="1200" dirty="0">
                <a:solidFill>
                  <a:schemeClr val="tx1"/>
                </a:solidFill>
                <a:effectLst/>
                <a:hlinkClick r:id="rId3"/>
              </a:rPr>
              <a:t>http://farm4.staticflickr.com/3224/3075468374_35a67039c8_z.jpg?zz=1</a:t>
            </a:r>
            <a:endParaRPr lang="en-US" kern="1200" dirty="0">
              <a:solidFill>
                <a:schemeClr val="tx1"/>
              </a:solidFill>
              <a:effectLst/>
            </a:endParaRPr>
          </a:p>
          <a:p>
            <a:endParaRPr lang="en-US" kern="1200" dirty="0">
              <a:solidFill>
                <a:schemeClr val="tx1"/>
              </a:solidFill>
              <a:effectLst/>
            </a:endParaRPr>
          </a:p>
          <a:p>
            <a:r>
              <a:rPr lang="en-US" kern="1200" dirty="0">
                <a:solidFill>
                  <a:schemeClr val="tx1"/>
                </a:solidFill>
                <a:effectLst/>
              </a:rPr>
              <a:t>The image shows an example</a:t>
            </a:r>
            <a:r>
              <a:rPr lang="en-US" kern="1200" baseline="0" dirty="0">
                <a:solidFill>
                  <a:schemeClr val="tx1"/>
                </a:solidFill>
                <a:effectLst/>
              </a:rPr>
              <a:t> of a safety certificate for a technical S&amp;H training course.</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427317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Observe trainees to see if they apply the taught procedures and information to the jobs performed.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 and post-training quizzes measure the amount of information or knowledge obtained through the training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Retain training documentation based on the requirements of specific OSHA standards.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an example</a:t>
            </a:r>
            <a:r>
              <a:rPr lang="en-US" sz="1200" kern="1200" baseline="0" dirty="0">
                <a:solidFill>
                  <a:schemeClr val="tx1"/>
                </a:solidFill>
                <a:effectLst/>
                <a:latin typeface="+mn-lt"/>
                <a:ea typeface="+mn-ea"/>
                <a:cs typeface="+mn-cs"/>
              </a:rPr>
              <a:t> training evaluation form at: </a:t>
            </a:r>
            <a:r>
              <a:rPr lang="en-US" sz="1200" u="sng" kern="1200" dirty="0">
                <a:solidFill>
                  <a:schemeClr val="tx1"/>
                </a:solidFill>
                <a:effectLst/>
                <a:latin typeface="+mn-lt"/>
                <a:ea typeface="+mn-ea"/>
                <a:cs typeface="+mn-cs"/>
                <a:hlinkClick r:id="rId3"/>
              </a:rPr>
              <a:t>http://www.cal.org/caelanetwork/profdev/states/iowa/training-evaluation.pdf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35543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Evaluate the S&amp;H training element during your organization’s VPP annual self-evaluation. Review the S&amp;H training program to ensure the training components still apply, training is effective, and identified deficiencies are corrected. Identify any changes you make to add or remove from the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S&amp;H trainers need to ensure their qualifications remain up to date and get renewed when required.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Images retrieved from Bing Images (Creative Commons).</a:t>
            </a:r>
            <a:endParaRPr lang="en-US"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81724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307698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is beneficial to safety professionals, VPP representatives, designated S&amp;H training developers, managers, and trainers, as well as others with S&amp;H training responsibilities.</a:t>
            </a: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274063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S&amp;H training is one of the four main elements of OSHA VPP.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ensures all personnel understand their roles and responsibilities in the S&amp;H program, the hazards they may be exposed to, and how to protect themselves and others from those hazards.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must understand your organization’s process for conducting, documenting, tracking, and evaluating the effectiveness of S&amp;H training.</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214240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S&amp;H training helps prevent managers, supervisors, non-supervisory employees, and contractors from being injured or becoming ill due to the hazards of the workplace. In addition, S&amp;H training can enhance their skills and knowledge, and overall, improve their performance at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of S&amp;H training off-the-job</a:t>
            </a:r>
            <a:r>
              <a:rPr lang="en-US" sz="1200" kern="1200" baseline="0" dirty="0">
                <a:solidFill>
                  <a:schemeClr val="tx1"/>
                </a:solidFill>
                <a:effectLst/>
                <a:latin typeface="+mn-lt"/>
                <a:ea typeface="+mn-ea"/>
                <a:cs typeface="+mn-cs"/>
              </a:rPr>
              <a:t> is not a requirement of the VPP S&amp;H training element; however, b</a:t>
            </a:r>
            <a:r>
              <a:rPr lang="en-US" sz="1200" kern="1200" dirty="0">
                <a:solidFill>
                  <a:schemeClr val="tx1"/>
                </a:solidFill>
                <a:effectLst/>
                <a:latin typeface="+mn-lt"/>
                <a:ea typeface="+mn-ea"/>
                <a:cs typeface="+mn-cs"/>
              </a:rPr>
              <a:t>y applying the safety knowledge employees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gain at work to off-the-job situations, employees can also reduce their risk of off-duty injury, and help make their home, family, and community safer.</a:t>
            </a: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26045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Training needs assessment:</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 </a:t>
            </a:r>
            <a:r>
              <a:rPr lang="en-US" sz="1200" kern="1200" dirty="0">
                <a:solidFill>
                  <a:schemeClr val="tx1"/>
                </a:solidFill>
                <a:effectLst/>
                <a:latin typeface="+mn-lt"/>
                <a:ea typeface="+mn-ea"/>
                <a:cs typeface="+mn-cs"/>
              </a:rPr>
              <a:t>evaluation of existing and needed S&amp;H training; analyzes organizational knowledge, skills, and abilities to identify knowledge/training gaps and areas needed for improvement.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Useful guidelines and regulatory information include: OSHA VPP Cooperative and State Programs (CSP) VPP Policies and Procedures Manual, OSHA standards and regulations, OSHA VPP On-Site Report and Worksheet, DoD Service and Agency references, and American National Standards</a:t>
            </a:r>
            <a:r>
              <a:rPr lang="en-US" sz="1200" kern="1200" baseline="0" dirty="0">
                <a:solidFill>
                  <a:schemeClr val="tx1"/>
                </a:solidFill>
                <a:effectLst/>
                <a:latin typeface="+mn-lt"/>
                <a:ea typeface="+mn-ea"/>
                <a:cs typeface="+mn-cs"/>
              </a:rPr>
              <a:t> Institute (</a:t>
            </a:r>
            <a:r>
              <a:rPr lang="en-US" sz="1200" kern="1200" dirty="0">
                <a:solidFill>
                  <a:schemeClr val="tx1"/>
                </a:solidFill>
                <a:effectLst/>
                <a:latin typeface="+mn-lt"/>
                <a:ea typeface="+mn-ea"/>
                <a:cs typeface="+mn-cs"/>
              </a:rPr>
              <a:t>ANSI) Z490.1.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beneficial governmental documents include: Occupational Safety and Health (OSH) Act of 1970 Section 19, 29 CFR 1960 regulations, Executive Order 12196, and OSHA’s Occupational S&amp;H Guidelines for Federal Agencies.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developing and revising S&amp;H training plans and schedules on an annual basis, during process changes, and when the organization introduces new processes or risks.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retrieved</a:t>
            </a:r>
            <a:r>
              <a:rPr lang="en-US" sz="1200" kern="1200" baseline="0" dirty="0">
                <a:solidFill>
                  <a:schemeClr val="tx1"/>
                </a:solidFill>
                <a:effectLst/>
                <a:latin typeface="+mn-lt"/>
                <a:ea typeface="+mn-ea"/>
                <a:cs typeface="+mn-cs"/>
              </a:rPr>
              <a:t> from Bing Images (Creative Commons)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88504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Training administration system:</a:t>
            </a:r>
            <a:r>
              <a:rPr lang="en-US" sz="1200" kern="1200" dirty="0">
                <a:solidFill>
                  <a:schemeClr val="tx1"/>
                </a:solidFill>
                <a:effectLst/>
                <a:latin typeface="+mn-lt"/>
                <a:ea typeface="+mn-ea"/>
                <a:cs typeface="+mn-cs"/>
              </a:rPr>
              <a:t>  A computer-based operating system used to register, track, and monitor training activities.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Maintain personnel S&amp;H training records through your local training system, such as Digital Training Management System (DTMS), Enterprise Safety Applications Management System (ESAMS), the Competency Assessment File (CAF), and Total Employee Development (TED) Training Management System.</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Measures</a:t>
            </a:r>
            <a:r>
              <a:rPr lang="en-US" sz="1200" kern="1200" baseline="0" dirty="0">
                <a:solidFill>
                  <a:schemeClr val="tx1"/>
                </a:solidFill>
                <a:effectLst/>
                <a:latin typeface="+mn-lt"/>
                <a:ea typeface="+mn-ea"/>
                <a:cs typeface="+mn-cs"/>
              </a:rPr>
              <a:t> of training effectiveness relate to testing employee retention of S&amp;H training information. These measures and metrics can be in the form of pre- and post-training tests or quizzes, employee demonstrations, on-the-job evaluations, or other methods. Ensure these measures of effectiveness are documented, showing who evaluated who, what was being evaluated, and the results of the evaluation.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Image retrieved from Microsoft Icons.</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24175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Leadership and management need to be familiar with organizational hazards and the implemented controls to reduce or eliminate hazard exposure at their 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leadership-specific S&amp;H training include: employee motivation, leadership S&amp;H responsibilities, leadership roles in accident/incident</a:t>
            </a:r>
            <a:r>
              <a:rPr lang="en-US" sz="1200" kern="1200" baseline="0" dirty="0">
                <a:solidFill>
                  <a:schemeClr val="tx1"/>
                </a:solidFill>
                <a:effectLst/>
                <a:latin typeface="+mn-lt"/>
                <a:ea typeface="+mn-ea"/>
                <a:cs typeface="+mn-cs"/>
              </a:rPr>
              <a:t> investigation, </a:t>
            </a:r>
            <a:r>
              <a:rPr lang="en-US" sz="1200" kern="1200" dirty="0">
                <a:solidFill>
                  <a:schemeClr val="tx1"/>
                </a:solidFill>
                <a:effectLst/>
                <a:latin typeface="+mn-lt"/>
                <a:ea typeface="+mn-ea"/>
                <a:cs typeface="+mn-cs"/>
              </a:rPr>
              <a:t>and OSHA VPP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Leadership must have a thorough understanding of OSHA VPP requirements to become a Star-recognized 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49999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personnel who may need to be familiar with these topics include S&amp;H managers or specialists, industrial hygienists, and occupational health staff.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S&amp;H staff, or other key personnel, should be able to answer questions regarding the S&amp;H training provided to the workforce.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retrieved from Microsoft Icons.</a:t>
            </a: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78795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Employees need to know the hazards unique to the worksite and their work areas. In addition, employees must understand the controls used to reduce or eliminate those hazards.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Employees also need to be familiar with OSHA VPP fundamentals and their S&amp;H rights and responsibilities outlined on the Federal Agency Occupational S&amp;H Protection for Employees poster.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View a copy of the Federal Agency Occupational S&amp;H Protection for Employees poster at: </a:t>
            </a:r>
            <a:r>
              <a:rPr lang="en-US" sz="1200" u="sng" kern="1200" dirty="0">
                <a:solidFill>
                  <a:schemeClr val="tx1"/>
                </a:solidFill>
                <a:effectLst/>
                <a:latin typeface="+mn-lt"/>
                <a:ea typeface="+mn-ea"/>
                <a:cs typeface="+mn-cs"/>
                <a:hlinkClick r:id="rId3"/>
              </a:rPr>
              <a:t>https://www.osha.gov/Publications/fedposter.html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 additional information on employee rights at: </a:t>
            </a:r>
            <a:r>
              <a:rPr lang="en-US" sz="1200" u="sng" kern="1200" dirty="0">
                <a:solidFill>
                  <a:schemeClr val="tx1"/>
                </a:solidFill>
                <a:effectLst/>
                <a:latin typeface="+mn-lt"/>
                <a:ea typeface="+mn-ea"/>
                <a:cs typeface="+mn-cs"/>
                <a:hlinkClick r:id="rId4"/>
              </a:rPr>
              <a:t>https://www.osha.gov/workers/index.html</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 work procedures may also include workplace inspection and hazard assessment processes and personal protective equipment (PPE) (i.e. gloves, safety shoes</a:t>
            </a:r>
            <a:r>
              <a:rPr lang="en-US" dirty="0"/>
              <a:t>) used </a:t>
            </a:r>
            <a:r>
              <a:rPr lang="en-US" sz="1200" kern="1200" dirty="0">
                <a:solidFill>
                  <a:schemeClr val="tx1"/>
                </a:solidFill>
                <a:effectLst/>
                <a:latin typeface="+mn-lt"/>
                <a:ea typeface="+mn-ea"/>
                <a:cs typeface="+mn-cs"/>
              </a:rPr>
              <a:t>in their work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integrating this training into new employee orientation and ensure contractors receive training from their companies or organizations.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Top image retrieved from Bing Images</a:t>
            </a:r>
            <a:r>
              <a:rPr lang="en-US" sz="1200" kern="1200" baseline="0" dirty="0">
                <a:solidFill>
                  <a:schemeClr val="tx1"/>
                </a:solidFill>
                <a:effectLst/>
                <a:latin typeface="+mn-lt"/>
                <a:ea typeface="+mn-ea"/>
                <a:cs typeface="+mn-cs"/>
              </a:rPr>
              <a:t> (free to share and use license) at: </a:t>
            </a:r>
            <a:r>
              <a:rPr lang="en-US" sz="1200" u="sng" kern="1200" dirty="0">
                <a:solidFill>
                  <a:schemeClr val="tx1"/>
                </a:solidFill>
                <a:effectLst/>
                <a:latin typeface="+mn-lt"/>
                <a:ea typeface="+mn-ea"/>
                <a:cs typeface="+mn-cs"/>
                <a:hlinkClick r:id="rId5"/>
              </a:rPr>
              <a:t>http://illinoisreview.typepad.com/.a/6a00d834515c5469e201b7c6cf9d7a970b-500wi</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Bottom image retrieved </a:t>
            </a:r>
            <a:r>
              <a:rPr lang="en-US" sz="1200" kern="1200" dirty="0">
                <a:solidFill>
                  <a:schemeClr val="tx1"/>
                </a:solidFill>
                <a:effectLst/>
                <a:latin typeface="+mn-lt"/>
                <a:ea typeface="+mn-ea"/>
                <a:cs typeface="+mn-cs"/>
              </a:rPr>
              <a:t>from Bing Images</a:t>
            </a:r>
            <a:r>
              <a:rPr lang="en-US" sz="1200" kern="1200" baseline="0" dirty="0">
                <a:solidFill>
                  <a:schemeClr val="tx1"/>
                </a:solidFill>
                <a:effectLst/>
                <a:latin typeface="+mn-lt"/>
                <a:ea typeface="+mn-ea"/>
                <a:cs typeface="+mn-cs"/>
              </a:rPr>
              <a:t> (free to share and use license) at:</a:t>
            </a:r>
            <a:r>
              <a:rPr lang="en-US" sz="1200"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6"/>
              </a:rPr>
              <a:t>https://policyoptions.irpp.org/wp-content/uploads/sites/2/2017/03/WordPress-Image-construction-workers-new.png</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287876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Software Documentation; August 31, 2022. Other requests shall be referred to Contracts, Code 22560; Space and Naval Warfare Systems Center Pacific; 53560 Hull Street; San Diego, CA 92152.</a:t>
            </a:r>
          </a:p>
          <a:p>
            <a:endParaRPr lang="en-US" sz="6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lacliniquewp.com/checklist-wordpress/" TargetMode="External"/><Relationship Id="rId4" Type="http://schemas.openxmlformats.org/officeDocument/2006/relationships/diagramLayout" Target="../diagrams/layout1.xml"/><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ynextmove.org/vets/profile/summary/29-9011.00?b=F&amp;print=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exels.com/photo/close-up-of-hand-holding-pencil-over-white-background-31646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oodfreephotos.com/business-and-technology/messy-office-desk.jpg.php"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a:noFill/>
          <a:effectLst/>
        </p:spPr>
        <p:txBody>
          <a:bodyPr>
            <a:noAutofit/>
          </a:bodyPr>
          <a:lstStyle/>
          <a:p>
            <a:r>
              <a:rPr lang="en-US" dirty="0"/>
              <a:t>Safety and Health Training</a:t>
            </a:r>
          </a:p>
        </p:txBody>
      </p:sp>
      <p:sp>
        <p:nvSpPr>
          <p:cNvPr id="3" name="Subtitle 2"/>
          <p:cNvSpPr>
            <a:spLocks noGrp="1"/>
          </p:cNvSpPr>
          <p:nvPr>
            <p:ph type="subTitle" idx="1"/>
          </p:nvPr>
        </p:nvSpPr>
        <p:spPr>
          <a:xfrm>
            <a:off x="457199" y="3566160"/>
            <a:ext cx="11274552" cy="548640"/>
          </a:xfrm>
          <a:noFill/>
          <a:effectLst/>
        </p:spPr>
        <p:txBody>
          <a:bodyPr/>
          <a:lstStyle/>
          <a:p>
            <a:r>
              <a:rPr lang="en-US" dirty="0"/>
              <a:t>OSHA VPP</a:t>
            </a:r>
          </a:p>
        </p:txBody>
      </p:sp>
      <p:sp>
        <p:nvSpPr>
          <p:cNvPr id="4" name="Subtitle 2"/>
          <p:cNvSpPr txBox="1">
            <a:spLocks/>
          </p:cNvSpPr>
          <p:nvPr/>
        </p:nvSpPr>
        <p:spPr>
          <a:xfrm>
            <a:off x="1840360" y="4174613"/>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August 2022</a:t>
            </a:r>
          </a:p>
        </p:txBody>
      </p:sp>
    </p:spTree>
    <p:extLst>
      <p:ext uri="{BB962C8B-B14F-4D97-AF65-F5344CB8AC3E}">
        <p14:creationId xmlns:p14="http://schemas.microsoft.com/office/powerpoint/2010/main" val="149941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3" name="Content Placeholder 2"/>
          <p:cNvSpPr>
            <a:spLocks noGrp="1"/>
          </p:cNvSpPr>
          <p:nvPr>
            <p:ph idx="1"/>
          </p:nvPr>
        </p:nvSpPr>
        <p:spPr/>
        <p:txBody>
          <a:bodyPr>
            <a:normAutofit/>
          </a:bodyPr>
          <a:lstStyle/>
          <a:p>
            <a:r>
              <a:rPr lang="en-US" dirty="0"/>
              <a:t>Conduct a S&amp;H training needs assessment</a:t>
            </a:r>
          </a:p>
          <a:p>
            <a:r>
              <a:rPr lang="en-US" dirty="0"/>
              <a:t>Schedule and track S&amp;H training</a:t>
            </a:r>
          </a:p>
          <a:p>
            <a:r>
              <a:rPr lang="en-US" dirty="0"/>
              <a:t>Document training completion</a:t>
            </a:r>
          </a:p>
          <a:p>
            <a:r>
              <a:rPr lang="en-US" dirty="0"/>
              <a:t>Evaluate the effectiveness of S&amp;H training</a:t>
            </a:r>
          </a:p>
          <a:p>
            <a:r>
              <a:rPr lang="en-US" dirty="0"/>
              <a:t>Review and update the training program annually</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graphicFrame>
        <p:nvGraphicFramePr>
          <p:cNvPr id="5" name="Diagram 4"/>
          <p:cNvGraphicFramePr/>
          <p:nvPr>
            <p:extLst>
              <p:ext uri="{D42A27DB-BD31-4B8C-83A1-F6EECF244321}">
                <p14:modId xmlns:p14="http://schemas.microsoft.com/office/powerpoint/2010/main" val="458009671"/>
              </p:ext>
            </p:extLst>
          </p:nvPr>
        </p:nvGraphicFramePr>
        <p:xfrm>
          <a:off x="311085" y="4167415"/>
          <a:ext cx="11651386" cy="178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60864"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Images courtesy of CTC and retrieved from Bing Images</a:t>
            </a:r>
          </a:p>
        </p:txBody>
      </p:sp>
      <p:pic>
        <p:nvPicPr>
          <p:cNvPr id="13" name="Picture 12" descr="A picture containing whiteboard&#10;&#10;Description automatically generated">
            <a:extLst>
              <a:ext uri="{FF2B5EF4-FFF2-40B4-BE49-F238E27FC236}">
                <a16:creationId xmlns:a16="http://schemas.microsoft.com/office/drawing/2014/main" id="{BDEBAA69-D0D3-422F-9025-BC2FCB34FE0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711" b="89759" l="10000" r="98000">
                        <a14:foregroundMark x1="25111" y1="29217" x2="24889" y2="24096"/>
                        <a14:foregroundMark x1="60444" y1="62952" x2="98222" y2="28012"/>
                        <a14:foregroundMark x1="35556" y1="46386" x2="35778" y2="37349"/>
                        <a14:foregroundMark x1="47111" y1="60542" x2="47333" y2="51205"/>
                        <a14:foregroundMark x1="10667" y1="21687" x2="10667" y2="21687"/>
                        <a14:foregroundMark x1="17333" y1="24398" x2="17333" y2="24398"/>
                        <a14:foregroundMark x1="32000" y1="37651" x2="32000" y2="37651"/>
                        <a14:foregroundMark x1="43111" y1="43373" x2="43111" y2="43373"/>
                        <a14:foregroundMark x1="52000" y1="56627" x2="52000" y2="56627"/>
                        <a14:backgroundMark x1="74000" y1="84639" x2="61778" y2="92771"/>
                        <a14:backgroundMark x1="7111" y1="6627" x2="22222" y2="13554"/>
                        <a14:backgroundMark x1="10667" y1="24398" x2="13778" y2="5120"/>
                        <a14:backgroundMark x1="15111" y1="3614" x2="9333" y2="1807"/>
                        <a14:backgroundMark x1="10889" y1="21988" x2="10889" y2="21988"/>
                        <a14:backgroundMark x1="10667" y1="21687" x2="10667" y2="21687"/>
                      </a14:backgroundRemoval>
                    </a14:imgEffect>
                  </a14:imgLayer>
                </a14:imgProps>
              </a:ext>
              <a:ext uri="{837473B0-CC2E-450A-ABE3-18F120FF3D39}">
                <a1611:picAttrSrcUrl xmlns:a1611="http://schemas.microsoft.com/office/drawing/2016/11/main" r:id="rId10"/>
              </a:ext>
            </a:extLst>
          </a:blip>
          <a:stretch>
            <a:fillRect/>
          </a:stretch>
        </p:blipFill>
        <p:spPr>
          <a:xfrm>
            <a:off x="7905750" y="700775"/>
            <a:ext cx="4286250" cy="3162300"/>
          </a:xfrm>
          <a:prstGeom prst="rect">
            <a:avLst/>
          </a:prstGeom>
        </p:spPr>
      </p:pic>
    </p:spTree>
    <p:extLst>
      <p:ext uri="{BB962C8B-B14F-4D97-AF65-F5344CB8AC3E}">
        <p14:creationId xmlns:p14="http://schemas.microsoft.com/office/powerpoint/2010/main" val="317123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S&amp;H Training Needs Assessment</a:t>
            </a:r>
          </a:p>
        </p:txBody>
      </p:sp>
      <p:sp>
        <p:nvSpPr>
          <p:cNvPr id="3" name="Content Placeholder 2"/>
          <p:cNvSpPr>
            <a:spLocks noGrp="1"/>
          </p:cNvSpPr>
          <p:nvPr>
            <p:ph idx="1"/>
          </p:nvPr>
        </p:nvSpPr>
        <p:spPr/>
        <p:txBody>
          <a:bodyPr/>
          <a:lstStyle/>
          <a:p>
            <a:r>
              <a:rPr lang="en-US" dirty="0"/>
              <a:t>Collect information for the assessment</a:t>
            </a:r>
          </a:p>
          <a:p>
            <a:r>
              <a:rPr lang="en-US" dirty="0"/>
              <a:t>Observe work tasks and processes</a:t>
            </a:r>
          </a:p>
          <a:p>
            <a:r>
              <a:rPr lang="en-US" dirty="0"/>
              <a:t>Identify S&amp;H training requirements</a:t>
            </a:r>
          </a:p>
          <a:p>
            <a:r>
              <a:rPr lang="en-US" dirty="0"/>
              <a:t>Recognize the required frequency of training</a:t>
            </a:r>
          </a:p>
          <a:p>
            <a:r>
              <a:rPr lang="en-US" dirty="0"/>
              <a:t>Determine training methods</a:t>
            </a:r>
          </a:p>
          <a:p>
            <a:r>
              <a:rPr lang="en-US" dirty="0"/>
              <a:t>Determine if qualified S&amp;H trainers are available</a:t>
            </a:r>
          </a:p>
          <a:p>
            <a:r>
              <a:rPr lang="en-US" dirty="0"/>
              <a:t>Document the assessment results</a:t>
            </a:r>
          </a:p>
          <a:p>
            <a:r>
              <a:rPr lang="en-US" dirty="0"/>
              <a:t>Use the results to plan and schedule S&amp;H training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6" name="Picture 5" descr="A person in a hard hat holding a tablet&#10;&#10;Description automatically generated with low confidence">
            <a:extLst>
              <a:ext uri="{FF2B5EF4-FFF2-40B4-BE49-F238E27FC236}">
                <a16:creationId xmlns:a16="http://schemas.microsoft.com/office/drawing/2014/main" id="{13068581-95A9-43E6-A269-C2C98DA6B0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538" r="4817"/>
          <a:stretch/>
        </p:blipFill>
        <p:spPr>
          <a:xfrm>
            <a:off x="8463420" y="1844040"/>
            <a:ext cx="3522023" cy="2972699"/>
          </a:xfrm>
          <a:prstGeom prst="rect">
            <a:avLst/>
          </a:prstGeom>
        </p:spPr>
      </p:pic>
      <p:sp>
        <p:nvSpPr>
          <p:cNvPr id="8" name="Rectangle 7">
            <a:extLst>
              <a:ext uri="{FF2B5EF4-FFF2-40B4-BE49-F238E27FC236}">
                <a16:creationId xmlns:a16="http://schemas.microsoft.com/office/drawing/2014/main" id="{9A76E6D3-3CA1-4D1A-BCC6-2D82958F2BB4}"/>
              </a:ext>
            </a:extLst>
          </p:cNvPr>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203726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S&amp;H Training Needs Assessment Example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98321876"/>
              </p:ext>
            </p:extLst>
          </p:nvPr>
        </p:nvGraphicFramePr>
        <p:xfrm>
          <a:off x="665019" y="1799357"/>
          <a:ext cx="11150930" cy="3259285"/>
        </p:xfrm>
        <a:graphic>
          <a:graphicData uri="http://schemas.openxmlformats.org/drawingml/2006/table">
            <a:tbl>
              <a:tblPr firstRow="1" firstCol="1" bandRow="1">
                <a:tableStyleId>{7E9639D4-E3E2-4D34-9284-5A2195B3D0D7}</a:tableStyleId>
              </a:tblPr>
              <a:tblGrid>
                <a:gridCol w="1048942">
                  <a:extLst>
                    <a:ext uri="{9D8B030D-6E8A-4147-A177-3AD203B41FA5}">
                      <a16:colId xmlns:a16="http://schemas.microsoft.com/office/drawing/2014/main" val="20000"/>
                    </a:ext>
                  </a:extLst>
                </a:gridCol>
                <a:gridCol w="1223361">
                  <a:extLst>
                    <a:ext uri="{9D8B030D-6E8A-4147-A177-3AD203B41FA5}">
                      <a16:colId xmlns:a16="http://schemas.microsoft.com/office/drawing/2014/main" val="20001"/>
                    </a:ext>
                  </a:extLst>
                </a:gridCol>
                <a:gridCol w="1260431">
                  <a:extLst>
                    <a:ext uri="{9D8B030D-6E8A-4147-A177-3AD203B41FA5}">
                      <a16:colId xmlns:a16="http://schemas.microsoft.com/office/drawing/2014/main" val="20002"/>
                    </a:ext>
                  </a:extLst>
                </a:gridCol>
                <a:gridCol w="1519931">
                  <a:extLst>
                    <a:ext uri="{9D8B030D-6E8A-4147-A177-3AD203B41FA5}">
                      <a16:colId xmlns:a16="http://schemas.microsoft.com/office/drawing/2014/main" val="20003"/>
                    </a:ext>
                  </a:extLst>
                </a:gridCol>
                <a:gridCol w="1186290">
                  <a:extLst>
                    <a:ext uri="{9D8B030D-6E8A-4147-A177-3AD203B41FA5}">
                      <a16:colId xmlns:a16="http://schemas.microsoft.com/office/drawing/2014/main" val="20004"/>
                    </a:ext>
                  </a:extLst>
                </a:gridCol>
                <a:gridCol w="1374845">
                  <a:extLst>
                    <a:ext uri="{9D8B030D-6E8A-4147-A177-3AD203B41FA5}">
                      <a16:colId xmlns:a16="http://schemas.microsoft.com/office/drawing/2014/main" val="20005"/>
                    </a:ext>
                  </a:extLst>
                </a:gridCol>
                <a:gridCol w="1139315">
                  <a:extLst>
                    <a:ext uri="{9D8B030D-6E8A-4147-A177-3AD203B41FA5}">
                      <a16:colId xmlns:a16="http://schemas.microsoft.com/office/drawing/2014/main" val="20006"/>
                    </a:ext>
                  </a:extLst>
                </a:gridCol>
                <a:gridCol w="1081777">
                  <a:extLst>
                    <a:ext uri="{9D8B030D-6E8A-4147-A177-3AD203B41FA5}">
                      <a16:colId xmlns:a16="http://schemas.microsoft.com/office/drawing/2014/main" val="20007"/>
                    </a:ext>
                  </a:extLst>
                </a:gridCol>
                <a:gridCol w="1316038">
                  <a:extLst>
                    <a:ext uri="{9D8B030D-6E8A-4147-A177-3AD203B41FA5}">
                      <a16:colId xmlns:a16="http://schemas.microsoft.com/office/drawing/2014/main" val="20008"/>
                    </a:ext>
                  </a:extLst>
                </a:gridCol>
              </a:tblGrid>
              <a:tr h="1187533">
                <a:tc>
                  <a:txBody>
                    <a:bodyPr/>
                    <a:lstStyle/>
                    <a:p>
                      <a:pPr marL="0" marR="0" algn="ctr">
                        <a:lnSpc>
                          <a:spcPct val="115000"/>
                        </a:lnSpc>
                        <a:spcBef>
                          <a:spcPts val="0"/>
                        </a:spcBef>
                        <a:spcAft>
                          <a:spcPts val="0"/>
                        </a:spcAft>
                      </a:pPr>
                      <a:r>
                        <a:rPr lang="en-US" sz="1350" dirty="0">
                          <a:effectLst/>
                        </a:rPr>
                        <a:t>S&amp;H Training Topic</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Employee Type</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Related Job Titles/ Series</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Key Knowledge, Skills, or Attitudes Required</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Required</a:t>
                      </a:r>
                    </a:p>
                    <a:p>
                      <a:pPr marL="0" marR="0" algn="ctr">
                        <a:lnSpc>
                          <a:spcPct val="115000"/>
                        </a:lnSpc>
                        <a:spcBef>
                          <a:spcPts val="0"/>
                        </a:spcBef>
                        <a:spcAft>
                          <a:spcPts val="0"/>
                        </a:spcAft>
                      </a:pPr>
                      <a:r>
                        <a:rPr lang="en-US" sz="1350" dirty="0">
                          <a:effectLst/>
                        </a:rPr>
                        <a:t>[Yes/No]</a:t>
                      </a:r>
                    </a:p>
                    <a:p>
                      <a:pPr marL="0" marR="0" algn="ctr">
                        <a:lnSpc>
                          <a:spcPct val="115000"/>
                        </a:lnSpc>
                        <a:spcBef>
                          <a:spcPts val="0"/>
                        </a:spcBef>
                        <a:spcAft>
                          <a:spcPts val="0"/>
                        </a:spcAft>
                      </a:pPr>
                      <a:r>
                        <a:rPr lang="en-US" sz="1350" dirty="0">
                          <a:effectLst/>
                        </a:rPr>
                        <a:t> </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Frequency of S&amp;H Training</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Possible Training Methods</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Number of Staff to be Trained</a:t>
                      </a:r>
                      <a:endParaRPr lang="en-US" sz="135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50" dirty="0">
                          <a:effectLst/>
                        </a:rPr>
                        <a:t>Proposed Training Dates</a:t>
                      </a:r>
                      <a:endParaRPr lang="en-US" sz="135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241725">
                <a:tc>
                  <a:txBody>
                    <a:bodyPr/>
                    <a:lstStyle/>
                    <a:p>
                      <a:pPr marL="0" marR="0">
                        <a:lnSpc>
                          <a:spcPct val="115000"/>
                        </a:lnSpc>
                        <a:spcBef>
                          <a:spcPts val="0"/>
                        </a:spcBef>
                        <a:spcAft>
                          <a:spcPts val="0"/>
                        </a:spcAft>
                      </a:pPr>
                      <a:r>
                        <a:rPr lang="en-US" sz="1200" b="1" dirty="0">
                          <a:effectLst/>
                          <a:latin typeface="+mn-lt"/>
                        </a:rPr>
                        <a:t>Lockout/ Tagout</a:t>
                      </a:r>
                      <a:endParaRPr lang="en-US" sz="1200" b="1" dirty="0">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Full-Time;</a:t>
                      </a:r>
                      <a:r>
                        <a:rPr lang="en-US" sz="1200" baseline="0" dirty="0">
                          <a:effectLst/>
                          <a:latin typeface="+mn-lt"/>
                          <a:ea typeface="Calibri"/>
                          <a:cs typeface="Times New Roman"/>
                        </a:rPr>
                        <a:t> Contractors</a:t>
                      </a:r>
                      <a:endParaRPr lang="en-US" sz="1200" dirty="0">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latin typeface="+mn-lt"/>
                        </a:rPr>
                        <a:t>Maintenance</a:t>
                      </a:r>
                      <a:r>
                        <a:rPr lang="en-US" sz="1200" baseline="0" dirty="0">
                          <a:effectLst/>
                          <a:latin typeface="+mn-lt"/>
                        </a:rPr>
                        <a:t> Personnel</a:t>
                      </a:r>
                      <a:endParaRPr lang="en-US" sz="1200" dirty="0">
                        <a:effectLst/>
                        <a:latin typeface="+mn-lt"/>
                        <a:ea typeface="Calibri"/>
                        <a:cs typeface="Times New Roman"/>
                      </a:endParaRPr>
                    </a:p>
                  </a:txBody>
                  <a:tcPr marL="68580" marR="68580" marT="0" marB="0">
                    <a:solidFill>
                      <a:schemeClr val="bg1"/>
                    </a:solidFill>
                  </a:tcPr>
                </a:tc>
                <a:tc>
                  <a:txBody>
                    <a:bodyPr/>
                    <a:lstStyle/>
                    <a:p>
                      <a:pPr marL="171450" marR="0" indent="-171450">
                        <a:lnSpc>
                          <a:spcPct val="115000"/>
                        </a:lnSpc>
                        <a:spcBef>
                          <a:spcPts val="0"/>
                        </a:spcBef>
                        <a:spcAft>
                          <a:spcPts val="0"/>
                        </a:spcAft>
                        <a:buFont typeface="Arial" pitchFamily="34" charset="0"/>
                        <a:buChar char="•"/>
                      </a:pPr>
                      <a:r>
                        <a:rPr lang="en-US" sz="1200" dirty="0">
                          <a:effectLst/>
                          <a:latin typeface="+mn-lt"/>
                        </a:rPr>
                        <a:t>Difference</a:t>
                      </a:r>
                      <a:r>
                        <a:rPr lang="en-US" sz="1200" baseline="0" dirty="0">
                          <a:effectLst/>
                          <a:latin typeface="+mn-lt"/>
                        </a:rPr>
                        <a:t> between a lock and a tag</a:t>
                      </a:r>
                    </a:p>
                    <a:p>
                      <a:pPr marL="171450" marR="0" indent="-171450">
                        <a:lnSpc>
                          <a:spcPct val="115000"/>
                        </a:lnSpc>
                        <a:spcBef>
                          <a:spcPts val="0"/>
                        </a:spcBef>
                        <a:spcAft>
                          <a:spcPts val="0"/>
                        </a:spcAft>
                        <a:buFont typeface="Arial" pitchFamily="34" charset="0"/>
                        <a:buChar char="•"/>
                      </a:pPr>
                      <a:r>
                        <a:rPr lang="en-US" sz="1200" baseline="0" dirty="0">
                          <a:effectLst/>
                          <a:latin typeface="+mn-lt"/>
                        </a:rPr>
                        <a:t>Applying lockout/tagout to equipment </a:t>
                      </a:r>
                    </a:p>
                  </a:txBody>
                  <a:tcPr marL="68580" marR="68580" marT="0" marB="0">
                    <a:solidFill>
                      <a:schemeClr val="bg1"/>
                    </a:solidFill>
                  </a:tcPr>
                </a:tc>
                <a:tc>
                  <a:txBody>
                    <a:bodyPr/>
                    <a:lstStyle/>
                    <a:p>
                      <a:pPr marL="0" marR="0" algn="ctr">
                        <a:lnSpc>
                          <a:spcPct val="115000"/>
                        </a:lnSpc>
                        <a:spcBef>
                          <a:spcPts val="0"/>
                        </a:spcBef>
                        <a:spcAft>
                          <a:spcPts val="0"/>
                        </a:spcAft>
                      </a:pPr>
                      <a:r>
                        <a:rPr lang="en-US" sz="1200" dirty="0">
                          <a:effectLst/>
                          <a:latin typeface="+mn-lt"/>
                        </a:rPr>
                        <a:t>Yes</a:t>
                      </a:r>
                      <a:endParaRPr lang="en-US" sz="1200" dirty="0">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latin typeface="+mn-lt"/>
                        </a:rPr>
                        <a:t>Annually</a:t>
                      </a:r>
                      <a:endParaRPr lang="en-US" sz="1200" dirty="0">
                        <a:effectLst/>
                        <a:latin typeface="+mn-lt"/>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latin typeface="+mn-lt"/>
                        </a:rPr>
                        <a:t>Instructor-led,</a:t>
                      </a:r>
                      <a:r>
                        <a:rPr lang="en-US" sz="1200" baseline="0" dirty="0">
                          <a:effectLst/>
                          <a:latin typeface="+mn-lt"/>
                        </a:rPr>
                        <a:t> hands-on</a:t>
                      </a:r>
                      <a:endParaRPr lang="en-US" sz="1200" dirty="0">
                        <a:effectLst/>
                        <a:latin typeface="+mn-lt"/>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200" dirty="0">
                          <a:effectLst/>
                          <a:latin typeface="+mn-lt"/>
                        </a:rPr>
                        <a:t>3</a:t>
                      </a:r>
                      <a:endParaRPr lang="en-US" sz="1200" dirty="0">
                        <a:effectLst/>
                        <a:latin typeface="+mn-lt"/>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200" dirty="0">
                          <a:effectLst/>
                          <a:latin typeface="+mn-lt"/>
                        </a:rPr>
                        <a:t>Jan 2023</a:t>
                      </a:r>
                      <a:endParaRPr lang="en-US" sz="1200" dirty="0">
                        <a:effectLst/>
                        <a:latin typeface="+mn-lt"/>
                        <a:ea typeface="Calibri"/>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517683">
                <a:tc>
                  <a:txBody>
                    <a:bodyPr/>
                    <a:lstStyle/>
                    <a:p>
                      <a:pPr marL="0" marR="0">
                        <a:lnSpc>
                          <a:spcPct val="115000"/>
                        </a:lnSpc>
                        <a:spcBef>
                          <a:spcPts val="0"/>
                        </a:spcBef>
                        <a:spcAft>
                          <a:spcPts val="0"/>
                        </a:spcAft>
                      </a:pPr>
                      <a:r>
                        <a:rPr lang="en-US" sz="1200" dirty="0">
                          <a:effectLst/>
                        </a:rPr>
                        <a:t>Lockout/</a:t>
                      </a:r>
                      <a:br>
                        <a:rPr lang="en-US" sz="1200" dirty="0">
                          <a:effectLst/>
                        </a:rPr>
                      </a:br>
                      <a:r>
                        <a:rPr lang="en-US" sz="1200" dirty="0">
                          <a:effectLst/>
                        </a:rPr>
                        <a:t>Tagout Awareness</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rPr>
                        <a:t> Full-Time</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rPr>
                        <a:t>Heavy Vehicle Mechanics</a:t>
                      </a:r>
                      <a:endParaRPr lang="en-US" sz="1200" dirty="0">
                        <a:effectLst/>
                        <a:latin typeface="Calibri"/>
                        <a:ea typeface="Calibri"/>
                        <a:cs typeface="Times New Roman"/>
                      </a:endParaRPr>
                    </a:p>
                  </a:txBody>
                  <a:tcPr marL="68580" marR="68580" marT="0" marB="0">
                    <a:solidFill>
                      <a:schemeClr val="bg1"/>
                    </a:solidFill>
                  </a:tcPr>
                </a:tc>
                <a:tc>
                  <a:txBody>
                    <a:bodyPr/>
                    <a:lstStyle/>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aseline="0" dirty="0">
                          <a:effectLst/>
                          <a:latin typeface="+mn-lt"/>
                        </a:rPr>
                        <a:t>What is lockout/tagout</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aseline="0" dirty="0">
                          <a:effectLst/>
                          <a:latin typeface="+mn-lt"/>
                        </a:rPr>
                        <a:t>How it impacts them and others</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200" dirty="0">
                          <a:effectLst/>
                        </a:rPr>
                        <a:t> Yes</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rPr>
                        <a:t> Annually</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dirty="0">
                          <a:effectLst/>
                        </a:rPr>
                        <a:t>Online</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200" dirty="0">
                          <a:effectLst/>
                        </a:rPr>
                        <a:t> 10</a:t>
                      </a:r>
                      <a:endParaRPr lang="en-US" sz="120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200" dirty="0">
                          <a:effectLst/>
                        </a:rPr>
                        <a:t>Jan 2023</a:t>
                      </a:r>
                      <a:endParaRPr lang="en-US" sz="1200" dirty="0">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3760864" y="6367728"/>
            <a:ext cx="4751827" cy="250011"/>
          </a:xfrm>
          <a:prstGeom prst="rect">
            <a:avLst/>
          </a:prstGeom>
        </p:spPr>
        <p:txBody>
          <a:bodyPr wrap="square">
            <a:spAutoFit/>
          </a:bodyPr>
          <a:lstStyle/>
          <a:p>
            <a:pPr algn="ctr"/>
            <a:r>
              <a:rPr lang="en-US" sz="1000" dirty="0">
                <a:solidFill>
                  <a:schemeClr val="tx1">
                    <a:lumMod val="50000"/>
                    <a:lumOff val="50000"/>
                  </a:schemeClr>
                </a:solidFill>
              </a:rPr>
              <a:t>Graphic courtesy of CTC</a:t>
            </a:r>
          </a:p>
        </p:txBody>
      </p:sp>
    </p:spTree>
    <p:extLst>
      <p:ext uri="{BB962C8B-B14F-4D97-AF65-F5344CB8AC3E}">
        <p14:creationId xmlns:p14="http://schemas.microsoft.com/office/powerpoint/2010/main" val="243523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Scheduling &amp; Tracking S&amp;H Training</a:t>
            </a:r>
          </a:p>
        </p:txBody>
      </p:sp>
      <p:sp>
        <p:nvSpPr>
          <p:cNvPr id="3" name="Content Placeholder 2"/>
          <p:cNvSpPr>
            <a:spLocks noGrp="1"/>
          </p:cNvSpPr>
          <p:nvPr>
            <p:ph idx="1"/>
          </p:nvPr>
        </p:nvSpPr>
        <p:spPr/>
        <p:txBody>
          <a:bodyPr>
            <a:normAutofit/>
          </a:bodyPr>
          <a:lstStyle/>
          <a:p>
            <a:r>
              <a:rPr lang="en-US" dirty="0"/>
              <a:t>Identify the system(s) used to schedule and track S&amp;H training completion</a:t>
            </a:r>
          </a:p>
          <a:p>
            <a:r>
              <a:rPr lang="en-US" dirty="0"/>
              <a:t>Incorporate required S&amp;H training into the scheduling and tracking system for all employees</a:t>
            </a:r>
          </a:p>
          <a:p>
            <a:r>
              <a:rPr lang="en-US" dirty="0"/>
              <a:t>Schedule S&amp;H training courses</a:t>
            </a:r>
          </a:p>
          <a:p>
            <a:r>
              <a:rPr lang="en-US" dirty="0"/>
              <a:t>Use a system(s) to notify employees of scheduled training</a:t>
            </a:r>
          </a:p>
          <a:p>
            <a:r>
              <a:rPr lang="en-US" dirty="0"/>
              <a:t>Track training attendance and completion</a:t>
            </a:r>
          </a:p>
          <a:p>
            <a:r>
              <a:rPr lang="en-US" dirty="0"/>
              <a:t>Reschedule S&amp;H training, as needed</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84472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S&amp;H Training Completion</a:t>
            </a:r>
          </a:p>
        </p:txBody>
      </p:sp>
      <p:sp>
        <p:nvSpPr>
          <p:cNvPr id="3" name="Content Placeholder 2"/>
          <p:cNvSpPr>
            <a:spLocks noGrp="1"/>
          </p:cNvSpPr>
          <p:nvPr>
            <p:ph idx="1"/>
          </p:nvPr>
        </p:nvSpPr>
        <p:spPr>
          <a:xfrm>
            <a:off x="230719" y="955040"/>
            <a:ext cx="6605988" cy="5029200"/>
          </a:xfrm>
        </p:spPr>
        <p:txBody>
          <a:bodyPr>
            <a:normAutofit/>
          </a:bodyPr>
          <a:lstStyle/>
          <a:p>
            <a:r>
              <a:rPr lang="en-US" dirty="0"/>
              <a:t>Attendance rosters should include:</a:t>
            </a:r>
          </a:p>
          <a:p>
            <a:pPr lvl="1"/>
            <a:r>
              <a:rPr lang="en-US" dirty="0"/>
              <a:t>Date(s) of S&amp;H training</a:t>
            </a:r>
          </a:p>
          <a:p>
            <a:pPr lvl="1"/>
            <a:r>
              <a:rPr lang="en-US" dirty="0"/>
              <a:t>Course title</a:t>
            </a:r>
          </a:p>
          <a:p>
            <a:pPr lvl="1"/>
            <a:r>
              <a:rPr lang="en-US" dirty="0"/>
              <a:t>Trainer name</a:t>
            </a:r>
          </a:p>
          <a:p>
            <a:pPr lvl="1"/>
            <a:r>
              <a:rPr lang="en-US" dirty="0"/>
              <a:t>Attendee names and signatures</a:t>
            </a:r>
          </a:p>
          <a:p>
            <a:pPr lvl="1"/>
            <a:r>
              <a:rPr lang="en-US" dirty="0"/>
              <a:t>Other identifying information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55" t="1867" r="5688"/>
          <a:stretch/>
        </p:blipFill>
        <p:spPr bwMode="auto">
          <a:xfrm>
            <a:off x="7232071" y="919414"/>
            <a:ext cx="4061361" cy="515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31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S&amp;H Training Completion</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Generate S&amp;H training completion records, certificates, and other documentation for attendees</a:t>
            </a:r>
          </a:p>
          <a:p>
            <a:r>
              <a:rPr lang="en-US" dirty="0"/>
              <a:t>Prepare formal certifications for technical S&amp;H training</a:t>
            </a:r>
          </a:p>
          <a:p>
            <a:r>
              <a:rPr lang="en-US" dirty="0"/>
              <a:t>Ensure all employees have completed </a:t>
            </a:r>
            <a:br>
              <a:rPr lang="en-US" dirty="0"/>
            </a:br>
            <a:r>
              <a:rPr lang="en-US" dirty="0"/>
              <a:t>assigned S&amp;H training</a:t>
            </a:r>
          </a:p>
          <a:p>
            <a:r>
              <a:rPr lang="en-US" dirty="0"/>
              <a:t>Produce S&amp;H training metrics</a:t>
            </a:r>
          </a:p>
        </p:txBody>
      </p:sp>
      <p:sp>
        <p:nvSpPr>
          <p:cNvPr id="4" name="Slide Number Placeholder 3"/>
          <p:cNvSpPr>
            <a:spLocks noGrp="1"/>
          </p:cNvSpPr>
          <p:nvPr>
            <p:ph type="sldNum" sz="quarter" idx="4"/>
          </p:nvPr>
        </p:nvSpPr>
        <p:spPr>
          <a:xfrm>
            <a:off x="242813" y="6310170"/>
            <a:ext cx="2133600" cy="365125"/>
          </a:xfrm>
        </p:spPr>
        <p:txBody>
          <a:bodyPr/>
          <a:lstStyle/>
          <a:p>
            <a:fld id="{EC6B01B9-2AD7-FF46-ADAD-E0B0ABE832D6}" type="slidenum">
              <a:rPr lang="en-US" smtClean="0"/>
              <a:pPr/>
              <a:t>15</a:t>
            </a:fld>
            <a:endParaRPr lang="en-US" dirty="0"/>
          </a:p>
        </p:txBody>
      </p:sp>
      <p:sp>
        <p:nvSpPr>
          <p:cNvPr id="5" name="Rectangle 4"/>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1026" name="Picture 2" descr="http://farm4.staticflickr.com/3224/3075468374_35a67039c8_z.jpg?zz=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67" b="96267" l="10000" r="99200">
                        <a14:foregroundMark x1="24200" y1="8800" x2="53600" y2="9600"/>
                        <a14:foregroundMark x1="53600" y1="9600" x2="72200" y2="5867"/>
                        <a14:foregroundMark x1="88000" y1="66133" x2="94200" y2="96533"/>
                        <a14:foregroundMark x1="99200" y1="96000" x2="98000" y2="94400"/>
                        <a14:foregroundMark x1="30200" y1="6667" x2="30200" y2="6667"/>
                        <a14:foregroundMark x1="44600" y1="5600" x2="44600" y2="5600"/>
                        <a14:foregroundMark x1="74000" y1="4267" x2="74000" y2="4267"/>
                      </a14:backgroundRemoval>
                    </a14:imgEffect>
                  </a14:imgLayer>
                </a14:imgProps>
              </a:ext>
              <a:ext uri="{28A0092B-C50C-407E-A947-70E740481C1C}">
                <a14:useLocalDpi xmlns:a14="http://schemas.microsoft.com/office/drawing/2010/main" val="0"/>
              </a:ext>
            </a:extLst>
          </a:blip>
          <a:srcRect/>
          <a:stretch>
            <a:fillRect/>
          </a:stretch>
        </p:blipFill>
        <p:spPr bwMode="auto">
          <a:xfrm>
            <a:off x="6023430" y="3178629"/>
            <a:ext cx="3938751" cy="295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1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S&amp;H Training Effectiveness Evaluation</a:t>
            </a:r>
          </a:p>
        </p:txBody>
      </p:sp>
      <p:sp>
        <p:nvSpPr>
          <p:cNvPr id="3" name="Content Placeholder 2"/>
          <p:cNvSpPr>
            <a:spLocks noGrp="1"/>
          </p:cNvSpPr>
          <p:nvPr>
            <p:ph idx="1"/>
          </p:nvPr>
        </p:nvSpPr>
        <p:spPr/>
        <p:txBody>
          <a:bodyPr>
            <a:normAutofit/>
          </a:bodyPr>
          <a:lstStyle/>
          <a:p>
            <a:r>
              <a:rPr lang="en-US" dirty="0"/>
              <a:t>Distribute student evaluations to rate the course and instructor</a:t>
            </a:r>
          </a:p>
          <a:p>
            <a:r>
              <a:rPr lang="en-US" dirty="0"/>
              <a:t>Test S&amp;H training knowledge</a:t>
            </a:r>
          </a:p>
          <a:p>
            <a:pPr lvl="1"/>
            <a:r>
              <a:rPr lang="en-US" dirty="0"/>
              <a:t>Conduct informal and formal interviews of trainees</a:t>
            </a:r>
          </a:p>
          <a:p>
            <a:pPr lvl="1"/>
            <a:r>
              <a:rPr lang="en-US" dirty="0"/>
              <a:t>Hold employee-led demonstrations to show their understanding in the classroom</a:t>
            </a:r>
          </a:p>
          <a:p>
            <a:pPr lvl="1"/>
            <a:r>
              <a:rPr lang="en-US" dirty="0"/>
              <a:t>Observe trainees out working to determine if safe work practices are used</a:t>
            </a:r>
          </a:p>
          <a:p>
            <a:pPr lvl="1"/>
            <a:r>
              <a:rPr lang="en-US" dirty="0"/>
              <a:t>Distribute pre- and post-training quizzes</a:t>
            </a:r>
          </a:p>
          <a:p>
            <a:r>
              <a:rPr lang="en-US" dirty="0"/>
              <a:t>Document all forms of evaluation and retention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Tree>
    <p:extLst>
      <p:ext uri="{BB962C8B-B14F-4D97-AF65-F5344CB8AC3E}">
        <p14:creationId xmlns:p14="http://schemas.microsoft.com/office/powerpoint/2010/main" val="303236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Reviews &amp; Updates</a:t>
            </a:r>
          </a:p>
        </p:txBody>
      </p:sp>
      <p:sp>
        <p:nvSpPr>
          <p:cNvPr id="3" name="Content Placeholder 2"/>
          <p:cNvSpPr>
            <a:spLocks noGrp="1"/>
          </p:cNvSpPr>
          <p:nvPr>
            <p:ph idx="1"/>
          </p:nvPr>
        </p:nvSpPr>
        <p:spPr>
          <a:xfrm>
            <a:off x="230719" y="955040"/>
            <a:ext cx="7365806" cy="5029200"/>
          </a:xfrm>
        </p:spPr>
        <p:txBody>
          <a:bodyPr>
            <a:normAutofit/>
          </a:bodyPr>
          <a:lstStyle/>
          <a:p>
            <a:r>
              <a:rPr lang="en-US" dirty="0"/>
              <a:t>Review all S&amp;H training content for accuracy and currency</a:t>
            </a:r>
          </a:p>
          <a:p>
            <a:r>
              <a:rPr lang="en-US" dirty="0"/>
              <a:t>Assess the need for additional/new required training</a:t>
            </a:r>
          </a:p>
          <a:p>
            <a:r>
              <a:rPr lang="en-US" dirty="0"/>
              <a:t>Evaluate training completion and attendance records</a:t>
            </a:r>
          </a:p>
          <a:p>
            <a:r>
              <a:rPr lang="en-US" dirty="0"/>
              <a:t>Assess absenteeism and missed training</a:t>
            </a:r>
          </a:p>
          <a:p>
            <a:r>
              <a:rPr lang="en-US" dirty="0"/>
              <a:t>Ensure S&amp;H trainer qualifications are </a:t>
            </a:r>
            <a:br>
              <a:rPr lang="en-US" dirty="0"/>
            </a:br>
            <a:r>
              <a:rPr lang="en-US" dirty="0"/>
              <a:t>up-to-date</a:t>
            </a:r>
          </a:p>
        </p:txBody>
      </p:sp>
      <p:sp>
        <p:nvSpPr>
          <p:cNvPr id="4" name="Slide Number Placeholder 3"/>
          <p:cNvSpPr>
            <a:spLocks noGrp="1"/>
          </p:cNvSpPr>
          <p:nvPr>
            <p:ph type="sldNum" sz="quarter" idx="4"/>
          </p:nvPr>
        </p:nvSpPr>
        <p:spPr>
          <a:xfrm>
            <a:off x="230719" y="6310171"/>
            <a:ext cx="2133600" cy="365125"/>
          </a:xfrm>
        </p:spPr>
        <p:txBody>
          <a:bodyPr/>
          <a:lstStyle/>
          <a:p>
            <a:fld id="{EC6B01B9-2AD7-FF46-ADAD-E0B0ABE832D6}" type="slidenum">
              <a:rPr lang="en-US" smtClean="0"/>
              <a:pPr/>
              <a:t>17</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7" name="Picture 6" descr="A person writing on a whiteboard&#10;&#10;Description automatically generated with low confidence">
            <a:extLst>
              <a:ext uri="{FF2B5EF4-FFF2-40B4-BE49-F238E27FC236}">
                <a16:creationId xmlns:a16="http://schemas.microsoft.com/office/drawing/2014/main" id="{ECE0FFBE-A38F-4928-913A-7695CE9029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40186" y="1841599"/>
            <a:ext cx="5561830" cy="4293732"/>
          </a:xfrm>
          <a:prstGeom prst="rect">
            <a:avLst/>
          </a:prstGeom>
          <a:effectLst>
            <a:outerShdw blurRad="152400" dist="190500" dir="5400000" sx="90000" sy="-19000" rotWithShape="0">
              <a:prstClr val="black">
                <a:alpha val="15000"/>
              </a:prstClr>
            </a:outerShdw>
          </a:effectLst>
        </p:spPr>
      </p:pic>
      <p:sp>
        <p:nvSpPr>
          <p:cNvPr id="8" name="Rectangle 7">
            <a:extLst>
              <a:ext uri="{FF2B5EF4-FFF2-40B4-BE49-F238E27FC236}">
                <a16:creationId xmlns:a16="http://schemas.microsoft.com/office/drawing/2014/main" id="{ED842047-8925-47D2-B83D-E32168E75D1F}"/>
              </a:ext>
            </a:extLst>
          </p:cNvPr>
          <p:cNvSpPr/>
          <p:nvPr/>
        </p:nvSpPr>
        <p:spPr>
          <a:xfrm>
            <a:off x="8015845" y="2451978"/>
            <a:ext cx="3235149"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0000"/>
                </a:solidFill>
              </a:rPr>
              <a:t>Annual</a:t>
            </a:r>
            <a:br>
              <a:rPr lang="en-US" sz="6000" b="1" dirty="0">
                <a:ln/>
                <a:solidFill>
                  <a:srgbClr val="FF0000"/>
                </a:solidFill>
              </a:rPr>
            </a:br>
            <a:r>
              <a:rPr lang="en-US" sz="6000" b="1" dirty="0">
                <a:ln/>
                <a:solidFill>
                  <a:srgbClr val="FF0000"/>
                </a:solidFill>
              </a:rPr>
              <a:t>Review</a:t>
            </a:r>
          </a:p>
        </p:txBody>
      </p:sp>
    </p:spTree>
    <p:extLst>
      <p:ext uri="{BB962C8B-B14F-4D97-AF65-F5344CB8AC3E}">
        <p14:creationId xmlns:p14="http://schemas.microsoft.com/office/powerpoint/2010/main" val="360203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In this presentation, you learned to:</a:t>
            </a:r>
          </a:p>
          <a:p>
            <a:pPr lvl="1"/>
            <a:r>
              <a:rPr lang="en-US" dirty="0"/>
              <a:t>Summarize the background and importance of S&amp;H training</a:t>
            </a:r>
          </a:p>
          <a:p>
            <a:pPr lvl="1"/>
            <a:r>
              <a:rPr lang="en-US" dirty="0"/>
              <a:t>List S&amp;H training-related documentation</a:t>
            </a:r>
          </a:p>
          <a:p>
            <a:pPr lvl="1"/>
            <a:r>
              <a:rPr lang="en-US" dirty="0"/>
              <a:t>Describe the knowledge leadership/management, key personnel, and the workforce should have regarding S&amp;H training</a:t>
            </a:r>
          </a:p>
          <a:p>
            <a:pPr lvl="1"/>
            <a:r>
              <a:rPr lang="en-US" dirty="0"/>
              <a:t>Identify S&amp;H training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Tree>
    <p:extLst>
      <p:ext uri="{BB962C8B-B14F-4D97-AF65-F5344CB8AC3E}">
        <p14:creationId xmlns:p14="http://schemas.microsoft.com/office/powerpoint/2010/main" val="1549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Objectives</a:t>
            </a:r>
          </a:p>
        </p:txBody>
      </p:sp>
      <p:sp>
        <p:nvSpPr>
          <p:cNvPr id="3" name="Content Placeholder 2"/>
          <p:cNvSpPr>
            <a:spLocks noGrp="1"/>
          </p:cNvSpPr>
          <p:nvPr>
            <p:ph idx="1"/>
          </p:nvPr>
        </p:nvSpPr>
        <p:spPr/>
        <p:txBody>
          <a:bodyPr>
            <a:normAutofit/>
          </a:bodyPr>
          <a:lstStyle/>
          <a:p>
            <a:r>
              <a:rPr lang="en-US" dirty="0"/>
              <a:t>In this presentation, you will learn to:</a:t>
            </a:r>
          </a:p>
          <a:p>
            <a:pPr lvl="1"/>
            <a:r>
              <a:rPr lang="en-US" dirty="0"/>
              <a:t>Summarize the background and importance of S&amp;H training</a:t>
            </a:r>
          </a:p>
          <a:p>
            <a:pPr lvl="1"/>
            <a:r>
              <a:rPr lang="en-US" dirty="0"/>
              <a:t>List S&amp;H training-related documentation</a:t>
            </a:r>
          </a:p>
          <a:p>
            <a:pPr lvl="1"/>
            <a:r>
              <a:rPr lang="en-US" dirty="0"/>
              <a:t>Describe the knowledge leadership/management, key personnel, and the workforce should have regarding S&amp;H training</a:t>
            </a:r>
          </a:p>
          <a:p>
            <a:pPr lvl="1"/>
            <a:r>
              <a:rPr lang="en-US" dirty="0"/>
              <a:t>Identify S&amp;H training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08981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Included in the S&amp;H training criteria for VPP</a:t>
            </a:r>
          </a:p>
          <a:p>
            <a:r>
              <a:rPr lang="en-US" dirty="0"/>
              <a:t>Assesses the S&amp;H training needs for all levels of employees</a:t>
            </a:r>
          </a:p>
          <a:p>
            <a:r>
              <a:rPr lang="en-US" dirty="0"/>
              <a:t>Requires all employees receive training on S&amp;H hazards and associated controls</a:t>
            </a:r>
          </a:p>
          <a:p>
            <a:r>
              <a:rPr lang="en-US" dirty="0"/>
              <a:t>Uses qualified trainers to conduct S&amp;H training</a:t>
            </a:r>
          </a:p>
          <a:p>
            <a:r>
              <a:rPr lang="en-US" dirty="0"/>
              <a:t>Documents all S&amp;H training</a:t>
            </a:r>
          </a:p>
          <a:p>
            <a:r>
              <a:rPr lang="en-US" dirty="0"/>
              <a:t>Measures S&amp;H training effectiveness</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Tree>
    <p:extLst>
      <p:ext uri="{BB962C8B-B14F-4D97-AF65-F5344CB8AC3E}">
        <p14:creationId xmlns:p14="http://schemas.microsoft.com/office/powerpoint/2010/main" val="312031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3" name="Content Placeholder 2"/>
          <p:cNvSpPr>
            <a:spLocks noGrp="1"/>
          </p:cNvSpPr>
          <p:nvPr>
            <p:ph idx="1"/>
          </p:nvPr>
        </p:nvSpPr>
        <p:spPr/>
        <p:txBody>
          <a:bodyPr/>
          <a:lstStyle/>
          <a:p>
            <a:r>
              <a:rPr lang="en-US" dirty="0"/>
              <a:t>Helps prevent work-related injuries and illnesses</a:t>
            </a:r>
          </a:p>
          <a:p>
            <a:r>
              <a:rPr lang="en-US" dirty="0"/>
              <a:t>Assesses the need for specific S&amp;H training topics</a:t>
            </a:r>
          </a:p>
          <a:p>
            <a:r>
              <a:rPr lang="en-US" dirty="0"/>
              <a:t>Ensures personnel at all levels are trained on their S&amp;H responsibilities</a:t>
            </a:r>
          </a:p>
          <a:p>
            <a:r>
              <a:rPr lang="en-US" dirty="0"/>
              <a:t>Strengthens safety skills and knowledge</a:t>
            </a:r>
          </a:p>
          <a:p>
            <a:r>
              <a:rPr lang="en-US" dirty="0"/>
              <a:t>Improves employee performance</a:t>
            </a:r>
          </a:p>
          <a:p>
            <a:r>
              <a:rPr lang="en-US" dirty="0"/>
              <a:t>Provides knowledge to improve safety in off-the-job situations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Tree>
    <p:extLst>
      <p:ext uri="{BB962C8B-B14F-4D97-AF65-F5344CB8AC3E}">
        <p14:creationId xmlns:p14="http://schemas.microsoft.com/office/powerpoint/2010/main" val="175239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a:xfrm>
            <a:off x="230719" y="955040"/>
            <a:ext cx="7638663" cy="5029200"/>
          </a:xfrm>
        </p:spPr>
        <p:txBody>
          <a:bodyPr/>
          <a:lstStyle/>
          <a:p>
            <a:r>
              <a:rPr lang="en-US" dirty="0"/>
              <a:t>Site-specific S&amp;H program</a:t>
            </a:r>
          </a:p>
          <a:p>
            <a:r>
              <a:rPr lang="en-US" dirty="0"/>
              <a:t>S&amp;H training needs assessments</a:t>
            </a:r>
          </a:p>
          <a:p>
            <a:r>
              <a:rPr lang="en-US" dirty="0"/>
              <a:t>S&amp;H training plans and schedules</a:t>
            </a:r>
          </a:p>
          <a:p>
            <a:r>
              <a:rPr lang="en-US" dirty="0"/>
              <a:t>Annual reviews of S&amp;H training content</a:t>
            </a:r>
          </a:p>
          <a:p>
            <a:r>
              <a:rPr lang="en-US" dirty="0"/>
              <a:t>Qualifications of designated S&amp;H trainers</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7" name="Picture 6">
            <a:extLst>
              <a:ext uri="{FF2B5EF4-FFF2-40B4-BE49-F238E27FC236}">
                <a16:creationId xmlns:a16="http://schemas.microsoft.com/office/drawing/2014/main" id="{02A9B213-C54B-4019-9F43-614D1BEF6D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25" b="97500" l="2931" r="95428">
                        <a14:foregroundMark x1="41383" y1="9583" x2="46776" y2="8333"/>
                        <a14:foregroundMark x1="8324" y1="47500" x2="9261" y2="71042"/>
                        <a14:foregroundMark x1="9261" y1="71042" x2="6565" y2="83542"/>
                        <a14:foregroundMark x1="6565" y1="83542" x2="8675" y2="94167"/>
                        <a14:foregroundMark x1="5158" y1="48125" x2="5158" y2="48125"/>
                        <a14:foregroundMark x1="4689" y1="55833" x2="4689" y2="55833"/>
                        <a14:foregroundMark x1="4338" y1="62708" x2="4338" y2="62708"/>
                        <a14:foregroundMark x1="4103" y1="56458" x2="4103" y2="56458"/>
                        <a14:foregroundMark x1="3048" y1="82708" x2="3048" y2="82708"/>
                        <a14:foregroundMark x1="89801" y1="40833" x2="91442" y2="96042"/>
                        <a14:foregroundMark x1="81008" y1="68958" x2="72216" y2="90208"/>
                        <a14:foregroundMark x1="74209" y1="97708" x2="74209" y2="97708"/>
                        <a14:foregroundMark x1="93200" y1="54375" x2="93200" y2="54375"/>
                        <a14:foregroundMark x1="92849" y1="71250" x2="92849" y2="71250"/>
                        <a14:foregroundMark x1="93318" y1="74375" x2="93318" y2="74375"/>
                        <a14:foregroundMark x1="95428" y1="60833" x2="95428" y2="60833"/>
                        <a14:backgroundMark x1="88628" y1="99167" x2="94256" y2="99167"/>
                      </a14:backgroundRemoval>
                    </a14:imgEffect>
                  </a14:imgLayer>
                </a14:imgProps>
              </a:ext>
              <a:ext uri="{837473B0-CC2E-450A-ABE3-18F120FF3D39}">
                <a1611:picAttrSrcUrl xmlns:a1611="http://schemas.microsoft.com/office/drawing/2016/11/main" r:id="rId5"/>
              </a:ext>
            </a:extLst>
          </a:blip>
          <a:stretch>
            <a:fillRect/>
          </a:stretch>
        </p:blipFill>
        <p:spPr>
          <a:xfrm>
            <a:off x="6129258" y="2671945"/>
            <a:ext cx="6055047" cy="3407295"/>
          </a:xfrm>
          <a:prstGeom prst="rect">
            <a:avLst/>
          </a:prstGeom>
        </p:spPr>
      </p:pic>
    </p:spTree>
    <p:extLst>
      <p:ext uri="{BB962C8B-B14F-4D97-AF65-F5344CB8AC3E}">
        <p14:creationId xmlns:p14="http://schemas.microsoft.com/office/powerpoint/2010/main" val="273372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a:xfrm>
            <a:off x="230719" y="955040"/>
            <a:ext cx="11731752" cy="5029200"/>
          </a:xfrm>
        </p:spPr>
        <p:txBody>
          <a:bodyPr/>
          <a:lstStyle/>
          <a:p>
            <a:r>
              <a:rPr lang="en-US" dirty="0"/>
              <a:t>Personnel S&amp;H training records</a:t>
            </a:r>
          </a:p>
          <a:p>
            <a:r>
              <a:rPr lang="en-US" dirty="0"/>
              <a:t>S&amp;H training administration system</a:t>
            </a:r>
          </a:p>
          <a:p>
            <a:r>
              <a:rPr lang="en-US" dirty="0"/>
              <a:t>S&amp;H training evaluation forms</a:t>
            </a:r>
          </a:p>
          <a:p>
            <a:r>
              <a:rPr lang="en-US" dirty="0"/>
              <a:t>Measures of S&amp;H training effectiveness</a:t>
            </a:r>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Images retrieved from Microsoft</a:t>
            </a:r>
          </a:p>
        </p:txBody>
      </p:sp>
      <p:pic>
        <p:nvPicPr>
          <p:cNvPr id="7" name="Graphic 6" descr="Address Book outline">
            <a:extLst>
              <a:ext uri="{FF2B5EF4-FFF2-40B4-BE49-F238E27FC236}">
                <a16:creationId xmlns:a16="http://schemas.microsoft.com/office/drawing/2014/main" id="{8957BD85-CEE7-449A-9D10-AB667F5E4F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4848" y="4118584"/>
            <a:ext cx="1371600" cy="1371600"/>
          </a:xfrm>
          <a:prstGeom prst="rect">
            <a:avLst/>
          </a:prstGeom>
        </p:spPr>
      </p:pic>
      <p:pic>
        <p:nvPicPr>
          <p:cNvPr id="11" name="Graphic 10" descr="Open book outline">
            <a:extLst>
              <a:ext uri="{FF2B5EF4-FFF2-40B4-BE49-F238E27FC236}">
                <a16:creationId xmlns:a16="http://schemas.microsoft.com/office/drawing/2014/main" id="{6A427A77-B575-49D9-B485-56B6E7257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3040" y="4118584"/>
            <a:ext cx="1371600" cy="1371600"/>
          </a:xfrm>
          <a:prstGeom prst="rect">
            <a:avLst/>
          </a:prstGeom>
        </p:spPr>
      </p:pic>
      <p:pic>
        <p:nvPicPr>
          <p:cNvPr id="8" name="Graphic 7" descr="Document outline">
            <a:extLst>
              <a:ext uri="{FF2B5EF4-FFF2-40B4-BE49-F238E27FC236}">
                <a16:creationId xmlns:a16="http://schemas.microsoft.com/office/drawing/2014/main" id="{4D8B85A2-6FE4-4E8A-A6C9-A97F70AF1D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3944" y="4118584"/>
            <a:ext cx="1371600" cy="1371600"/>
          </a:xfrm>
          <a:prstGeom prst="rect">
            <a:avLst/>
          </a:prstGeom>
        </p:spPr>
      </p:pic>
      <p:pic>
        <p:nvPicPr>
          <p:cNvPr id="12" name="Graphic 11" descr="Books outline">
            <a:extLst>
              <a:ext uri="{FF2B5EF4-FFF2-40B4-BE49-F238E27FC236}">
                <a16:creationId xmlns:a16="http://schemas.microsoft.com/office/drawing/2014/main" id="{5909115D-89D2-43C1-952B-E7CF573BDA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45752" y="4118584"/>
            <a:ext cx="1371600" cy="1371600"/>
          </a:xfrm>
          <a:prstGeom prst="rect">
            <a:avLst/>
          </a:prstGeom>
        </p:spPr>
      </p:pic>
    </p:spTree>
    <p:extLst>
      <p:ext uri="{BB962C8B-B14F-4D97-AF65-F5344CB8AC3E}">
        <p14:creationId xmlns:p14="http://schemas.microsoft.com/office/powerpoint/2010/main" val="206287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Leadership/Management Knowledge</a:t>
            </a:r>
          </a:p>
        </p:txBody>
      </p:sp>
      <p:sp>
        <p:nvSpPr>
          <p:cNvPr id="3" name="Content Placeholder 2"/>
          <p:cNvSpPr>
            <a:spLocks noGrp="1"/>
          </p:cNvSpPr>
          <p:nvPr>
            <p:ph idx="1"/>
          </p:nvPr>
        </p:nvSpPr>
        <p:spPr>
          <a:xfrm>
            <a:off x="230719" y="955040"/>
            <a:ext cx="11731752" cy="5029200"/>
          </a:xfrm>
        </p:spPr>
        <p:txBody>
          <a:bodyPr/>
          <a:lstStyle/>
          <a:p>
            <a:r>
              <a:rPr lang="en-US" dirty="0"/>
              <a:t>Leaders, managers, and supervisors should know:</a:t>
            </a:r>
          </a:p>
          <a:p>
            <a:pPr lvl="1"/>
            <a:r>
              <a:rPr lang="en-US" dirty="0"/>
              <a:t>S&amp;H roles and responsibilities</a:t>
            </a:r>
          </a:p>
          <a:p>
            <a:pPr lvl="1"/>
            <a:r>
              <a:rPr lang="en-US" dirty="0"/>
              <a:t>S&amp;H hazards and associated controls</a:t>
            </a:r>
          </a:p>
          <a:p>
            <a:pPr lvl="1"/>
            <a:r>
              <a:rPr lang="en-US" dirty="0"/>
              <a:t>Types of S&amp;H training provided to site employees</a:t>
            </a:r>
          </a:p>
          <a:p>
            <a:pPr lvl="1"/>
            <a:r>
              <a:rPr lang="en-US" dirty="0"/>
              <a:t>Who conducts S&amp;H training</a:t>
            </a:r>
          </a:p>
          <a:p>
            <a:pPr lvl="1"/>
            <a:r>
              <a:rPr lang="en-US" dirty="0"/>
              <a:t>Their role in promoting and resourcing S&amp;H</a:t>
            </a:r>
            <a:br>
              <a:rPr lang="en-US" dirty="0"/>
            </a:br>
            <a:r>
              <a:rPr lang="en-US" dirty="0"/>
              <a:t>training</a:t>
            </a:r>
          </a:p>
          <a:p>
            <a:pPr lvl="1"/>
            <a:r>
              <a:rPr lang="en-US" dirty="0"/>
              <a:t>Leadership-specific S&amp;H training received</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10" name="Picture 9" descr="Businessman taking notes">
            <a:extLst>
              <a:ext uri="{FF2B5EF4-FFF2-40B4-BE49-F238E27FC236}">
                <a16:creationId xmlns:a16="http://schemas.microsoft.com/office/drawing/2014/main" id="{D1409909-5290-4E0D-B0E4-B5AAF3389F0F}"/>
              </a:ext>
            </a:extLst>
          </p:cNvPr>
          <p:cNvPicPr>
            <a:picLocks noChangeAspect="1"/>
          </p:cNvPicPr>
          <p:nvPr/>
        </p:nvPicPr>
        <p:blipFill>
          <a:blip r:embed="rId3"/>
          <a:stretch>
            <a:fillRect/>
          </a:stretch>
        </p:blipFill>
        <p:spPr>
          <a:xfrm>
            <a:off x="9202375" y="1338866"/>
            <a:ext cx="1836074" cy="5029201"/>
          </a:xfrm>
          <a:prstGeom prst="rect">
            <a:avLst/>
          </a:prstGeom>
          <a:effectLst>
            <a:outerShdw blurRad="152400" dir="5400000" sx="90000" sy="-19000" rotWithShape="0">
              <a:prstClr val="black">
                <a:alpha val="15000"/>
              </a:prstClr>
            </a:outerShdw>
          </a:effectLst>
        </p:spPr>
      </p:pic>
    </p:spTree>
    <p:extLst>
      <p:ext uri="{BB962C8B-B14F-4D97-AF65-F5344CB8AC3E}">
        <p14:creationId xmlns:p14="http://schemas.microsoft.com/office/powerpoint/2010/main" val="146936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Personnel Knowledge</a:t>
            </a:r>
          </a:p>
        </p:txBody>
      </p:sp>
      <p:sp>
        <p:nvSpPr>
          <p:cNvPr id="3" name="Content Placeholder 2"/>
          <p:cNvSpPr>
            <a:spLocks noGrp="1"/>
          </p:cNvSpPr>
          <p:nvPr>
            <p:ph idx="1"/>
          </p:nvPr>
        </p:nvSpPr>
        <p:spPr>
          <a:xfrm>
            <a:off x="230719" y="955040"/>
            <a:ext cx="11731752" cy="5029200"/>
          </a:xfrm>
        </p:spPr>
        <p:txBody>
          <a:bodyPr/>
          <a:lstStyle/>
          <a:p>
            <a:r>
              <a:rPr lang="en-US" dirty="0"/>
              <a:t>S&amp;H training managers/coordinators should know:</a:t>
            </a:r>
          </a:p>
          <a:p>
            <a:pPr lvl="1"/>
            <a:r>
              <a:rPr lang="en-US" dirty="0"/>
              <a:t>S&amp;H training needs of all levels of the workforce, including contractors</a:t>
            </a:r>
          </a:p>
          <a:p>
            <a:pPr lvl="1"/>
            <a:r>
              <a:rPr lang="en-US" dirty="0"/>
              <a:t>How S&amp;H training needs are determined</a:t>
            </a:r>
          </a:p>
          <a:p>
            <a:pPr lvl="1"/>
            <a:r>
              <a:rPr lang="en-US" dirty="0"/>
              <a:t>Processes for scheduling and tracking required training</a:t>
            </a:r>
          </a:p>
          <a:p>
            <a:pPr lvl="1"/>
            <a:r>
              <a:rPr lang="en-US" dirty="0"/>
              <a:t>Methods used for measuring the effectiveness of training</a:t>
            </a:r>
          </a:p>
          <a:p>
            <a:pPr lvl="1"/>
            <a:r>
              <a:rPr lang="en-US" dirty="0"/>
              <a:t>Qualifications of instructors</a:t>
            </a:r>
          </a:p>
          <a:p>
            <a:pPr lvl="1"/>
            <a:r>
              <a:rPr lang="en-US" dirty="0"/>
              <a:t>Percentage of required S&amp;H training completed</a:t>
            </a:r>
          </a:p>
          <a:p>
            <a:pPr lvl="1"/>
            <a:r>
              <a:rPr lang="en-US" dirty="0"/>
              <a:t>Process for reviewing the overall S&amp;H training program</a:t>
            </a:r>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5" name="Rectangle 4">
            <a:extLst>
              <a:ext uri="{FF2B5EF4-FFF2-40B4-BE49-F238E27FC236}">
                <a16:creationId xmlns:a16="http://schemas.microsoft.com/office/drawing/2014/main" id="{76B72C9F-820E-4573-B72E-9BCCC521B674}"/>
              </a:ext>
            </a:extLst>
          </p:cNvPr>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Microsoft</a:t>
            </a:r>
          </a:p>
        </p:txBody>
      </p:sp>
      <p:pic>
        <p:nvPicPr>
          <p:cNvPr id="7" name="Graphic 6" descr="Lightbulb and gear outline">
            <a:extLst>
              <a:ext uri="{FF2B5EF4-FFF2-40B4-BE49-F238E27FC236}">
                <a16:creationId xmlns:a16="http://schemas.microsoft.com/office/drawing/2014/main" id="{680545E9-C2C4-4F85-BD39-FFA11DB46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8672" y="4059936"/>
            <a:ext cx="1371600" cy="1371600"/>
          </a:xfrm>
          <a:prstGeom prst="rect">
            <a:avLst/>
          </a:prstGeom>
        </p:spPr>
      </p:pic>
    </p:spTree>
    <p:extLst>
      <p:ext uri="{BB962C8B-B14F-4D97-AF65-F5344CB8AC3E}">
        <p14:creationId xmlns:p14="http://schemas.microsoft.com/office/powerpoint/2010/main" val="38757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Knowledge</a:t>
            </a:r>
          </a:p>
        </p:txBody>
      </p:sp>
      <p:sp>
        <p:nvSpPr>
          <p:cNvPr id="3" name="Content Placeholder 2"/>
          <p:cNvSpPr>
            <a:spLocks noGrp="1"/>
          </p:cNvSpPr>
          <p:nvPr>
            <p:ph idx="1"/>
          </p:nvPr>
        </p:nvSpPr>
        <p:spPr/>
        <p:txBody>
          <a:bodyPr>
            <a:normAutofit lnSpcReduction="10000"/>
          </a:bodyPr>
          <a:lstStyle/>
          <a:p>
            <a:r>
              <a:rPr lang="en-US" dirty="0"/>
              <a:t>Employees should know:</a:t>
            </a:r>
          </a:p>
          <a:p>
            <a:pPr lvl="1"/>
            <a:r>
              <a:rPr lang="en-US" dirty="0"/>
              <a:t>OSHA VPP fundamentals</a:t>
            </a:r>
          </a:p>
          <a:p>
            <a:pPr lvl="1"/>
            <a:r>
              <a:rPr lang="en-US" dirty="0"/>
              <a:t>S&amp;H program basics</a:t>
            </a:r>
          </a:p>
          <a:p>
            <a:pPr lvl="1"/>
            <a:r>
              <a:rPr lang="en-US" dirty="0"/>
              <a:t>S&amp;H rights and responsibilities</a:t>
            </a:r>
          </a:p>
          <a:p>
            <a:pPr lvl="1"/>
            <a:r>
              <a:rPr lang="en-US" dirty="0"/>
              <a:t>Workplace hazards and how to control them</a:t>
            </a:r>
          </a:p>
          <a:p>
            <a:pPr lvl="1"/>
            <a:r>
              <a:rPr lang="en-US" dirty="0"/>
              <a:t>Signs and symptoms of workplace-related </a:t>
            </a:r>
            <a:br>
              <a:rPr lang="en-US" dirty="0"/>
            </a:br>
            <a:r>
              <a:rPr lang="en-US" dirty="0"/>
              <a:t>illnesses</a:t>
            </a:r>
          </a:p>
          <a:p>
            <a:pPr lvl="1"/>
            <a:r>
              <a:rPr lang="en-US" dirty="0"/>
              <a:t>Safe working procedures and site hazard </a:t>
            </a:r>
            <a:br>
              <a:rPr lang="en-US" dirty="0"/>
            </a:br>
            <a:r>
              <a:rPr lang="en-US" dirty="0"/>
              <a:t>control programs</a:t>
            </a:r>
          </a:p>
          <a:p>
            <a:pPr lvl="1"/>
            <a:r>
              <a:rPr lang="en-US" dirty="0"/>
              <a:t>Emergency preparedness and evacuation</a:t>
            </a:r>
          </a:p>
          <a:p>
            <a:pPr lvl="1"/>
            <a:r>
              <a:rPr lang="en-US" dirty="0"/>
              <a:t>Job-specific S&amp;H training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061" y="953677"/>
            <a:ext cx="3569731"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Images retrieved from Bing Images</a:t>
            </a:r>
          </a:p>
        </p:txBody>
      </p:sp>
      <p:pic>
        <p:nvPicPr>
          <p:cNvPr id="7" name="Picture 6">
            <a:extLst>
              <a:ext uri="{FF2B5EF4-FFF2-40B4-BE49-F238E27FC236}">
                <a16:creationId xmlns:a16="http://schemas.microsoft.com/office/drawing/2014/main" id="{0295F38A-C452-4151-92F9-4105F06E7AA8}"/>
              </a:ext>
            </a:extLst>
          </p:cNvPr>
          <p:cNvPicPr>
            <a:picLocks noChangeAspect="1"/>
          </p:cNvPicPr>
          <p:nvPr/>
        </p:nvPicPr>
        <p:blipFill rotWithShape="1">
          <a:blip r:embed="rId4"/>
          <a:srcRect l="11578" r="9172" b="2317"/>
          <a:stretch/>
        </p:blipFill>
        <p:spPr>
          <a:xfrm>
            <a:off x="7935061" y="3572550"/>
            <a:ext cx="3569731" cy="2377440"/>
          </a:xfrm>
          <a:prstGeom prst="rect">
            <a:avLst/>
          </a:prstGeom>
        </p:spPr>
      </p:pic>
    </p:spTree>
    <p:extLst>
      <p:ext uri="{BB962C8B-B14F-4D97-AF65-F5344CB8AC3E}">
        <p14:creationId xmlns:p14="http://schemas.microsoft.com/office/powerpoint/2010/main" val="2640918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C4A4A49B-D72C-4382-ADDA-684E388FB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30453</TotalTime>
  <Words>2829</Words>
  <Application>Microsoft Office PowerPoint</Application>
  <PresentationFormat>Widescreen</PresentationFormat>
  <Paragraphs>309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Courier New</vt:lpstr>
      <vt:lpstr>Office Theme</vt:lpstr>
      <vt:lpstr>Safety and Health Training</vt:lpstr>
      <vt:lpstr>Objectives</vt:lpstr>
      <vt:lpstr>Background</vt:lpstr>
      <vt:lpstr>Importance</vt:lpstr>
      <vt:lpstr>Documentation</vt:lpstr>
      <vt:lpstr>Documentation</vt:lpstr>
      <vt:lpstr>Leadership/Management Knowledge</vt:lpstr>
      <vt:lpstr>Key Personnel Knowledge</vt:lpstr>
      <vt:lpstr>Workforce Knowledge</vt:lpstr>
      <vt:lpstr>Action Checklist</vt:lpstr>
      <vt:lpstr>S&amp;H Training Needs Assessment</vt:lpstr>
      <vt:lpstr>S&amp;H Training Needs Assessment Example</vt:lpstr>
      <vt:lpstr>Scheduling &amp; Tracking S&amp;H Training</vt:lpstr>
      <vt:lpstr>S&amp;H Training Completion</vt:lpstr>
      <vt:lpstr>S&amp;H Training Completion</vt:lpstr>
      <vt:lpstr>S&amp;H Training Effectiveness Evaluation</vt:lpstr>
      <vt:lpstr>Reviews &amp;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158</cp:revision>
  <cp:lastPrinted>2015-05-08T19:29:59Z</cp:lastPrinted>
  <dcterms:created xsi:type="dcterms:W3CDTF">2013-07-03T14:40:41Z</dcterms:created>
  <dcterms:modified xsi:type="dcterms:W3CDTF">2022-09-01T00:23:57Z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