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5" r:id="rId4"/>
    <p:sldMasterId id="2147483679" r:id="rId5"/>
    <p:sldMasterId id="2147483691" r:id="rId6"/>
    <p:sldMasterId id="2147483705" r:id="rId7"/>
  </p:sldMasterIdLst>
  <p:notesMasterIdLst>
    <p:notesMasterId r:id="rId21"/>
  </p:notesMasterIdLst>
  <p:sldIdLst>
    <p:sldId id="307" r:id="rId8"/>
    <p:sldId id="308" r:id="rId9"/>
    <p:sldId id="309" r:id="rId10"/>
    <p:sldId id="315" r:id="rId11"/>
    <p:sldId id="311" r:id="rId12"/>
    <p:sldId id="313" r:id="rId13"/>
    <p:sldId id="306" r:id="rId14"/>
    <p:sldId id="296" r:id="rId15"/>
    <p:sldId id="289" r:id="rId16"/>
    <p:sldId id="298" r:id="rId17"/>
    <p:sldId id="293" r:id="rId18"/>
    <p:sldId id="301" r:id="rId19"/>
    <p:sldId id="302"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08" userDrawn="1">
          <p15:clr>
            <a:srgbClr val="A4A3A4"/>
          </p15:clr>
        </p15:guide>
        <p15:guide id="2" pos="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4660"/>
  </p:normalViewPr>
  <p:slideViewPr>
    <p:cSldViewPr>
      <p:cViewPr>
        <p:scale>
          <a:sx n="100" d="100"/>
          <a:sy n="100" d="100"/>
        </p:scale>
        <p:origin x="-1944" y="-282"/>
      </p:cViewPr>
      <p:guideLst>
        <p:guide orient="horz" pos="1008"/>
        <p:guide pos="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7061799931947365"/>
          <c:y val="2.0493117660750959E-2"/>
        </c:manualLayout>
      </c:layout>
      <c:overlay val="0"/>
      <c:txPr>
        <a:bodyPr/>
        <a:lstStyle/>
        <a:p>
          <a:pPr>
            <a:defRPr b="0"/>
          </a:pPr>
          <a:endParaRPr lang="en-US"/>
        </a:p>
      </c:txPr>
    </c:title>
    <c:autoTitleDeleted val="0"/>
    <c:plotArea>
      <c:layout/>
      <c:barChart>
        <c:barDir val="bar"/>
        <c:grouping val="clustered"/>
        <c:varyColors val="0"/>
        <c:ser>
          <c:idx val="1"/>
          <c:order val="0"/>
          <c:tx>
            <c:strRef>
              <c:f>Tracker!$B$2</c:f>
              <c:strCache>
                <c:ptCount val="1"/>
                <c:pt idx="0">
                  <c:v>3 YR AVE DART</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Tracker!$A$3:$A$18</c:f>
              <c:strCache>
                <c:ptCount val="16"/>
                <c:pt idx="0">
                  <c:v>MARFORES CELL</c:v>
                </c:pt>
                <c:pt idx="1">
                  <c:v>MIDLANT with IPTs</c:v>
                </c:pt>
                <c:pt idx="2">
                  <c:v>PWD Maine</c:v>
                </c:pt>
                <c:pt idx="3">
                  <c:v>PWD Earle</c:v>
                </c:pt>
                <c:pt idx="4">
                  <c:v>PWD Yorktown</c:v>
                </c:pt>
                <c:pt idx="5">
                  <c:v>PWD Crane</c:v>
                </c:pt>
                <c:pt idx="6">
                  <c:v>PWD Little Creek</c:v>
                </c:pt>
                <c:pt idx="7">
                  <c:v>PWD Portsmouth</c:v>
                </c:pt>
                <c:pt idx="8">
                  <c:v>MIDLANT </c:v>
                </c:pt>
                <c:pt idx="9">
                  <c:v>PWD Oceana</c:v>
                </c:pt>
                <c:pt idx="10">
                  <c:v>PWD Great Lakes</c:v>
                </c:pt>
                <c:pt idx="11">
                  <c:v>PWD Newport</c:v>
                </c:pt>
                <c:pt idx="12">
                  <c:v>PWD Pennsylvania</c:v>
                </c:pt>
                <c:pt idx="13">
                  <c:v>PWD NSA</c:v>
                </c:pt>
                <c:pt idx="14">
                  <c:v>PWD New London</c:v>
                </c:pt>
                <c:pt idx="15">
                  <c:v>PWD Norfolk</c:v>
                </c:pt>
              </c:strCache>
            </c:strRef>
          </c:cat>
          <c:val>
            <c:numRef>
              <c:f>Tracker!$B$3:$B$18</c:f>
              <c:numCache>
                <c:formatCode>General</c:formatCode>
                <c:ptCount val="16"/>
                <c:pt idx="0">
                  <c:v>0</c:v>
                </c:pt>
                <c:pt idx="1">
                  <c:v>0.66</c:v>
                </c:pt>
                <c:pt idx="2">
                  <c:v>0.89</c:v>
                </c:pt>
                <c:pt idx="3">
                  <c:v>0.95</c:v>
                </c:pt>
                <c:pt idx="4">
                  <c:v>1.02</c:v>
                </c:pt>
                <c:pt idx="5">
                  <c:v>1.44</c:v>
                </c:pt>
                <c:pt idx="6">
                  <c:v>1.47</c:v>
                </c:pt>
                <c:pt idx="7">
                  <c:v>1.86</c:v>
                </c:pt>
                <c:pt idx="8">
                  <c:v>1.95</c:v>
                </c:pt>
                <c:pt idx="9">
                  <c:v>2.0299999999999998</c:v>
                </c:pt>
                <c:pt idx="10">
                  <c:v>2.5299999999999998</c:v>
                </c:pt>
                <c:pt idx="11">
                  <c:v>2.81</c:v>
                </c:pt>
                <c:pt idx="12">
                  <c:v>2.87</c:v>
                </c:pt>
                <c:pt idx="13">
                  <c:v>3.33</c:v>
                </c:pt>
                <c:pt idx="14">
                  <c:v>3.91</c:v>
                </c:pt>
                <c:pt idx="15">
                  <c:v>4.42</c:v>
                </c:pt>
              </c:numCache>
            </c:numRef>
          </c:val>
          <c:extLst xmlns:c16r2="http://schemas.microsoft.com/office/drawing/2015/06/chart">
            <c:ext xmlns:c16="http://schemas.microsoft.com/office/drawing/2014/chart" uri="{C3380CC4-5D6E-409C-BE32-E72D297353CC}">
              <c16:uniqueId val="{00000000-3502-4B7F-BB7B-364744282E1E}"/>
            </c:ext>
          </c:extLst>
        </c:ser>
        <c:dLbls>
          <c:showLegendKey val="0"/>
          <c:showVal val="0"/>
          <c:showCatName val="0"/>
          <c:showSerName val="0"/>
          <c:showPercent val="0"/>
          <c:showBubbleSize val="0"/>
        </c:dLbls>
        <c:gapWidth val="150"/>
        <c:axId val="125051648"/>
        <c:axId val="125053184"/>
      </c:barChart>
      <c:catAx>
        <c:axId val="125051648"/>
        <c:scaling>
          <c:orientation val="minMax"/>
        </c:scaling>
        <c:delete val="0"/>
        <c:axPos val="l"/>
        <c:numFmt formatCode="General" sourceLinked="0"/>
        <c:majorTickMark val="out"/>
        <c:minorTickMark val="none"/>
        <c:tickLblPos val="nextTo"/>
        <c:crossAx val="125053184"/>
        <c:crosses val="autoZero"/>
        <c:auto val="1"/>
        <c:lblAlgn val="ctr"/>
        <c:lblOffset val="100"/>
        <c:noMultiLvlLbl val="0"/>
      </c:catAx>
      <c:valAx>
        <c:axId val="125053184"/>
        <c:scaling>
          <c:orientation val="minMax"/>
        </c:scaling>
        <c:delete val="1"/>
        <c:axPos val="b"/>
        <c:numFmt formatCode="General" sourceLinked="1"/>
        <c:majorTickMark val="out"/>
        <c:minorTickMark val="none"/>
        <c:tickLblPos val="nextTo"/>
        <c:crossAx val="125051648"/>
        <c:crosses val="autoZero"/>
        <c:crossBetween val="between"/>
      </c:valAx>
    </c:plotArea>
    <c:plotVisOnly val="1"/>
    <c:dispBlanksAs val="gap"/>
    <c:showDLblsOverMax val="0"/>
  </c:chart>
  <c:spPr>
    <a:ln>
      <a:noFill/>
    </a:ln>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7FF5-4875-B87D-AD61AB980957}"/>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7FF5-4875-B87D-AD61AB980957}"/>
              </c:ext>
            </c:extLst>
          </c:dPt>
          <c:dPt>
            <c:idx val="2"/>
            <c:invertIfNegative val="0"/>
            <c:bubble3D val="0"/>
            <c:extLst xmlns:c16r2="http://schemas.microsoft.com/office/drawing/2015/06/chart">
              <c:ext xmlns:c16="http://schemas.microsoft.com/office/drawing/2014/chart" uri="{C3380CC4-5D6E-409C-BE32-E72D297353CC}">
                <c16:uniqueId val="{00000004-7FF5-4875-B87D-AD61AB980957}"/>
              </c:ext>
            </c:extLst>
          </c:dPt>
          <c:dLbls>
            <c:dLbl>
              <c:idx val="2"/>
              <c:layout>
                <c:manualLayout>
                  <c:x val="-8.2067706739244989E-2"/>
                  <c:y val="0"/>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FF5-4875-B87D-AD61AB980957}"/>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Sheet2!$G$10:$G$12</c:f>
              <c:strCache>
                <c:ptCount val="3"/>
                <c:pt idx="0">
                  <c:v>Complete </c:v>
                </c:pt>
                <c:pt idx="1">
                  <c:v>In Progress</c:v>
                </c:pt>
                <c:pt idx="2">
                  <c:v>Not Started</c:v>
                </c:pt>
              </c:strCache>
            </c:strRef>
          </c:cat>
          <c:val>
            <c:numRef>
              <c:f>Sheet2!$I$10:$I$12</c:f>
              <c:numCache>
                <c:formatCode>General</c:formatCode>
                <c:ptCount val="3"/>
                <c:pt idx="0">
                  <c:v>2</c:v>
                </c:pt>
                <c:pt idx="1">
                  <c:v>17</c:v>
                </c:pt>
                <c:pt idx="2">
                  <c:v>0</c:v>
                </c:pt>
              </c:numCache>
            </c:numRef>
          </c:val>
          <c:extLst xmlns:c16r2="http://schemas.microsoft.com/office/drawing/2015/06/chart">
            <c:ext xmlns:c16="http://schemas.microsoft.com/office/drawing/2014/chart" uri="{C3380CC4-5D6E-409C-BE32-E72D297353CC}">
              <c16:uniqueId val="{00000005-7FF5-4875-B87D-AD61AB980957}"/>
            </c:ext>
          </c:extLst>
        </c:ser>
        <c:dLbls>
          <c:showLegendKey val="0"/>
          <c:showVal val="0"/>
          <c:showCatName val="0"/>
          <c:showSerName val="0"/>
          <c:showPercent val="0"/>
          <c:showBubbleSize val="0"/>
        </c:dLbls>
        <c:gapWidth val="0"/>
        <c:overlap val="-15"/>
        <c:axId val="125018496"/>
        <c:axId val="125020032"/>
      </c:barChart>
      <c:catAx>
        <c:axId val="125018496"/>
        <c:scaling>
          <c:orientation val="maxMin"/>
        </c:scaling>
        <c:delete val="1"/>
        <c:axPos val="r"/>
        <c:numFmt formatCode="General" sourceLinked="0"/>
        <c:majorTickMark val="out"/>
        <c:minorTickMark val="none"/>
        <c:tickLblPos val="nextTo"/>
        <c:crossAx val="125020032"/>
        <c:crosses val="autoZero"/>
        <c:auto val="1"/>
        <c:lblAlgn val="ctr"/>
        <c:lblOffset val="100"/>
        <c:noMultiLvlLbl val="0"/>
      </c:catAx>
      <c:valAx>
        <c:axId val="125020032"/>
        <c:scaling>
          <c:orientation val="maxMin"/>
        </c:scaling>
        <c:delete val="1"/>
        <c:axPos val="t"/>
        <c:numFmt formatCode="General" sourceLinked="1"/>
        <c:majorTickMark val="out"/>
        <c:minorTickMark val="none"/>
        <c:tickLblPos val="nextTo"/>
        <c:crossAx val="125018496"/>
        <c:crosses val="autoZero"/>
        <c:crossBetween val="between"/>
      </c:valAx>
      <c:spPr>
        <a:noFill/>
      </c:spPr>
    </c:plotArea>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C399-41D0-8FB9-A434A9931423}"/>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C399-41D0-8FB9-A434A9931423}"/>
              </c:ext>
            </c:extLst>
          </c:dPt>
          <c:dPt>
            <c:idx val="2"/>
            <c:invertIfNegative val="0"/>
            <c:bubble3D val="0"/>
            <c:extLst xmlns:c16r2="http://schemas.microsoft.com/office/drawing/2015/06/chart">
              <c:ext xmlns:c16="http://schemas.microsoft.com/office/drawing/2014/chart" uri="{C3380CC4-5D6E-409C-BE32-E72D297353CC}">
                <c16:uniqueId val="{00000004-C399-41D0-8FB9-A434A9931423}"/>
              </c:ext>
            </c:extLst>
          </c:dPt>
          <c:dLbls>
            <c:dLbl>
              <c:idx val="2"/>
              <c:layout>
                <c:manualLayout>
                  <c:x val="-8.2067706739244989E-2"/>
                  <c:y val="0"/>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399-41D0-8FB9-A434A9931423}"/>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Sheet2!$G$10:$G$12</c:f>
              <c:strCache>
                <c:ptCount val="3"/>
                <c:pt idx="0">
                  <c:v>Complete </c:v>
                </c:pt>
                <c:pt idx="1">
                  <c:v>In Progress</c:v>
                </c:pt>
                <c:pt idx="2">
                  <c:v>Not Started</c:v>
                </c:pt>
              </c:strCache>
            </c:strRef>
          </c:cat>
          <c:val>
            <c:numRef>
              <c:f>Sheet2!$J$10:$J$12</c:f>
              <c:numCache>
                <c:formatCode>General</c:formatCode>
                <c:ptCount val="3"/>
                <c:pt idx="0">
                  <c:v>3</c:v>
                </c:pt>
                <c:pt idx="1">
                  <c:v>16</c:v>
                </c:pt>
                <c:pt idx="2">
                  <c:v>0</c:v>
                </c:pt>
              </c:numCache>
            </c:numRef>
          </c:val>
          <c:extLst xmlns:c16r2="http://schemas.microsoft.com/office/drawing/2015/06/chart">
            <c:ext xmlns:c16="http://schemas.microsoft.com/office/drawing/2014/chart" uri="{C3380CC4-5D6E-409C-BE32-E72D297353CC}">
              <c16:uniqueId val="{00000005-C399-41D0-8FB9-A434A9931423}"/>
            </c:ext>
          </c:extLst>
        </c:ser>
        <c:dLbls>
          <c:showLegendKey val="0"/>
          <c:showVal val="0"/>
          <c:showCatName val="0"/>
          <c:showSerName val="0"/>
          <c:showPercent val="0"/>
          <c:showBubbleSize val="0"/>
        </c:dLbls>
        <c:gapWidth val="0"/>
        <c:overlap val="-15"/>
        <c:axId val="147616512"/>
        <c:axId val="147618048"/>
      </c:barChart>
      <c:catAx>
        <c:axId val="147616512"/>
        <c:scaling>
          <c:orientation val="maxMin"/>
        </c:scaling>
        <c:delete val="1"/>
        <c:axPos val="r"/>
        <c:numFmt formatCode="General" sourceLinked="0"/>
        <c:majorTickMark val="out"/>
        <c:minorTickMark val="none"/>
        <c:tickLblPos val="nextTo"/>
        <c:crossAx val="147618048"/>
        <c:crosses val="autoZero"/>
        <c:auto val="1"/>
        <c:lblAlgn val="ctr"/>
        <c:lblOffset val="100"/>
        <c:noMultiLvlLbl val="0"/>
      </c:catAx>
      <c:valAx>
        <c:axId val="147618048"/>
        <c:scaling>
          <c:orientation val="maxMin"/>
        </c:scaling>
        <c:delete val="1"/>
        <c:axPos val="t"/>
        <c:numFmt formatCode="General" sourceLinked="1"/>
        <c:majorTickMark val="out"/>
        <c:minorTickMark val="none"/>
        <c:tickLblPos val="nextTo"/>
        <c:crossAx val="147616512"/>
        <c:crosses val="autoZero"/>
        <c:crossBetween val="between"/>
      </c:valAx>
      <c:spPr>
        <a:noFill/>
      </c:spPr>
    </c:plotArea>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649238120915181E-2"/>
          <c:y val="0.181818398733475"/>
          <c:w val="0.74024525161998089"/>
          <c:h val="0.66666626898862924"/>
        </c:manualLayout>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E8FF-4A5B-8C5C-735FD033771C}"/>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E8FF-4A5B-8C5C-735FD033771C}"/>
              </c:ext>
            </c:extLst>
          </c:dPt>
          <c:dPt>
            <c:idx val="2"/>
            <c:invertIfNegative val="0"/>
            <c:bubble3D val="0"/>
            <c:extLst xmlns:c16r2="http://schemas.microsoft.com/office/drawing/2015/06/chart">
              <c:ext xmlns:c16="http://schemas.microsoft.com/office/drawing/2014/chart" uri="{C3380CC4-5D6E-409C-BE32-E72D297353CC}">
                <c16:uniqueId val="{00000004-E8FF-4A5B-8C5C-735FD033771C}"/>
              </c:ext>
            </c:extLst>
          </c:dPt>
          <c:dLbls>
            <c:dLbl>
              <c:idx val="2"/>
              <c:layout>
                <c:manualLayout>
                  <c:x val="-0.11754321277332708"/>
                  <c:y val="3.4803849041301571E-2"/>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FF-4A5B-8C5C-735FD033771C}"/>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Sheet2!$G$10:$G$12</c:f>
              <c:strCache>
                <c:ptCount val="3"/>
                <c:pt idx="0">
                  <c:v>Complete </c:v>
                </c:pt>
                <c:pt idx="1">
                  <c:v>In Progress</c:v>
                </c:pt>
                <c:pt idx="2">
                  <c:v>Not Started</c:v>
                </c:pt>
              </c:strCache>
            </c:strRef>
          </c:cat>
          <c:val>
            <c:numRef>
              <c:f>Sheet2!$H$10:$H$12</c:f>
              <c:numCache>
                <c:formatCode>General</c:formatCode>
                <c:ptCount val="3"/>
                <c:pt idx="0">
                  <c:v>1</c:v>
                </c:pt>
                <c:pt idx="1">
                  <c:v>18</c:v>
                </c:pt>
                <c:pt idx="2">
                  <c:v>0</c:v>
                </c:pt>
              </c:numCache>
            </c:numRef>
          </c:val>
          <c:extLst xmlns:c16r2="http://schemas.microsoft.com/office/drawing/2015/06/chart">
            <c:ext xmlns:c16="http://schemas.microsoft.com/office/drawing/2014/chart" uri="{C3380CC4-5D6E-409C-BE32-E72D297353CC}">
              <c16:uniqueId val="{00000005-E8FF-4A5B-8C5C-735FD033771C}"/>
            </c:ext>
          </c:extLst>
        </c:ser>
        <c:dLbls>
          <c:showLegendKey val="0"/>
          <c:showVal val="0"/>
          <c:showCatName val="0"/>
          <c:showSerName val="0"/>
          <c:showPercent val="0"/>
          <c:showBubbleSize val="0"/>
        </c:dLbls>
        <c:gapWidth val="0"/>
        <c:overlap val="-15"/>
        <c:axId val="147833984"/>
        <c:axId val="147835520"/>
      </c:barChart>
      <c:catAx>
        <c:axId val="147833984"/>
        <c:scaling>
          <c:orientation val="maxMin"/>
        </c:scaling>
        <c:delete val="1"/>
        <c:axPos val="r"/>
        <c:numFmt formatCode="General" sourceLinked="0"/>
        <c:majorTickMark val="out"/>
        <c:minorTickMark val="none"/>
        <c:tickLblPos val="nextTo"/>
        <c:crossAx val="147835520"/>
        <c:crosses val="autoZero"/>
        <c:auto val="1"/>
        <c:lblAlgn val="ctr"/>
        <c:lblOffset val="100"/>
        <c:noMultiLvlLbl val="0"/>
      </c:catAx>
      <c:valAx>
        <c:axId val="147835520"/>
        <c:scaling>
          <c:orientation val="maxMin"/>
        </c:scaling>
        <c:delete val="1"/>
        <c:axPos val="t"/>
        <c:numFmt formatCode="General" sourceLinked="1"/>
        <c:majorTickMark val="out"/>
        <c:minorTickMark val="none"/>
        <c:tickLblPos val="nextTo"/>
        <c:crossAx val="147833984"/>
        <c:crosses val="autoZero"/>
        <c:crossBetween val="between"/>
      </c:valAx>
      <c:spPr>
        <a:noFill/>
      </c:spPr>
    </c:plotArea>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CE16-44C8-994E-4F7FBEEF822E}"/>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CE16-44C8-994E-4F7FBEEF822E}"/>
              </c:ext>
            </c:extLst>
          </c:dPt>
          <c:dPt>
            <c:idx val="2"/>
            <c:invertIfNegative val="0"/>
            <c:bubble3D val="0"/>
            <c:extLst xmlns:c16r2="http://schemas.microsoft.com/office/drawing/2015/06/chart">
              <c:ext xmlns:c16="http://schemas.microsoft.com/office/drawing/2014/chart" uri="{C3380CC4-5D6E-409C-BE32-E72D297353CC}">
                <c16:uniqueId val="{00000004-CE16-44C8-994E-4F7FBEEF822E}"/>
              </c:ext>
            </c:extLst>
          </c:dPt>
          <c:dLbls>
            <c:dLbl>
              <c:idx val="0"/>
              <c:layout>
                <c:manualLayout>
                  <c:x val="1.2763080873883571E-2"/>
                  <c:y val="8.4764511472452806E-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E16-44C8-994E-4F7FBEEF822E}"/>
                </c:ext>
              </c:extLst>
            </c:dLbl>
            <c:dLbl>
              <c:idx val="2"/>
              <c:layout>
                <c:manualLayout>
                  <c:x val="-8.2067706739244989E-2"/>
                  <c:y val="0"/>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E16-44C8-994E-4F7FBEEF822E}"/>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Sheet2!$G$10:$G$12</c:f>
              <c:strCache>
                <c:ptCount val="3"/>
                <c:pt idx="0">
                  <c:v>Complete </c:v>
                </c:pt>
                <c:pt idx="1">
                  <c:v>In Progress</c:v>
                </c:pt>
                <c:pt idx="2">
                  <c:v>Not Started</c:v>
                </c:pt>
              </c:strCache>
            </c:strRef>
          </c:cat>
          <c:val>
            <c:numRef>
              <c:f>Sheet2!$V$10:$V$12</c:f>
              <c:numCache>
                <c:formatCode>General</c:formatCode>
                <c:ptCount val="3"/>
                <c:pt idx="0">
                  <c:v>4</c:v>
                </c:pt>
                <c:pt idx="1">
                  <c:v>15</c:v>
                </c:pt>
                <c:pt idx="2">
                  <c:v>0</c:v>
                </c:pt>
              </c:numCache>
            </c:numRef>
          </c:val>
          <c:extLst xmlns:c16r2="http://schemas.microsoft.com/office/drawing/2015/06/chart">
            <c:ext xmlns:c16="http://schemas.microsoft.com/office/drawing/2014/chart" uri="{C3380CC4-5D6E-409C-BE32-E72D297353CC}">
              <c16:uniqueId val="{00000005-CE16-44C8-994E-4F7FBEEF822E}"/>
            </c:ext>
          </c:extLst>
        </c:ser>
        <c:dLbls>
          <c:showLegendKey val="0"/>
          <c:showVal val="0"/>
          <c:showCatName val="0"/>
          <c:showSerName val="0"/>
          <c:showPercent val="0"/>
          <c:showBubbleSize val="0"/>
        </c:dLbls>
        <c:gapWidth val="0"/>
        <c:overlap val="-15"/>
        <c:axId val="147757312"/>
        <c:axId val="147775488"/>
      </c:barChart>
      <c:catAx>
        <c:axId val="147757312"/>
        <c:scaling>
          <c:orientation val="maxMin"/>
        </c:scaling>
        <c:delete val="1"/>
        <c:axPos val="r"/>
        <c:numFmt formatCode="General" sourceLinked="0"/>
        <c:majorTickMark val="out"/>
        <c:minorTickMark val="none"/>
        <c:tickLblPos val="nextTo"/>
        <c:crossAx val="147775488"/>
        <c:crosses val="autoZero"/>
        <c:auto val="1"/>
        <c:lblAlgn val="ctr"/>
        <c:lblOffset val="100"/>
        <c:noMultiLvlLbl val="0"/>
      </c:catAx>
      <c:valAx>
        <c:axId val="147775488"/>
        <c:scaling>
          <c:orientation val="maxMin"/>
        </c:scaling>
        <c:delete val="1"/>
        <c:axPos val="t"/>
        <c:numFmt formatCode="General" sourceLinked="1"/>
        <c:majorTickMark val="out"/>
        <c:minorTickMark val="none"/>
        <c:tickLblPos val="nextTo"/>
        <c:crossAx val="147757312"/>
        <c:crosses val="autoZero"/>
        <c:crossBetween val="between"/>
      </c:valAx>
      <c:spPr>
        <a:noFill/>
      </c:spPr>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9887-4577-A23A-767296EFF11C}"/>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9887-4577-A23A-767296EFF11C}"/>
              </c:ext>
            </c:extLst>
          </c:dPt>
          <c:dPt>
            <c:idx val="2"/>
            <c:invertIfNegative val="0"/>
            <c:bubble3D val="0"/>
            <c:spPr>
              <a:solidFill>
                <a:sysClr val="windowText" lastClr="000000">
                  <a:lumMod val="50000"/>
                  <a:lumOff val="50000"/>
                </a:sysClr>
              </a:solidFill>
            </c:spPr>
            <c:extLst xmlns:c16r2="http://schemas.microsoft.com/office/drawing/2015/06/chart">
              <c:ext xmlns:c16="http://schemas.microsoft.com/office/drawing/2014/chart" uri="{C3380CC4-5D6E-409C-BE32-E72D297353CC}">
                <c16:uniqueId val="{00000005-9887-4577-A23A-767296EFF11C}"/>
              </c:ext>
            </c:extLst>
          </c:dPt>
          <c:dLbls>
            <c:dLbl>
              <c:idx val="0"/>
              <c:layout>
                <c:manualLayout>
                  <c:x val="-2.3188384627744262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887-4577-A23A-767296EFF11C}"/>
                </c:ext>
              </c:extLst>
            </c:dLbl>
            <c:dLbl>
              <c:idx val="2"/>
              <c:layout>
                <c:manualLayout>
                  <c:x val="-0.1284435664100729"/>
                  <c:y val="-6.7771791683934246E-3"/>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887-4577-A23A-767296EFF11C}"/>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Actions!$A$12:$A$14</c:f>
              <c:strCache>
                <c:ptCount val="3"/>
                <c:pt idx="0">
                  <c:v>Complete </c:v>
                </c:pt>
                <c:pt idx="1">
                  <c:v>In Progress</c:v>
                </c:pt>
                <c:pt idx="2">
                  <c:v>Not Started</c:v>
                </c:pt>
              </c:strCache>
            </c:strRef>
          </c:cat>
          <c:val>
            <c:numRef>
              <c:f>Actions!$C$12:$C$14</c:f>
              <c:numCache>
                <c:formatCode>General</c:formatCode>
                <c:ptCount val="3"/>
                <c:pt idx="0">
                  <c:v>2</c:v>
                </c:pt>
                <c:pt idx="1">
                  <c:v>17</c:v>
                </c:pt>
                <c:pt idx="2">
                  <c:v>0</c:v>
                </c:pt>
              </c:numCache>
            </c:numRef>
          </c:val>
          <c:extLst xmlns:c16r2="http://schemas.microsoft.com/office/drawing/2015/06/chart">
            <c:ext xmlns:c16="http://schemas.microsoft.com/office/drawing/2014/chart" uri="{C3380CC4-5D6E-409C-BE32-E72D297353CC}">
              <c16:uniqueId val="{00000006-9887-4577-A23A-767296EFF11C}"/>
            </c:ext>
          </c:extLst>
        </c:ser>
        <c:dLbls>
          <c:showLegendKey val="0"/>
          <c:showVal val="0"/>
          <c:showCatName val="0"/>
          <c:showSerName val="0"/>
          <c:showPercent val="0"/>
          <c:showBubbleSize val="0"/>
        </c:dLbls>
        <c:gapWidth val="0"/>
        <c:overlap val="-15"/>
        <c:axId val="150315776"/>
        <c:axId val="150317312"/>
      </c:barChart>
      <c:catAx>
        <c:axId val="150315776"/>
        <c:scaling>
          <c:orientation val="maxMin"/>
        </c:scaling>
        <c:delete val="1"/>
        <c:axPos val="r"/>
        <c:numFmt formatCode="General" sourceLinked="0"/>
        <c:majorTickMark val="out"/>
        <c:minorTickMark val="none"/>
        <c:tickLblPos val="nextTo"/>
        <c:crossAx val="150317312"/>
        <c:crosses val="autoZero"/>
        <c:auto val="1"/>
        <c:lblAlgn val="ctr"/>
        <c:lblOffset val="100"/>
        <c:noMultiLvlLbl val="0"/>
      </c:catAx>
      <c:valAx>
        <c:axId val="150317312"/>
        <c:scaling>
          <c:orientation val="maxMin"/>
        </c:scaling>
        <c:delete val="1"/>
        <c:axPos val="t"/>
        <c:numFmt formatCode="General" sourceLinked="1"/>
        <c:majorTickMark val="out"/>
        <c:minorTickMark val="none"/>
        <c:tickLblPos val="nextTo"/>
        <c:crossAx val="150315776"/>
        <c:crosses val="autoZero"/>
        <c:crossBetween val="between"/>
      </c:valAx>
      <c:spPr>
        <a:noFill/>
      </c:spPr>
    </c:plotArea>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B81A-4185-849C-2AE0984B2237}"/>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B81A-4185-849C-2AE0984B2237}"/>
              </c:ext>
            </c:extLst>
          </c:dPt>
          <c:dPt>
            <c:idx val="2"/>
            <c:invertIfNegative val="0"/>
            <c:bubble3D val="0"/>
            <c:extLst xmlns:c16r2="http://schemas.microsoft.com/office/drawing/2015/06/chart">
              <c:ext xmlns:c16="http://schemas.microsoft.com/office/drawing/2014/chart" uri="{C3380CC4-5D6E-409C-BE32-E72D297353CC}">
                <c16:uniqueId val="{00000004-B81A-4185-849C-2AE0984B2237}"/>
              </c:ext>
            </c:extLst>
          </c:dPt>
          <c:dLbls>
            <c:dLbl>
              <c:idx val="0"/>
              <c:layout>
                <c:manualLayout>
                  <c:x val="1.2763080873883571E-2"/>
                  <c:y val="8.4764511472452806E-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81A-4185-849C-2AE0984B2237}"/>
                </c:ext>
              </c:extLst>
            </c:dLbl>
            <c:dLbl>
              <c:idx val="2"/>
              <c:layout>
                <c:manualLayout>
                  <c:x val="-0.12707029992856975"/>
                  <c:y val="2.8374871780222323E-6"/>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81A-4185-849C-2AE0984B2237}"/>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Actions!$A$12:$A$14</c:f>
              <c:strCache>
                <c:ptCount val="3"/>
                <c:pt idx="0">
                  <c:v>Complete </c:v>
                </c:pt>
                <c:pt idx="1">
                  <c:v>In Progress</c:v>
                </c:pt>
                <c:pt idx="2">
                  <c:v>Not Started</c:v>
                </c:pt>
              </c:strCache>
            </c:strRef>
          </c:cat>
          <c:val>
            <c:numRef>
              <c:f>Actions!$D$12:$D$14</c:f>
              <c:numCache>
                <c:formatCode>General</c:formatCode>
                <c:ptCount val="3"/>
                <c:pt idx="0">
                  <c:v>3</c:v>
                </c:pt>
                <c:pt idx="1">
                  <c:v>16</c:v>
                </c:pt>
                <c:pt idx="2">
                  <c:v>0</c:v>
                </c:pt>
              </c:numCache>
            </c:numRef>
          </c:val>
          <c:extLst xmlns:c16r2="http://schemas.microsoft.com/office/drawing/2015/06/chart">
            <c:ext xmlns:c16="http://schemas.microsoft.com/office/drawing/2014/chart" uri="{C3380CC4-5D6E-409C-BE32-E72D297353CC}">
              <c16:uniqueId val="{00000005-B81A-4185-849C-2AE0984B2237}"/>
            </c:ext>
          </c:extLst>
        </c:ser>
        <c:dLbls>
          <c:showLegendKey val="0"/>
          <c:showVal val="0"/>
          <c:showCatName val="0"/>
          <c:showSerName val="0"/>
          <c:showPercent val="0"/>
          <c:showBubbleSize val="0"/>
        </c:dLbls>
        <c:gapWidth val="0"/>
        <c:overlap val="-15"/>
        <c:axId val="149767680"/>
        <c:axId val="149769216"/>
      </c:barChart>
      <c:catAx>
        <c:axId val="149767680"/>
        <c:scaling>
          <c:orientation val="maxMin"/>
        </c:scaling>
        <c:delete val="1"/>
        <c:axPos val="r"/>
        <c:numFmt formatCode="General" sourceLinked="0"/>
        <c:majorTickMark val="out"/>
        <c:minorTickMark val="none"/>
        <c:tickLblPos val="nextTo"/>
        <c:crossAx val="149769216"/>
        <c:crosses val="autoZero"/>
        <c:auto val="1"/>
        <c:lblAlgn val="ctr"/>
        <c:lblOffset val="100"/>
        <c:noMultiLvlLbl val="0"/>
      </c:catAx>
      <c:valAx>
        <c:axId val="149769216"/>
        <c:scaling>
          <c:orientation val="maxMin"/>
        </c:scaling>
        <c:delete val="1"/>
        <c:axPos val="t"/>
        <c:numFmt formatCode="General" sourceLinked="1"/>
        <c:majorTickMark val="out"/>
        <c:minorTickMark val="none"/>
        <c:tickLblPos val="nextTo"/>
        <c:crossAx val="149767680"/>
        <c:crosses val="autoZero"/>
        <c:crossBetween val="between"/>
      </c:valAx>
      <c:spPr>
        <a:noFill/>
      </c:spPr>
    </c:plotArea>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FC47-4538-92B5-89C94129E067}"/>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FC47-4538-92B5-89C94129E067}"/>
              </c:ext>
            </c:extLst>
          </c:dPt>
          <c:dPt>
            <c:idx val="2"/>
            <c:invertIfNegative val="0"/>
            <c:bubble3D val="0"/>
            <c:spPr>
              <a:solidFill>
                <a:sysClr val="windowText" lastClr="000000">
                  <a:lumMod val="50000"/>
                  <a:lumOff val="50000"/>
                </a:sysClr>
              </a:solidFill>
            </c:spPr>
            <c:extLst xmlns:c16r2="http://schemas.microsoft.com/office/drawing/2015/06/chart">
              <c:ext xmlns:c16="http://schemas.microsoft.com/office/drawing/2014/chart" uri="{C3380CC4-5D6E-409C-BE32-E72D297353CC}">
                <c16:uniqueId val="{00000005-FC47-4538-92B5-89C94129E067}"/>
              </c:ext>
            </c:extLst>
          </c:dPt>
          <c:dLbls>
            <c:dLbl>
              <c:idx val="2"/>
              <c:layout>
                <c:manualLayout>
                  <c:x val="-0.16322614335168928"/>
                  <c:y val="2.4996875390576179E-6"/>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C47-4538-92B5-89C94129E067}"/>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Actions!$A$12:$A$14</c:f>
              <c:strCache>
                <c:ptCount val="3"/>
                <c:pt idx="0">
                  <c:v>Complete </c:v>
                </c:pt>
                <c:pt idx="1">
                  <c:v>In Progress</c:v>
                </c:pt>
                <c:pt idx="2">
                  <c:v>Not Started</c:v>
                </c:pt>
              </c:strCache>
            </c:strRef>
          </c:cat>
          <c:val>
            <c:numRef>
              <c:f>Actions!$E$12:$E$14</c:f>
              <c:numCache>
                <c:formatCode>General</c:formatCode>
                <c:ptCount val="3"/>
                <c:pt idx="0">
                  <c:v>6</c:v>
                </c:pt>
                <c:pt idx="1">
                  <c:v>13</c:v>
                </c:pt>
                <c:pt idx="2">
                  <c:v>0</c:v>
                </c:pt>
              </c:numCache>
            </c:numRef>
          </c:val>
          <c:extLst xmlns:c16r2="http://schemas.microsoft.com/office/drawing/2015/06/chart">
            <c:ext xmlns:c16="http://schemas.microsoft.com/office/drawing/2014/chart" uri="{C3380CC4-5D6E-409C-BE32-E72D297353CC}">
              <c16:uniqueId val="{00000006-FC47-4538-92B5-89C94129E067}"/>
            </c:ext>
          </c:extLst>
        </c:ser>
        <c:dLbls>
          <c:showLegendKey val="0"/>
          <c:showVal val="0"/>
          <c:showCatName val="0"/>
          <c:showSerName val="0"/>
          <c:showPercent val="0"/>
          <c:showBubbleSize val="0"/>
        </c:dLbls>
        <c:gapWidth val="0"/>
        <c:overlap val="-15"/>
        <c:axId val="149948672"/>
        <c:axId val="149950464"/>
      </c:barChart>
      <c:catAx>
        <c:axId val="149948672"/>
        <c:scaling>
          <c:orientation val="maxMin"/>
        </c:scaling>
        <c:delete val="1"/>
        <c:axPos val="r"/>
        <c:numFmt formatCode="General" sourceLinked="0"/>
        <c:majorTickMark val="out"/>
        <c:minorTickMark val="none"/>
        <c:tickLblPos val="nextTo"/>
        <c:crossAx val="149950464"/>
        <c:crosses val="autoZero"/>
        <c:auto val="1"/>
        <c:lblAlgn val="ctr"/>
        <c:lblOffset val="100"/>
        <c:noMultiLvlLbl val="0"/>
      </c:catAx>
      <c:valAx>
        <c:axId val="149950464"/>
        <c:scaling>
          <c:orientation val="maxMin"/>
        </c:scaling>
        <c:delete val="1"/>
        <c:axPos val="t"/>
        <c:numFmt formatCode="General" sourceLinked="1"/>
        <c:majorTickMark val="out"/>
        <c:minorTickMark val="none"/>
        <c:tickLblPos val="nextTo"/>
        <c:crossAx val="149948672"/>
        <c:crosses val="autoZero"/>
        <c:crossBetween val="between"/>
      </c:valAx>
      <c:spPr>
        <a:noFill/>
      </c:spPr>
    </c:plotArea>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DE6F-4A04-ABCC-0C8F7DEEA5F0}"/>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DE6F-4A04-ABCC-0C8F7DEEA5F0}"/>
              </c:ext>
            </c:extLst>
          </c:dPt>
          <c:dPt>
            <c:idx val="2"/>
            <c:invertIfNegative val="0"/>
            <c:bubble3D val="0"/>
            <c:spPr>
              <a:solidFill>
                <a:sysClr val="windowText" lastClr="000000">
                  <a:lumMod val="50000"/>
                  <a:lumOff val="50000"/>
                </a:sysClr>
              </a:solidFill>
            </c:spPr>
            <c:extLst xmlns:c16r2="http://schemas.microsoft.com/office/drawing/2015/06/chart">
              <c:ext xmlns:c16="http://schemas.microsoft.com/office/drawing/2014/chart" uri="{C3380CC4-5D6E-409C-BE32-E72D297353CC}">
                <c16:uniqueId val="{00000005-DE6F-4A04-ABCC-0C8F7DEEA5F0}"/>
              </c:ext>
            </c:extLst>
          </c:dPt>
          <c:dLbls>
            <c:dLbl>
              <c:idx val="0"/>
              <c:layout>
                <c:manualLayout>
                  <c:x val="-2.3188384627744262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E6F-4A04-ABCC-0C8F7DEEA5F0}"/>
                </c:ext>
              </c:extLst>
            </c:dLbl>
            <c:dLbl>
              <c:idx val="2"/>
              <c:layout>
                <c:manualLayout>
                  <c:x val="-7.0471691912183582E-2"/>
                  <c:y val="1.0768061887000966E-2"/>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E6F-4A04-ABCC-0C8F7DEEA5F0}"/>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Actions!$A$12:$A$14</c:f>
              <c:strCache>
                <c:ptCount val="3"/>
                <c:pt idx="0">
                  <c:v>Complete </c:v>
                </c:pt>
                <c:pt idx="1">
                  <c:v>In Progress</c:v>
                </c:pt>
                <c:pt idx="2">
                  <c:v>Not Started</c:v>
                </c:pt>
              </c:strCache>
            </c:strRef>
          </c:cat>
          <c:val>
            <c:numRef>
              <c:f>Actions!$F$12:$F$14</c:f>
              <c:numCache>
                <c:formatCode>General</c:formatCode>
                <c:ptCount val="3"/>
                <c:pt idx="0">
                  <c:v>1</c:v>
                </c:pt>
                <c:pt idx="1">
                  <c:v>5</c:v>
                </c:pt>
                <c:pt idx="2">
                  <c:v>13</c:v>
                </c:pt>
              </c:numCache>
            </c:numRef>
          </c:val>
          <c:extLst xmlns:c16r2="http://schemas.microsoft.com/office/drawing/2015/06/chart">
            <c:ext xmlns:c16="http://schemas.microsoft.com/office/drawing/2014/chart" uri="{C3380CC4-5D6E-409C-BE32-E72D297353CC}">
              <c16:uniqueId val="{00000006-DE6F-4A04-ABCC-0C8F7DEEA5F0}"/>
            </c:ext>
          </c:extLst>
        </c:ser>
        <c:dLbls>
          <c:showLegendKey val="0"/>
          <c:showVal val="0"/>
          <c:showCatName val="0"/>
          <c:showSerName val="0"/>
          <c:showPercent val="0"/>
          <c:showBubbleSize val="0"/>
        </c:dLbls>
        <c:gapWidth val="0"/>
        <c:overlap val="-15"/>
        <c:axId val="150486400"/>
        <c:axId val="150500480"/>
      </c:barChart>
      <c:catAx>
        <c:axId val="150486400"/>
        <c:scaling>
          <c:orientation val="maxMin"/>
        </c:scaling>
        <c:delete val="1"/>
        <c:axPos val="r"/>
        <c:numFmt formatCode="General" sourceLinked="0"/>
        <c:majorTickMark val="out"/>
        <c:minorTickMark val="none"/>
        <c:tickLblPos val="nextTo"/>
        <c:crossAx val="150500480"/>
        <c:crosses val="autoZero"/>
        <c:auto val="1"/>
        <c:lblAlgn val="ctr"/>
        <c:lblOffset val="100"/>
        <c:noMultiLvlLbl val="0"/>
      </c:catAx>
      <c:valAx>
        <c:axId val="150500480"/>
        <c:scaling>
          <c:orientation val="maxMin"/>
        </c:scaling>
        <c:delete val="1"/>
        <c:axPos val="t"/>
        <c:numFmt formatCode="General" sourceLinked="1"/>
        <c:majorTickMark val="out"/>
        <c:minorTickMark val="none"/>
        <c:tickLblPos val="nextTo"/>
        <c:crossAx val="150486400"/>
        <c:crosses val="autoZero"/>
        <c:crossBetween val="between"/>
      </c:valAx>
      <c:spPr>
        <a:noFill/>
      </c:spPr>
    </c:plotArea>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956E-4D39-AB6B-856D3042E7F9}"/>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956E-4D39-AB6B-856D3042E7F9}"/>
              </c:ext>
            </c:extLst>
          </c:dPt>
          <c:dPt>
            <c:idx val="2"/>
            <c:invertIfNegative val="0"/>
            <c:bubble3D val="0"/>
            <c:spPr>
              <a:solidFill>
                <a:sysClr val="windowText" lastClr="000000">
                  <a:lumMod val="50000"/>
                  <a:lumOff val="50000"/>
                </a:sysClr>
              </a:solidFill>
            </c:spPr>
            <c:extLst xmlns:c16r2="http://schemas.microsoft.com/office/drawing/2015/06/chart">
              <c:ext xmlns:c16="http://schemas.microsoft.com/office/drawing/2014/chart" uri="{C3380CC4-5D6E-409C-BE32-E72D297353CC}">
                <c16:uniqueId val="{00000005-956E-4D39-AB6B-856D3042E7F9}"/>
              </c:ext>
            </c:extLst>
          </c:dPt>
          <c:dLbls>
            <c:dLbl>
              <c:idx val="2"/>
              <c:layout>
                <c:manualLayout>
                  <c:x val="5.8837945613100318E-4"/>
                  <c:y val="-1.9343653401707215E-2"/>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56E-4D39-AB6B-856D3042E7F9}"/>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'[VPP Worksheet.xlsx]Actions'!$A$12:$A$14</c:f>
              <c:strCache>
                <c:ptCount val="3"/>
                <c:pt idx="0">
                  <c:v>Complete </c:v>
                </c:pt>
                <c:pt idx="1">
                  <c:v>In Progress</c:v>
                </c:pt>
                <c:pt idx="2">
                  <c:v>Not Started</c:v>
                </c:pt>
              </c:strCache>
            </c:strRef>
          </c:cat>
          <c:val>
            <c:numRef>
              <c:f>'[VPP Worksheet.xlsx]Actions'!$G$12:$G$14</c:f>
              <c:numCache>
                <c:formatCode>General</c:formatCode>
                <c:ptCount val="3"/>
                <c:pt idx="0">
                  <c:v>4</c:v>
                </c:pt>
                <c:pt idx="1">
                  <c:v>14</c:v>
                </c:pt>
                <c:pt idx="2">
                  <c:v>1</c:v>
                </c:pt>
              </c:numCache>
            </c:numRef>
          </c:val>
          <c:extLst xmlns:c16r2="http://schemas.microsoft.com/office/drawing/2015/06/chart">
            <c:ext xmlns:c16="http://schemas.microsoft.com/office/drawing/2014/chart" uri="{C3380CC4-5D6E-409C-BE32-E72D297353CC}">
              <c16:uniqueId val="{00000006-956E-4D39-AB6B-856D3042E7F9}"/>
            </c:ext>
          </c:extLst>
        </c:ser>
        <c:dLbls>
          <c:showLegendKey val="0"/>
          <c:showVal val="0"/>
          <c:showCatName val="0"/>
          <c:showSerName val="0"/>
          <c:showPercent val="0"/>
          <c:showBubbleSize val="0"/>
        </c:dLbls>
        <c:gapWidth val="0"/>
        <c:overlap val="-15"/>
        <c:axId val="150623360"/>
        <c:axId val="150624896"/>
      </c:barChart>
      <c:catAx>
        <c:axId val="150623360"/>
        <c:scaling>
          <c:orientation val="maxMin"/>
        </c:scaling>
        <c:delete val="1"/>
        <c:axPos val="r"/>
        <c:numFmt formatCode="General" sourceLinked="0"/>
        <c:majorTickMark val="out"/>
        <c:minorTickMark val="none"/>
        <c:tickLblPos val="nextTo"/>
        <c:crossAx val="150624896"/>
        <c:crosses val="autoZero"/>
        <c:auto val="1"/>
        <c:lblAlgn val="ctr"/>
        <c:lblOffset val="100"/>
        <c:noMultiLvlLbl val="0"/>
      </c:catAx>
      <c:valAx>
        <c:axId val="150624896"/>
        <c:scaling>
          <c:orientation val="maxMin"/>
        </c:scaling>
        <c:delete val="1"/>
        <c:axPos val="t"/>
        <c:numFmt formatCode="General" sourceLinked="1"/>
        <c:majorTickMark val="out"/>
        <c:minorTickMark val="none"/>
        <c:tickLblPos val="nextTo"/>
        <c:crossAx val="150623360"/>
        <c:crosses val="autoZero"/>
        <c:crossBetween val="between"/>
      </c:valAx>
      <c:spPr>
        <a:noFill/>
      </c:spPr>
    </c:plotArea>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753611545259344"/>
          <c:y val="0.19298245614035087"/>
          <c:w val="0.74492776909481306"/>
          <c:h val="0.61403508771929827"/>
        </c:manualLayout>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9CD5-4669-89D4-1E46786F43D4}"/>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9CD5-4669-89D4-1E46786F43D4}"/>
              </c:ext>
            </c:extLst>
          </c:dPt>
          <c:dPt>
            <c:idx val="2"/>
            <c:invertIfNegative val="0"/>
            <c:bubble3D val="0"/>
            <c:spPr>
              <a:solidFill>
                <a:sysClr val="windowText" lastClr="000000">
                  <a:lumMod val="50000"/>
                  <a:lumOff val="50000"/>
                </a:sysClr>
              </a:solidFill>
            </c:spPr>
            <c:extLst xmlns:c16r2="http://schemas.microsoft.com/office/drawing/2015/06/chart">
              <c:ext xmlns:c16="http://schemas.microsoft.com/office/drawing/2014/chart" uri="{C3380CC4-5D6E-409C-BE32-E72D297353CC}">
                <c16:uniqueId val="{00000005-9CD5-4669-89D4-1E46786F43D4}"/>
              </c:ext>
            </c:extLst>
          </c:dPt>
          <c:dLbls>
            <c:dLbl>
              <c:idx val="0"/>
              <c:layout>
                <c:manualLayout>
                  <c:x val="-2.3188384627744262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CD5-4669-89D4-1E46786F43D4}"/>
                </c:ext>
              </c:extLst>
            </c:dLbl>
            <c:dLbl>
              <c:idx val="2"/>
              <c:layout>
                <c:manualLayout>
                  <c:x val="-7.0471691912183582E-2"/>
                  <c:y val="1.0768061887000966E-2"/>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CD5-4669-89D4-1E46786F43D4}"/>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'[VPP Worksheet.xlsx]Actions'!$A$12:$A$14</c:f>
              <c:strCache>
                <c:ptCount val="3"/>
                <c:pt idx="0">
                  <c:v>Complete </c:v>
                </c:pt>
                <c:pt idx="1">
                  <c:v>In Progress</c:v>
                </c:pt>
                <c:pt idx="2">
                  <c:v>Not Started</c:v>
                </c:pt>
              </c:strCache>
            </c:strRef>
          </c:cat>
          <c:val>
            <c:numRef>
              <c:f>'[VPP Worksheet.xlsx]Actions'!$I$12:$I$14</c:f>
              <c:numCache>
                <c:formatCode>General</c:formatCode>
                <c:ptCount val="3"/>
                <c:pt idx="0">
                  <c:v>7</c:v>
                </c:pt>
                <c:pt idx="1">
                  <c:v>12</c:v>
                </c:pt>
                <c:pt idx="2">
                  <c:v>0</c:v>
                </c:pt>
              </c:numCache>
            </c:numRef>
          </c:val>
          <c:extLst xmlns:c16r2="http://schemas.microsoft.com/office/drawing/2015/06/chart">
            <c:ext xmlns:c16="http://schemas.microsoft.com/office/drawing/2014/chart" uri="{C3380CC4-5D6E-409C-BE32-E72D297353CC}">
              <c16:uniqueId val="{00000006-9CD5-4669-89D4-1E46786F43D4}"/>
            </c:ext>
          </c:extLst>
        </c:ser>
        <c:dLbls>
          <c:showLegendKey val="0"/>
          <c:showVal val="0"/>
          <c:showCatName val="0"/>
          <c:showSerName val="0"/>
          <c:showPercent val="0"/>
          <c:showBubbleSize val="0"/>
        </c:dLbls>
        <c:gapWidth val="0"/>
        <c:overlap val="-15"/>
        <c:axId val="150649856"/>
        <c:axId val="150659840"/>
      </c:barChart>
      <c:catAx>
        <c:axId val="150649856"/>
        <c:scaling>
          <c:orientation val="maxMin"/>
        </c:scaling>
        <c:delete val="1"/>
        <c:axPos val="r"/>
        <c:numFmt formatCode="General" sourceLinked="0"/>
        <c:majorTickMark val="out"/>
        <c:minorTickMark val="none"/>
        <c:tickLblPos val="nextTo"/>
        <c:crossAx val="150659840"/>
        <c:crosses val="autoZero"/>
        <c:auto val="1"/>
        <c:lblAlgn val="ctr"/>
        <c:lblOffset val="100"/>
        <c:noMultiLvlLbl val="0"/>
      </c:catAx>
      <c:valAx>
        <c:axId val="150659840"/>
        <c:scaling>
          <c:orientation val="maxMin"/>
        </c:scaling>
        <c:delete val="1"/>
        <c:axPos val="t"/>
        <c:numFmt formatCode="General" sourceLinked="1"/>
        <c:majorTickMark val="out"/>
        <c:minorTickMark val="none"/>
        <c:tickLblPos val="nextTo"/>
        <c:crossAx val="150649856"/>
        <c:crosses val="autoZero"/>
        <c:crossBetween val="between"/>
      </c:valAx>
      <c:spPr>
        <a:noFill/>
      </c:spPr>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3476377952755904"/>
          <c:y val="2.0551383921293055E-2"/>
        </c:manualLayout>
      </c:layout>
      <c:overlay val="0"/>
      <c:txPr>
        <a:bodyPr/>
        <a:lstStyle/>
        <a:p>
          <a:pPr>
            <a:defRPr b="0"/>
          </a:pPr>
          <a:endParaRPr lang="en-US"/>
        </a:p>
      </c:txPr>
    </c:title>
    <c:autoTitleDeleted val="0"/>
    <c:plotArea>
      <c:layout>
        <c:manualLayout>
          <c:layoutTarget val="inner"/>
          <c:xMode val="edge"/>
          <c:yMode val="edge"/>
          <c:x val="0.25098928258967629"/>
          <c:y val="0.1124608606853062"/>
          <c:w val="0.71012182852143479"/>
          <c:h val="0.86429703563825777"/>
        </c:manualLayout>
      </c:layout>
      <c:barChart>
        <c:barDir val="bar"/>
        <c:grouping val="clustered"/>
        <c:varyColors val="0"/>
        <c:ser>
          <c:idx val="1"/>
          <c:order val="0"/>
          <c:tx>
            <c:strRef>
              <c:f>Tracker!$C$2</c:f>
              <c:strCache>
                <c:ptCount val="1"/>
                <c:pt idx="0">
                  <c:v>3 YR AVE   TCIR</c:v>
                </c:pt>
              </c:strCache>
            </c:strRef>
          </c:tx>
          <c:spPr>
            <a:solidFill>
              <a:schemeClr val="accent1"/>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Tracker!$A$3:$A$18</c:f>
              <c:strCache>
                <c:ptCount val="16"/>
                <c:pt idx="0">
                  <c:v>MIDLANT with IPTs</c:v>
                </c:pt>
                <c:pt idx="1">
                  <c:v>MARFORES CELL</c:v>
                </c:pt>
                <c:pt idx="2">
                  <c:v>PWD Earle</c:v>
                </c:pt>
                <c:pt idx="3">
                  <c:v>PWD Yorktown</c:v>
                </c:pt>
                <c:pt idx="4">
                  <c:v>PWD Maine</c:v>
                </c:pt>
                <c:pt idx="5">
                  <c:v>PWD Little Creek</c:v>
                </c:pt>
                <c:pt idx="6">
                  <c:v>PWD Portsmouth</c:v>
                </c:pt>
                <c:pt idx="7">
                  <c:v>PWD Oceana</c:v>
                </c:pt>
                <c:pt idx="8">
                  <c:v>MIDLANT </c:v>
                </c:pt>
                <c:pt idx="9">
                  <c:v>PWD Newport</c:v>
                </c:pt>
                <c:pt idx="10">
                  <c:v>PWD Pennsylvania</c:v>
                </c:pt>
                <c:pt idx="11">
                  <c:v>PWD Great Lakes</c:v>
                </c:pt>
                <c:pt idx="12">
                  <c:v>PWD NSA</c:v>
                </c:pt>
                <c:pt idx="13">
                  <c:v>PWD New London</c:v>
                </c:pt>
                <c:pt idx="14">
                  <c:v>PWD Norfolk</c:v>
                </c:pt>
                <c:pt idx="15">
                  <c:v>PWD Crane</c:v>
                </c:pt>
              </c:strCache>
            </c:strRef>
          </c:cat>
          <c:val>
            <c:numRef>
              <c:f>Tracker!$C$3:$C$18</c:f>
              <c:numCache>
                <c:formatCode>General</c:formatCode>
                <c:ptCount val="16"/>
                <c:pt idx="0">
                  <c:v>0.69</c:v>
                </c:pt>
                <c:pt idx="1">
                  <c:v>0.84</c:v>
                </c:pt>
                <c:pt idx="2">
                  <c:v>1.26</c:v>
                </c:pt>
                <c:pt idx="3">
                  <c:v>1.36</c:v>
                </c:pt>
                <c:pt idx="4">
                  <c:v>1.43</c:v>
                </c:pt>
                <c:pt idx="5">
                  <c:v>2.2000000000000002</c:v>
                </c:pt>
                <c:pt idx="6">
                  <c:v>2.2000000000000002</c:v>
                </c:pt>
                <c:pt idx="7">
                  <c:v>2.2400000000000002</c:v>
                </c:pt>
                <c:pt idx="8">
                  <c:v>2.87</c:v>
                </c:pt>
                <c:pt idx="9">
                  <c:v>3.01</c:v>
                </c:pt>
                <c:pt idx="10">
                  <c:v>3.49</c:v>
                </c:pt>
                <c:pt idx="11">
                  <c:v>4.17</c:v>
                </c:pt>
                <c:pt idx="12">
                  <c:v>5</c:v>
                </c:pt>
                <c:pt idx="13">
                  <c:v>5.03</c:v>
                </c:pt>
                <c:pt idx="14">
                  <c:v>5.52</c:v>
                </c:pt>
                <c:pt idx="15">
                  <c:v>6.46</c:v>
                </c:pt>
              </c:numCache>
            </c:numRef>
          </c:val>
          <c:extLst xmlns:c16r2="http://schemas.microsoft.com/office/drawing/2015/06/chart">
            <c:ext xmlns:c16="http://schemas.microsoft.com/office/drawing/2014/chart" uri="{C3380CC4-5D6E-409C-BE32-E72D297353CC}">
              <c16:uniqueId val="{00000000-FF3D-4F74-91DF-43F91723D599}"/>
            </c:ext>
          </c:extLst>
        </c:ser>
        <c:dLbls>
          <c:showLegendKey val="0"/>
          <c:showVal val="0"/>
          <c:showCatName val="0"/>
          <c:showSerName val="0"/>
          <c:showPercent val="0"/>
          <c:showBubbleSize val="0"/>
        </c:dLbls>
        <c:gapWidth val="150"/>
        <c:axId val="126529920"/>
        <c:axId val="126531456"/>
      </c:barChart>
      <c:catAx>
        <c:axId val="126529920"/>
        <c:scaling>
          <c:orientation val="minMax"/>
        </c:scaling>
        <c:delete val="0"/>
        <c:axPos val="l"/>
        <c:numFmt formatCode="General" sourceLinked="0"/>
        <c:majorTickMark val="out"/>
        <c:minorTickMark val="none"/>
        <c:tickLblPos val="nextTo"/>
        <c:crossAx val="126531456"/>
        <c:crosses val="autoZero"/>
        <c:auto val="1"/>
        <c:lblAlgn val="ctr"/>
        <c:lblOffset val="100"/>
        <c:noMultiLvlLbl val="0"/>
      </c:catAx>
      <c:valAx>
        <c:axId val="126531456"/>
        <c:scaling>
          <c:orientation val="minMax"/>
        </c:scaling>
        <c:delete val="1"/>
        <c:axPos val="b"/>
        <c:numFmt formatCode="General" sourceLinked="1"/>
        <c:majorTickMark val="out"/>
        <c:minorTickMark val="none"/>
        <c:tickLblPos val="nextTo"/>
        <c:crossAx val="126529920"/>
        <c:crosses val="autoZero"/>
        <c:crossBetween val="between"/>
      </c:valAx>
    </c:plotArea>
    <c:plotVisOnly val="1"/>
    <c:dispBlanksAs val="gap"/>
    <c:showDLblsOverMax val="0"/>
  </c:chart>
  <c:spPr>
    <a:ln>
      <a:noFill/>
    </a:ln>
  </c:sp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D71A-4411-BD3B-7BB1E497B9B7}"/>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D71A-4411-BD3B-7BB1E497B9B7}"/>
              </c:ext>
            </c:extLst>
          </c:dPt>
          <c:dPt>
            <c:idx val="2"/>
            <c:invertIfNegative val="0"/>
            <c:bubble3D val="0"/>
            <c:extLst xmlns:c16r2="http://schemas.microsoft.com/office/drawing/2015/06/chart">
              <c:ext xmlns:c16="http://schemas.microsoft.com/office/drawing/2014/chart" uri="{C3380CC4-5D6E-409C-BE32-E72D297353CC}">
                <c16:uniqueId val="{00000004-D71A-4411-BD3B-7BB1E497B9B7}"/>
              </c:ext>
            </c:extLst>
          </c:dPt>
          <c:dLbls>
            <c:dLbl>
              <c:idx val="0"/>
              <c:layout>
                <c:manualLayout>
                  <c:x val="1.2763080873883571E-2"/>
                  <c:y val="8.4764511472452806E-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71A-4411-BD3B-7BB1E497B9B7}"/>
                </c:ext>
              </c:extLst>
            </c:dLbl>
            <c:dLbl>
              <c:idx val="2"/>
              <c:layout>
                <c:manualLayout>
                  <c:x val="-0.12707029992856975"/>
                  <c:y val="2.8374871780222323E-6"/>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71A-4411-BD3B-7BB1E497B9B7}"/>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Actions!$A$12:$A$14</c:f>
              <c:strCache>
                <c:ptCount val="3"/>
                <c:pt idx="0">
                  <c:v>Complete </c:v>
                </c:pt>
                <c:pt idx="1">
                  <c:v>In Progress</c:v>
                </c:pt>
                <c:pt idx="2">
                  <c:v>Not Started</c:v>
                </c:pt>
              </c:strCache>
            </c:strRef>
          </c:cat>
          <c:val>
            <c:numRef>
              <c:f>Actions!$D$12:$D$14</c:f>
              <c:numCache>
                <c:formatCode>General</c:formatCode>
                <c:ptCount val="3"/>
                <c:pt idx="0">
                  <c:v>3</c:v>
                </c:pt>
                <c:pt idx="1">
                  <c:v>16</c:v>
                </c:pt>
                <c:pt idx="2">
                  <c:v>0</c:v>
                </c:pt>
              </c:numCache>
            </c:numRef>
          </c:val>
          <c:extLst xmlns:c16r2="http://schemas.microsoft.com/office/drawing/2015/06/chart">
            <c:ext xmlns:c16="http://schemas.microsoft.com/office/drawing/2014/chart" uri="{C3380CC4-5D6E-409C-BE32-E72D297353CC}">
              <c16:uniqueId val="{00000005-D71A-4411-BD3B-7BB1E497B9B7}"/>
            </c:ext>
          </c:extLst>
        </c:ser>
        <c:dLbls>
          <c:showLegendKey val="0"/>
          <c:showVal val="0"/>
          <c:showCatName val="0"/>
          <c:showSerName val="0"/>
          <c:showPercent val="0"/>
          <c:showBubbleSize val="0"/>
        </c:dLbls>
        <c:gapWidth val="0"/>
        <c:overlap val="-15"/>
        <c:axId val="150822912"/>
        <c:axId val="150824448"/>
      </c:barChart>
      <c:catAx>
        <c:axId val="150822912"/>
        <c:scaling>
          <c:orientation val="maxMin"/>
        </c:scaling>
        <c:delete val="1"/>
        <c:axPos val="r"/>
        <c:numFmt formatCode="General" sourceLinked="0"/>
        <c:majorTickMark val="out"/>
        <c:minorTickMark val="none"/>
        <c:tickLblPos val="nextTo"/>
        <c:crossAx val="150824448"/>
        <c:crosses val="autoZero"/>
        <c:auto val="1"/>
        <c:lblAlgn val="ctr"/>
        <c:lblOffset val="100"/>
        <c:noMultiLvlLbl val="0"/>
      </c:catAx>
      <c:valAx>
        <c:axId val="150824448"/>
        <c:scaling>
          <c:orientation val="maxMin"/>
        </c:scaling>
        <c:delete val="1"/>
        <c:axPos val="t"/>
        <c:numFmt formatCode="General" sourceLinked="1"/>
        <c:majorTickMark val="out"/>
        <c:minorTickMark val="none"/>
        <c:tickLblPos val="nextTo"/>
        <c:crossAx val="150822912"/>
        <c:crosses val="autoZero"/>
        <c:crossBetween val="between"/>
      </c:valAx>
      <c:spPr>
        <a:noFill/>
      </c:spPr>
    </c:plotArea>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704D-4961-9B0A-A7930C251E6F}"/>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704D-4961-9B0A-A7930C251E6F}"/>
              </c:ext>
            </c:extLst>
          </c:dPt>
          <c:dPt>
            <c:idx val="2"/>
            <c:invertIfNegative val="0"/>
            <c:bubble3D val="0"/>
            <c:extLst xmlns:c16r2="http://schemas.microsoft.com/office/drawing/2015/06/chart">
              <c:ext xmlns:c16="http://schemas.microsoft.com/office/drawing/2014/chart" uri="{C3380CC4-5D6E-409C-BE32-E72D297353CC}">
                <c16:uniqueId val="{00000004-704D-4961-9B0A-A7930C251E6F}"/>
              </c:ext>
            </c:extLst>
          </c:dPt>
          <c:dLbls>
            <c:dLbl>
              <c:idx val="0"/>
              <c:layout>
                <c:manualLayout>
                  <c:x val="1.2763080873883571E-2"/>
                  <c:y val="8.4764511472452806E-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04D-4961-9B0A-A7930C251E6F}"/>
                </c:ext>
              </c:extLst>
            </c:dLbl>
            <c:dLbl>
              <c:idx val="2"/>
              <c:layout>
                <c:manualLayout>
                  <c:x val="-0.12707029992856975"/>
                  <c:y val="2.8374871780222323E-6"/>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04D-4961-9B0A-A7930C251E6F}"/>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'[VPP Worksheet.xlsx]Actions'!$A$12:$A$14</c:f>
              <c:strCache>
                <c:ptCount val="3"/>
                <c:pt idx="0">
                  <c:v>Complete </c:v>
                </c:pt>
                <c:pt idx="1">
                  <c:v>In Progress</c:v>
                </c:pt>
                <c:pt idx="2">
                  <c:v>Not Started</c:v>
                </c:pt>
              </c:strCache>
            </c:strRef>
          </c:cat>
          <c:val>
            <c:numRef>
              <c:f>'[VPP Worksheet.xlsx]Actions'!$J$12:$J$14</c:f>
              <c:numCache>
                <c:formatCode>General</c:formatCode>
                <c:ptCount val="3"/>
                <c:pt idx="0">
                  <c:v>8</c:v>
                </c:pt>
                <c:pt idx="1">
                  <c:v>11</c:v>
                </c:pt>
                <c:pt idx="2">
                  <c:v>0</c:v>
                </c:pt>
              </c:numCache>
            </c:numRef>
          </c:val>
          <c:extLst xmlns:c16r2="http://schemas.microsoft.com/office/drawing/2015/06/chart">
            <c:ext xmlns:c16="http://schemas.microsoft.com/office/drawing/2014/chart" uri="{C3380CC4-5D6E-409C-BE32-E72D297353CC}">
              <c16:uniqueId val="{00000005-704D-4961-9B0A-A7930C251E6F}"/>
            </c:ext>
          </c:extLst>
        </c:ser>
        <c:dLbls>
          <c:showLegendKey val="0"/>
          <c:showVal val="0"/>
          <c:showCatName val="0"/>
          <c:showSerName val="0"/>
          <c:showPercent val="0"/>
          <c:showBubbleSize val="0"/>
        </c:dLbls>
        <c:gapWidth val="0"/>
        <c:overlap val="-15"/>
        <c:axId val="151086592"/>
        <c:axId val="151088128"/>
      </c:barChart>
      <c:catAx>
        <c:axId val="151086592"/>
        <c:scaling>
          <c:orientation val="maxMin"/>
        </c:scaling>
        <c:delete val="1"/>
        <c:axPos val="r"/>
        <c:numFmt formatCode="General" sourceLinked="0"/>
        <c:majorTickMark val="out"/>
        <c:minorTickMark val="none"/>
        <c:tickLblPos val="nextTo"/>
        <c:crossAx val="151088128"/>
        <c:crosses val="autoZero"/>
        <c:auto val="1"/>
        <c:lblAlgn val="ctr"/>
        <c:lblOffset val="100"/>
        <c:noMultiLvlLbl val="0"/>
      </c:catAx>
      <c:valAx>
        <c:axId val="151088128"/>
        <c:scaling>
          <c:orientation val="maxMin"/>
        </c:scaling>
        <c:delete val="1"/>
        <c:axPos val="t"/>
        <c:numFmt formatCode="General" sourceLinked="1"/>
        <c:majorTickMark val="out"/>
        <c:minorTickMark val="none"/>
        <c:tickLblPos val="nextTo"/>
        <c:crossAx val="151086592"/>
        <c:crosses val="autoZero"/>
        <c:crossBetween val="between"/>
      </c:valAx>
      <c:spPr>
        <a:noFill/>
      </c:spPr>
    </c:plotArea>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6F86-4588-8303-ADE717E6D3BA}"/>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6F86-4588-8303-ADE717E6D3BA}"/>
              </c:ext>
            </c:extLst>
          </c:dPt>
          <c:dPt>
            <c:idx val="2"/>
            <c:invertIfNegative val="0"/>
            <c:bubble3D val="0"/>
            <c:spPr>
              <a:solidFill>
                <a:sysClr val="windowText" lastClr="000000">
                  <a:lumMod val="50000"/>
                  <a:lumOff val="50000"/>
                </a:sysClr>
              </a:solidFill>
            </c:spPr>
            <c:extLst xmlns:c16r2="http://schemas.microsoft.com/office/drawing/2015/06/chart">
              <c:ext xmlns:c16="http://schemas.microsoft.com/office/drawing/2014/chart" uri="{C3380CC4-5D6E-409C-BE32-E72D297353CC}">
                <c16:uniqueId val="{00000005-6F86-4588-8303-ADE717E6D3BA}"/>
              </c:ext>
            </c:extLst>
          </c:dPt>
          <c:dLbls>
            <c:dLbl>
              <c:idx val="0"/>
              <c:layout>
                <c:manualLayout>
                  <c:x val="-2.3188384627744262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F86-4588-8303-ADE717E6D3BA}"/>
                </c:ext>
              </c:extLst>
            </c:dLbl>
            <c:dLbl>
              <c:idx val="2"/>
              <c:layout>
                <c:manualLayout>
                  <c:x val="-0.1284435664100729"/>
                  <c:y val="-6.7771791683934246E-3"/>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F86-4588-8303-ADE717E6D3BA}"/>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Actions!$A$12:$A$14</c:f>
              <c:strCache>
                <c:ptCount val="3"/>
                <c:pt idx="0">
                  <c:v>Complete </c:v>
                </c:pt>
                <c:pt idx="1">
                  <c:v>In Progress</c:v>
                </c:pt>
                <c:pt idx="2">
                  <c:v>Not Started</c:v>
                </c:pt>
              </c:strCache>
            </c:strRef>
          </c:cat>
          <c:val>
            <c:numRef>
              <c:f>Actions!$C$12:$C$14</c:f>
              <c:numCache>
                <c:formatCode>General</c:formatCode>
                <c:ptCount val="3"/>
                <c:pt idx="0">
                  <c:v>2</c:v>
                </c:pt>
                <c:pt idx="1">
                  <c:v>17</c:v>
                </c:pt>
                <c:pt idx="2">
                  <c:v>0</c:v>
                </c:pt>
              </c:numCache>
            </c:numRef>
          </c:val>
          <c:extLst xmlns:c16r2="http://schemas.microsoft.com/office/drawing/2015/06/chart">
            <c:ext xmlns:c16="http://schemas.microsoft.com/office/drawing/2014/chart" uri="{C3380CC4-5D6E-409C-BE32-E72D297353CC}">
              <c16:uniqueId val="{00000006-6F86-4588-8303-ADE717E6D3BA}"/>
            </c:ext>
          </c:extLst>
        </c:ser>
        <c:dLbls>
          <c:showLegendKey val="0"/>
          <c:showVal val="0"/>
          <c:showCatName val="0"/>
          <c:showSerName val="0"/>
          <c:showPercent val="0"/>
          <c:showBubbleSize val="0"/>
        </c:dLbls>
        <c:gapWidth val="0"/>
        <c:overlap val="-15"/>
        <c:axId val="151198336"/>
        <c:axId val="151204224"/>
      </c:barChart>
      <c:catAx>
        <c:axId val="151198336"/>
        <c:scaling>
          <c:orientation val="maxMin"/>
        </c:scaling>
        <c:delete val="1"/>
        <c:axPos val="r"/>
        <c:numFmt formatCode="General" sourceLinked="0"/>
        <c:majorTickMark val="out"/>
        <c:minorTickMark val="none"/>
        <c:tickLblPos val="nextTo"/>
        <c:crossAx val="151204224"/>
        <c:crosses val="autoZero"/>
        <c:auto val="1"/>
        <c:lblAlgn val="ctr"/>
        <c:lblOffset val="100"/>
        <c:noMultiLvlLbl val="0"/>
      </c:catAx>
      <c:valAx>
        <c:axId val="151204224"/>
        <c:scaling>
          <c:orientation val="maxMin"/>
        </c:scaling>
        <c:delete val="1"/>
        <c:axPos val="t"/>
        <c:numFmt formatCode="General" sourceLinked="1"/>
        <c:majorTickMark val="out"/>
        <c:minorTickMark val="none"/>
        <c:tickLblPos val="nextTo"/>
        <c:crossAx val="151198336"/>
        <c:crosses val="autoZero"/>
        <c:crossBetween val="between"/>
      </c:valAx>
      <c:spPr>
        <a:noFill/>
      </c:spPr>
    </c:plotArea>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113772041748952"/>
          <c:y val="0.181818398733475"/>
          <c:w val="0.67175711661728654"/>
          <c:h val="0.66666626898862924"/>
        </c:manualLayout>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3950-4DFE-83F0-66E414806251}"/>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3950-4DFE-83F0-66E414806251}"/>
              </c:ext>
            </c:extLst>
          </c:dPt>
          <c:dPt>
            <c:idx val="2"/>
            <c:invertIfNegative val="0"/>
            <c:bubble3D val="0"/>
            <c:extLst xmlns:c16r2="http://schemas.microsoft.com/office/drawing/2015/06/chart">
              <c:ext xmlns:c16="http://schemas.microsoft.com/office/drawing/2014/chart" uri="{C3380CC4-5D6E-409C-BE32-E72D297353CC}">
                <c16:uniqueId val="{00000004-3950-4DFE-83F0-66E414806251}"/>
              </c:ext>
            </c:extLst>
          </c:dPt>
          <c:dLbls>
            <c:dLbl>
              <c:idx val="2"/>
              <c:layout>
                <c:manualLayout>
                  <c:x val="-0.11754321277332708"/>
                  <c:y val="3.4803849041301571E-2"/>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950-4DFE-83F0-66E414806251}"/>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Sheet2!$G$10:$G$12</c:f>
              <c:strCache>
                <c:ptCount val="3"/>
                <c:pt idx="0">
                  <c:v>Complete </c:v>
                </c:pt>
                <c:pt idx="1">
                  <c:v>In Progress</c:v>
                </c:pt>
                <c:pt idx="2">
                  <c:v>Not Started</c:v>
                </c:pt>
              </c:strCache>
            </c:strRef>
          </c:cat>
          <c:val>
            <c:numRef>
              <c:f>Sheet2!$H$10:$H$12</c:f>
              <c:numCache>
                <c:formatCode>General</c:formatCode>
                <c:ptCount val="3"/>
                <c:pt idx="0">
                  <c:v>1</c:v>
                </c:pt>
                <c:pt idx="1">
                  <c:v>18</c:v>
                </c:pt>
                <c:pt idx="2">
                  <c:v>0</c:v>
                </c:pt>
              </c:numCache>
            </c:numRef>
          </c:val>
          <c:extLst xmlns:c16r2="http://schemas.microsoft.com/office/drawing/2015/06/chart">
            <c:ext xmlns:c16="http://schemas.microsoft.com/office/drawing/2014/chart" uri="{C3380CC4-5D6E-409C-BE32-E72D297353CC}">
              <c16:uniqueId val="{00000005-3950-4DFE-83F0-66E414806251}"/>
            </c:ext>
          </c:extLst>
        </c:ser>
        <c:dLbls>
          <c:showLegendKey val="0"/>
          <c:showVal val="0"/>
          <c:showCatName val="0"/>
          <c:showSerName val="0"/>
          <c:showPercent val="0"/>
          <c:showBubbleSize val="0"/>
        </c:dLbls>
        <c:gapWidth val="0"/>
        <c:overlap val="-15"/>
        <c:axId val="151292544"/>
        <c:axId val="151298432"/>
      </c:barChart>
      <c:catAx>
        <c:axId val="151292544"/>
        <c:scaling>
          <c:orientation val="maxMin"/>
        </c:scaling>
        <c:delete val="1"/>
        <c:axPos val="r"/>
        <c:numFmt formatCode="General" sourceLinked="0"/>
        <c:majorTickMark val="out"/>
        <c:minorTickMark val="none"/>
        <c:tickLblPos val="nextTo"/>
        <c:crossAx val="151298432"/>
        <c:crosses val="autoZero"/>
        <c:auto val="1"/>
        <c:lblAlgn val="ctr"/>
        <c:lblOffset val="100"/>
        <c:noMultiLvlLbl val="0"/>
      </c:catAx>
      <c:valAx>
        <c:axId val="151298432"/>
        <c:scaling>
          <c:orientation val="maxMin"/>
        </c:scaling>
        <c:delete val="1"/>
        <c:axPos val="t"/>
        <c:numFmt formatCode="General" sourceLinked="1"/>
        <c:majorTickMark val="out"/>
        <c:minorTickMark val="none"/>
        <c:tickLblPos val="nextTo"/>
        <c:crossAx val="151292544"/>
        <c:crosses val="autoZero"/>
        <c:crossBetween val="between"/>
      </c:valAx>
      <c:spPr>
        <a:noFill/>
      </c:spPr>
    </c:plotArea>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64C8-4BC3-9C57-0812A8B8EA24}"/>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64C8-4BC3-9C57-0812A8B8EA24}"/>
              </c:ext>
            </c:extLst>
          </c:dPt>
          <c:dPt>
            <c:idx val="2"/>
            <c:invertIfNegative val="0"/>
            <c:bubble3D val="0"/>
            <c:extLst xmlns:c16r2="http://schemas.microsoft.com/office/drawing/2015/06/chart">
              <c:ext xmlns:c16="http://schemas.microsoft.com/office/drawing/2014/chart" uri="{C3380CC4-5D6E-409C-BE32-E72D297353CC}">
                <c16:uniqueId val="{00000004-64C8-4BC3-9C57-0812A8B8EA24}"/>
              </c:ext>
            </c:extLst>
          </c:dPt>
          <c:dLbls>
            <c:dLbl>
              <c:idx val="2"/>
              <c:layout>
                <c:manualLayout>
                  <c:x val="-8.2067706739244989E-2"/>
                  <c:y val="0"/>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4C8-4BC3-9C57-0812A8B8EA24}"/>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Sheet2!$G$10:$G$12</c:f>
              <c:strCache>
                <c:ptCount val="3"/>
                <c:pt idx="0">
                  <c:v>Complete </c:v>
                </c:pt>
                <c:pt idx="1">
                  <c:v>In Progress</c:v>
                </c:pt>
                <c:pt idx="2">
                  <c:v>Not Started</c:v>
                </c:pt>
              </c:strCache>
            </c:strRef>
          </c:cat>
          <c:val>
            <c:numRef>
              <c:f>Sheet2!$J$10:$J$12</c:f>
              <c:numCache>
                <c:formatCode>General</c:formatCode>
                <c:ptCount val="3"/>
                <c:pt idx="0">
                  <c:v>3</c:v>
                </c:pt>
                <c:pt idx="1">
                  <c:v>16</c:v>
                </c:pt>
                <c:pt idx="2">
                  <c:v>0</c:v>
                </c:pt>
              </c:numCache>
            </c:numRef>
          </c:val>
          <c:extLst xmlns:c16r2="http://schemas.microsoft.com/office/drawing/2015/06/chart">
            <c:ext xmlns:c16="http://schemas.microsoft.com/office/drawing/2014/chart" uri="{C3380CC4-5D6E-409C-BE32-E72D297353CC}">
              <c16:uniqueId val="{00000005-64C8-4BC3-9C57-0812A8B8EA24}"/>
            </c:ext>
          </c:extLst>
        </c:ser>
        <c:dLbls>
          <c:showLegendKey val="0"/>
          <c:showVal val="0"/>
          <c:showCatName val="0"/>
          <c:showSerName val="0"/>
          <c:showPercent val="0"/>
          <c:showBubbleSize val="0"/>
        </c:dLbls>
        <c:gapWidth val="0"/>
        <c:overlap val="-15"/>
        <c:axId val="151469056"/>
        <c:axId val="151470848"/>
      </c:barChart>
      <c:catAx>
        <c:axId val="151469056"/>
        <c:scaling>
          <c:orientation val="maxMin"/>
        </c:scaling>
        <c:delete val="1"/>
        <c:axPos val="r"/>
        <c:numFmt formatCode="General" sourceLinked="0"/>
        <c:majorTickMark val="out"/>
        <c:minorTickMark val="none"/>
        <c:tickLblPos val="nextTo"/>
        <c:crossAx val="151470848"/>
        <c:crosses val="autoZero"/>
        <c:auto val="1"/>
        <c:lblAlgn val="ctr"/>
        <c:lblOffset val="100"/>
        <c:noMultiLvlLbl val="0"/>
      </c:catAx>
      <c:valAx>
        <c:axId val="151470848"/>
        <c:scaling>
          <c:orientation val="maxMin"/>
        </c:scaling>
        <c:delete val="1"/>
        <c:axPos val="t"/>
        <c:numFmt formatCode="General" sourceLinked="1"/>
        <c:majorTickMark val="out"/>
        <c:minorTickMark val="none"/>
        <c:tickLblPos val="nextTo"/>
        <c:crossAx val="151469056"/>
        <c:crosses val="autoZero"/>
        <c:crossBetween val="between"/>
      </c:valAx>
      <c:spPr>
        <a:noFill/>
      </c:spPr>
    </c:plotArea>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61B3-4B98-9908-1D63065B7324}"/>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61B3-4B98-9908-1D63065B7324}"/>
              </c:ext>
            </c:extLst>
          </c:dPt>
          <c:dPt>
            <c:idx val="2"/>
            <c:invertIfNegative val="0"/>
            <c:bubble3D val="0"/>
            <c:spPr>
              <a:solidFill>
                <a:sysClr val="windowText" lastClr="000000">
                  <a:lumMod val="50000"/>
                  <a:lumOff val="50000"/>
                </a:sysClr>
              </a:solidFill>
            </c:spPr>
            <c:extLst xmlns:c16r2="http://schemas.microsoft.com/office/drawing/2015/06/chart">
              <c:ext xmlns:c16="http://schemas.microsoft.com/office/drawing/2014/chart" uri="{C3380CC4-5D6E-409C-BE32-E72D297353CC}">
                <c16:uniqueId val="{00000005-61B3-4B98-9908-1D63065B7324}"/>
              </c:ext>
            </c:extLst>
          </c:dPt>
          <c:dLbls>
            <c:dLbl>
              <c:idx val="0"/>
              <c:layout>
                <c:manualLayout>
                  <c:x val="-0.10013493999788241"/>
                  <c:y val="3.658401346876993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1B3-4B98-9908-1D63065B7324}"/>
                </c:ext>
              </c:extLst>
            </c:dLbl>
            <c:dLbl>
              <c:idx val="2"/>
              <c:layout>
                <c:manualLayout>
                  <c:x val="-2.0174543422970436E-2"/>
                  <c:y val="1.8294887138563282E-2"/>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1B3-4B98-9908-1D63065B7324}"/>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'[VPP Worksheet.xlsx]Actions'!$A$12:$A$14</c:f>
              <c:strCache>
                <c:ptCount val="3"/>
                <c:pt idx="0">
                  <c:v>Complete </c:v>
                </c:pt>
                <c:pt idx="1">
                  <c:v>In Progress</c:v>
                </c:pt>
                <c:pt idx="2">
                  <c:v>Not Started</c:v>
                </c:pt>
              </c:strCache>
            </c:strRef>
          </c:cat>
          <c:val>
            <c:numRef>
              <c:f>'[VPP Worksheet.xlsx]Actions'!$M$12:$M$14</c:f>
              <c:numCache>
                <c:formatCode>General</c:formatCode>
                <c:ptCount val="3"/>
                <c:pt idx="0">
                  <c:v>0</c:v>
                </c:pt>
                <c:pt idx="1">
                  <c:v>18</c:v>
                </c:pt>
                <c:pt idx="2">
                  <c:v>1</c:v>
                </c:pt>
              </c:numCache>
            </c:numRef>
          </c:val>
          <c:extLst xmlns:c16r2="http://schemas.microsoft.com/office/drawing/2015/06/chart">
            <c:ext xmlns:c16="http://schemas.microsoft.com/office/drawing/2014/chart" uri="{C3380CC4-5D6E-409C-BE32-E72D297353CC}">
              <c16:uniqueId val="{00000006-61B3-4B98-9908-1D63065B7324}"/>
            </c:ext>
          </c:extLst>
        </c:ser>
        <c:dLbls>
          <c:showLegendKey val="0"/>
          <c:showVal val="0"/>
          <c:showCatName val="0"/>
          <c:showSerName val="0"/>
          <c:showPercent val="0"/>
          <c:showBubbleSize val="0"/>
        </c:dLbls>
        <c:gapWidth val="0"/>
        <c:overlap val="-15"/>
        <c:axId val="160113792"/>
        <c:axId val="160115328"/>
      </c:barChart>
      <c:catAx>
        <c:axId val="160113792"/>
        <c:scaling>
          <c:orientation val="maxMin"/>
        </c:scaling>
        <c:delete val="1"/>
        <c:axPos val="r"/>
        <c:numFmt formatCode="General" sourceLinked="0"/>
        <c:majorTickMark val="out"/>
        <c:minorTickMark val="none"/>
        <c:tickLblPos val="nextTo"/>
        <c:crossAx val="160115328"/>
        <c:crosses val="autoZero"/>
        <c:auto val="1"/>
        <c:lblAlgn val="ctr"/>
        <c:lblOffset val="100"/>
        <c:noMultiLvlLbl val="0"/>
      </c:catAx>
      <c:valAx>
        <c:axId val="160115328"/>
        <c:scaling>
          <c:orientation val="maxMin"/>
        </c:scaling>
        <c:delete val="1"/>
        <c:axPos val="t"/>
        <c:numFmt formatCode="General" sourceLinked="1"/>
        <c:majorTickMark val="out"/>
        <c:minorTickMark val="none"/>
        <c:tickLblPos val="nextTo"/>
        <c:crossAx val="160113792"/>
        <c:crosses val="autoZero"/>
        <c:crossBetween val="between"/>
      </c:valAx>
      <c:spPr>
        <a:noFill/>
      </c:spPr>
    </c:plotArea>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C711-482A-901C-3793B10DCDB8}"/>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C711-482A-901C-3793B10DCDB8}"/>
              </c:ext>
            </c:extLst>
          </c:dPt>
          <c:dPt>
            <c:idx val="2"/>
            <c:invertIfNegative val="0"/>
            <c:bubble3D val="0"/>
            <c:spPr>
              <a:solidFill>
                <a:sysClr val="windowText" lastClr="000000">
                  <a:lumMod val="50000"/>
                  <a:lumOff val="50000"/>
                </a:sysClr>
              </a:solidFill>
            </c:spPr>
            <c:extLst xmlns:c16r2="http://schemas.microsoft.com/office/drawing/2015/06/chart">
              <c:ext xmlns:c16="http://schemas.microsoft.com/office/drawing/2014/chart" uri="{C3380CC4-5D6E-409C-BE32-E72D297353CC}">
                <c16:uniqueId val="{00000005-C711-482A-901C-3793B10DCDB8}"/>
              </c:ext>
            </c:extLst>
          </c:dPt>
          <c:dLbls>
            <c:dLbl>
              <c:idx val="0"/>
              <c:layout>
                <c:manualLayout>
                  <c:x val="-2.3188384627744262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711-482A-901C-3793B10DCDB8}"/>
                </c:ext>
              </c:extLst>
            </c:dLbl>
            <c:dLbl>
              <c:idx val="2"/>
              <c:layout>
                <c:manualLayout>
                  <c:x val="5.3632842665053216E-3"/>
                  <c:y val="-8.2707161604799392E-3"/>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2505473246769788"/>
                      <c:h val="0.21047619047619043"/>
                    </c:manualLayout>
                  </c15:layout>
                </c:ext>
                <c:ext xmlns:c16="http://schemas.microsoft.com/office/drawing/2014/chart" uri="{C3380CC4-5D6E-409C-BE32-E72D297353CC}">
                  <c16:uniqueId val="{00000005-C711-482A-901C-3793B10DCDB8}"/>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'[VPP Worksheet.xlsx]Actions'!$A$12:$A$14</c:f>
              <c:strCache>
                <c:ptCount val="3"/>
                <c:pt idx="0">
                  <c:v>Complete </c:v>
                </c:pt>
                <c:pt idx="1">
                  <c:v>In Progress</c:v>
                </c:pt>
                <c:pt idx="2">
                  <c:v>Not Started</c:v>
                </c:pt>
              </c:strCache>
            </c:strRef>
          </c:cat>
          <c:val>
            <c:numRef>
              <c:f>'[VPP Worksheet.xlsx]Actions'!$L$12:$L$14</c:f>
              <c:numCache>
                <c:formatCode>General</c:formatCode>
                <c:ptCount val="3"/>
                <c:pt idx="0">
                  <c:v>3</c:v>
                </c:pt>
                <c:pt idx="1">
                  <c:v>15</c:v>
                </c:pt>
                <c:pt idx="2">
                  <c:v>1</c:v>
                </c:pt>
              </c:numCache>
            </c:numRef>
          </c:val>
          <c:extLst xmlns:c16r2="http://schemas.microsoft.com/office/drawing/2015/06/chart">
            <c:ext xmlns:c16="http://schemas.microsoft.com/office/drawing/2014/chart" uri="{C3380CC4-5D6E-409C-BE32-E72D297353CC}">
              <c16:uniqueId val="{00000006-C711-482A-901C-3793B10DCDB8}"/>
            </c:ext>
          </c:extLst>
        </c:ser>
        <c:dLbls>
          <c:showLegendKey val="0"/>
          <c:showVal val="0"/>
          <c:showCatName val="0"/>
          <c:showSerName val="0"/>
          <c:showPercent val="0"/>
          <c:showBubbleSize val="0"/>
        </c:dLbls>
        <c:gapWidth val="0"/>
        <c:overlap val="-15"/>
        <c:axId val="160160768"/>
        <c:axId val="160174848"/>
      </c:barChart>
      <c:catAx>
        <c:axId val="160160768"/>
        <c:scaling>
          <c:orientation val="maxMin"/>
        </c:scaling>
        <c:delete val="1"/>
        <c:axPos val="r"/>
        <c:numFmt formatCode="General" sourceLinked="0"/>
        <c:majorTickMark val="out"/>
        <c:minorTickMark val="none"/>
        <c:tickLblPos val="nextTo"/>
        <c:crossAx val="160174848"/>
        <c:crosses val="autoZero"/>
        <c:auto val="1"/>
        <c:lblAlgn val="ctr"/>
        <c:lblOffset val="100"/>
        <c:noMultiLvlLbl val="0"/>
      </c:catAx>
      <c:valAx>
        <c:axId val="160174848"/>
        <c:scaling>
          <c:orientation val="maxMin"/>
        </c:scaling>
        <c:delete val="1"/>
        <c:axPos val="t"/>
        <c:numFmt formatCode="General" sourceLinked="1"/>
        <c:majorTickMark val="out"/>
        <c:minorTickMark val="none"/>
        <c:tickLblPos val="nextTo"/>
        <c:crossAx val="160160768"/>
        <c:crosses val="autoZero"/>
        <c:crossBetween val="between"/>
      </c:valAx>
      <c:spPr>
        <a:noFill/>
      </c:spPr>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solidFill>
                  <a:schemeClr val="tx1"/>
                </a:solidFill>
              </a:defRPr>
            </a:pPr>
            <a:r>
              <a:rPr lang="en-US" b="0" dirty="0">
                <a:solidFill>
                  <a:schemeClr val="tx1"/>
                </a:solidFill>
              </a:rPr>
              <a:t>VPP</a:t>
            </a:r>
            <a:r>
              <a:rPr lang="en-US" b="0" baseline="0" dirty="0">
                <a:solidFill>
                  <a:schemeClr val="tx1"/>
                </a:solidFill>
              </a:rPr>
              <a:t> 101 Completion</a:t>
            </a:r>
            <a:endParaRPr lang="en-US" b="0" dirty="0">
              <a:solidFill>
                <a:schemeClr val="tx1"/>
              </a:solidFill>
            </a:endParaRPr>
          </a:p>
        </c:rich>
      </c:tx>
      <c:layout/>
      <c:overlay val="0"/>
    </c:title>
    <c:autoTitleDeleted val="0"/>
    <c:plotArea>
      <c:layout/>
      <c:barChart>
        <c:barDir val="bar"/>
        <c:grouping val="clustered"/>
        <c:varyColors val="0"/>
        <c:ser>
          <c:idx val="0"/>
          <c:order val="0"/>
          <c:tx>
            <c:strRef>
              <c:f>Tracker!$B$20</c:f>
              <c:strCache>
                <c:ptCount val="1"/>
                <c:pt idx="0">
                  <c:v>July</c:v>
                </c:pt>
              </c:strCache>
            </c:strRef>
          </c:tx>
          <c:spPr>
            <a:solidFill>
              <a:schemeClr val="bg1">
                <a:lumMod val="75000"/>
              </a:schemeClr>
            </a:solidFill>
          </c:spPr>
          <c:invertIfNegative val="0"/>
          <c:dLbls>
            <c:txPr>
              <a:bodyPr/>
              <a:lstStyle/>
              <a:p>
                <a:pPr>
                  <a:defRPr b="1">
                    <a:solidFill>
                      <a:schemeClr val="tx1">
                        <a:lumMod val="50000"/>
                        <a:lumOff val="50000"/>
                      </a:schemeClr>
                    </a:solidFill>
                  </a:defRPr>
                </a:pPr>
                <a:endParaRPr lang="en-US"/>
              </a:p>
            </c:txPr>
            <c:dLblPos val="inEnd"/>
            <c:showLegendKey val="0"/>
            <c:showVal val="1"/>
            <c:showCatName val="0"/>
            <c:showSerName val="0"/>
            <c:showPercent val="0"/>
            <c:showBubbleSize val="0"/>
            <c:showLeaderLines val="0"/>
          </c:dLbls>
          <c:cat>
            <c:strRef>
              <c:f>Tracker!$A$21:$A$35</c:f>
              <c:strCache>
                <c:ptCount val="15"/>
                <c:pt idx="0">
                  <c:v>PWD Norfolk</c:v>
                </c:pt>
                <c:pt idx="1">
                  <c:v>PWD New London</c:v>
                </c:pt>
                <c:pt idx="2">
                  <c:v>Midlant with IPTs</c:v>
                </c:pt>
                <c:pt idx="3">
                  <c:v>PWD NSA HR</c:v>
                </c:pt>
                <c:pt idx="4">
                  <c:v>PWD Newport</c:v>
                </c:pt>
                <c:pt idx="5">
                  <c:v>PWD Yorktown</c:v>
                </c:pt>
                <c:pt idx="6">
                  <c:v>PWD Maine</c:v>
                </c:pt>
                <c:pt idx="7">
                  <c:v>PWD Oceana</c:v>
                </c:pt>
                <c:pt idx="8">
                  <c:v>PWD Pennsylvania</c:v>
                </c:pt>
                <c:pt idx="9">
                  <c:v>PWD Great Lakes</c:v>
                </c:pt>
                <c:pt idx="10">
                  <c:v>PWD Crane</c:v>
                </c:pt>
                <c:pt idx="11">
                  <c:v>MARFORES CELL</c:v>
                </c:pt>
                <c:pt idx="12">
                  <c:v>PWD Little Creek</c:v>
                </c:pt>
                <c:pt idx="13">
                  <c:v>PWD Portsmouth</c:v>
                </c:pt>
                <c:pt idx="14">
                  <c:v>PWD Earle</c:v>
                </c:pt>
              </c:strCache>
            </c:strRef>
          </c:cat>
          <c:val>
            <c:numRef>
              <c:f>Tracker!$B$21:$B$35</c:f>
              <c:numCache>
                <c:formatCode>0%</c:formatCode>
                <c:ptCount val="15"/>
                <c:pt idx="0">
                  <c:v>0</c:v>
                </c:pt>
                <c:pt idx="1">
                  <c:v>0.01</c:v>
                </c:pt>
                <c:pt idx="2">
                  <c:v>0.04</c:v>
                </c:pt>
                <c:pt idx="3">
                  <c:v>0.37</c:v>
                </c:pt>
                <c:pt idx="4">
                  <c:v>0.01</c:v>
                </c:pt>
                <c:pt idx="5">
                  <c:v>0.04</c:v>
                </c:pt>
                <c:pt idx="6">
                  <c:v>0</c:v>
                </c:pt>
                <c:pt idx="7">
                  <c:v>0.74</c:v>
                </c:pt>
                <c:pt idx="8">
                  <c:v>0.06</c:v>
                </c:pt>
                <c:pt idx="9">
                  <c:v>0</c:v>
                </c:pt>
                <c:pt idx="10">
                  <c:v>0.95</c:v>
                </c:pt>
                <c:pt idx="11">
                  <c:v>0.95</c:v>
                </c:pt>
                <c:pt idx="12">
                  <c:v>0</c:v>
                </c:pt>
                <c:pt idx="13">
                  <c:v>0.68</c:v>
                </c:pt>
                <c:pt idx="14">
                  <c:v>0.01</c:v>
                </c:pt>
              </c:numCache>
            </c:numRef>
          </c:val>
          <c:extLst xmlns:c16r2="http://schemas.microsoft.com/office/drawing/2015/06/chart">
            <c:ext xmlns:c16="http://schemas.microsoft.com/office/drawing/2014/chart" uri="{C3380CC4-5D6E-409C-BE32-E72D297353CC}">
              <c16:uniqueId val="{00000005-D5A7-40CF-B4BE-BFC3281CC135}"/>
            </c:ext>
          </c:extLst>
        </c:ser>
        <c:ser>
          <c:idx val="1"/>
          <c:order val="1"/>
          <c:tx>
            <c:strRef>
              <c:f>Tracker!$C$20</c:f>
              <c:strCache>
                <c:ptCount val="1"/>
                <c:pt idx="0">
                  <c:v>Sep</c:v>
                </c:pt>
              </c:strCache>
            </c:strRef>
          </c:tx>
          <c:spPr>
            <a:solidFill>
              <a:schemeClr val="tx2"/>
            </a:solidFill>
          </c:spPr>
          <c:invertIfNegative val="0"/>
          <c:dLbls>
            <c:dLbl>
              <c:idx val="18"/>
              <c:layout>
                <c:manualLayout>
                  <c:x val="0"/>
                  <c:y val="-1.97348115276939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5A7-40CF-B4BE-BFC3281CC135}"/>
                </c:ext>
              </c:extLst>
            </c:dLbl>
            <c:spPr>
              <a:noFill/>
              <a:ln>
                <a:noFill/>
              </a:ln>
              <a:effectLst/>
            </c:spPr>
            <c:txPr>
              <a:bodyPr/>
              <a:lstStyle/>
              <a:p>
                <a:pPr>
                  <a:defRPr b="1">
                    <a:solidFill>
                      <a:schemeClr val="tx2"/>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Tracker!$A$21:$A$35</c:f>
              <c:strCache>
                <c:ptCount val="15"/>
                <c:pt idx="0">
                  <c:v>PWD Norfolk</c:v>
                </c:pt>
                <c:pt idx="1">
                  <c:v>PWD New London</c:v>
                </c:pt>
                <c:pt idx="2">
                  <c:v>Midlant with IPTs</c:v>
                </c:pt>
                <c:pt idx="3">
                  <c:v>PWD NSA HR</c:v>
                </c:pt>
                <c:pt idx="4">
                  <c:v>PWD Newport</c:v>
                </c:pt>
                <c:pt idx="5">
                  <c:v>PWD Yorktown</c:v>
                </c:pt>
                <c:pt idx="6">
                  <c:v>PWD Maine</c:v>
                </c:pt>
                <c:pt idx="7">
                  <c:v>PWD Oceana</c:v>
                </c:pt>
                <c:pt idx="8">
                  <c:v>PWD Pennsylvania</c:v>
                </c:pt>
                <c:pt idx="9">
                  <c:v>PWD Great Lakes</c:v>
                </c:pt>
                <c:pt idx="10">
                  <c:v>PWD Crane</c:v>
                </c:pt>
                <c:pt idx="11">
                  <c:v>MARFORES CELL</c:v>
                </c:pt>
                <c:pt idx="12">
                  <c:v>PWD Little Creek</c:v>
                </c:pt>
                <c:pt idx="13">
                  <c:v>PWD Portsmouth</c:v>
                </c:pt>
                <c:pt idx="14">
                  <c:v>PWD Earle</c:v>
                </c:pt>
              </c:strCache>
            </c:strRef>
          </c:cat>
          <c:val>
            <c:numRef>
              <c:f>Tracker!$C$21:$C$35</c:f>
              <c:numCache>
                <c:formatCode>0%</c:formatCode>
                <c:ptCount val="15"/>
                <c:pt idx="0">
                  <c:v>0.01</c:v>
                </c:pt>
                <c:pt idx="1">
                  <c:v>0.01</c:v>
                </c:pt>
                <c:pt idx="2">
                  <c:v>0.08</c:v>
                </c:pt>
                <c:pt idx="3">
                  <c:v>0.36</c:v>
                </c:pt>
                <c:pt idx="4">
                  <c:v>0.39</c:v>
                </c:pt>
                <c:pt idx="5">
                  <c:v>0.64</c:v>
                </c:pt>
                <c:pt idx="6">
                  <c:v>0.7</c:v>
                </c:pt>
                <c:pt idx="7">
                  <c:v>0.8</c:v>
                </c:pt>
                <c:pt idx="8">
                  <c:v>0.84</c:v>
                </c:pt>
                <c:pt idx="9">
                  <c:v>0.89</c:v>
                </c:pt>
                <c:pt idx="10">
                  <c:v>0.94</c:v>
                </c:pt>
                <c:pt idx="11">
                  <c:v>0.97</c:v>
                </c:pt>
                <c:pt idx="12">
                  <c:v>0.98</c:v>
                </c:pt>
                <c:pt idx="13">
                  <c:v>0.98</c:v>
                </c:pt>
                <c:pt idx="14">
                  <c:v>0.99</c:v>
                </c:pt>
              </c:numCache>
            </c:numRef>
          </c:val>
          <c:extLst xmlns:c16r2="http://schemas.microsoft.com/office/drawing/2015/06/chart">
            <c:ext xmlns:c16="http://schemas.microsoft.com/office/drawing/2014/chart" uri="{C3380CC4-5D6E-409C-BE32-E72D297353CC}">
              <c16:uniqueId val="{00000007-D5A7-40CF-B4BE-BFC3281CC135}"/>
            </c:ext>
          </c:extLst>
        </c:ser>
        <c:dLbls>
          <c:showLegendKey val="0"/>
          <c:showVal val="0"/>
          <c:showCatName val="0"/>
          <c:showSerName val="0"/>
          <c:showPercent val="0"/>
          <c:showBubbleSize val="0"/>
        </c:dLbls>
        <c:gapWidth val="57"/>
        <c:axId val="126450688"/>
        <c:axId val="126460672"/>
      </c:barChart>
      <c:catAx>
        <c:axId val="126450688"/>
        <c:scaling>
          <c:orientation val="minMax"/>
        </c:scaling>
        <c:delete val="0"/>
        <c:axPos val="l"/>
        <c:numFmt formatCode="General" sourceLinked="0"/>
        <c:majorTickMark val="out"/>
        <c:minorTickMark val="none"/>
        <c:tickLblPos val="nextTo"/>
        <c:txPr>
          <a:bodyPr/>
          <a:lstStyle/>
          <a:p>
            <a:pPr>
              <a:defRPr sz="100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26460672"/>
        <c:crosses val="autoZero"/>
        <c:auto val="1"/>
        <c:lblAlgn val="ctr"/>
        <c:lblOffset val="100"/>
        <c:noMultiLvlLbl val="0"/>
      </c:catAx>
      <c:valAx>
        <c:axId val="126460672"/>
        <c:scaling>
          <c:orientation val="minMax"/>
        </c:scaling>
        <c:delete val="1"/>
        <c:axPos val="b"/>
        <c:numFmt formatCode="0%" sourceLinked="1"/>
        <c:majorTickMark val="out"/>
        <c:minorTickMark val="none"/>
        <c:tickLblPos val="nextTo"/>
        <c:crossAx val="126450688"/>
        <c:crosses val="autoZero"/>
        <c:crossBetween val="between"/>
      </c:valAx>
    </c:plotArea>
    <c:legend>
      <c:legendPos val="t"/>
      <c:layout/>
      <c:overlay val="0"/>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en-US" b="0"/>
              <a:t>Passport </a:t>
            </a:r>
            <a:r>
              <a:rPr lang="en-US" b="0" baseline="0"/>
              <a:t>Completion</a:t>
            </a:r>
            <a:endParaRPr lang="en-US" b="0"/>
          </a:p>
        </c:rich>
      </c:tx>
      <c:layout/>
      <c:overlay val="0"/>
    </c:title>
    <c:autoTitleDeleted val="0"/>
    <c:plotArea>
      <c:layout/>
      <c:barChart>
        <c:barDir val="bar"/>
        <c:grouping val="clustered"/>
        <c:varyColors val="0"/>
        <c:ser>
          <c:idx val="0"/>
          <c:order val="0"/>
          <c:tx>
            <c:strRef>
              <c:f>Tracker!$F$20</c:f>
              <c:strCache>
                <c:ptCount val="1"/>
                <c:pt idx="0">
                  <c:v>July</c:v>
                </c:pt>
              </c:strCache>
            </c:strRef>
          </c:tx>
          <c:spPr>
            <a:solidFill>
              <a:schemeClr val="bg1">
                <a:lumMod val="75000"/>
              </a:schemeClr>
            </a:solidFill>
          </c:spPr>
          <c:invertIfNegative val="0"/>
          <c:dLbls>
            <c:dLbl>
              <c:idx val="0"/>
              <c:delete val="1"/>
            </c:dLbl>
            <c:dLbl>
              <c:idx val="1"/>
              <c:delete val="1"/>
            </c:dLbl>
            <c:dLbl>
              <c:idx val="2"/>
              <c:delete val="1"/>
            </c:dLbl>
            <c:dLbl>
              <c:idx val="3"/>
              <c:delete val="1"/>
            </c:dLbl>
            <c:txPr>
              <a:bodyPr/>
              <a:lstStyle/>
              <a:p>
                <a:pPr>
                  <a:defRPr b="1">
                    <a:solidFill>
                      <a:schemeClr val="tx1">
                        <a:lumMod val="50000"/>
                        <a:lumOff val="50000"/>
                      </a:schemeClr>
                    </a:solidFill>
                  </a:defRPr>
                </a:pPr>
                <a:endParaRPr lang="en-US"/>
              </a:p>
            </c:txPr>
            <c:dLblPos val="inEnd"/>
            <c:showLegendKey val="0"/>
            <c:showVal val="1"/>
            <c:showCatName val="0"/>
            <c:showSerName val="0"/>
            <c:showPercent val="0"/>
            <c:showBubbleSize val="0"/>
            <c:showLeaderLines val="0"/>
          </c:dLbls>
          <c:cat>
            <c:strRef>
              <c:f>Tracker!$E$21:$E$35</c:f>
              <c:strCache>
                <c:ptCount val="15"/>
                <c:pt idx="0">
                  <c:v>MARFORES CELL</c:v>
                </c:pt>
                <c:pt idx="1">
                  <c:v>PWD Newport</c:v>
                </c:pt>
                <c:pt idx="2">
                  <c:v>PWD Norfolk</c:v>
                </c:pt>
                <c:pt idx="3">
                  <c:v>PWD NSA HR</c:v>
                </c:pt>
                <c:pt idx="4">
                  <c:v>PWD Earle</c:v>
                </c:pt>
                <c:pt idx="5">
                  <c:v>PWD Oceana</c:v>
                </c:pt>
                <c:pt idx="6">
                  <c:v>Midlant with IPTs</c:v>
                </c:pt>
                <c:pt idx="7">
                  <c:v>PWD Crane</c:v>
                </c:pt>
                <c:pt idx="8">
                  <c:v>PWD Little Creek</c:v>
                </c:pt>
                <c:pt idx="9">
                  <c:v>PWD Yorktown</c:v>
                </c:pt>
                <c:pt idx="10">
                  <c:v>PWD Portsmouth</c:v>
                </c:pt>
                <c:pt idx="11">
                  <c:v>PWD New London</c:v>
                </c:pt>
                <c:pt idx="12">
                  <c:v>PWD Pennsylvania</c:v>
                </c:pt>
                <c:pt idx="13">
                  <c:v>PWD Maine</c:v>
                </c:pt>
                <c:pt idx="14">
                  <c:v>PWD Great Lakes</c:v>
                </c:pt>
              </c:strCache>
            </c:strRef>
          </c:cat>
          <c:val>
            <c:numRef>
              <c:f>Tracker!$F$21:$F$35</c:f>
              <c:numCache>
                <c:formatCode>0%</c:formatCode>
                <c:ptCount val="15"/>
                <c:pt idx="0">
                  <c:v>0</c:v>
                </c:pt>
                <c:pt idx="1">
                  <c:v>0</c:v>
                </c:pt>
                <c:pt idx="2">
                  <c:v>0</c:v>
                </c:pt>
                <c:pt idx="3">
                  <c:v>0</c:v>
                </c:pt>
                <c:pt idx="4">
                  <c:v>0</c:v>
                </c:pt>
                <c:pt idx="5">
                  <c:v>0</c:v>
                </c:pt>
                <c:pt idx="6">
                  <c:v>0.01</c:v>
                </c:pt>
                <c:pt idx="7">
                  <c:v>0</c:v>
                </c:pt>
                <c:pt idx="8">
                  <c:v>0</c:v>
                </c:pt>
                <c:pt idx="9">
                  <c:v>0.08</c:v>
                </c:pt>
                <c:pt idx="10">
                  <c:v>0</c:v>
                </c:pt>
                <c:pt idx="11">
                  <c:v>7.0000000000000007E-2</c:v>
                </c:pt>
                <c:pt idx="12">
                  <c:v>0.04</c:v>
                </c:pt>
                <c:pt idx="13">
                  <c:v>0.11</c:v>
                </c:pt>
                <c:pt idx="14">
                  <c:v>0.6</c:v>
                </c:pt>
              </c:numCache>
            </c:numRef>
          </c:val>
          <c:extLst xmlns:c16r2="http://schemas.microsoft.com/office/drawing/2015/06/chart">
            <c:ext xmlns:c16="http://schemas.microsoft.com/office/drawing/2014/chart" uri="{C3380CC4-5D6E-409C-BE32-E72D297353CC}">
              <c16:uniqueId val="{00000005-D5A7-40CF-B4BE-BFC3281CC135}"/>
            </c:ext>
          </c:extLst>
        </c:ser>
        <c:ser>
          <c:idx val="1"/>
          <c:order val="1"/>
          <c:tx>
            <c:strRef>
              <c:f>Tracker!$G$20</c:f>
              <c:strCache>
                <c:ptCount val="1"/>
                <c:pt idx="0">
                  <c:v>Sep</c:v>
                </c:pt>
              </c:strCache>
            </c:strRef>
          </c:tx>
          <c:spPr>
            <a:solidFill>
              <a:schemeClr val="tx2"/>
            </a:solidFill>
          </c:spPr>
          <c:invertIfNegative val="0"/>
          <c:dLbls>
            <c:dLbl>
              <c:idx val="18"/>
              <c:layout>
                <c:manualLayout>
                  <c:x val="0"/>
                  <c:y val="-1.97348115276939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5A7-40CF-B4BE-BFC3281CC135}"/>
                </c:ext>
              </c:extLst>
            </c:dLbl>
            <c:spPr>
              <a:noFill/>
              <a:ln>
                <a:noFill/>
              </a:ln>
              <a:effectLst/>
            </c:spPr>
            <c:txPr>
              <a:bodyPr/>
              <a:lstStyle/>
              <a:p>
                <a:pPr>
                  <a:defRPr b="1">
                    <a:solidFill>
                      <a:schemeClr val="tx2"/>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Tracker!$E$21:$E$35</c:f>
              <c:strCache>
                <c:ptCount val="15"/>
                <c:pt idx="0">
                  <c:v>MARFORES CELL</c:v>
                </c:pt>
                <c:pt idx="1">
                  <c:v>PWD Newport</c:v>
                </c:pt>
                <c:pt idx="2">
                  <c:v>PWD Norfolk</c:v>
                </c:pt>
                <c:pt idx="3">
                  <c:v>PWD NSA HR</c:v>
                </c:pt>
                <c:pt idx="4">
                  <c:v>PWD Earle</c:v>
                </c:pt>
                <c:pt idx="5">
                  <c:v>PWD Oceana</c:v>
                </c:pt>
                <c:pt idx="6">
                  <c:v>Midlant with IPTs</c:v>
                </c:pt>
                <c:pt idx="7">
                  <c:v>PWD Crane</c:v>
                </c:pt>
                <c:pt idx="8">
                  <c:v>PWD Little Creek</c:v>
                </c:pt>
                <c:pt idx="9">
                  <c:v>PWD Yorktown</c:v>
                </c:pt>
                <c:pt idx="10">
                  <c:v>PWD Portsmouth</c:v>
                </c:pt>
                <c:pt idx="11">
                  <c:v>PWD New London</c:v>
                </c:pt>
                <c:pt idx="12">
                  <c:v>PWD Pennsylvania</c:v>
                </c:pt>
                <c:pt idx="13">
                  <c:v>PWD Maine</c:v>
                </c:pt>
                <c:pt idx="14">
                  <c:v>PWD Great Lakes</c:v>
                </c:pt>
              </c:strCache>
            </c:strRef>
          </c:cat>
          <c:val>
            <c:numRef>
              <c:f>Tracker!$G$21:$G$35</c:f>
              <c:numCache>
                <c:formatCode>0%</c:formatCode>
                <c:ptCount val="15"/>
                <c:pt idx="0">
                  <c:v>0</c:v>
                </c:pt>
                <c:pt idx="1">
                  <c:v>0</c:v>
                </c:pt>
                <c:pt idx="2">
                  <c:v>0</c:v>
                </c:pt>
                <c:pt idx="3">
                  <c:v>0</c:v>
                </c:pt>
                <c:pt idx="4">
                  <c:v>0.01</c:v>
                </c:pt>
                <c:pt idx="5">
                  <c:v>0.01</c:v>
                </c:pt>
                <c:pt idx="6">
                  <c:v>0.03</c:v>
                </c:pt>
                <c:pt idx="7">
                  <c:v>7.0000000000000007E-2</c:v>
                </c:pt>
                <c:pt idx="8">
                  <c:v>7.0000000000000007E-2</c:v>
                </c:pt>
                <c:pt idx="9">
                  <c:v>0.08</c:v>
                </c:pt>
                <c:pt idx="10">
                  <c:v>0.1</c:v>
                </c:pt>
                <c:pt idx="11">
                  <c:v>0.1</c:v>
                </c:pt>
                <c:pt idx="12">
                  <c:v>0.45</c:v>
                </c:pt>
                <c:pt idx="13">
                  <c:v>0.48</c:v>
                </c:pt>
                <c:pt idx="14">
                  <c:v>0.65</c:v>
                </c:pt>
              </c:numCache>
            </c:numRef>
          </c:val>
          <c:extLst xmlns:c16r2="http://schemas.microsoft.com/office/drawing/2015/06/chart">
            <c:ext xmlns:c16="http://schemas.microsoft.com/office/drawing/2014/chart" uri="{C3380CC4-5D6E-409C-BE32-E72D297353CC}">
              <c16:uniqueId val="{00000007-D5A7-40CF-B4BE-BFC3281CC135}"/>
            </c:ext>
          </c:extLst>
        </c:ser>
        <c:dLbls>
          <c:showLegendKey val="0"/>
          <c:showVal val="0"/>
          <c:showCatName val="0"/>
          <c:showSerName val="0"/>
          <c:showPercent val="0"/>
          <c:showBubbleSize val="0"/>
        </c:dLbls>
        <c:gapWidth val="57"/>
        <c:axId val="127040896"/>
        <c:axId val="127042688"/>
      </c:barChart>
      <c:catAx>
        <c:axId val="127040896"/>
        <c:scaling>
          <c:orientation val="minMax"/>
        </c:scaling>
        <c:delete val="0"/>
        <c:axPos val="l"/>
        <c:numFmt formatCode="General" sourceLinked="0"/>
        <c:majorTickMark val="out"/>
        <c:minorTickMark val="none"/>
        <c:tickLblPos val="nextTo"/>
        <c:txPr>
          <a:bodyPr/>
          <a:lstStyle/>
          <a:p>
            <a:pPr>
              <a:defRPr sz="100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27042688"/>
        <c:crosses val="autoZero"/>
        <c:auto val="1"/>
        <c:lblAlgn val="ctr"/>
        <c:lblOffset val="100"/>
        <c:noMultiLvlLbl val="0"/>
      </c:catAx>
      <c:valAx>
        <c:axId val="127042688"/>
        <c:scaling>
          <c:orientation val="minMax"/>
        </c:scaling>
        <c:delete val="1"/>
        <c:axPos val="b"/>
        <c:numFmt formatCode="0%" sourceLinked="1"/>
        <c:majorTickMark val="out"/>
        <c:minorTickMark val="none"/>
        <c:tickLblPos val="nextTo"/>
        <c:crossAx val="127040896"/>
        <c:crosses val="autoZero"/>
        <c:crossBetween val="between"/>
      </c:valAx>
    </c:plotArea>
    <c:legend>
      <c:legendPos val="t"/>
      <c:layout/>
      <c:overlay val="0"/>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'[VPP Worksheet.xlsx]Site Action status'!$E$3</c:f>
              <c:strCache>
                <c:ptCount val="1"/>
                <c:pt idx="0">
                  <c:v>Completed </c:v>
                </c:pt>
              </c:strCache>
            </c:strRef>
          </c:tx>
          <c:spPr>
            <a:solidFill>
              <a:schemeClr val="tx2"/>
            </a:solidFill>
            <a:ln>
              <a:noFill/>
            </a:ln>
          </c:spPr>
          <c:invertIfNegative val="0"/>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'[VPP Worksheet.xlsx]Site Action status'!$A$4:$A$22</c:f>
              <c:strCache>
                <c:ptCount val="19"/>
                <c:pt idx="0">
                  <c:v>ROICC Camp Lejeune</c:v>
                </c:pt>
                <c:pt idx="1">
                  <c:v>FEAD Cherry Point</c:v>
                </c:pt>
                <c:pt idx="2">
                  <c:v>FEAD Parris Island</c:v>
                </c:pt>
                <c:pt idx="3">
                  <c:v>FEAD Albany</c:v>
                </c:pt>
                <c:pt idx="4">
                  <c:v>PWD Earle</c:v>
                </c:pt>
                <c:pt idx="5">
                  <c:v>PWD Portsmouth</c:v>
                </c:pt>
                <c:pt idx="6">
                  <c:v>PWD New London</c:v>
                </c:pt>
                <c:pt idx="7">
                  <c:v>PWD Oceana</c:v>
                </c:pt>
                <c:pt idx="8">
                  <c:v>PWD NSA HR</c:v>
                </c:pt>
                <c:pt idx="9">
                  <c:v>PWD Great Lakes</c:v>
                </c:pt>
                <c:pt idx="10">
                  <c:v>PWD Norfolk</c:v>
                </c:pt>
                <c:pt idx="11">
                  <c:v>PWD Yorktown</c:v>
                </c:pt>
                <c:pt idx="12">
                  <c:v>PWD Crane</c:v>
                </c:pt>
                <c:pt idx="13">
                  <c:v>PWD Maine</c:v>
                </c:pt>
                <c:pt idx="14">
                  <c:v>PWD Newport</c:v>
                </c:pt>
                <c:pt idx="15">
                  <c:v>PWD Pennsylvania</c:v>
                </c:pt>
                <c:pt idx="16">
                  <c:v>Mid-Atlantic w/ IPTs</c:v>
                </c:pt>
                <c:pt idx="17">
                  <c:v>PWD JEBLCFS</c:v>
                </c:pt>
                <c:pt idx="18">
                  <c:v>MARFORRES FST</c:v>
                </c:pt>
              </c:strCache>
            </c:strRef>
          </c:cat>
          <c:val>
            <c:numRef>
              <c:f>'[VPP Worksheet.xlsx]Site Action status'!$E$4:$E$22</c:f>
              <c:numCache>
                <c:formatCode>0%</c:formatCode>
                <c:ptCount val="19"/>
                <c:pt idx="0">
                  <c:v>0.57407407407407407</c:v>
                </c:pt>
                <c:pt idx="1">
                  <c:v>0.68518518518518523</c:v>
                </c:pt>
                <c:pt idx="2">
                  <c:v>0.69135802469135799</c:v>
                </c:pt>
                <c:pt idx="3">
                  <c:v>0.69753086419753085</c:v>
                </c:pt>
                <c:pt idx="4">
                  <c:v>0.74691358024691357</c:v>
                </c:pt>
                <c:pt idx="5">
                  <c:v>0.74691358024691357</c:v>
                </c:pt>
                <c:pt idx="6">
                  <c:v>0.81481481481481477</c:v>
                </c:pt>
                <c:pt idx="7">
                  <c:v>0.81481481481481477</c:v>
                </c:pt>
                <c:pt idx="8">
                  <c:v>0.8271604938271605</c:v>
                </c:pt>
                <c:pt idx="9">
                  <c:v>0.84567901234567899</c:v>
                </c:pt>
                <c:pt idx="10">
                  <c:v>0.84567901234567899</c:v>
                </c:pt>
                <c:pt idx="11">
                  <c:v>0.84567901234567899</c:v>
                </c:pt>
                <c:pt idx="12">
                  <c:v>0.85185185185185186</c:v>
                </c:pt>
                <c:pt idx="13">
                  <c:v>0.85802469135802473</c:v>
                </c:pt>
                <c:pt idx="14">
                  <c:v>0.86419753086419748</c:v>
                </c:pt>
                <c:pt idx="15">
                  <c:v>0.87037037037037035</c:v>
                </c:pt>
                <c:pt idx="16">
                  <c:v>0.89506172839506171</c:v>
                </c:pt>
                <c:pt idx="17">
                  <c:v>0.90740740740740744</c:v>
                </c:pt>
                <c:pt idx="18">
                  <c:v>0.91975308641975306</c:v>
                </c:pt>
              </c:numCache>
            </c:numRef>
          </c:val>
          <c:extLst xmlns:c16r2="http://schemas.microsoft.com/office/drawing/2015/06/chart">
            <c:ext xmlns:c16="http://schemas.microsoft.com/office/drawing/2014/chart" uri="{C3380CC4-5D6E-409C-BE32-E72D297353CC}">
              <c16:uniqueId val="{00000000-5576-4074-9D95-EA1BDB5F6B3D}"/>
            </c:ext>
          </c:extLst>
        </c:ser>
        <c:ser>
          <c:idx val="1"/>
          <c:order val="1"/>
          <c:tx>
            <c:strRef>
              <c:f>'[VPP Worksheet.xlsx]Site Action status'!$F$3</c:f>
              <c:strCache>
                <c:ptCount val="1"/>
                <c:pt idx="0">
                  <c:v>In Progress</c:v>
                </c:pt>
              </c:strCache>
            </c:strRef>
          </c:tx>
          <c:spPr>
            <a:solidFill>
              <a:schemeClr val="bg1">
                <a:lumMod val="75000"/>
              </a:schemeClr>
            </a:solidFill>
            <a:ln>
              <a:noFill/>
            </a:ln>
          </c:spPr>
          <c:invertIfNegative val="0"/>
          <c:cat>
            <c:strRef>
              <c:f>'[VPP Worksheet.xlsx]Site Action status'!$A$4:$A$22</c:f>
              <c:strCache>
                <c:ptCount val="19"/>
                <c:pt idx="0">
                  <c:v>ROICC Camp Lejeune</c:v>
                </c:pt>
                <c:pt idx="1">
                  <c:v>FEAD Cherry Point</c:v>
                </c:pt>
                <c:pt idx="2">
                  <c:v>FEAD Parris Island</c:v>
                </c:pt>
                <c:pt idx="3">
                  <c:v>FEAD Albany</c:v>
                </c:pt>
                <c:pt idx="4">
                  <c:v>PWD Earle</c:v>
                </c:pt>
                <c:pt idx="5">
                  <c:v>PWD Portsmouth</c:v>
                </c:pt>
                <c:pt idx="6">
                  <c:v>PWD New London</c:v>
                </c:pt>
                <c:pt idx="7">
                  <c:v>PWD Oceana</c:v>
                </c:pt>
                <c:pt idx="8">
                  <c:v>PWD NSA HR</c:v>
                </c:pt>
                <c:pt idx="9">
                  <c:v>PWD Great Lakes</c:v>
                </c:pt>
                <c:pt idx="10">
                  <c:v>PWD Norfolk</c:v>
                </c:pt>
                <c:pt idx="11">
                  <c:v>PWD Yorktown</c:v>
                </c:pt>
                <c:pt idx="12">
                  <c:v>PWD Crane</c:v>
                </c:pt>
                <c:pt idx="13">
                  <c:v>PWD Maine</c:v>
                </c:pt>
                <c:pt idx="14">
                  <c:v>PWD Newport</c:v>
                </c:pt>
                <c:pt idx="15">
                  <c:v>PWD Pennsylvania</c:v>
                </c:pt>
                <c:pt idx="16">
                  <c:v>Mid-Atlantic w/ IPTs</c:v>
                </c:pt>
                <c:pt idx="17">
                  <c:v>PWD JEBLCFS</c:v>
                </c:pt>
                <c:pt idx="18">
                  <c:v>MARFORRES FST</c:v>
                </c:pt>
              </c:strCache>
            </c:strRef>
          </c:cat>
          <c:val>
            <c:numRef>
              <c:f>'[VPP Worksheet.xlsx]Site Action status'!$F$4:$F$22</c:f>
              <c:numCache>
                <c:formatCode>0%</c:formatCode>
                <c:ptCount val="19"/>
                <c:pt idx="0">
                  <c:v>0.35185185185185186</c:v>
                </c:pt>
                <c:pt idx="1">
                  <c:v>0.27160493827160492</c:v>
                </c:pt>
                <c:pt idx="2">
                  <c:v>0.30864197530864196</c:v>
                </c:pt>
                <c:pt idx="3">
                  <c:v>0.27777777777777779</c:v>
                </c:pt>
                <c:pt idx="4">
                  <c:v>0.24691358024691357</c:v>
                </c:pt>
                <c:pt idx="5">
                  <c:v>0.24691358024691357</c:v>
                </c:pt>
                <c:pt idx="6">
                  <c:v>0.17901234567901234</c:v>
                </c:pt>
                <c:pt idx="7">
                  <c:v>0.17901234567901234</c:v>
                </c:pt>
                <c:pt idx="8">
                  <c:v>0.16666666666666666</c:v>
                </c:pt>
                <c:pt idx="9">
                  <c:v>0.14814814814814814</c:v>
                </c:pt>
                <c:pt idx="10">
                  <c:v>0.15432098765432098</c:v>
                </c:pt>
                <c:pt idx="11">
                  <c:v>0.15432098765432098</c:v>
                </c:pt>
                <c:pt idx="12">
                  <c:v>0.14814814814814814</c:v>
                </c:pt>
                <c:pt idx="13">
                  <c:v>0.13580246913580246</c:v>
                </c:pt>
                <c:pt idx="14">
                  <c:v>0.12962962962962962</c:v>
                </c:pt>
                <c:pt idx="15">
                  <c:v>0.12345679012345678</c:v>
                </c:pt>
                <c:pt idx="16">
                  <c:v>0.10493827160493827</c:v>
                </c:pt>
                <c:pt idx="17">
                  <c:v>8.6419753086419748E-2</c:v>
                </c:pt>
                <c:pt idx="18">
                  <c:v>8.0246913580246909E-2</c:v>
                </c:pt>
              </c:numCache>
            </c:numRef>
          </c:val>
          <c:extLst xmlns:c16r2="http://schemas.microsoft.com/office/drawing/2015/06/chart">
            <c:ext xmlns:c16="http://schemas.microsoft.com/office/drawing/2014/chart" uri="{C3380CC4-5D6E-409C-BE32-E72D297353CC}">
              <c16:uniqueId val="{00000001-5576-4074-9D95-EA1BDB5F6B3D}"/>
            </c:ext>
          </c:extLst>
        </c:ser>
        <c:ser>
          <c:idx val="2"/>
          <c:order val="2"/>
          <c:tx>
            <c:strRef>
              <c:f>'[VPP Worksheet.xlsx]Site Action status'!$G$3</c:f>
              <c:strCache>
                <c:ptCount val="1"/>
                <c:pt idx="0">
                  <c:v>No Action</c:v>
                </c:pt>
              </c:strCache>
            </c:strRef>
          </c:tx>
          <c:spPr>
            <a:solidFill>
              <a:schemeClr val="bg1">
                <a:lumMod val="50000"/>
              </a:schemeClr>
            </a:solidFill>
            <a:ln>
              <a:noFill/>
            </a:ln>
          </c:spPr>
          <c:invertIfNegative val="0"/>
          <c:cat>
            <c:strRef>
              <c:f>'[VPP Worksheet.xlsx]Site Action status'!$A$4:$A$22</c:f>
              <c:strCache>
                <c:ptCount val="19"/>
                <c:pt idx="0">
                  <c:v>ROICC Camp Lejeune</c:v>
                </c:pt>
                <c:pt idx="1">
                  <c:v>FEAD Cherry Point</c:v>
                </c:pt>
                <c:pt idx="2">
                  <c:v>FEAD Parris Island</c:v>
                </c:pt>
                <c:pt idx="3">
                  <c:v>FEAD Albany</c:v>
                </c:pt>
                <c:pt idx="4">
                  <c:v>PWD Earle</c:v>
                </c:pt>
                <c:pt idx="5">
                  <c:v>PWD Portsmouth</c:v>
                </c:pt>
                <c:pt idx="6">
                  <c:v>PWD New London</c:v>
                </c:pt>
                <c:pt idx="7">
                  <c:v>PWD Oceana</c:v>
                </c:pt>
                <c:pt idx="8">
                  <c:v>PWD NSA HR</c:v>
                </c:pt>
                <c:pt idx="9">
                  <c:v>PWD Great Lakes</c:v>
                </c:pt>
                <c:pt idx="10">
                  <c:v>PWD Norfolk</c:v>
                </c:pt>
                <c:pt idx="11">
                  <c:v>PWD Yorktown</c:v>
                </c:pt>
                <c:pt idx="12">
                  <c:v>PWD Crane</c:v>
                </c:pt>
                <c:pt idx="13">
                  <c:v>PWD Maine</c:v>
                </c:pt>
                <c:pt idx="14">
                  <c:v>PWD Newport</c:v>
                </c:pt>
                <c:pt idx="15">
                  <c:v>PWD Pennsylvania</c:v>
                </c:pt>
                <c:pt idx="16">
                  <c:v>Mid-Atlantic w/ IPTs</c:v>
                </c:pt>
                <c:pt idx="17">
                  <c:v>PWD JEBLCFS</c:v>
                </c:pt>
                <c:pt idx="18">
                  <c:v>MARFORRES FST</c:v>
                </c:pt>
              </c:strCache>
            </c:strRef>
          </c:cat>
          <c:val>
            <c:numRef>
              <c:f>'[VPP Worksheet.xlsx]Site Action status'!$G$4:$G$22</c:f>
              <c:numCache>
                <c:formatCode>0%</c:formatCode>
                <c:ptCount val="19"/>
                <c:pt idx="0">
                  <c:v>7.407407407407407E-2</c:v>
                </c:pt>
                <c:pt idx="1">
                  <c:v>4.3209876543209874E-2</c:v>
                </c:pt>
                <c:pt idx="2">
                  <c:v>0</c:v>
                </c:pt>
                <c:pt idx="3">
                  <c:v>2.4691358024691357E-2</c:v>
                </c:pt>
                <c:pt idx="4">
                  <c:v>6.1728395061728392E-3</c:v>
                </c:pt>
                <c:pt idx="5">
                  <c:v>6.1728395061728392E-3</c:v>
                </c:pt>
                <c:pt idx="6">
                  <c:v>6.1728395061728392E-3</c:v>
                </c:pt>
                <c:pt idx="7">
                  <c:v>6.1728395061728392E-3</c:v>
                </c:pt>
                <c:pt idx="8">
                  <c:v>6.1728395061728392E-3</c:v>
                </c:pt>
                <c:pt idx="9">
                  <c:v>6.1728395061728392E-3</c:v>
                </c:pt>
                <c:pt idx="10">
                  <c:v>0</c:v>
                </c:pt>
                <c:pt idx="11">
                  <c:v>0</c:v>
                </c:pt>
                <c:pt idx="12">
                  <c:v>0</c:v>
                </c:pt>
                <c:pt idx="13">
                  <c:v>6.1728395061728392E-3</c:v>
                </c:pt>
                <c:pt idx="14">
                  <c:v>6.1728395061728392E-3</c:v>
                </c:pt>
                <c:pt idx="15">
                  <c:v>6.1728395061728392E-3</c:v>
                </c:pt>
                <c:pt idx="16">
                  <c:v>0</c:v>
                </c:pt>
                <c:pt idx="17">
                  <c:v>6.1728395061728392E-3</c:v>
                </c:pt>
                <c:pt idx="18">
                  <c:v>0</c:v>
                </c:pt>
              </c:numCache>
            </c:numRef>
          </c:val>
          <c:extLst xmlns:c16r2="http://schemas.microsoft.com/office/drawing/2015/06/chart">
            <c:ext xmlns:c16="http://schemas.microsoft.com/office/drawing/2014/chart" uri="{C3380CC4-5D6E-409C-BE32-E72D297353CC}">
              <c16:uniqueId val="{00000002-5576-4074-9D95-EA1BDB5F6B3D}"/>
            </c:ext>
          </c:extLst>
        </c:ser>
        <c:dLbls>
          <c:showLegendKey val="0"/>
          <c:showVal val="0"/>
          <c:showCatName val="0"/>
          <c:showSerName val="0"/>
          <c:showPercent val="0"/>
          <c:showBubbleSize val="0"/>
        </c:dLbls>
        <c:gapWidth val="150"/>
        <c:overlap val="100"/>
        <c:axId val="127515264"/>
        <c:axId val="130810240"/>
      </c:barChart>
      <c:catAx>
        <c:axId val="127515264"/>
        <c:scaling>
          <c:orientation val="minMax"/>
        </c:scaling>
        <c:delete val="0"/>
        <c:axPos val="l"/>
        <c:numFmt formatCode="General" sourceLinked="0"/>
        <c:majorTickMark val="out"/>
        <c:minorTickMark val="none"/>
        <c:tickLblPos val="nextTo"/>
        <c:txPr>
          <a:bodyPr/>
          <a:lstStyle/>
          <a:p>
            <a:pPr>
              <a:defRPr>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30810240"/>
        <c:crosses val="autoZero"/>
        <c:auto val="1"/>
        <c:lblAlgn val="ctr"/>
        <c:lblOffset val="100"/>
        <c:noMultiLvlLbl val="0"/>
      </c:catAx>
      <c:valAx>
        <c:axId val="130810240"/>
        <c:scaling>
          <c:orientation val="minMax"/>
        </c:scaling>
        <c:delete val="1"/>
        <c:axPos val="b"/>
        <c:numFmt formatCode="0%" sourceLinked="1"/>
        <c:majorTickMark val="out"/>
        <c:minorTickMark val="none"/>
        <c:tickLblPos val="nextTo"/>
        <c:crossAx val="127515264"/>
        <c:crosses val="autoZero"/>
        <c:crossBetween val="between"/>
      </c:valAx>
    </c:plotArea>
    <c:legend>
      <c:legendPos val="t"/>
      <c:legendEntry>
        <c:idx val="0"/>
        <c:txPr>
          <a:bodyPr/>
          <a:lstStyle/>
          <a:p>
            <a:pPr>
              <a:defRPr sz="1600" b="1">
                <a:solidFill>
                  <a:schemeClr val="tx2"/>
                </a:solidFill>
              </a:defRPr>
            </a:pPr>
            <a:endParaRPr lang="en-US"/>
          </a:p>
        </c:txPr>
      </c:legendEntry>
      <c:legendEntry>
        <c:idx val="1"/>
        <c:txPr>
          <a:bodyPr/>
          <a:lstStyle/>
          <a:p>
            <a:pPr>
              <a:defRPr b="1">
                <a:solidFill>
                  <a:schemeClr val="bg1">
                    <a:lumMod val="65000"/>
                  </a:schemeClr>
                </a:solidFill>
              </a:defRPr>
            </a:pPr>
            <a:endParaRPr lang="en-US"/>
          </a:p>
        </c:txPr>
      </c:legendEntry>
      <c:legendEntry>
        <c:idx val="2"/>
        <c:txPr>
          <a:bodyPr/>
          <a:lstStyle/>
          <a:p>
            <a:pPr>
              <a:defRPr b="1">
                <a:solidFill>
                  <a:schemeClr val="bg1">
                    <a:lumMod val="50000"/>
                  </a:schemeClr>
                </a:solidFill>
              </a:defRPr>
            </a:pPr>
            <a:endParaRPr lang="en-US"/>
          </a:p>
        </c:txPr>
      </c:legendEntry>
      <c:layout>
        <c:manualLayout>
          <c:xMode val="edge"/>
          <c:yMode val="edge"/>
          <c:x val="0.25794977273807967"/>
          <c:y val="3.0831596418094798E-2"/>
          <c:w val="0.74205022726192049"/>
          <c:h val="9.0041190106711119E-2"/>
        </c:manualLayout>
      </c:layout>
      <c:overlay val="0"/>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1042045359575449"/>
          <c:y val="0.106600279217249"/>
          <c:w val="0.72951960190496545"/>
          <c:h val="0.87508378666668729"/>
        </c:manualLayout>
      </c:layout>
      <c:barChart>
        <c:barDir val="bar"/>
        <c:grouping val="stacked"/>
        <c:varyColors val="0"/>
        <c:ser>
          <c:idx val="0"/>
          <c:order val="0"/>
          <c:tx>
            <c:strRef>
              <c:f>'Site Action status'!$F$25</c:f>
              <c:strCache>
                <c:ptCount val="1"/>
                <c:pt idx="0">
                  <c:v>No Target Date</c:v>
                </c:pt>
              </c:strCache>
            </c:strRef>
          </c:tx>
          <c:spPr>
            <a:solidFill>
              <a:schemeClr val="bg1">
                <a:lumMod val="65000"/>
              </a:schemeClr>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8C4-40BE-8D44-A26E6A6D6BD9}"/>
                </c:ext>
              </c:extLst>
            </c:dLbl>
            <c:spPr>
              <a:noFill/>
              <a:ln>
                <a:noFill/>
              </a:ln>
              <a:effectLst/>
            </c:spPr>
            <c:txPr>
              <a:bodyPr/>
              <a:lstStyle/>
              <a:p>
                <a:pPr>
                  <a:defRPr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'Site Action status'!$A$26:$A$44</c:f>
              <c:strCache>
                <c:ptCount val="19"/>
                <c:pt idx="0">
                  <c:v>MARFORRES FST</c:v>
                </c:pt>
                <c:pt idx="1">
                  <c:v>PWD Pennsylvania</c:v>
                </c:pt>
                <c:pt idx="2">
                  <c:v>PWD JEBLCFS</c:v>
                </c:pt>
                <c:pt idx="3">
                  <c:v>PWD Great Lakes</c:v>
                </c:pt>
                <c:pt idx="4">
                  <c:v>PWD Newport</c:v>
                </c:pt>
                <c:pt idx="5">
                  <c:v>Mid-Atlantic w/ IPTs</c:v>
                </c:pt>
                <c:pt idx="6">
                  <c:v>PWD Yorktown</c:v>
                </c:pt>
                <c:pt idx="7">
                  <c:v>PWD Maine</c:v>
                </c:pt>
                <c:pt idx="8">
                  <c:v>PWD Norfolk</c:v>
                </c:pt>
                <c:pt idx="9">
                  <c:v>PWD Crane</c:v>
                </c:pt>
                <c:pt idx="10">
                  <c:v>PWD NSA HR</c:v>
                </c:pt>
                <c:pt idx="11">
                  <c:v>PWD Oceana</c:v>
                </c:pt>
                <c:pt idx="12">
                  <c:v>PWD New London</c:v>
                </c:pt>
                <c:pt idx="13">
                  <c:v>PWD Earle</c:v>
                </c:pt>
                <c:pt idx="14">
                  <c:v>PWD Portsmouth</c:v>
                </c:pt>
                <c:pt idx="15">
                  <c:v>FEAD Albany</c:v>
                </c:pt>
                <c:pt idx="16">
                  <c:v>FEAD Parris Island</c:v>
                </c:pt>
                <c:pt idx="17">
                  <c:v>FEAD Cherry Point</c:v>
                </c:pt>
                <c:pt idx="18">
                  <c:v>ROICC Camp Lejeune</c:v>
                </c:pt>
              </c:strCache>
            </c:strRef>
          </c:cat>
          <c:val>
            <c:numRef>
              <c:f>'Site Action status'!$F$26:$F$44</c:f>
              <c:numCache>
                <c:formatCode>General</c:formatCode>
                <c:ptCount val="19"/>
                <c:pt idx="0">
                  <c:v>0</c:v>
                </c:pt>
                <c:pt idx="1">
                  <c:v>2</c:v>
                </c:pt>
                <c:pt idx="2">
                  <c:v>15</c:v>
                </c:pt>
                <c:pt idx="3">
                  <c:v>15</c:v>
                </c:pt>
                <c:pt idx="4">
                  <c:v>16</c:v>
                </c:pt>
                <c:pt idx="5">
                  <c:v>17</c:v>
                </c:pt>
                <c:pt idx="6">
                  <c:v>21</c:v>
                </c:pt>
                <c:pt idx="7">
                  <c:v>23</c:v>
                </c:pt>
                <c:pt idx="8">
                  <c:v>23</c:v>
                </c:pt>
                <c:pt idx="9">
                  <c:v>24</c:v>
                </c:pt>
                <c:pt idx="10">
                  <c:v>28</c:v>
                </c:pt>
                <c:pt idx="11">
                  <c:v>30</c:v>
                </c:pt>
                <c:pt idx="12">
                  <c:v>30</c:v>
                </c:pt>
                <c:pt idx="13">
                  <c:v>41</c:v>
                </c:pt>
                <c:pt idx="14">
                  <c:v>41</c:v>
                </c:pt>
                <c:pt idx="15">
                  <c:v>49</c:v>
                </c:pt>
                <c:pt idx="16">
                  <c:v>50</c:v>
                </c:pt>
                <c:pt idx="17">
                  <c:v>51</c:v>
                </c:pt>
                <c:pt idx="18">
                  <c:v>69</c:v>
                </c:pt>
              </c:numCache>
            </c:numRef>
          </c:val>
          <c:extLst xmlns:c16r2="http://schemas.microsoft.com/office/drawing/2015/06/chart">
            <c:ext xmlns:c16="http://schemas.microsoft.com/office/drawing/2014/chart" uri="{C3380CC4-5D6E-409C-BE32-E72D297353CC}">
              <c16:uniqueId val="{00000002-88C4-40BE-8D44-A26E6A6D6BD9}"/>
            </c:ext>
          </c:extLst>
        </c:ser>
        <c:ser>
          <c:idx val="1"/>
          <c:order val="1"/>
          <c:tx>
            <c:strRef>
              <c:f>'Site Action status'!$G$25</c:f>
              <c:strCache>
                <c:ptCount val="1"/>
                <c:pt idx="0">
                  <c:v>Target Date Set</c:v>
                </c:pt>
              </c:strCache>
            </c:strRef>
          </c:tx>
          <c:spPr>
            <a:solidFill>
              <a:srgbClr val="F79646"/>
            </a:solidFill>
          </c:spPr>
          <c:invertIfNegative val="0"/>
          <c:dLbls>
            <c:dLbl>
              <c:idx val="0"/>
              <c:spPr>
                <a:noFill/>
                <a:ln>
                  <a:noFill/>
                </a:ln>
                <a:effectLst/>
              </c:spPr>
              <c:txPr>
                <a:bodyPr/>
                <a:lstStyle/>
                <a:p>
                  <a:pPr>
                    <a:defRPr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dLbl>
            <c:dLbl>
              <c:idx val="1"/>
              <c:spPr>
                <a:noFill/>
                <a:ln>
                  <a:noFill/>
                </a:ln>
                <a:effectLst/>
              </c:spPr>
              <c:txPr>
                <a:bodyPr/>
                <a:lstStyle/>
                <a:p>
                  <a:pPr>
                    <a:defRPr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dLbl>
            <c:dLbl>
              <c:idx val="3"/>
              <c:spPr>
                <a:noFill/>
                <a:ln>
                  <a:noFill/>
                </a:ln>
                <a:effectLst/>
              </c:spPr>
              <c:txPr>
                <a:bodyPr/>
                <a:lstStyle/>
                <a:p>
                  <a:pPr>
                    <a:defRPr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dLbl>
            <c:dLbl>
              <c:idx val="4"/>
              <c:spPr>
                <a:noFill/>
                <a:ln>
                  <a:noFill/>
                </a:ln>
                <a:effectLst/>
              </c:spPr>
              <c:txPr>
                <a:bodyPr/>
                <a:lstStyle/>
                <a:p>
                  <a:pPr>
                    <a:defRPr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dLbl>
            <c:dLbl>
              <c:idx val="6"/>
              <c:spPr>
                <a:noFill/>
                <a:ln>
                  <a:noFill/>
                </a:ln>
                <a:effectLst/>
              </c:spPr>
              <c:txPr>
                <a:bodyPr/>
                <a:lstStyle/>
                <a:p>
                  <a:pPr>
                    <a:defRPr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dLbl>
            <c:dLbl>
              <c:idx val="8"/>
              <c:spPr>
                <a:noFill/>
                <a:ln>
                  <a:noFill/>
                </a:ln>
                <a:effectLst/>
              </c:spPr>
              <c:txPr>
                <a:bodyPr/>
                <a:lstStyle/>
                <a:p>
                  <a:pPr>
                    <a:defRPr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dLbl>
            <c:spPr>
              <a:noFill/>
              <a:ln>
                <a:noFill/>
              </a:ln>
              <a:effectLst/>
            </c:spPr>
            <c:txPr>
              <a:bodyPr/>
              <a:lstStyle/>
              <a:p>
                <a:pPr>
                  <a:defRPr b="1">
                    <a:solidFill>
                      <a:schemeClr val="accent6">
                        <a:lumMod val="75000"/>
                      </a:schemeClr>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'Site Action status'!$A$26:$A$44</c:f>
              <c:strCache>
                <c:ptCount val="19"/>
                <c:pt idx="0">
                  <c:v>MARFORRES FST</c:v>
                </c:pt>
                <c:pt idx="1">
                  <c:v>PWD Pennsylvania</c:v>
                </c:pt>
                <c:pt idx="2">
                  <c:v>PWD JEBLCFS</c:v>
                </c:pt>
                <c:pt idx="3">
                  <c:v>PWD Great Lakes</c:v>
                </c:pt>
                <c:pt idx="4">
                  <c:v>PWD Newport</c:v>
                </c:pt>
                <c:pt idx="5">
                  <c:v>Mid-Atlantic w/ IPTs</c:v>
                </c:pt>
                <c:pt idx="6">
                  <c:v>PWD Yorktown</c:v>
                </c:pt>
                <c:pt idx="7">
                  <c:v>PWD Maine</c:v>
                </c:pt>
                <c:pt idx="8">
                  <c:v>PWD Norfolk</c:v>
                </c:pt>
                <c:pt idx="9">
                  <c:v>PWD Crane</c:v>
                </c:pt>
                <c:pt idx="10">
                  <c:v>PWD NSA HR</c:v>
                </c:pt>
                <c:pt idx="11">
                  <c:v>PWD Oceana</c:v>
                </c:pt>
                <c:pt idx="12">
                  <c:v>PWD New London</c:v>
                </c:pt>
                <c:pt idx="13">
                  <c:v>PWD Earle</c:v>
                </c:pt>
                <c:pt idx="14">
                  <c:v>PWD Portsmouth</c:v>
                </c:pt>
                <c:pt idx="15">
                  <c:v>FEAD Albany</c:v>
                </c:pt>
                <c:pt idx="16">
                  <c:v>FEAD Parris Island</c:v>
                </c:pt>
                <c:pt idx="17">
                  <c:v>FEAD Cherry Point</c:v>
                </c:pt>
                <c:pt idx="18">
                  <c:v>ROICC Camp Lejeune</c:v>
                </c:pt>
              </c:strCache>
            </c:strRef>
          </c:cat>
          <c:val>
            <c:numRef>
              <c:f>'Site Action status'!$G$26:$G$44</c:f>
              <c:numCache>
                <c:formatCode>General</c:formatCode>
                <c:ptCount val="19"/>
                <c:pt idx="0">
                  <c:v>13</c:v>
                </c:pt>
                <c:pt idx="1">
                  <c:v>19</c:v>
                </c:pt>
                <c:pt idx="2">
                  <c:v>0</c:v>
                </c:pt>
                <c:pt idx="3">
                  <c:v>10</c:v>
                </c:pt>
                <c:pt idx="4">
                  <c:v>6</c:v>
                </c:pt>
                <c:pt idx="5">
                  <c:v>0</c:v>
                </c:pt>
                <c:pt idx="6">
                  <c:v>4</c:v>
                </c:pt>
                <c:pt idx="7">
                  <c:v>0</c:v>
                </c:pt>
                <c:pt idx="8">
                  <c:v>2</c:v>
                </c:pt>
                <c:pt idx="9">
                  <c:v>0</c:v>
                </c:pt>
                <c:pt idx="10">
                  <c:v>0</c:v>
                </c:pt>
                <c:pt idx="11">
                  <c:v>0</c:v>
                </c:pt>
                <c:pt idx="12">
                  <c:v>0</c:v>
                </c:pt>
                <c:pt idx="13">
                  <c:v>0</c:v>
                </c:pt>
                <c:pt idx="14">
                  <c:v>0</c:v>
                </c:pt>
                <c:pt idx="15">
                  <c:v>0</c:v>
                </c:pt>
                <c:pt idx="16">
                  <c:v>0</c:v>
                </c:pt>
                <c:pt idx="17">
                  <c:v>0</c:v>
                </c:pt>
                <c:pt idx="18">
                  <c:v>0</c:v>
                </c:pt>
              </c:numCache>
            </c:numRef>
          </c:val>
          <c:extLst xmlns:c16r2="http://schemas.microsoft.com/office/drawing/2015/06/chart">
            <c:ext xmlns:c16="http://schemas.microsoft.com/office/drawing/2014/chart" uri="{C3380CC4-5D6E-409C-BE32-E72D297353CC}">
              <c16:uniqueId val="{00000008-88C4-40BE-8D44-A26E6A6D6BD9}"/>
            </c:ext>
          </c:extLst>
        </c:ser>
        <c:dLbls>
          <c:showLegendKey val="0"/>
          <c:showVal val="0"/>
          <c:showCatName val="0"/>
          <c:showSerName val="0"/>
          <c:showPercent val="0"/>
          <c:showBubbleSize val="0"/>
        </c:dLbls>
        <c:gapWidth val="98"/>
        <c:overlap val="100"/>
        <c:axId val="130886656"/>
        <c:axId val="130900736"/>
      </c:barChart>
      <c:catAx>
        <c:axId val="130886656"/>
        <c:scaling>
          <c:orientation val="minMax"/>
        </c:scaling>
        <c:delete val="0"/>
        <c:axPos val="l"/>
        <c:numFmt formatCode="General" sourceLinked="0"/>
        <c:majorTickMark val="out"/>
        <c:minorTickMark val="none"/>
        <c:tickLblPos val="nextTo"/>
        <c:txPr>
          <a:bodyPr/>
          <a:lstStyle/>
          <a:p>
            <a:pPr>
              <a:defRPr>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30900736"/>
        <c:crosses val="autoZero"/>
        <c:auto val="1"/>
        <c:lblAlgn val="ctr"/>
        <c:lblOffset val="100"/>
        <c:noMultiLvlLbl val="0"/>
      </c:catAx>
      <c:valAx>
        <c:axId val="130900736"/>
        <c:scaling>
          <c:orientation val="minMax"/>
        </c:scaling>
        <c:delete val="1"/>
        <c:axPos val="b"/>
        <c:numFmt formatCode="General" sourceLinked="1"/>
        <c:majorTickMark val="out"/>
        <c:minorTickMark val="none"/>
        <c:tickLblPos val="nextTo"/>
        <c:crossAx val="130886656"/>
        <c:crosses val="autoZero"/>
        <c:crossBetween val="between"/>
      </c:valAx>
    </c:plotArea>
    <c:legend>
      <c:legendPos val="t"/>
      <c:legendEntry>
        <c:idx val="0"/>
        <c:txPr>
          <a:bodyPr/>
          <a:lstStyle/>
          <a:p>
            <a:pPr>
              <a:defRPr sz="1400" b="1">
                <a:solidFill>
                  <a:schemeClr val="bg1">
                    <a:lumMod val="65000"/>
                  </a:schemeClr>
                </a:solidFill>
              </a:defRPr>
            </a:pPr>
            <a:endParaRPr lang="en-US"/>
          </a:p>
        </c:txPr>
      </c:legendEntry>
      <c:legendEntry>
        <c:idx val="1"/>
        <c:txPr>
          <a:bodyPr/>
          <a:lstStyle/>
          <a:p>
            <a:pPr>
              <a:defRPr sz="1200" b="1">
                <a:solidFill>
                  <a:schemeClr val="accent6">
                    <a:lumMod val="75000"/>
                  </a:schemeClr>
                </a:solidFill>
              </a:defRPr>
            </a:pPr>
            <a:endParaRPr lang="en-US"/>
          </a:p>
        </c:txPr>
      </c:legendEntry>
      <c:layout>
        <c:manualLayout>
          <c:xMode val="edge"/>
          <c:yMode val="edge"/>
          <c:x val="0.16162047483737968"/>
          <c:y val="4.2465593359961522E-2"/>
          <c:w val="0.7849677196941206"/>
          <c:h val="5.6225634257823016E-2"/>
        </c:manualLayout>
      </c:layout>
      <c:overlay val="0"/>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24020608535046"/>
          <c:y val="2.8202543114360202E-2"/>
          <c:w val="0.52837707786526689"/>
          <c:h val="0.94359491377127958"/>
        </c:manualLayout>
      </c:layout>
      <c:barChart>
        <c:barDir val="bar"/>
        <c:grouping val="clustered"/>
        <c:varyColors val="0"/>
        <c:ser>
          <c:idx val="0"/>
          <c:order val="0"/>
          <c:tx>
            <c:strRef>
              <c:f>'Completion by Stage'!$C$2</c:f>
              <c:strCache>
                <c:ptCount val="1"/>
                <c:pt idx="0">
                  <c:v>Stage 1 Baseline</c:v>
                </c:pt>
              </c:strCache>
            </c:strRef>
          </c:tx>
          <c:spPr>
            <a:solidFill>
              <a:schemeClr val="bg1">
                <a:lumMod val="75000"/>
              </a:schemeClr>
            </a:solidFill>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819-4E88-8B29-D22C477F2E6B}"/>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819-4E88-8B29-D22C477F2E6B}"/>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819-4E88-8B29-D22C477F2E6B}"/>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819-4E88-8B29-D22C477F2E6B}"/>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819-4E88-8B29-D22C477F2E6B}"/>
                </c:ext>
              </c:extLst>
            </c:dLbl>
            <c:spPr>
              <a:noFill/>
              <a:ln>
                <a:noFill/>
              </a:ln>
              <a:effectLst/>
            </c:spPr>
            <c:txPr>
              <a:bodyPr/>
              <a:lstStyle/>
              <a:p>
                <a:pPr>
                  <a:defRPr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'Completion by Stage'!$B$3:$B$21</c:f>
              <c:strCache>
                <c:ptCount val="19"/>
                <c:pt idx="0">
                  <c:v>ROICC Camp Lejeune</c:v>
                </c:pt>
                <c:pt idx="1">
                  <c:v>FEAD Albany</c:v>
                </c:pt>
                <c:pt idx="2">
                  <c:v>FEAD Cherry Point</c:v>
                </c:pt>
                <c:pt idx="3">
                  <c:v>FEAD Parris Island</c:v>
                </c:pt>
                <c:pt idx="4">
                  <c:v>PWD Earle</c:v>
                </c:pt>
                <c:pt idx="5">
                  <c:v>PWD NSA HR</c:v>
                </c:pt>
                <c:pt idx="6">
                  <c:v>PWD Oceana</c:v>
                </c:pt>
                <c:pt idx="7">
                  <c:v>PWD Portsmouth</c:v>
                </c:pt>
                <c:pt idx="8">
                  <c:v>PWD Yorktown</c:v>
                </c:pt>
                <c:pt idx="9">
                  <c:v>PWD Great Lakes</c:v>
                </c:pt>
                <c:pt idx="10">
                  <c:v>PWD Newport</c:v>
                </c:pt>
                <c:pt idx="11">
                  <c:v>PWD Crane</c:v>
                </c:pt>
                <c:pt idx="12">
                  <c:v>PWD New London</c:v>
                </c:pt>
                <c:pt idx="13">
                  <c:v>PWD Maine</c:v>
                </c:pt>
                <c:pt idx="14">
                  <c:v>PWD JEBLCFS</c:v>
                </c:pt>
                <c:pt idx="15">
                  <c:v>PWD Norfolk</c:v>
                </c:pt>
                <c:pt idx="16">
                  <c:v>PWD Pennsylvania</c:v>
                </c:pt>
                <c:pt idx="17">
                  <c:v>Mid-Atlantic w/IPTs</c:v>
                </c:pt>
                <c:pt idx="18">
                  <c:v>MARFORRES FST</c:v>
                </c:pt>
              </c:strCache>
            </c:strRef>
          </c:cat>
          <c:val>
            <c:numRef>
              <c:f>'Completion by Stage'!$C$3:$C$21</c:f>
              <c:numCache>
                <c:formatCode>General</c:formatCode>
                <c:ptCount val="19"/>
                <c:pt idx="4" formatCode="0%">
                  <c:v>0.81499999999999995</c:v>
                </c:pt>
                <c:pt idx="5" formatCode="0%">
                  <c:v>0.81499999999999995</c:v>
                </c:pt>
                <c:pt idx="6" formatCode="0%">
                  <c:v>0.81499999999999995</c:v>
                </c:pt>
                <c:pt idx="7" formatCode="0%">
                  <c:v>0.81499999999999995</c:v>
                </c:pt>
                <c:pt idx="8" formatCode="0%">
                  <c:v>0.81499999999999995</c:v>
                </c:pt>
                <c:pt idx="9" formatCode="0%">
                  <c:v>0.76500000000000001</c:v>
                </c:pt>
                <c:pt idx="10" formatCode="0%">
                  <c:v>0.79</c:v>
                </c:pt>
                <c:pt idx="11" formatCode="0%">
                  <c:v>0.80200000000000005</c:v>
                </c:pt>
                <c:pt idx="12" formatCode="0%">
                  <c:v>0.80200000000000005</c:v>
                </c:pt>
                <c:pt idx="13" formatCode="0%">
                  <c:v>0.81499999999999995</c:v>
                </c:pt>
                <c:pt idx="14" formatCode="0%">
                  <c:v>0.81499999999999995</c:v>
                </c:pt>
                <c:pt idx="15" formatCode="0%">
                  <c:v>0.81499999999999995</c:v>
                </c:pt>
                <c:pt idx="16" formatCode="0%">
                  <c:v>0.81499999999999995</c:v>
                </c:pt>
                <c:pt idx="17" formatCode="0%">
                  <c:v>0.81499999999999995</c:v>
                </c:pt>
                <c:pt idx="18" formatCode="0%">
                  <c:v>0.85199999999999998</c:v>
                </c:pt>
              </c:numCache>
            </c:numRef>
          </c:val>
          <c:extLst xmlns:c16r2="http://schemas.microsoft.com/office/drawing/2015/06/chart">
            <c:ext xmlns:c16="http://schemas.microsoft.com/office/drawing/2014/chart" uri="{C3380CC4-5D6E-409C-BE32-E72D297353CC}">
              <c16:uniqueId val="{00000005-A819-4E88-8B29-D22C477F2E6B}"/>
            </c:ext>
          </c:extLst>
        </c:ser>
        <c:ser>
          <c:idx val="1"/>
          <c:order val="1"/>
          <c:tx>
            <c:strRef>
              <c:f>'Completion by Stage'!$D$2</c:f>
              <c:strCache>
                <c:ptCount val="1"/>
                <c:pt idx="0">
                  <c:v>Stage 1 Completion</c:v>
                </c:pt>
              </c:strCache>
            </c:strRef>
          </c:tx>
          <c:spPr>
            <a:solidFill>
              <a:schemeClr val="tx2"/>
            </a:solidFill>
          </c:spPr>
          <c:invertIfNegative val="0"/>
          <c:dLbls>
            <c:dLbl>
              <c:idx val="14"/>
              <c:layout>
                <c:manualLayout>
                  <c:x val="0"/>
                  <c:y val="0"/>
                </c:manualLayout>
              </c:layout>
              <c:spPr>
                <a:noFill/>
                <a:ln>
                  <a:noFill/>
                </a:ln>
                <a:effectLst/>
              </c:spPr>
              <c:txPr>
                <a:bodyPr/>
                <a:lstStyle/>
                <a:p>
                  <a:pPr>
                    <a:defRPr sz="1000" b="1">
                      <a:solidFill>
                        <a:schemeClr val="tx2"/>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819-4E88-8B29-D22C477F2E6B}"/>
                </c:ext>
              </c:extLst>
            </c:dLbl>
            <c:dLbl>
              <c:idx val="17"/>
              <c:layout>
                <c:manualLayout>
                  <c:x val="-3.0864197530863064E-3"/>
                  <c:y val="-5.127735111701854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819-4E88-8B29-D22C477F2E6B}"/>
                </c:ext>
              </c:extLst>
            </c:dLbl>
            <c:dLbl>
              <c:idx val="18"/>
              <c:layout>
                <c:manualLayout>
                  <c:x val="0"/>
                  <c:y val="-9.4792441799197089E-3"/>
                </c:manualLayout>
              </c:layout>
              <c:tx>
                <c:rich>
                  <a:bodyPr/>
                  <a:lstStyle/>
                  <a:p>
                    <a:r>
                      <a:rPr lang="en-US" dirty="0"/>
                      <a:t>95%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819-4E88-8B29-D22C477F2E6B}"/>
                </c:ext>
              </c:extLst>
            </c:dLbl>
            <c:spPr>
              <a:noFill/>
              <a:ln>
                <a:noFill/>
              </a:ln>
              <a:effectLst/>
            </c:spPr>
            <c:txPr>
              <a:bodyPr/>
              <a:lstStyle/>
              <a:p>
                <a:pPr>
                  <a:defRPr b="1">
                    <a:solidFill>
                      <a:schemeClr val="tx2"/>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'Completion by Stage'!$B$3:$B$21</c:f>
              <c:strCache>
                <c:ptCount val="19"/>
                <c:pt idx="0">
                  <c:v>ROICC Camp Lejeune</c:v>
                </c:pt>
                <c:pt idx="1">
                  <c:v>FEAD Albany</c:v>
                </c:pt>
                <c:pt idx="2">
                  <c:v>FEAD Cherry Point</c:v>
                </c:pt>
                <c:pt idx="3">
                  <c:v>FEAD Parris Island</c:v>
                </c:pt>
                <c:pt idx="4">
                  <c:v>PWD Earle</c:v>
                </c:pt>
                <c:pt idx="5">
                  <c:v>PWD NSA HR</c:v>
                </c:pt>
                <c:pt idx="6">
                  <c:v>PWD Oceana</c:v>
                </c:pt>
                <c:pt idx="7">
                  <c:v>PWD Portsmouth</c:v>
                </c:pt>
                <c:pt idx="8">
                  <c:v>PWD Yorktown</c:v>
                </c:pt>
                <c:pt idx="9">
                  <c:v>PWD Great Lakes</c:v>
                </c:pt>
                <c:pt idx="10">
                  <c:v>PWD Newport</c:v>
                </c:pt>
                <c:pt idx="11">
                  <c:v>PWD Crane</c:v>
                </c:pt>
                <c:pt idx="12">
                  <c:v>PWD New London</c:v>
                </c:pt>
                <c:pt idx="13">
                  <c:v>PWD Maine</c:v>
                </c:pt>
                <c:pt idx="14">
                  <c:v>PWD JEBLCFS</c:v>
                </c:pt>
                <c:pt idx="15">
                  <c:v>PWD Norfolk</c:v>
                </c:pt>
                <c:pt idx="16">
                  <c:v>PWD Pennsylvania</c:v>
                </c:pt>
                <c:pt idx="17">
                  <c:v>Mid-Atlantic w/IPTs</c:v>
                </c:pt>
                <c:pt idx="18">
                  <c:v>MARFORRES FST</c:v>
                </c:pt>
              </c:strCache>
            </c:strRef>
          </c:cat>
          <c:val>
            <c:numRef>
              <c:f>'Completion by Stage'!$D$3:$D$21</c:f>
              <c:numCache>
                <c:formatCode>0%</c:formatCode>
                <c:ptCount val="19"/>
                <c:pt idx="0">
                  <c:v>0.63</c:v>
                </c:pt>
                <c:pt idx="1">
                  <c:v>0.67900000000000005</c:v>
                </c:pt>
                <c:pt idx="2">
                  <c:v>0.67900000000000005</c:v>
                </c:pt>
                <c:pt idx="3">
                  <c:v>0.79</c:v>
                </c:pt>
                <c:pt idx="4">
                  <c:v>0.81499999999999995</c:v>
                </c:pt>
                <c:pt idx="5">
                  <c:v>0.81499999999999995</c:v>
                </c:pt>
                <c:pt idx="6">
                  <c:v>0.81499999999999995</c:v>
                </c:pt>
                <c:pt idx="7">
                  <c:v>0.81499999999999995</c:v>
                </c:pt>
                <c:pt idx="8">
                  <c:v>0.81499999999999995</c:v>
                </c:pt>
                <c:pt idx="9">
                  <c:v>0.877</c:v>
                </c:pt>
                <c:pt idx="10">
                  <c:v>0.91400000000000003</c:v>
                </c:pt>
                <c:pt idx="11">
                  <c:v>0.92600000000000005</c:v>
                </c:pt>
                <c:pt idx="12">
                  <c:v>0.92600000000000005</c:v>
                </c:pt>
                <c:pt idx="13">
                  <c:v>0.93600000000000005</c:v>
                </c:pt>
                <c:pt idx="14">
                  <c:v>0.93799999999999994</c:v>
                </c:pt>
                <c:pt idx="15">
                  <c:v>0.93799999999999994</c:v>
                </c:pt>
                <c:pt idx="16">
                  <c:v>0.93799999999999994</c:v>
                </c:pt>
                <c:pt idx="17">
                  <c:v>0.93799999999999994</c:v>
                </c:pt>
                <c:pt idx="18">
                  <c:v>0.95099999999999996</c:v>
                </c:pt>
              </c:numCache>
            </c:numRef>
          </c:val>
          <c:extLst xmlns:c16r2="http://schemas.microsoft.com/office/drawing/2015/06/chart">
            <c:ext xmlns:c16="http://schemas.microsoft.com/office/drawing/2014/chart" uri="{C3380CC4-5D6E-409C-BE32-E72D297353CC}">
              <c16:uniqueId val="{00000008-A819-4E88-8B29-D22C477F2E6B}"/>
            </c:ext>
          </c:extLst>
        </c:ser>
        <c:dLbls>
          <c:showLegendKey val="0"/>
          <c:showVal val="0"/>
          <c:showCatName val="0"/>
          <c:showSerName val="0"/>
          <c:showPercent val="0"/>
          <c:showBubbleSize val="0"/>
        </c:dLbls>
        <c:gapWidth val="57"/>
        <c:axId val="132504960"/>
        <c:axId val="132510848"/>
      </c:barChart>
      <c:catAx>
        <c:axId val="132504960"/>
        <c:scaling>
          <c:orientation val="minMax"/>
        </c:scaling>
        <c:delete val="0"/>
        <c:axPos val="l"/>
        <c:numFmt formatCode="General" sourceLinked="0"/>
        <c:majorTickMark val="out"/>
        <c:minorTickMark val="none"/>
        <c:tickLblPos val="nextTo"/>
        <c:txPr>
          <a:bodyPr/>
          <a:lstStyle/>
          <a:p>
            <a:pPr>
              <a:defRPr sz="100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32510848"/>
        <c:crosses val="autoZero"/>
        <c:auto val="1"/>
        <c:lblAlgn val="ctr"/>
        <c:lblOffset val="100"/>
        <c:noMultiLvlLbl val="0"/>
      </c:catAx>
      <c:valAx>
        <c:axId val="132510848"/>
        <c:scaling>
          <c:orientation val="minMax"/>
        </c:scaling>
        <c:delete val="1"/>
        <c:axPos val="b"/>
        <c:numFmt formatCode="General" sourceLinked="1"/>
        <c:majorTickMark val="out"/>
        <c:minorTickMark val="none"/>
        <c:tickLblPos val="nextTo"/>
        <c:crossAx val="132504960"/>
        <c:crosses val="autoZero"/>
        <c:crossBetween val="between"/>
      </c:valAx>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'[VPP Worksheet.xlsx]Completion by Stage'!$G$2</c:f>
              <c:strCache>
                <c:ptCount val="1"/>
                <c:pt idx="0">
                  <c:v>Stage 2 Baseline</c:v>
                </c:pt>
              </c:strCache>
            </c:strRef>
          </c:tx>
          <c:spPr>
            <a:solidFill>
              <a:schemeClr val="bg1">
                <a:lumMod val="75000"/>
              </a:schemeClr>
            </a:solidFill>
          </c:spPr>
          <c:invertIfNegative val="0"/>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E44-4247-BBDF-E48DF27E783D}"/>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E44-4247-BBDF-E48DF27E783D}"/>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E44-4247-BBDF-E48DF27E783D}"/>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E44-4247-BBDF-E48DF27E783D}"/>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E44-4247-BBDF-E48DF27E783D}"/>
                </c:ext>
              </c:extLst>
            </c:dLbl>
            <c:dLbl>
              <c:idx val="1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E44-4247-BBDF-E48DF27E783D}"/>
                </c:ext>
              </c:extLst>
            </c:dLbl>
            <c:spPr>
              <a:noFill/>
              <a:ln>
                <a:noFill/>
              </a:ln>
              <a:effectLst/>
            </c:spPr>
            <c:txPr>
              <a:bodyPr/>
              <a:lstStyle/>
              <a:p>
                <a:pPr>
                  <a:defRPr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'[VPP Worksheet.xlsx]Completion by Stage'!$F$3:$F$21</c:f>
              <c:strCache>
                <c:ptCount val="19"/>
                <c:pt idx="0">
                  <c:v>ROICC Camp Lejeune</c:v>
                </c:pt>
                <c:pt idx="1">
                  <c:v>FEAD Parris Island</c:v>
                </c:pt>
                <c:pt idx="2">
                  <c:v>PWD Earle</c:v>
                </c:pt>
                <c:pt idx="3">
                  <c:v>PWD Portsmouth</c:v>
                </c:pt>
                <c:pt idx="4">
                  <c:v>FEAD Cherry Point</c:v>
                </c:pt>
                <c:pt idx="5">
                  <c:v>PWD New London</c:v>
                </c:pt>
                <c:pt idx="6">
                  <c:v>FEAD Albany</c:v>
                </c:pt>
                <c:pt idx="7">
                  <c:v>PWD Norfolk</c:v>
                </c:pt>
                <c:pt idx="8">
                  <c:v>PWD Crane</c:v>
                </c:pt>
                <c:pt idx="9">
                  <c:v>PWD Maine</c:v>
                </c:pt>
                <c:pt idx="10">
                  <c:v>PWD Pennsylvania</c:v>
                </c:pt>
                <c:pt idx="11">
                  <c:v>PWD Newport</c:v>
                </c:pt>
                <c:pt idx="12">
                  <c:v>PWD Great Lakes</c:v>
                </c:pt>
                <c:pt idx="13">
                  <c:v>PWD Oceana</c:v>
                </c:pt>
                <c:pt idx="14">
                  <c:v>PWD NSA HR</c:v>
                </c:pt>
                <c:pt idx="15">
                  <c:v>Mid-Atlantic w/IPTs</c:v>
                </c:pt>
                <c:pt idx="16">
                  <c:v>PWD JEBLCFS</c:v>
                </c:pt>
                <c:pt idx="17">
                  <c:v>PWD Yorktown</c:v>
                </c:pt>
                <c:pt idx="18">
                  <c:v>MARFORRES FST</c:v>
                </c:pt>
              </c:strCache>
            </c:strRef>
          </c:cat>
          <c:val>
            <c:numRef>
              <c:f>'[VPP Worksheet.xlsx]Completion by Stage'!$G$3:$G$21</c:f>
              <c:numCache>
                <c:formatCode>General</c:formatCode>
                <c:ptCount val="19"/>
                <c:pt idx="2" formatCode="0%">
                  <c:v>0.67900000000000005</c:v>
                </c:pt>
                <c:pt idx="3" formatCode="0%">
                  <c:v>0.67900000000000005</c:v>
                </c:pt>
                <c:pt idx="5" formatCode="0%">
                  <c:v>0.70399999999999996</c:v>
                </c:pt>
                <c:pt idx="7" formatCode="0%">
                  <c:v>0.76500000000000001</c:v>
                </c:pt>
                <c:pt idx="8" formatCode="0%">
                  <c:v>0.753</c:v>
                </c:pt>
                <c:pt idx="9" formatCode="0%">
                  <c:v>0.77800000000000002</c:v>
                </c:pt>
                <c:pt idx="10" formatCode="0%">
                  <c:v>0.753</c:v>
                </c:pt>
                <c:pt idx="11" formatCode="0%">
                  <c:v>0.67900000000000005</c:v>
                </c:pt>
                <c:pt idx="12" formatCode="0%">
                  <c:v>0.80200000000000005</c:v>
                </c:pt>
                <c:pt idx="13" formatCode="0%">
                  <c:v>0.81499999999999995</c:v>
                </c:pt>
                <c:pt idx="14" formatCode="0%">
                  <c:v>0.84</c:v>
                </c:pt>
                <c:pt idx="16" formatCode="0%">
                  <c:v>0.79</c:v>
                </c:pt>
                <c:pt idx="17" formatCode="0%">
                  <c:v>0.877</c:v>
                </c:pt>
                <c:pt idx="18" formatCode="0%">
                  <c:v>0.79</c:v>
                </c:pt>
              </c:numCache>
            </c:numRef>
          </c:val>
          <c:extLst xmlns:c16r2="http://schemas.microsoft.com/office/drawing/2015/06/chart">
            <c:ext xmlns:c16="http://schemas.microsoft.com/office/drawing/2014/chart" uri="{C3380CC4-5D6E-409C-BE32-E72D297353CC}">
              <c16:uniqueId val="{00000006-7E44-4247-BBDF-E48DF27E783D}"/>
            </c:ext>
          </c:extLst>
        </c:ser>
        <c:ser>
          <c:idx val="1"/>
          <c:order val="1"/>
          <c:tx>
            <c:strRef>
              <c:f>'[VPP Worksheet.xlsx]Completion by Stage'!$H$2</c:f>
              <c:strCache>
                <c:ptCount val="1"/>
                <c:pt idx="0">
                  <c:v>Stage 2 Completion</c:v>
                </c:pt>
              </c:strCache>
            </c:strRef>
          </c:tx>
          <c:spPr>
            <a:solidFill>
              <a:schemeClr val="tx2"/>
            </a:solidFill>
          </c:spPr>
          <c:invertIfNegative val="0"/>
          <c:dLbls>
            <c:spPr>
              <a:noFill/>
            </c:spPr>
            <c:txPr>
              <a:bodyPr/>
              <a:lstStyle/>
              <a:p>
                <a:pPr>
                  <a:defRPr b="1">
                    <a:solidFill>
                      <a:schemeClr val="tx2"/>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'[VPP Worksheet.xlsx]Completion by Stage'!$F$3:$F$21</c:f>
              <c:strCache>
                <c:ptCount val="19"/>
                <c:pt idx="0">
                  <c:v>ROICC Camp Lejeune</c:v>
                </c:pt>
                <c:pt idx="1">
                  <c:v>FEAD Parris Island</c:v>
                </c:pt>
                <c:pt idx="2">
                  <c:v>PWD Earle</c:v>
                </c:pt>
                <c:pt idx="3">
                  <c:v>PWD Portsmouth</c:v>
                </c:pt>
                <c:pt idx="4">
                  <c:v>FEAD Cherry Point</c:v>
                </c:pt>
                <c:pt idx="5">
                  <c:v>PWD New London</c:v>
                </c:pt>
                <c:pt idx="6">
                  <c:v>FEAD Albany</c:v>
                </c:pt>
                <c:pt idx="7">
                  <c:v>PWD Norfolk</c:v>
                </c:pt>
                <c:pt idx="8">
                  <c:v>PWD Crane</c:v>
                </c:pt>
                <c:pt idx="9">
                  <c:v>PWD Maine</c:v>
                </c:pt>
                <c:pt idx="10">
                  <c:v>PWD Pennsylvania</c:v>
                </c:pt>
                <c:pt idx="11">
                  <c:v>PWD Newport</c:v>
                </c:pt>
                <c:pt idx="12">
                  <c:v>PWD Great Lakes</c:v>
                </c:pt>
                <c:pt idx="13">
                  <c:v>PWD Oceana</c:v>
                </c:pt>
                <c:pt idx="14">
                  <c:v>PWD NSA HR</c:v>
                </c:pt>
                <c:pt idx="15">
                  <c:v>Mid-Atlantic w/IPTs</c:v>
                </c:pt>
                <c:pt idx="16">
                  <c:v>PWD JEBLCFS</c:v>
                </c:pt>
                <c:pt idx="17">
                  <c:v>PWD Yorktown</c:v>
                </c:pt>
                <c:pt idx="18">
                  <c:v>MARFORRES FST</c:v>
                </c:pt>
              </c:strCache>
            </c:strRef>
          </c:cat>
          <c:val>
            <c:numRef>
              <c:f>'[VPP Worksheet.xlsx]Completion by Stage'!$H$3:$H$21</c:f>
              <c:numCache>
                <c:formatCode>0%</c:formatCode>
                <c:ptCount val="19"/>
                <c:pt idx="0">
                  <c:v>0.51900000000000002</c:v>
                </c:pt>
                <c:pt idx="1">
                  <c:v>0.59299999999999997</c:v>
                </c:pt>
                <c:pt idx="2">
                  <c:v>0.67900000000000005</c:v>
                </c:pt>
                <c:pt idx="3">
                  <c:v>0.67900000000000005</c:v>
                </c:pt>
                <c:pt idx="4">
                  <c:v>0.69099999999999995</c:v>
                </c:pt>
                <c:pt idx="5">
                  <c:v>0.70399999999999996</c:v>
                </c:pt>
                <c:pt idx="6">
                  <c:v>0.71599999999999997</c:v>
                </c:pt>
                <c:pt idx="7">
                  <c:v>0.753</c:v>
                </c:pt>
                <c:pt idx="8">
                  <c:v>0.77800000000000002</c:v>
                </c:pt>
                <c:pt idx="9">
                  <c:v>0.77800000000000002</c:v>
                </c:pt>
                <c:pt idx="10">
                  <c:v>0.80200000000000005</c:v>
                </c:pt>
                <c:pt idx="11">
                  <c:v>0.81499999999999995</c:v>
                </c:pt>
                <c:pt idx="12">
                  <c:v>0.81499999999999995</c:v>
                </c:pt>
                <c:pt idx="13">
                  <c:v>0.81499999999999995</c:v>
                </c:pt>
                <c:pt idx="14">
                  <c:v>0.84</c:v>
                </c:pt>
                <c:pt idx="15">
                  <c:v>0.85199999999999998</c:v>
                </c:pt>
                <c:pt idx="16">
                  <c:v>0.877</c:v>
                </c:pt>
                <c:pt idx="17">
                  <c:v>0.877</c:v>
                </c:pt>
                <c:pt idx="18">
                  <c:v>0.88900000000000001</c:v>
                </c:pt>
              </c:numCache>
            </c:numRef>
          </c:val>
          <c:extLst xmlns:c16r2="http://schemas.microsoft.com/office/drawing/2015/06/chart">
            <c:ext xmlns:c16="http://schemas.microsoft.com/office/drawing/2014/chart" uri="{C3380CC4-5D6E-409C-BE32-E72D297353CC}">
              <c16:uniqueId val="{00000007-7E44-4247-BBDF-E48DF27E783D}"/>
            </c:ext>
          </c:extLst>
        </c:ser>
        <c:dLbls>
          <c:showLegendKey val="0"/>
          <c:showVal val="0"/>
          <c:showCatName val="0"/>
          <c:showSerName val="0"/>
          <c:showPercent val="0"/>
          <c:showBubbleSize val="0"/>
        </c:dLbls>
        <c:gapWidth val="57"/>
        <c:axId val="132310912"/>
        <c:axId val="132312448"/>
      </c:barChart>
      <c:catAx>
        <c:axId val="132310912"/>
        <c:scaling>
          <c:orientation val="minMax"/>
        </c:scaling>
        <c:delete val="0"/>
        <c:axPos val="l"/>
        <c:numFmt formatCode="General" sourceLinked="0"/>
        <c:majorTickMark val="out"/>
        <c:minorTickMark val="none"/>
        <c:tickLblPos val="nextTo"/>
        <c:txPr>
          <a:bodyPr/>
          <a:lstStyle/>
          <a:p>
            <a:pPr>
              <a:defRPr sz="100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32312448"/>
        <c:crosses val="autoZero"/>
        <c:auto val="1"/>
        <c:lblAlgn val="ctr"/>
        <c:lblOffset val="100"/>
        <c:noMultiLvlLbl val="0"/>
      </c:catAx>
      <c:valAx>
        <c:axId val="132312448"/>
        <c:scaling>
          <c:orientation val="minMax"/>
        </c:scaling>
        <c:delete val="1"/>
        <c:axPos val="b"/>
        <c:numFmt formatCode="General" sourceLinked="1"/>
        <c:majorTickMark val="out"/>
        <c:minorTickMark val="none"/>
        <c:tickLblPos val="nextTo"/>
        <c:crossAx val="132310912"/>
        <c:crosses val="autoZero"/>
        <c:crossBetween val="between"/>
      </c:valAx>
    </c:plotArea>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2649238120915181E-2"/>
          <c:y val="0.181818398733475"/>
          <c:w val="0.74024525161998089"/>
          <c:h val="0.66666626898862924"/>
        </c:manualLayout>
      </c:layout>
      <c:barChart>
        <c:barDir val="bar"/>
        <c:grouping val="clustered"/>
        <c:varyColors val="0"/>
        <c:ser>
          <c:idx val="0"/>
          <c:order val="0"/>
          <c:spPr>
            <a:solidFill>
              <a:srgbClr val="1F497D">
                <a:lumMod val="60000"/>
                <a:lumOff val="40000"/>
              </a:srgbClr>
            </a:solidFill>
          </c:spPr>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E8C9-4D71-BD9A-23DCDB0A4078}"/>
              </c:ext>
            </c:extLst>
          </c:dPt>
          <c:dPt>
            <c:idx val="1"/>
            <c:invertIfNegative val="0"/>
            <c:bubble3D val="0"/>
            <c:spPr>
              <a:solidFill>
                <a:srgbClr val="0198FF"/>
              </a:solidFill>
            </c:spPr>
            <c:extLst xmlns:c16r2="http://schemas.microsoft.com/office/drawing/2015/06/chart">
              <c:ext xmlns:c16="http://schemas.microsoft.com/office/drawing/2014/chart" uri="{C3380CC4-5D6E-409C-BE32-E72D297353CC}">
                <c16:uniqueId val="{00000003-E8C9-4D71-BD9A-23DCDB0A4078}"/>
              </c:ext>
            </c:extLst>
          </c:dPt>
          <c:dPt>
            <c:idx val="2"/>
            <c:invertIfNegative val="0"/>
            <c:bubble3D val="0"/>
            <c:extLst xmlns:c16r2="http://schemas.microsoft.com/office/drawing/2015/06/chart">
              <c:ext xmlns:c16="http://schemas.microsoft.com/office/drawing/2014/chart" uri="{C3380CC4-5D6E-409C-BE32-E72D297353CC}">
                <c16:uniqueId val="{00000004-E8C9-4D71-BD9A-23DCDB0A4078}"/>
              </c:ext>
            </c:extLst>
          </c:dPt>
          <c:dLbls>
            <c:dLbl>
              <c:idx val="2"/>
              <c:layout>
                <c:manualLayout>
                  <c:x val="-0.11754321277332708"/>
                  <c:y val="1.3699605999331458E-6"/>
                </c:manualLayout>
              </c:layout>
              <c:spPr/>
              <c:txPr>
                <a:bodyPr/>
                <a:lstStyle/>
                <a:p>
                  <a:pPr>
                    <a:defRPr sz="700" b="1">
                      <a:solidFill>
                        <a:schemeClr val="tx1">
                          <a:lumMod val="65000"/>
                          <a:lumOff val="35000"/>
                        </a:schemeClr>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C9-4D71-BD9A-23DCDB0A4078}"/>
                </c:ext>
              </c:extLst>
            </c:dLbl>
            <c:spPr>
              <a:noFill/>
              <a:ln>
                <a:noFill/>
              </a:ln>
              <a:effectLst/>
            </c:spPr>
            <c:txPr>
              <a:bodyPr/>
              <a:lstStyle/>
              <a:p>
                <a:pPr>
                  <a:defRPr sz="700" b="1">
                    <a:solidFill>
                      <a:schemeClr val="tx2"/>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Sheet2!$G$10:$G$12</c:f>
              <c:strCache>
                <c:ptCount val="3"/>
                <c:pt idx="0">
                  <c:v>Complete </c:v>
                </c:pt>
                <c:pt idx="1">
                  <c:v>In Progress</c:v>
                </c:pt>
                <c:pt idx="2">
                  <c:v>Not Started</c:v>
                </c:pt>
              </c:strCache>
            </c:strRef>
          </c:cat>
          <c:val>
            <c:numRef>
              <c:f>Sheet2!$H$10:$H$12</c:f>
              <c:numCache>
                <c:formatCode>General</c:formatCode>
                <c:ptCount val="3"/>
                <c:pt idx="0">
                  <c:v>1</c:v>
                </c:pt>
                <c:pt idx="1">
                  <c:v>18</c:v>
                </c:pt>
                <c:pt idx="2">
                  <c:v>0</c:v>
                </c:pt>
              </c:numCache>
            </c:numRef>
          </c:val>
          <c:extLst xmlns:c16r2="http://schemas.microsoft.com/office/drawing/2015/06/chart">
            <c:ext xmlns:c16="http://schemas.microsoft.com/office/drawing/2014/chart" uri="{C3380CC4-5D6E-409C-BE32-E72D297353CC}">
              <c16:uniqueId val="{00000005-E8C9-4D71-BD9A-23DCDB0A4078}"/>
            </c:ext>
          </c:extLst>
        </c:ser>
        <c:dLbls>
          <c:showLegendKey val="0"/>
          <c:showVal val="0"/>
          <c:showCatName val="0"/>
          <c:showSerName val="0"/>
          <c:showPercent val="0"/>
          <c:showBubbleSize val="0"/>
        </c:dLbls>
        <c:gapWidth val="0"/>
        <c:overlap val="-15"/>
        <c:axId val="133414272"/>
        <c:axId val="133416064"/>
      </c:barChart>
      <c:catAx>
        <c:axId val="133414272"/>
        <c:scaling>
          <c:orientation val="maxMin"/>
        </c:scaling>
        <c:delete val="1"/>
        <c:axPos val="r"/>
        <c:numFmt formatCode="General" sourceLinked="0"/>
        <c:majorTickMark val="out"/>
        <c:minorTickMark val="none"/>
        <c:tickLblPos val="nextTo"/>
        <c:crossAx val="133416064"/>
        <c:crosses val="autoZero"/>
        <c:auto val="1"/>
        <c:lblAlgn val="ctr"/>
        <c:lblOffset val="100"/>
        <c:noMultiLvlLbl val="0"/>
      </c:catAx>
      <c:valAx>
        <c:axId val="133416064"/>
        <c:scaling>
          <c:orientation val="maxMin"/>
        </c:scaling>
        <c:delete val="1"/>
        <c:axPos val="t"/>
        <c:numFmt formatCode="General" sourceLinked="1"/>
        <c:majorTickMark val="out"/>
        <c:minorTickMark val="none"/>
        <c:tickLblPos val="nextTo"/>
        <c:crossAx val="133414272"/>
        <c:crosses val="autoZero"/>
        <c:crossBetween val="between"/>
      </c:valAx>
      <c:spPr>
        <a:noFill/>
      </c:spPr>
    </c:plotArea>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8DFBB-978D-4963-BC7F-66A1E213272C}" type="doc">
      <dgm:prSet loTypeId="urn:microsoft.com/office/officeart/2005/8/layout/venn1" loCatId="relationship" qsTypeId="urn:microsoft.com/office/officeart/2005/8/quickstyle/3d2" qsCatId="3D" csTypeId="urn:microsoft.com/office/officeart/2005/8/colors/accent1_2" csCatId="accent1" phldr="1"/>
      <dgm:spPr/>
    </dgm:pt>
    <dgm:pt modelId="{9B371ED6-EB7E-4A9F-A770-5E416DFFD2EB}">
      <dgm:prSet phldrT="[Text]" custT="1"/>
      <dgm:spPr>
        <a:solidFill>
          <a:srgbClr val="C00000">
            <a:alpha val="50000"/>
          </a:srgbClr>
        </a:solidFill>
      </dgm:spPr>
      <dgm:t>
        <a:bodyPr/>
        <a:lstStyle/>
        <a:p>
          <a:r>
            <a:rPr lang="en-US" sz="1600" b="1" dirty="0">
              <a:solidFill>
                <a:schemeClr val="tx1"/>
              </a:solidFill>
            </a:rPr>
            <a:t>Management Leadership and Employee Involvement</a:t>
          </a:r>
          <a:endParaRPr lang="en-US" sz="1600" dirty="0">
            <a:latin typeface="+mn-lt"/>
          </a:endParaRPr>
        </a:p>
      </dgm:t>
    </dgm:pt>
    <dgm:pt modelId="{D128EA91-C68E-4665-B571-711F9344FBE8}" type="parTrans" cxnId="{2337FF8F-DE88-4878-997D-D25FDB483E76}">
      <dgm:prSet/>
      <dgm:spPr/>
      <dgm:t>
        <a:bodyPr/>
        <a:lstStyle/>
        <a:p>
          <a:endParaRPr lang="en-US"/>
        </a:p>
      </dgm:t>
    </dgm:pt>
    <dgm:pt modelId="{33BD6F6D-9B62-431D-998D-E8C2AD6191CF}" type="sibTrans" cxnId="{2337FF8F-DE88-4878-997D-D25FDB483E76}">
      <dgm:prSet/>
      <dgm:spPr/>
      <dgm:t>
        <a:bodyPr/>
        <a:lstStyle/>
        <a:p>
          <a:endParaRPr lang="en-US"/>
        </a:p>
      </dgm:t>
    </dgm:pt>
    <dgm:pt modelId="{CCEB7341-1DDD-4D2C-A5E6-64FC347A08C5}">
      <dgm:prSet phldrT="[Text]" custT="1"/>
      <dgm:spPr>
        <a:solidFill>
          <a:srgbClr val="0070C0">
            <a:alpha val="50000"/>
          </a:srgbClr>
        </a:solidFill>
      </dgm:spPr>
      <dgm:t>
        <a:bodyPr/>
        <a:lstStyle/>
        <a:p>
          <a:r>
            <a:rPr lang="en-US" sz="1600" b="1" dirty="0">
              <a:solidFill>
                <a:schemeClr val="tx1"/>
              </a:solidFill>
            </a:rPr>
            <a:t>Safety and Health Training</a:t>
          </a:r>
          <a:endParaRPr lang="en-US" sz="1600" dirty="0"/>
        </a:p>
      </dgm:t>
    </dgm:pt>
    <dgm:pt modelId="{CA722CE3-A1F0-44C0-8215-DD6E4366CD6B}" type="parTrans" cxnId="{27936A88-B34A-41D6-91CD-FD6E88C5CFB4}">
      <dgm:prSet/>
      <dgm:spPr/>
      <dgm:t>
        <a:bodyPr/>
        <a:lstStyle/>
        <a:p>
          <a:endParaRPr lang="en-US"/>
        </a:p>
      </dgm:t>
    </dgm:pt>
    <dgm:pt modelId="{FC7BBD44-DDD8-4F5C-B2A5-003199AD5F30}" type="sibTrans" cxnId="{27936A88-B34A-41D6-91CD-FD6E88C5CFB4}">
      <dgm:prSet/>
      <dgm:spPr/>
      <dgm:t>
        <a:bodyPr/>
        <a:lstStyle/>
        <a:p>
          <a:endParaRPr lang="en-US"/>
        </a:p>
      </dgm:t>
    </dgm:pt>
    <dgm:pt modelId="{44A3FB8E-BC17-4D7A-A0B1-CEF8770A44FD}">
      <dgm:prSet phldrT="[Text]" custT="1"/>
      <dgm:spPr>
        <a:solidFill>
          <a:srgbClr val="00B050">
            <a:alpha val="50000"/>
          </a:srgbClr>
        </a:solidFill>
      </dgm:spPr>
      <dgm:t>
        <a:bodyPr/>
        <a:lstStyle/>
        <a:p>
          <a:r>
            <a:rPr lang="en-US" sz="1600" b="1" dirty="0">
              <a:solidFill>
                <a:schemeClr val="tx1"/>
              </a:solidFill>
            </a:rPr>
            <a:t>Work Site Analysis</a:t>
          </a:r>
          <a:endParaRPr lang="en-US" sz="1600" dirty="0"/>
        </a:p>
      </dgm:t>
    </dgm:pt>
    <dgm:pt modelId="{584B0E13-F6DC-4FAA-81EE-D07D5A3DF149}" type="parTrans" cxnId="{6F3F8FDB-9FF9-4CFC-AB2F-1240B0FB40E4}">
      <dgm:prSet/>
      <dgm:spPr/>
      <dgm:t>
        <a:bodyPr/>
        <a:lstStyle/>
        <a:p>
          <a:endParaRPr lang="en-US"/>
        </a:p>
      </dgm:t>
    </dgm:pt>
    <dgm:pt modelId="{43ADB2A5-50D7-497E-BDFC-D530FD43BB47}" type="sibTrans" cxnId="{6F3F8FDB-9FF9-4CFC-AB2F-1240B0FB40E4}">
      <dgm:prSet/>
      <dgm:spPr/>
      <dgm:t>
        <a:bodyPr/>
        <a:lstStyle/>
        <a:p>
          <a:endParaRPr lang="en-US"/>
        </a:p>
      </dgm:t>
    </dgm:pt>
    <dgm:pt modelId="{BB898CDB-8BE0-44C9-AB86-BF40754AC570}">
      <dgm:prSet phldrT="[Text]" custT="1"/>
      <dgm:spPr>
        <a:solidFill>
          <a:srgbClr val="FFC000">
            <a:alpha val="50000"/>
          </a:srgbClr>
        </a:solidFill>
      </dgm:spPr>
      <dgm:t>
        <a:bodyPr/>
        <a:lstStyle/>
        <a:p>
          <a:r>
            <a:rPr lang="en-US" sz="1600" b="1" dirty="0">
              <a:solidFill>
                <a:schemeClr val="tx1"/>
              </a:solidFill>
            </a:rPr>
            <a:t>Hazard Prevention and Control</a:t>
          </a:r>
          <a:endParaRPr lang="en-US" sz="1600" dirty="0"/>
        </a:p>
      </dgm:t>
    </dgm:pt>
    <dgm:pt modelId="{709F1A93-D858-4E7A-B9AB-45EB715B3D46}" type="parTrans" cxnId="{BF08AEEA-ACF9-4598-AFFF-C9DF77F96C2F}">
      <dgm:prSet/>
      <dgm:spPr/>
      <dgm:t>
        <a:bodyPr/>
        <a:lstStyle/>
        <a:p>
          <a:endParaRPr lang="en-US"/>
        </a:p>
      </dgm:t>
    </dgm:pt>
    <dgm:pt modelId="{45CE4977-9E26-43D5-B2B2-FD4FD02BDB8D}" type="sibTrans" cxnId="{BF08AEEA-ACF9-4598-AFFF-C9DF77F96C2F}">
      <dgm:prSet/>
      <dgm:spPr/>
      <dgm:t>
        <a:bodyPr/>
        <a:lstStyle/>
        <a:p>
          <a:endParaRPr lang="en-US"/>
        </a:p>
      </dgm:t>
    </dgm:pt>
    <dgm:pt modelId="{43E0C350-D735-4D91-B1E1-2D3558B079F0}" type="pres">
      <dgm:prSet presAssocID="{2468DFBB-978D-4963-BC7F-66A1E213272C}" presName="compositeShape" presStyleCnt="0">
        <dgm:presLayoutVars>
          <dgm:chMax val="7"/>
          <dgm:dir/>
          <dgm:resizeHandles val="exact"/>
        </dgm:presLayoutVars>
      </dgm:prSet>
      <dgm:spPr/>
    </dgm:pt>
    <dgm:pt modelId="{EB11AE4E-B74D-42E2-BE54-391C5D249552}" type="pres">
      <dgm:prSet presAssocID="{9B371ED6-EB7E-4A9F-A770-5E416DFFD2EB}" presName="circ1" presStyleLbl="vennNode1" presStyleIdx="0" presStyleCnt="4"/>
      <dgm:spPr/>
      <dgm:t>
        <a:bodyPr/>
        <a:lstStyle/>
        <a:p>
          <a:endParaRPr lang="en-US"/>
        </a:p>
      </dgm:t>
    </dgm:pt>
    <dgm:pt modelId="{52AD77BD-6913-4DD5-9DDD-EE78380A4713}" type="pres">
      <dgm:prSet presAssocID="{9B371ED6-EB7E-4A9F-A770-5E416DFFD2EB}" presName="circ1Tx" presStyleLbl="revTx" presStyleIdx="0" presStyleCnt="0">
        <dgm:presLayoutVars>
          <dgm:chMax val="0"/>
          <dgm:chPref val="0"/>
          <dgm:bulletEnabled val="1"/>
        </dgm:presLayoutVars>
      </dgm:prSet>
      <dgm:spPr/>
      <dgm:t>
        <a:bodyPr/>
        <a:lstStyle/>
        <a:p>
          <a:endParaRPr lang="en-US"/>
        </a:p>
      </dgm:t>
    </dgm:pt>
    <dgm:pt modelId="{205B46FF-C2CD-48D3-8728-7D6253062ACC}" type="pres">
      <dgm:prSet presAssocID="{CCEB7341-1DDD-4D2C-A5E6-64FC347A08C5}" presName="circ2" presStyleLbl="vennNode1" presStyleIdx="1" presStyleCnt="4"/>
      <dgm:spPr/>
      <dgm:t>
        <a:bodyPr/>
        <a:lstStyle/>
        <a:p>
          <a:endParaRPr lang="en-US"/>
        </a:p>
      </dgm:t>
    </dgm:pt>
    <dgm:pt modelId="{5AEE5622-D76E-49CE-8E07-758BF89CEE96}" type="pres">
      <dgm:prSet presAssocID="{CCEB7341-1DDD-4D2C-A5E6-64FC347A08C5}" presName="circ2Tx" presStyleLbl="revTx" presStyleIdx="0" presStyleCnt="0">
        <dgm:presLayoutVars>
          <dgm:chMax val="0"/>
          <dgm:chPref val="0"/>
          <dgm:bulletEnabled val="1"/>
        </dgm:presLayoutVars>
      </dgm:prSet>
      <dgm:spPr/>
      <dgm:t>
        <a:bodyPr/>
        <a:lstStyle/>
        <a:p>
          <a:endParaRPr lang="en-US"/>
        </a:p>
      </dgm:t>
    </dgm:pt>
    <dgm:pt modelId="{82379500-61FD-4D37-BF88-87302111B979}" type="pres">
      <dgm:prSet presAssocID="{BB898CDB-8BE0-44C9-AB86-BF40754AC570}" presName="circ3" presStyleLbl="vennNode1" presStyleIdx="2" presStyleCnt="4"/>
      <dgm:spPr/>
      <dgm:t>
        <a:bodyPr/>
        <a:lstStyle/>
        <a:p>
          <a:endParaRPr lang="en-US"/>
        </a:p>
      </dgm:t>
    </dgm:pt>
    <dgm:pt modelId="{C40FC6AF-5142-4696-A904-4D27282FD42D}" type="pres">
      <dgm:prSet presAssocID="{BB898CDB-8BE0-44C9-AB86-BF40754AC570}" presName="circ3Tx" presStyleLbl="revTx" presStyleIdx="0" presStyleCnt="0">
        <dgm:presLayoutVars>
          <dgm:chMax val="0"/>
          <dgm:chPref val="0"/>
          <dgm:bulletEnabled val="1"/>
        </dgm:presLayoutVars>
      </dgm:prSet>
      <dgm:spPr/>
      <dgm:t>
        <a:bodyPr/>
        <a:lstStyle/>
        <a:p>
          <a:endParaRPr lang="en-US"/>
        </a:p>
      </dgm:t>
    </dgm:pt>
    <dgm:pt modelId="{C9BA42E8-726D-4DA0-91A4-B32D9308D0AC}" type="pres">
      <dgm:prSet presAssocID="{44A3FB8E-BC17-4D7A-A0B1-CEF8770A44FD}" presName="circ4" presStyleLbl="vennNode1" presStyleIdx="3" presStyleCnt="4"/>
      <dgm:spPr/>
      <dgm:t>
        <a:bodyPr/>
        <a:lstStyle/>
        <a:p>
          <a:endParaRPr lang="en-US"/>
        </a:p>
      </dgm:t>
    </dgm:pt>
    <dgm:pt modelId="{F6BA52A1-3FBC-40EC-9B40-10B9FDE0F382}" type="pres">
      <dgm:prSet presAssocID="{44A3FB8E-BC17-4D7A-A0B1-CEF8770A44FD}" presName="circ4Tx" presStyleLbl="revTx" presStyleIdx="0" presStyleCnt="0">
        <dgm:presLayoutVars>
          <dgm:chMax val="0"/>
          <dgm:chPref val="0"/>
          <dgm:bulletEnabled val="1"/>
        </dgm:presLayoutVars>
      </dgm:prSet>
      <dgm:spPr/>
      <dgm:t>
        <a:bodyPr/>
        <a:lstStyle/>
        <a:p>
          <a:endParaRPr lang="en-US"/>
        </a:p>
      </dgm:t>
    </dgm:pt>
  </dgm:ptLst>
  <dgm:cxnLst>
    <dgm:cxn modelId="{2337FF8F-DE88-4878-997D-D25FDB483E76}" srcId="{2468DFBB-978D-4963-BC7F-66A1E213272C}" destId="{9B371ED6-EB7E-4A9F-A770-5E416DFFD2EB}" srcOrd="0" destOrd="0" parTransId="{D128EA91-C68E-4665-B571-711F9344FBE8}" sibTransId="{33BD6F6D-9B62-431D-998D-E8C2AD6191CF}"/>
    <dgm:cxn modelId="{F5F06A64-FBCF-481F-B936-1B4E180BCC52}" type="presOf" srcId="{BB898CDB-8BE0-44C9-AB86-BF40754AC570}" destId="{C40FC6AF-5142-4696-A904-4D27282FD42D}" srcOrd="1" destOrd="0" presId="urn:microsoft.com/office/officeart/2005/8/layout/venn1"/>
    <dgm:cxn modelId="{7CE67F22-A025-490F-A6BA-DE6C6A5368E9}" type="presOf" srcId="{CCEB7341-1DDD-4D2C-A5E6-64FC347A08C5}" destId="{5AEE5622-D76E-49CE-8E07-758BF89CEE96}" srcOrd="1" destOrd="0" presId="urn:microsoft.com/office/officeart/2005/8/layout/venn1"/>
    <dgm:cxn modelId="{22335378-995F-4B84-BF80-E222F7BB9D15}" type="presOf" srcId="{9B371ED6-EB7E-4A9F-A770-5E416DFFD2EB}" destId="{EB11AE4E-B74D-42E2-BE54-391C5D249552}" srcOrd="0" destOrd="0" presId="urn:microsoft.com/office/officeart/2005/8/layout/venn1"/>
    <dgm:cxn modelId="{B5A3B7C2-5F07-4A04-85FE-ACBB1AE3B6C3}" type="presOf" srcId="{44A3FB8E-BC17-4D7A-A0B1-CEF8770A44FD}" destId="{F6BA52A1-3FBC-40EC-9B40-10B9FDE0F382}" srcOrd="1" destOrd="0" presId="urn:microsoft.com/office/officeart/2005/8/layout/venn1"/>
    <dgm:cxn modelId="{942004E2-9574-4655-B503-222C95B5C2C9}" type="presOf" srcId="{9B371ED6-EB7E-4A9F-A770-5E416DFFD2EB}" destId="{52AD77BD-6913-4DD5-9DDD-EE78380A4713}" srcOrd="1" destOrd="0" presId="urn:microsoft.com/office/officeart/2005/8/layout/venn1"/>
    <dgm:cxn modelId="{BF08AEEA-ACF9-4598-AFFF-C9DF77F96C2F}" srcId="{2468DFBB-978D-4963-BC7F-66A1E213272C}" destId="{BB898CDB-8BE0-44C9-AB86-BF40754AC570}" srcOrd="2" destOrd="0" parTransId="{709F1A93-D858-4E7A-B9AB-45EB715B3D46}" sibTransId="{45CE4977-9E26-43D5-B2B2-FD4FD02BDB8D}"/>
    <dgm:cxn modelId="{CE31AAB7-6760-427C-AAED-46246799D7E6}" type="presOf" srcId="{BB898CDB-8BE0-44C9-AB86-BF40754AC570}" destId="{82379500-61FD-4D37-BF88-87302111B979}" srcOrd="0" destOrd="0" presId="urn:microsoft.com/office/officeart/2005/8/layout/venn1"/>
    <dgm:cxn modelId="{27936A88-B34A-41D6-91CD-FD6E88C5CFB4}" srcId="{2468DFBB-978D-4963-BC7F-66A1E213272C}" destId="{CCEB7341-1DDD-4D2C-A5E6-64FC347A08C5}" srcOrd="1" destOrd="0" parTransId="{CA722CE3-A1F0-44C0-8215-DD6E4366CD6B}" sibTransId="{FC7BBD44-DDD8-4F5C-B2A5-003199AD5F30}"/>
    <dgm:cxn modelId="{6F3F8FDB-9FF9-4CFC-AB2F-1240B0FB40E4}" srcId="{2468DFBB-978D-4963-BC7F-66A1E213272C}" destId="{44A3FB8E-BC17-4D7A-A0B1-CEF8770A44FD}" srcOrd="3" destOrd="0" parTransId="{584B0E13-F6DC-4FAA-81EE-D07D5A3DF149}" sibTransId="{43ADB2A5-50D7-497E-BDFC-D530FD43BB47}"/>
    <dgm:cxn modelId="{28E99970-CCCE-4445-B20C-0594AE25CF5B}" type="presOf" srcId="{CCEB7341-1DDD-4D2C-A5E6-64FC347A08C5}" destId="{205B46FF-C2CD-48D3-8728-7D6253062ACC}" srcOrd="0" destOrd="0" presId="urn:microsoft.com/office/officeart/2005/8/layout/venn1"/>
    <dgm:cxn modelId="{5752F5A0-A311-41F2-B098-33C0DA8D43CA}" type="presOf" srcId="{2468DFBB-978D-4963-BC7F-66A1E213272C}" destId="{43E0C350-D735-4D91-B1E1-2D3558B079F0}" srcOrd="0" destOrd="0" presId="urn:microsoft.com/office/officeart/2005/8/layout/venn1"/>
    <dgm:cxn modelId="{C0CEC71A-F35C-4094-B523-5E18EFB09300}" type="presOf" srcId="{44A3FB8E-BC17-4D7A-A0B1-CEF8770A44FD}" destId="{C9BA42E8-726D-4DA0-91A4-B32D9308D0AC}" srcOrd="0" destOrd="0" presId="urn:microsoft.com/office/officeart/2005/8/layout/venn1"/>
    <dgm:cxn modelId="{0431C00A-FF1E-4339-A55E-665640B91C17}" type="presParOf" srcId="{43E0C350-D735-4D91-B1E1-2D3558B079F0}" destId="{EB11AE4E-B74D-42E2-BE54-391C5D249552}" srcOrd="0" destOrd="0" presId="urn:microsoft.com/office/officeart/2005/8/layout/venn1"/>
    <dgm:cxn modelId="{C42CD0E7-91C4-4B1F-85D4-CA0772AAC839}" type="presParOf" srcId="{43E0C350-D735-4D91-B1E1-2D3558B079F0}" destId="{52AD77BD-6913-4DD5-9DDD-EE78380A4713}" srcOrd="1" destOrd="0" presId="urn:microsoft.com/office/officeart/2005/8/layout/venn1"/>
    <dgm:cxn modelId="{202F33D3-8D71-4153-9ECD-5BF06CC61FEA}" type="presParOf" srcId="{43E0C350-D735-4D91-B1E1-2D3558B079F0}" destId="{205B46FF-C2CD-48D3-8728-7D6253062ACC}" srcOrd="2" destOrd="0" presId="urn:microsoft.com/office/officeart/2005/8/layout/venn1"/>
    <dgm:cxn modelId="{7C58D667-A60E-4122-A9DC-55BB67207FB8}" type="presParOf" srcId="{43E0C350-D735-4D91-B1E1-2D3558B079F0}" destId="{5AEE5622-D76E-49CE-8E07-758BF89CEE96}" srcOrd="3" destOrd="0" presId="urn:microsoft.com/office/officeart/2005/8/layout/venn1"/>
    <dgm:cxn modelId="{0AA6AA18-5E5B-41FB-A304-B2C3DCC1376F}" type="presParOf" srcId="{43E0C350-D735-4D91-B1E1-2D3558B079F0}" destId="{82379500-61FD-4D37-BF88-87302111B979}" srcOrd="4" destOrd="0" presId="urn:microsoft.com/office/officeart/2005/8/layout/venn1"/>
    <dgm:cxn modelId="{6054B4C4-5530-4519-8AD0-70FA711C7219}" type="presParOf" srcId="{43E0C350-D735-4D91-B1E1-2D3558B079F0}" destId="{C40FC6AF-5142-4696-A904-4D27282FD42D}" srcOrd="5" destOrd="0" presId="urn:microsoft.com/office/officeart/2005/8/layout/venn1"/>
    <dgm:cxn modelId="{96EC9B96-41E4-4367-87E4-851760DD35CD}" type="presParOf" srcId="{43E0C350-D735-4D91-B1E1-2D3558B079F0}" destId="{C9BA42E8-726D-4DA0-91A4-B32D9308D0AC}" srcOrd="6" destOrd="0" presId="urn:microsoft.com/office/officeart/2005/8/layout/venn1"/>
    <dgm:cxn modelId="{E49736AD-7AC7-47A2-AFF6-E84DC609624A}" type="presParOf" srcId="{43E0C350-D735-4D91-B1E1-2D3558B079F0}" destId="{F6BA52A1-3FBC-40EC-9B40-10B9FDE0F382}"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8DFBB-978D-4963-BC7F-66A1E213272C}" type="doc">
      <dgm:prSet loTypeId="urn:microsoft.com/office/officeart/2005/8/layout/venn1" loCatId="relationship" qsTypeId="urn:microsoft.com/office/officeart/2005/8/quickstyle/3d2" qsCatId="3D" csTypeId="urn:microsoft.com/office/officeart/2005/8/colors/accent1_2" csCatId="accent1" phldr="1"/>
      <dgm:spPr/>
    </dgm:pt>
    <dgm:pt modelId="{9B371ED6-EB7E-4A9F-A770-5E416DFFD2EB}">
      <dgm:prSet phldrT="[Text]" custT="1"/>
      <dgm:spPr>
        <a:solidFill>
          <a:srgbClr val="C00000">
            <a:alpha val="50000"/>
          </a:srgbClr>
        </a:solidFill>
      </dgm:spPr>
      <dgm:t>
        <a:bodyPr/>
        <a:lstStyle/>
        <a:p>
          <a:r>
            <a:rPr lang="en-US" sz="1600" b="1" dirty="0">
              <a:solidFill>
                <a:schemeClr val="tx1"/>
              </a:solidFill>
            </a:rPr>
            <a:t>Management Leadership and Employee Involvement</a:t>
          </a:r>
          <a:endParaRPr lang="en-US" sz="1600" dirty="0">
            <a:latin typeface="+mn-lt"/>
          </a:endParaRPr>
        </a:p>
      </dgm:t>
    </dgm:pt>
    <dgm:pt modelId="{D128EA91-C68E-4665-B571-711F9344FBE8}" type="parTrans" cxnId="{2337FF8F-DE88-4878-997D-D25FDB483E76}">
      <dgm:prSet/>
      <dgm:spPr/>
      <dgm:t>
        <a:bodyPr/>
        <a:lstStyle/>
        <a:p>
          <a:endParaRPr lang="en-US"/>
        </a:p>
      </dgm:t>
    </dgm:pt>
    <dgm:pt modelId="{33BD6F6D-9B62-431D-998D-E8C2AD6191CF}" type="sibTrans" cxnId="{2337FF8F-DE88-4878-997D-D25FDB483E76}">
      <dgm:prSet/>
      <dgm:spPr/>
      <dgm:t>
        <a:bodyPr/>
        <a:lstStyle/>
        <a:p>
          <a:endParaRPr lang="en-US"/>
        </a:p>
      </dgm:t>
    </dgm:pt>
    <dgm:pt modelId="{CCEB7341-1DDD-4D2C-A5E6-64FC347A08C5}">
      <dgm:prSet phldrT="[Text]" custT="1"/>
      <dgm:spPr>
        <a:solidFill>
          <a:srgbClr val="0070C0">
            <a:alpha val="50000"/>
          </a:srgbClr>
        </a:solidFill>
      </dgm:spPr>
      <dgm:t>
        <a:bodyPr/>
        <a:lstStyle/>
        <a:p>
          <a:r>
            <a:rPr lang="en-US" sz="1600" b="1" dirty="0">
              <a:solidFill>
                <a:schemeClr val="tx1"/>
              </a:solidFill>
            </a:rPr>
            <a:t>Safety and Health Training</a:t>
          </a:r>
          <a:endParaRPr lang="en-US" sz="1600" dirty="0"/>
        </a:p>
      </dgm:t>
    </dgm:pt>
    <dgm:pt modelId="{CA722CE3-A1F0-44C0-8215-DD6E4366CD6B}" type="parTrans" cxnId="{27936A88-B34A-41D6-91CD-FD6E88C5CFB4}">
      <dgm:prSet/>
      <dgm:spPr/>
      <dgm:t>
        <a:bodyPr/>
        <a:lstStyle/>
        <a:p>
          <a:endParaRPr lang="en-US"/>
        </a:p>
      </dgm:t>
    </dgm:pt>
    <dgm:pt modelId="{FC7BBD44-DDD8-4F5C-B2A5-003199AD5F30}" type="sibTrans" cxnId="{27936A88-B34A-41D6-91CD-FD6E88C5CFB4}">
      <dgm:prSet/>
      <dgm:spPr/>
      <dgm:t>
        <a:bodyPr/>
        <a:lstStyle/>
        <a:p>
          <a:endParaRPr lang="en-US"/>
        </a:p>
      </dgm:t>
    </dgm:pt>
    <dgm:pt modelId="{44A3FB8E-BC17-4D7A-A0B1-CEF8770A44FD}">
      <dgm:prSet phldrT="[Text]" custT="1"/>
      <dgm:spPr>
        <a:solidFill>
          <a:srgbClr val="00B050">
            <a:alpha val="50000"/>
          </a:srgbClr>
        </a:solidFill>
      </dgm:spPr>
      <dgm:t>
        <a:bodyPr/>
        <a:lstStyle/>
        <a:p>
          <a:r>
            <a:rPr lang="en-US" sz="1600" b="1" dirty="0">
              <a:solidFill>
                <a:schemeClr val="tx1"/>
              </a:solidFill>
            </a:rPr>
            <a:t>Work Site Analysis</a:t>
          </a:r>
          <a:endParaRPr lang="en-US" sz="1600" dirty="0"/>
        </a:p>
      </dgm:t>
    </dgm:pt>
    <dgm:pt modelId="{584B0E13-F6DC-4FAA-81EE-D07D5A3DF149}" type="parTrans" cxnId="{6F3F8FDB-9FF9-4CFC-AB2F-1240B0FB40E4}">
      <dgm:prSet/>
      <dgm:spPr/>
      <dgm:t>
        <a:bodyPr/>
        <a:lstStyle/>
        <a:p>
          <a:endParaRPr lang="en-US"/>
        </a:p>
      </dgm:t>
    </dgm:pt>
    <dgm:pt modelId="{43ADB2A5-50D7-497E-BDFC-D530FD43BB47}" type="sibTrans" cxnId="{6F3F8FDB-9FF9-4CFC-AB2F-1240B0FB40E4}">
      <dgm:prSet/>
      <dgm:spPr/>
      <dgm:t>
        <a:bodyPr/>
        <a:lstStyle/>
        <a:p>
          <a:endParaRPr lang="en-US"/>
        </a:p>
      </dgm:t>
    </dgm:pt>
    <dgm:pt modelId="{BB898CDB-8BE0-44C9-AB86-BF40754AC570}">
      <dgm:prSet phldrT="[Text]" custT="1"/>
      <dgm:spPr>
        <a:solidFill>
          <a:srgbClr val="FFC000">
            <a:alpha val="50000"/>
          </a:srgbClr>
        </a:solidFill>
      </dgm:spPr>
      <dgm:t>
        <a:bodyPr/>
        <a:lstStyle/>
        <a:p>
          <a:r>
            <a:rPr lang="en-US" sz="1600" b="1" dirty="0">
              <a:solidFill>
                <a:schemeClr val="tx1"/>
              </a:solidFill>
            </a:rPr>
            <a:t>Hazard Prevention and Control</a:t>
          </a:r>
          <a:endParaRPr lang="en-US" sz="1600" dirty="0"/>
        </a:p>
      </dgm:t>
    </dgm:pt>
    <dgm:pt modelId="{709F1A93-D858-4E7A-B9AB-45EB715B3D46}" type="parTrans" cxnId="{BF08AEEA-ACF9-4598-AFFF-C9DF77F96C2F}">
      <dgm:prSet/>
      <dgm:spPr/>
      <dgm:t>
        <a:bodyPr/>
        <a:lstStyle/>
        <a:p>
          <a:endParaRPr lang="en-US"/>
        </a:p>
      </dgm:t>
    </dgm:pt>
    <dgm:pt modelId="{45CE4977-9E26-43D5-B2B2-FD4FD02BDB8D}" type="sibTrans" cxnId="{BF08AEEA-ACF9-4598-AFFF-C9DF77F96C2F}">
      <dgm:prSet/>
      <dgm:spPr/>
      <dgm:t>
        <a:bodyPr/>
        <a:lstStyle/>
        <a:p>
          <a:endParaRPr lang="en-US"/>
        </a:p>
      </dgm:t>
    </dgm:pt>
    <dgm:pt modelId="{43E0C350-D735-4D91-B1E1-2D3558B079F0}" type="pres">
      <dgm:prSet presAssocID="{2468DFBB-978D-4963-BC7F-66A1E213272C}" presName="compositeShape" presStyleCnt="0">
        <dgm:presLayoutVars>
          <dgm:chMax val="7"/>
          <dgm:dir/>
          <dgm:resizeHandles val="exact"/>
        </dgm:presLayoutVars>
      </dgm:prSet>
      <dgm:spPr/>
    </dgm:pt>
    <dgm:pt modelId="{EB11AE4E-B74D-42E2-BE54-391C5D249552}" type="pres">
      <dgm:prSet presAssocID="{9B371ED6-EB7E-4A9F-A770-5E416DFFD2EB}" presName="circ1" presStyleLbl="vennNode1" presStyleIdx="0" presStyleCnt="4"/>
      <dgm:spPr/>
      <dgm:t>
        <a:bodyPr/>
        <a:lstStyle/>
        <a:p>
          <a:endParaRPr lang="en-US"/>
        </a:p>
      </dgm:t>
    </dgm:pt>
    <dgm:pt modelId="{52AD77BD-6913-4DD5-9DDD-EE78380A4713}" type="pres">
      <dgm:prSet presAssocID="{9B371ED6-EB7E-4A9F-A770-5E416DFFD2EB}" presName="circ1Tx" presStyleLbl="revTx" presStyleIdx="0" presStyleCnt="0">
        <dgm:presLayoutVars>
          <dgm:chMax val="0"/>
          <dgm:chPref val="0"/>
          <dgm:bulletEnabled val="1"/>
        </dgm:presLayoutVars>
      </dgm:prSet>
      <dgm:spPr/>
      <dgm:t>
        <a:bodyPr/>
        <a:lstStyle/>
        <a:p>
          <a:endParaRPr lang="en-US"/>
        </a:p>
      </dgm:t>
    </dgm:pt>
    <dgm:pt modelId="{205B46FF-C2CD-48D3-8728-7D6253062ACC}" type="pres">
      <dgm:prSet presAssocID="{CCEB7341-1DDD-4D2C-A5E6-64FC347A08C5}" presName="circ2" presStyleLbl="vennNode1" presStyleIdx="1" presStyleCnt="4"/>
      <dgm:spPr/>
      <dgm:t>
        <a:bodyPr/>
        <a:lstStyle/>
        <a:p>
          <a:endParaRPr lang="en-US"/>
        </a:p>
      </dgm:t>
    </dgm:pt>
    <dgm:pt modelId="{5AEE5622-D76E-49CE-8E07-758BF89CEE96}" type="pres">
      <dgm:prSet presAssocID="{CCEB7341-1DDD-4D2C-A5E6-64FC347A08C5}" presName="circ2Tx" presStyleLbl="revTx" presStyleIdx="0" presStyleCnt="0">
        <dgm:presLayoutVars>
          <dgm:chMax val="0"/>
          <dgm:chPref val="0"/>
          <dgm:bulletEnabled val="1"/>
        </dgm:presLayoutVars>
      </dgm:prSet>
      <dgm:spPr/>
      <dgm:t>
        <a:bodyPr/>
        <a:lstStyle/>
        <a:p>
          <a:endParaRPr lang="en-US"/>
        </a:p>
      </dgm:t>
    </dgm:pt>
    <dgm:pt modelId="{82379500-61FD-4D37-BF88-87302111B979}" type="pres">
      <dgm:prSet presAssocID="{BB898CDB-8BE0-44C9-AB86-BF40754AC570}" presName="circ3" presStyleLbl="vennNode1" presStyleIdx="2" presStyleCnt="4"/>
      <dgm:spPr/>
      <dgm:t>
        <a:bodyPr/>
        <a:lstStyle/>
        <a:p>
          <a:endParaRPr lang="en-US"/>
        </a:p>
      </dgm:t>
    </dgm:pt>
    <dgm:pt modelId="{C40FC6AF-5142-4696-A904-4D27282FD42D}" type="pres">
      <dgm:prSet presAssocID="{BB898CDB-8BE0-44C9-AB86-BF40754AC570}" presName="circ3Tx" presStyleLbl="revTx" presStyleIdx="0" presStyleCnt="0">
        <dgm:presLayoutVars>
          <dgm:chMax val="0"/>
          <dgm:chPref val="0"/>
          <dgm:bulletEnabled val="1"/>
        </dgm:presLayoutVars>
      </dgm:prSet>
      <dgm:spPr/>
      <dgm:t>
        <a:bodyPr/>
        <a:lstStyle/>
        <a:p>
          <a:endParaRPr lang="en-US"/>
        </a:p>
      </dgm:t>
    </dgm:pt>
    <dgm:pt modelId="{C9BA42E8-726D-4DA0-91A4-B32D9308D0AC}" type="pres">
      <dgm:prSet presAssocID="{44A3FB8E-BC17-4D7A-A0B1-CEF8770A44FD}" presName="circ4" presStyleLbl="vennNode1" presStyleIdx="3" presStyleCnt="4"/>
      <dgm:spPr/>
      <dgm:t>
        <a:bodyPr/>
        <a:lstStyle/>
        <a:p>
          <a:endParaRPr lang="en-US"/>
        </a:p>
      </dgm:t>
    </dgm:pt>
    <dgm:pt modelId="{F6BA52A1-3FBC-40EC-9B40-10B9FDE0F382}" type="pres">
      <dgm:prSet presAssocID="{44A3FB8E-BC17-4D7A-A0B1-CEF8770A44FD}" presName="circ4Tx" presStyleLbl="revTx" presStyleIdx="0" presStyleCnt="0">
        <dgm:presLayoutVars>
          <dgm:chMax val="0"/>
          <dgm:chPref val="0"/>
          <dgm:bulletEnabled val="1"/>
        </dgm:presLayoutVars>
      </dgm:prSet>
      <dgm:spPr/>
      <dgm:t>
        <a:bodyPr/>
        <a:lstStyle/>
        <a:p>
          <a:endParaRPr lang="en-US"/>
        </a:p>
      </dgm:t>
    </dgm:pt>
  </dgm:ptLst>
  <dgm:cxnLst>
    <dgm:cxn modelId="{2337FF8F-DE88-4878-997D-D25FDB483E76}" srcId="{2468DFBB-978D-4963-BC7F-66A1E213272C}" destId="{9B371ED6-EB7E-4A9F-A770-5E416DFFD2EB}" srcOrd="0" destOrd="0" parTransId="{D128EA91-C68E-4665-B571-711F9344FBE8}" sibTransId="{33BD6F6D-9B62-431D-998D-E8C2AD6191CF}"/>
    <dgm:cxn modelId="{A7637EA6-7035-4B26-A131-1FE489AC5967}" type="presOf" srcId="{BB898CDB-8BE0-44C9-AB86-BF40754AC570}" destId="{C40FC6AF-5142-4696-A904-4D27282FD42D}" srcOrd="1" destOrd="0" presId="urn:microsoft.com/office/officeart/2005/8/layout/venn1"/>
    <dgm:cxn modelId="{0660AB41-8ED6-42B3-BB7A-CF08B0D699FD}" type="presOf" srcId="{BB898CDB-8BE0-44C9-AB86-BF40754AC570}" destId="{82379500-61FD-4D37-BF88-87302111B979}" srcOrd="0" destOrd="0" presId="urn:microsoft.com/office/officeart/2005/8/layout/venn1"/>
    <dgm:cxn modelId="{DD0263A8-FC60-485E-9654-47B28A917D34}" type="presOf" srcId="{CCEB7341-1DDD-4D2C-A5E6-64FC347A08C5}" destId="{5AEE5622-D76E-49CE-8E07-758BF89CEE96}" srcOrd="1" destOrd="0" presId="urn:microsoft.com/office/officeart/2005/8/layout/venn1"/>
    <dgm:cxn modelId="{DBEC9184-7F6C-47E7-99B5-A13A1AB9DD20}" type="presOf" srcId="{44A3FB8E-BC17-4D7A-A0B1-CEF8770A44FD}" destId="{C9BA42E8-726D-4DA0-91A4-B32D9308D0AC}" srcOrd="0" destOrd="0" presId="urn:microsoft.com/office/officeart/2005/8/layout/venn1"/>
    <dgm:cxn modelId="{2E1C6D18-DDBD-4C3B-97E7-22A1B875984E}" type="presOf" srcId="{9B371ED6-EB7E-4A9F-A770-5E416DFFD2EB}" destId="{EB11AE4E-B74D-42E2-BE54-391C5D249552}" srcOrd="0" destOrd="0" presId="urn:microsoft.com/office/officeart/2005/8/layout/venn1"/>
    <dgm:cxn modelId="{BF08AEEA-ACF9-4598-AFFF-C9DF77F96C2F}" srcId="{2468DFBB-978D-4963-BC7F-66A1E213272C}" destId="{BB898CDB-8BE0-44C9-AB86-BF40754AC570}" srcOrd="2" destOrd="0" parTransId="{709F1A93-D858-4E7A-B9AB-45EB715B3D46}" sibTransId="{45CE4977-9E26-43D5-B2B2-FD4FD02BDB8D}"/>
    <dgm:cxn modelId="{10217756-102E-443E-BC59-D5DD85175902}" type="presOf" srcId="{2468DFBB-978D-4963-BC7F-66A1E213272C}" destId="{43E0C350-D735-4D91-B1E1-2D3558B079F0}" srcOrd="0" destOrd="0" presId="urn:microsoft.com/office/officeart/2005/8/layout/venn1"/>
    <dgm:cxn modelId="{27936A88-B34A-41D6-91CD-FD6E88C5CFB4}" srcId="{2468DFBB-978D-4963-BC7F-66A1E213272C}" destId="{CCEB7341-1DDD-4D2C-A5E6-64FC347A08C5}" srcOrd="1" destOrd="0" parTransId="{CA722CE3-A1F0-44C0-8215-DD6E4366CD6B}" sibTransId="{FC7BBD44-DDD8-4F5C-B2A5-003199AD5F30}"/>
    <dgm:cxn modelId="{6F3F8FDB-9FF9-4CFC-AB2F-1240B0FB40E4}" srcId="{2468DFBB-978D-4963-BC7F-66A1E213272C}" destId="{44A3FB8E-BC17-4D7A-A0B1-CEF8770A44FD}" srcOrd="3" destOrd="0" parTransId="{584B0E13-F6DC-4FAA-81EE-D07D5A3DF149}" sibTransId="{43ADB2A5-50D7-497E-BDFC-D530FD43BB47}"/>
    <dgm:cxn modelId="{FC5CE620-482A-491F-A22F-89D1B86E3B6E}" type="presOf" srcId="{9B371ED6-EB7E-4A9F-A770-5E416DFFD2EB}" destId="{52AD77BD-6913-4DD5-9DDD-EE78380A4713}" srcOrd="1" destOrd="0" presId="urn:microsoft.com/office/officeart/2005/8/layout/venn1"/>
    <dgm:cxn modelId="{B3774389-2899-4F72-B874-C927181A7CE8}" type="presOf" srcId="{CCEB7341-1DDD-4D2C-A5E6-64FC347A08C5}" destId="{205B46FF-C2CD-48D3-8728-7D6253062ACC}" srcOrd="0" destOrd="0" presId="urn:microsoft.com/office/officeart/2005/8/layout/venn1"/>
    <dgm:cxn modelId="{6203DFB9-11EA-4090-986A-25497B12E02F}" type="presOf" srcId="{44A3FB8E-BC17-4D7A-A0B1-CEF8770A44FD}" destId="{F6BA52A1-3FBC-40EC-9B40-10B9FDE0F382}" srcOrd="1" destOrd="0" presId="urn:microsoft.com/office/officeart/2005/8/layout/venn1"/>
    <dgm:cxn modelId="{B78F82B6-2D5D-46B0-AF3F-F81EABF96F05}" type="presParOf" srcId="{43E0C350-D735-4D91-B1E1-2D3558B079F0}" destId="{EB11AE4E-B74D-42E2-BE54-391C5D249552}" srcOrd="0" destOrd="0" presId="urn:microsoft.com/office/officeart/2005/8/layout/venn1"/>
    <dgm:cxn modelId="{D220C494-5A40-4F8C-AA4E-08DF90EFC058}" type="presParOf" srcId="{43E0C350-D735-4D91-B1E1-2D3558B079F0}" destId="{52AD77BD-6913-4DD5-9DDD-EE78380A4713}" srcOrd="1" destOrd="0" presId="urn:microsoft.com/office/officeart/2005/8/layout/venn1"/>
    <dgm:cxn modelId="{18C3379D-43A1-4DF2-B9A4-FC47DA257901}" type="presParOf" srcId="{43E0C350-D735-4D91-B1E1-2D3558B079F0}" destId="{205B46FF-C2CD-48D3-8728-7D6253062ACC}" srcOrd="2" destOrd="0" presId="urn:microsoft.com/office/officeart/2005/8/layout/venn1"/>
    <dgm:cxn modelId="{828960AE-ABA3-4DCE-95D0-302DC0562D4E}" type="presParOf" srcId="{43E0C350-D735-4D91-B1E1-2D3558B079F0}" destId="{5AEE5622-D76E-49CE-8E07-758BF89CEE96}" srcOrd="3" destOrd="0" presId="urn:microsoft.com/office/officeart/2005/8/layout/venn1"/>
    <dgm:cxn modelId="{4A44D870-B2D2-46DB-8CDB-F9EA7950CC96}" type="presParOf" srcId="{43E0C350-D735-4D91-B1E1-2D3558B079F0}" destId="{82379500-61FD-4D37-BF88-87302111B979}" srcOrd="4" destOrd="0" presId="urn:microsoft.com/office/officeart/2005/8/layout/venn1"/>
    <dgm:cxn modelId="{87F58A2C-A64E-495A-9702-3C8FDD3ED533}" type="presParOf" srcId="{43E0C350-D735-4D91-B1E1-2D3558B079F0}" destId="{C40FC6AF-5142-4696-A904-4D27282FD42D}" srcOrd="5" destOrd="0" presId="urn:microsoft.com/office/officeart/2005/8/layout/venn1"/>
    <dgm:cxn modelId="{66444BAB-7BBD-4FAD-8C82-7C35F2A916F5}" type="presParOf" srcId="{43E0C350-D735-4D91-B1E1-2D3558B079F0}" destId="{C9BA42E8-726D-4DA0-91A4-B32D9308D0AC}" srcOrd="6" destOrd="0" presId="urn:microsoft.com/office/officeart/2005/8/layout/venn1"/>
    <dgm:cxn modelId="{77B5681C-F40A-48F9-AD12-82517F26F747}" type="presParOf" srcId="{43E0C350-D735-4D91-B1E1-2D3558B079F0}" destId="{F6BA52A1-3FBC-40EC-9B40-10B9FDE0F382}"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1AE4E-B74D-42E2-BE54-391C5D249552}">
      <dsp:nvSpPr>
        <dsp:cNvPr id="0" name=""/>
        <dsp:cNvSpPr/>
      </dsp:nvSpPr>
      <dsp:spPr>
        <a:xfrm>
          <a:off x="1809517" y="42609"/>
          <a:ext cx="2215709" cy="2215709"/>
        </a:xfrm>
        <a:prstGeom prst="ellipse">
          <a:avLst/>
        </a:prstGeom>
        <a:solidFill>
          <a:srgbClr val="C00000">
            <a:alpha val="5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Management Leadership and Employee Involvement</a:t>
          </a:r>
          <a:endParaRPr lang="en-US" sz="1600" kern="1200" dirty="0">
            <a:latin typeface="+mn-lt"/>
          </a:endParaRPr>
        </a:p>
      </dsp:txBody>
      <dsp:txXfrm>
        <a:off x="2065175" y="340878"/>
        <a:ext cx="1704391" cy="703061"/>
      </dsp:txXfrm>
    </dsp:sp>
    <dsp:sp modelId="{205B46FF-C2CD-48D3-8728-7D6253062ACC}">
      <dsp:nvSpPr>
        <dsp:cNvPr id="0" name=""/>
        <dsp:cNvSpPr/>
      </dsp:nvSpPr>
      <dsp:spPr>
        <a:xfrm>
          <a:off x="2789542" y="1022635"/>
          <a:ext cx="2215709" cy="2215709"/>
        </a:xfrm>
        <a:prstGeom prst="ellipse">
          <a:avLst/>
        </a:prstGeom>
        <a:solidFill>
          <a:srgbClr val="0070C0">
            <a:alpha val="5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Safety and Health Training</a:t>
          </a:r>
          <a:endParaRPr lang="en-US" sz="1600" kern="1200" dirty="0"/>
        </a:p>
      </dsp:txBody>
      <dsp:txXfrm>
        <a:off x="3982617" y="1278294"/>
        <a:ext cx="852195" cy="1704391"/>
      </dsp:txXfrm>
    </dsp:sp>
    <dsp:sp modelId="{82379500-61FD-4D37-BF88-87302111B979}">
      <dsp:nvSpPr>
        <dsp:cNvPr id="0" name=""/>
        <dsp:cNvSpPr/>
      </dsp:nvSpPr>
      <dsp:spPr>
        <a:xfrm>
          <a:off x="1809517" y="2002660"/>
          <a:ext cx="2215709" cy="2215709"/>
        </a:xfrm>
        <a:prstGeom prst="ellipse">
          <a:avLst/>
        </a:prstGeom>
        <a:solidFill>
          <a:srgbClr val="FFC000">
            <a:alpha val="5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Hazard Prevention and Control</a:t>
          </a:r>
          <a:endParaRPr lang="en-US" sz="1600" kern="1200" dirty="0"/>
        </a:p>
      </dsp:txBody>
      <dsp:txXfrm>
        <a:off x="2065175" y="3217039"/>
        <a:ext cx="1704391" cy="703061"/>
      </dsp:txXfrm>
    </dsp:sp>
    <dsp:sp modelId="{C9BA42E8-726D-4DA0-91A4-B32D9308D0AC}">
      <dsp:nvSpPr>
        <dsp:cNvPr id="0" name=""/>
        <dsp:cNvSpPr/>
      </dsp:nvSpPr>
      <dsp:spPr>
        <a:xfrm>
          <a:off x="829491" y="1022635"/>
          <a:ext cx="2215709" cy="2215709"/>
        </a:xfrm>
        <a:prstGeom prst="ellipse">
          <a:avLst/>
        </a:prstGeom>
        <a:solidFill>
          <a:srgbClr val="00B050">
            <a:alpha val="5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Work Site Analysis</a:t>
          </a:r>
          <a:endParaRPr lang="en-US" sz="1600" kern="1200" dirty="0"/>
        </a:p>
      </dsp:txBody>
      <dsp:txXfrm>
        <a:off x="999931" y="1278294"/>
        <a:ext cx="852195" cy="1704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1AE4E-B74D-42E2-BE54-391C5D249552}">
      <dsp:nvSpPr>
        <dsp:cNvPr id="0" name=""/>
        <dsp:cNvSpPr/>
      </dsp:nvSpPr>
      <dsp:spPr>
        <a:xfrm>
          <a:off x="1809517" y="42609"/>
          <a:ext cx="2215709" cy="2215709"/>
        </a:xfrm>
        <a:prstGeom prst="ellipse">
          <a:avLst/>
        </a:prstGeom>
        <a:solidFill>
          <a:srgbClr val="C00000">
            <a:alpha val="5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Management Leadership and Employee Involvement</a:t>
          </a:r>
          <a:endParaRPr lang="en-US" sz="1600" kern="1200" dirty="0">
            <a:latin typeface="+mn-lt"/>
          </a:endParaRPr>
        </a:p>
      </dsp:txBody>
      <dsp:txXfrm>
        <a:off x="2065175" y="340878"/>
        <a:ext cx="1704391" cy="703061"/>
      </dsp:txXfrm>
    </dsp:sp>
    <dsp:sp modelId="{205B46FF-C2CD-48D3-8728-7D6253062ACC}">
      <dsp:nvSpPr>
        <dsp:cNvPr id="0" name=""/>
        <dsp:cNvSpPr/>
      </dsp:nvSpPr>
      <dsp:spPr>
        <a:xfrm>
          <a:off x="2789542" y="1022635"/>
          <a:ext cx="2215709" cy="2215709"/>
        </a:xfrm>
        <a:prstGeom prst="ellipse">
          <a:avLst/>
        </a:prstGeom>
        <a:solidFill>
          <a:srgbClr val="0070C0">
            <a:alpha val="5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Safety and Health Training</a:t>
          </a:r>
          <a:endParaRPr lang="en-US" sz="1600" kern="1200" dirty="0"/>
        </a:p>
      </dsp:txBody>
      <dsp:txXfrm>
        <a:off x="3982617" y="1278294"/>
        <a:ext cx="852195" cy="1704391"/>
      </dsp:txXfrm>
    </dsp:sp>
    <dsp:sp modelId="{82379500-61FD-4D37-BF88-87302111B979}">
      <dsp:nvSpPr>
        <dsp:cNvPr id="0" name=""/>
        <dsp:cNvSpPr/>
      </dsp:nvSpPr>
      <dsp:spPr>
        <a:xfrm>
          <a:off x="1809517" y="2002660"/>
          <a:ext cx="2215709" cy="2215709"/>
        </a:xfrm>
        <a:prstGeom prst="ellipse">
          <a:avLst/>
        </a:prstGeom>
        <a:solidFill>
          <a:srgbClr val="FFC000">
            <a:alpha val="5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Hazard Prevention and Control</a:t>
          </a:r>
          <a:endParaRPr lang="en-US" sz="1600" kern="1200" dirty="0"/>
        </a:p>
      </dsp:txBody>
      <dsp:txXfrm>
        <a:off x="2065175" y="3217039"/>
        <a:ext cx="1704391" cy="703061"/>
      </dsp:txXfrm>
    </dsp:sp>
    <dsp:sp modelId="{C9BA42E8-726D-4DA0-91A4-B32D9308D0AC}">
      <dsp:nvSpPr>
        <dsp:cNvPr id="0" name=""/>
        <dsp:cNvSpPr/>
      </dsp:nvSpPr>
      <dsp:spPr>
        <a:xfrm>
          <a:off x="829491" y="1022635"/>
          <a:ext cx="2215709" cy="2215709"/>
        </a:xfrm>
        <a:prstGeom prst="ellipse">
          <a:avLst/>
        </a:prstGeom>
        <a:solidFill>
          <a:srgbClr val="00B050">
            <a:alpha val="5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Work Site Analysis</a:t>
          </a:r>
          <a:endParaRPr lang="en-US" sz="1600" kern="1200" dirty="0"/>
        </a:p>
      </dsp:txBody>
      <dsp:txXfrm>
        <a:off x="999931" y="1278294"/>
        <a:ext cx="852195" cy="170439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0.52519</cdr:x>
      <cdr:y>0.11505</cdr:y>
    </cdr:from>
    <cdr:to>
      <cdr:x>0.52519</cdr:x>
      <cdr:y>0.98345</cdr:y>
    </cdr:to>
    <cdr:cxnSp macro="">
      <cdr:nvCxnSpPr>
        <cdr:cNvPr id="3" name="Straight Connector 2"/>
        <cdr:cNvCxnSpPr/>
      </cdr:nvCxnSpPr>
      <cdr:spPr>
        <a:xfrm xmlns:a="http://schemas.openxmlformats.org/drawingml/2006/main" flipV="1">
          <a:off x="2359981" y="570411"/>
          <a:ext cx="0" cy="4305320"/>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0.5034</cdr:x>
      <cdr:y>0.06148</cdr:y>
    </cdr:from>
    <cdr:to>
      <cdr:x>0.85034</cdr:x>
      <cdr:y>0.11431</cdr:y>
    </cdr:to>
    <cdr:sp macro="" textlink="">
      <cdr:nvSpPr>
        <cdr:cNvPr id="5" name="TextBox 4"/>
        <cdr:cNvSpPr txBox="1"/>
      </cdr:nvSpPr>
      <cdr:spPr>
        <a:xfrm xmlns:a="http://schemas.openxmlformats.org/drawingml/2006/main">
          <a:off x="2819417" y="304803"/>
          <a:ext cx="1943107" cy="2619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solidFill>
                <a:schemeClr val="tx1">
                  <a:lumMod val="65000"/>
                  <a:lumOff val="35000"/>
                </a:schemeClr>
              </a:solidFill>
            </a:rPr>
            <a:t>1.9 BLS DART</a:t>
          </a:r>
        </a:p>
      </cdr:txBody>
    </cdr:sp>
  </cdr:relSizeAnchor>
</c:userShapes>
</file>

<file path=ppt/drawings/drawing2.xml><?xml version="1.0" encoding="utf-8"?>
<c:userShapes xmlns:c="http://schemas.openxmlformats.org/drawingml/2006/chart">
  <cdr:relSizeAnchor xmlns:cdr="http://schemas.openxmlformats.org/drawingml/2006/chartDrawing">
    <cdr:from>
      <cdr:x>0.60083</cdr:x>
      <cdr:y>0.11538</cdr:y>
    </cdr:from>
    <cdr:to>
      <cdr:x>0.60083</cdr:x>
      <cdr:y>0.98377</cdr:y>
    </cdr:to>
    <cdr:cxnSp macro="">
      <cdr:nvCxnSpPr>
        <cdr:cNvPr id="3" name="Straight Connector 2"/>
        <cdr:cNvCxnSpPr/>
      </cdr:nvCxnSpPr>
      <cdr:spPr>
        <a:xfrm xmlns:a="http://schemas.openxmlformats.org/drawingml/2006/main" flipV="1">
          <a:off x="2746972" y="570411"/>
          <a:ext cx="0" cy="4293065"/>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0.58416</cdr:x>
      <cdr:y>0.06914</cdr:y>
    </cdr:from>
    <cdr:to>
      <cdr:x>0.9311</cdr:x>
      <cdr:y>0.12197</cdr:y>
    </cdr:to>
    <cdr:sp macro="" textlink="">
      <cdr:nvSpPr>
        <cdr:cNvPr id="5" name="TextBox 4"/>
        <cdr:cNvSpPr txBox="1"/>
      </cdr:nvSpPr>
      <cdr:spPr>
        <a:xfrm xmlns:a="http://schemas.openxmlformats.org/drawingml/2006/main">
          <a:off x="2670772" y="341811"/>
          <a:ext cx="1586209" cy="2611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lumMod val="65000"/>
                  <a:lumOff val="35000"/>
                </a:schemeClr>
              </a:solidFill>
            </a:rPr>
            <a:t>3.9 BLS TCIR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7AD8D933-BB99-4E49-A486-D1BC418C819D}" type="datetimeFigureOut">
              <a:rPr lang="en-US" smtClean="0"/>
              <a:t>9/27/2016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290E7FBA-63C8-404D-A3F6-7BC02BA7FF20}" type="slidenum">
              <a:rPr lang="en-US" smtClean="0"/>
              <a:t>‹#›</a:t>
            </a:fld>
            <a:endParaRPr lang="en-US"/>
          </a:p>
        </p:txBody>
      </p:sp>
    </p:spTree>
    <p:extLst>
      <p:ext uri="{BB962C8B-B14F-4D97-AF65-F5344CB8AC3E}">
        <p14:creationId xmlns:p14="http://schemas.microsoft.com/office/powerpoint/2010/main" val="344951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dirty="0"/>
          </a:p>
        </p:txBody>
      </p:sp>
      <p:sp>
        <p:nvSpPr>
          <p:cNvPr id="13316" name="Slide Number Placeholder 3"/>
          <p:cNvSpPr>
            <a:spLocks noGrp="1"/>
          </p:cNvSpPr>
          <p:nvPr>
            <p:ph type="sldNum" sz="quarter" idx="5"/>
          </p:nvPr>
        </p:nvSpPr>
        <p:spPr>
          <a:noFill/>
        </p:spPr>
        <p:txBody>
          <a:bodyPr/>
          <a:lstStyle/>
          <a:p>
            <a:pPr defTabSz="965868"/>
            <a:fld id="{614F1AAD-C0ED-4268-8DC5-50081329E692}" type="slidenum">
              <a:rPr lang="en-US" smtClean="0">
                <a:solidFill>
                  <a:prstClr val="black"/>
                </a:solidFill>
              </a:rPr>
              <a:pPr defTabSz="965868"/>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dirty="0"/>
          </a:p>
        </p:txBody>
      </p:sp>
      <p:sp>
        <p:nvSpPr>
          <p:cNvPr id="13316" name="Slide Number Placeholder 3"/>
          <p:cNvSpPr>
            <a:spLocks noGrp="1"/>
          </p:cNvSpPr>
          <p:nvPr>
            <p:ph type="sldNum" sz="quarter" idx="5"/>
          </p:nvPr>
        </p:nvSpPr>
        <p:spPr>
          <a:noFill/>
        </p:spPr>
        <p:txBody>
          <a:bodyPr/>
          <a:lstStyle/>
          <a:p>
            <a:pPr defTabSz="965868"/>
            <a:fld id="{614F1AAD-C0ED-4268-8DC5-50081329E692}" type="slidenum">
              <a:rPr lang="en-US" smtClean="0">
                <a:solidFill>
                  <a:prstClr val="black"/>
                </a:solidFill>
              </a:rPr>
              <a:pPr defTabSz="965868"/>
              <a:t>3</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dirty="0"/>
          </a:p>
        </p:txBody>
      </p:sp>
      <p:sp>
        <p:nvSpPr>
          <p:cNvPr id="13316" name="Slide Number Placeholder 3"/>
          <p:cNvSpPr>
            <a:spLocks noGrp="1"/>
          </p:cNvSpPr>
          <p:nvPr>
            <p:ph type="sldNum" sz="quarter" idx="5"/>
          </p:nvPr>
        </p:nvSpPr>
        <p:spPr>
          <a:noFill/>
        </p:spPr>
        <p:txBody>
          <a:bodyPr/>
          <a:lstStyle/>
          <a:p>
            <a:pPr defTabSz="966012"/>
            <a:fld id="{614F1AAD-C0ED-4268-8DC5-50081329E692}" type="slidenum">
              <a:rPr lang="en-US" smtClean="0">
                <a:solidFill>
                  <a:prstClr val="black"/>
                </a:solidFill>
              </a:rPr>
              <a:pPr defTabSz="966012"/>
              <a:t>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dirty="0"/>
          </a:p>
        </p:txBody>
      </p:sp>
      <p:sp>
        <p:nvSpPr>
          <p:cNvPr id="13316" name="Slide Number Placeholder 3"/>
          <p:cNvSpPr>
            <a:spLocks noGrp="1"/>
          </p:cNvSpPr>
          <p:nvPr>
            <p:ph type="sldNum" sz="quarter" idx="5"/>
          </p:nvPr>
        </p:nvSpPr>
        <p:spPr>
          <a:noFill/>
        </p:spPr>
        <p:txBody>
          <a:bodyPr/>
          <a:lstStyle/>
          <a:p>
            <a:pPr defTabSz="966012"/>
            <a:fld id="{614F1AAD-C0ED-4268-8DC5-50081329E692}" type="slidenum">
              <a:rPr lang="en-US" smtClean="0">
                <a:solidFill>
                  <a:prstClr val="black"/>
                </a:solidFill>
              </a:rPr>
              <a:pPr defTabSz="966012"/>
              <a:t>11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3727BA-326D-4010-BBD0-825B0ECD74DE}"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grpSp>
        <p:nvGrpSpPr>
          <p:cNvPr id="16" name="Group 15"/>
          <p:cNvGrpSpPr/>
          <p:nvPr userDrawn="1"/>
        </p:nvGrpSpPr>
        <p:grpSpPr>
          <a:xfrm>
            <a:off x="7363101" y="6400800"/>
            <a:ext cx="1704699" cy="381000"/>
            <a:chOff x="7363101" y="6400800"/>
            <a:chExt cx="1704699" cy="381000"/>
          </a:xfrm>
        </p:grpSpPr>
        <p:sp>
          <p:nvSpPr>
            <p:cNvPr id="17" name="TextBox 16"/>
            <p:cNvSpPr txBox="1"/>
            <p:nvPr/>
          </p:nvSpPr>
          <p:spPr>
            <a:xfrm>
              <a:off x="7363101" y="6535579"/>
              <a:ext cx="1295400" cy="246221"/>
            </a:xfrm>
            <a:prstGeom prst="rect">
              <a:avLst/>
            </a:prstGeom>
            <a:noFill/>
            <a:ln>
              <a:noFill/>
            </a:ln>
          </p:spPr>
          <p:txBody>
            <a:bodyPr wrap="square" rtlCol="0">
              <a:spAutoFit/>
            </a:bodyPr>
            <a:lstStyle/>
            <a:p>
              <a:pPr algn="r"/>
              <a:r>
                <a:rPr lang="en-US" sz="1000" i="1" dirty="0">
                  <a:solidFill>
                    <a:schemeClr val="tx1">
                      <a:lumMod val="65000"/>
                      <a:lumOff val="35000"/>
                    </a:schemeClr>
                  </a:solidFill>
                </a:rPr>
                <a:t>MIDLANT</a:t>
              </a:r>
            </a:p>
          </p:txBody>
        </p:sp>
        <p:grpSp>
          <p:nvGrpSpPr>
            <p:cNvPr id="18" name="Group 17"/>
            <p:cNvGrpSpPr/>
            <p:nvPr userDrawn="1"/>
          </p:nvGrpSpPr>
          <p:grpSpPr>
            <a:xfrm>
              <a:off x="7924800" y="6400800"/>
              <a:ext cx="1143000" cy="375707"/>
              <a:chOff x="7924800" y="6400800"/>
              <a:chExt cx="1143000" cy="375707"/>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b="23505"/>
              <a:stretch/>
            </p:blipFill>
            <p:spPr>
              <a:xfrm>
                <a:off x="8658501" y="6400800"/>
                <a:ext cx="409299" cy="375707"/>
              </a:xfrm>
              <a:prstGeom prst="rect">
                <a:avLst/>
              </a:prstGeom>
            </p:spPr>
          </p:pic>
          <p:cxnSp>
            <p:nvCxnSpPr>
              <p:cNvPr id="20" name="Straight Connector 19"/>
              <p:cNvCxnSpPr/>
              <p:nvPr/>
            </p:nvCxnSpPr>
            <p:spPr>
              <a:xfrm flipH="1">
                <a:off x="7924800" y="6705600"/>
                <a:ext cx="1014551"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3845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727BA-326D-4010-BBD0-825B0ECD74DE}"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84098-987D-4D7B-BFF6-26035D84412B}" type="slidenum">
              <a:rPr lang="en-US" smtClean="0"/>
              <a:t>‹#›</a:t>
            </a:fld>
            <a:endParaRPr lang="en-US"/>
          </a:p>
        </p:txBody>
      </p:sp>
    </p:spTree>
    <p:extLst>
      <p:ext uri="{BB962C8B-B14F-4D97-AF65-F5344CB8AC3E}">
        <p14:creationId xmlns:p14="http://schemas.microsoft.com/office/powerpoint/2010/main" val="302266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727BA-326D-4010-BBD0-825B0ECD74DE}"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84098-987D-4D7B-BFF6-26035D84412B}" type="slidenum">
              <a:rPr lang="en-US" smtClean="0"/>
              <a:t>‹#›</a:t>
            </a:fld>
            <a:endParaRPr lang="en-US"/>
          </a:p>
        </p:txBody>
      </p:sp>
    </p:spTree>
    <p:extLst>
      <p:ext uri="{BB962C8B-B14F-4D97-AF65-F5344CB8AC3E}">
        <p14:creationId xmlns:p14="http://schemas.microsoft.com/office/powerpoint/2010/main" val="939860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918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93727BA-326D-4010-BBD0-825B0ECD74DE}" type="datetimeFigureOut">
              <a:rPr lang="en-US" smtClean="0"/>
              <a:t>9/27/2016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869662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113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PPTdesign2c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44"/>
          <p:cNvSpPr>
            <a:spLocks noChangeShapeType="1"/>
          </p:cNvSpPr>
          <p:nvPr/>
        </p:nvSpPr>
        <p:spPr bwMode="auto">
          <a:xfrm flipH="1">
            <a:off x="5110163" y="1998663"/>
            <a:ext cx="3813175" cy="0"/>
          </a:xfrm>
          <a:prstGeom prst="line">
            <a:avLst/>
          </a:prstGeom>
          <a:noFill/>
          <a:ln w="12700">
            <a:solidFill>
              <a:srgbClr val="0C2577"/>
            </a:solidFill>
            <a:round/>
            <a:headEnd/>
            <a:tailEnd/>
          </a:ln>
          <a:effectLst/>
        </p:spPr>
        <p:txBody>
          <a:bodyPr lIns="99276" tIns="49638" rIns="99276" bIns="49638">
            <a:spAutoFit/>
          </a:bodyPr>
          <a:lstStyle/>
          <a:p>
            <a:pPr algn="ctr" fontAlgn="base">
              <a:spcBef>
                <a:spcPct val="0"/>
              </a:spcBef>
              <a:spcAft>
                <a:spcPct val="0"/>
              </a:spcAft>
              <a:defRPr/>
            </a:pPr>
            <a:endParaRPr lang="en-US" sz="1200" b="1">
              <a:solidFill>
                <a:srgbClr val="009ED5"/>
              </a:solidFill>
            </a:endParaRPr>
          </a:p>
        </p:txBody>
      </p:sp>
      <p:sp>
        <p:nvSpPr>
          <p:cNvPr id="6" name="Text Box 45"/>
          <p:cNvSpPr txBox="1">
            <a:spLocks noChangeArrowheads="1"/>
          </p:cNvSpPr>
          <p:nvPr/>
        </p:nvSpPr>
        <p:spPr bwMode="auto">
          <a:xfrm>
            <a:off x="7970046" y="1971675"/>
            <a:ext cx="1054892" cy="207967"/>
          </a:xfrm>
          <a:prstGeom prst="rect">
            <a:avLst/>
          </a:prstGeom>
          <a:noFill/>
          <a:ln w="9525">
            <a:noFill/>
            <a:miter lim="800000"/>
            <a:headEnd/>
            <a:tailEnd/>
          </a:ln>
          <a:effectLst/>
        </p:spPr>
        <p:txBody>
          <a:bodyPr wrap="none" lIns="99276" tIns="49638" rIns="99276" bIns="49638">
            <a:spAutoFit/>
          </a:bodyPr>
          <a:lstStyle/>
          <a:p>
            <a:pPr algn="r" fontAlgn="base">
              <a:spcBef>
                <a:spcPct val="0"/>
              </a:spcBef>
              <a:spcAft>
                <a:spcPct val="0"/>
              </a:spcAft>
              <a:defRPr/>
            </a:pPr>
            <a:r>
              <a:rPr lang="en-US" sz="700" dirty="0">
                <a:solidFill>
                  <a:srgbClr val="537DB9"/>
                </a:solidFill>
              </a:rPr>
              <a:t>NAVFAC Mid-Atlantic</a:t>
            </a:r>
          </a:p>
        </p:txBody>
      </p:sp>
      <p:sp>
        <p:nvSpPr>
          <p:cNvPr id="9219" name="Rectangle 3"/>
          <p:cNvSpPr>
            <a:spLocks noGrp="1" noChangeArrowheads="1"/>
          </p:cNvSpPr>
          <p:nvPr>
            <p:ph type="ctrTitle"/>
          </p:nvPr>
        </p:nvSpPr>
        <p:spPr>
          <a:xfrm>
            <a:off x="2857500" y="2386013"/>
            <a:ext cx="4546600" cy="1000125"/>
          </a:xfrm>
        </p:spPr>
        <p:txBody>
          <a:bodyPr anchor="t"/>
          <a:lstStyle>
            <a:lvl1pPr>
              <a:defRPr>
                <a:latin typeface="Arial" charset="0"/>
              </a:defRPr>
            </a:lvl1pPr>
          </a:lstStyle>
          <a:p>
            <a:pPr lvl="0"/>
            <a:r>
              <a:rPr lang="en-US" noProof="0"/>
              <a:t>Click to add title</a:t>
            </a:r>
          </a:p>
        </p:txBody>
      </p:sp>
      <p:sp>
        <p:nvSpPr>
          <p:cNvPr id="9220" name="Rectangle 4"/>
          <p:cNvSpPr>
            <a:spLocks noGrp="1" noChangeArrowheads="1"/>
          </p:cNvSpPr>
          <p:nvPr>
            <p:ph type="subTitle" idx="1"/>
          </p:nvPr>
        </p:nvSpPr>
        <p:spPr>
          <a:xfrm>
            <a:off x="2857500" y="4249738"/>
            <a:ext cx="4535488" cy="611187"/>
          </a:xfrm>
        </p:spPr>
        <p:txBody>
          <a:bodyPr/>
          <a:lstStyle>
            <a:lvl1pPr marL="0" indent="0">
              <a:buFontTx/>
              <a:buNone/>
              <a:defRPr sz="1800">
                <a:solidFill>
                  <a:srgbClr val="009ED5"/>
                </a:solidFill>
                <a:latin typeface="Arial Narrow" pitchFamily="34" charset="0"/>
              </a:defRPr>
            </a:lvl1pPr>
          </a:lstStyle>
          <a:p>
            <a:pPr lvl="0"/>
            <a:r>
              <a:rPr lang="en-US" noProof="0"/>
              <a:t>Click to add subtitle</a:t>
            </a:r>
          </a:p>
        </p:txBody>
      </p:sp>
    </p:spTree>
    <p:extLst>
      <p:ext uri="{BB962C8B-B14F-4D97-AF65-F5344CB8AC3E}">
        <p14:creationId xmlns:p14="http://schemas.microsoft.com/office/powerpoint/2010/main" val="15391932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47D2549-7CD5-45C5-AABB-BFB40E067AE4}" type="datetime3">
              <a:rPr lang="en-US"/>
              <a:pPr>
                <a:defRPr/>
              </a:pPr>
              <a:t>27 September 2016</a:t>
            </a:fld>
            <a:r>
              <a:rPr lang="en-US"/>
              <a:t>2 November 2006</a:t>
            </a:r>
          </a:p>
        </p:txBody>
      </p:sp>
    </p:spTree>
    <p:extLst>
      <p:ext uri="{BB962C8B-B14F-4D97-AF65-F5344CB8AC3E}">
        <p14:creationId xmlns:p14="http://schemas.microsoft.com/office/powerpoint/2010/main" val="161416984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1117FCC-AF5B-4E10-806F-3F4AF191E72F}" type="datetime3">
              <a:rPr lang="en-US"/>
              <a:pPr>
                <a:defRPr/>
              </a:pPr>
              <a:t>27 September 2016</a:t>
            </a:fld>
            <a:r>
              <a:rPr lang="en-US"/>
              <a:t>2 November 2006</a:t>
            </a:r>
          </a:p>
        </p:txBody>
      </p:sp>
    </p:spTree>
    <p:extLst>
      <p:ext uri="{BB962C8B-B14F-4D97-AF65-F5344CB8AC3E}">
        <p14:creationId xmlns:p14="http://schemas.microsoft.com/office/powerpoint/2010/main" val="198629117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113" y="1350963"/>
            <a:ext cx="3968750"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3" y="1350963"/>
            <a:ext cx="3970337"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6BA9CD0-FA49-4781-BB3C-FAA7BCC49E39}" type="datetime3">
              <a:rPr lang="en-US"/>
              <a:pPr>
                <a:defRPr/>
              </a:pPr>
              <a:t>27 September 2016</a:t>
            </a:fld>
            <a:r>
              <a:rPr lang="en-US"/>
              <a:t>2 November 2006</a:t>
            </a:r>
          </a:p>
        </p:txBody>
      </p:sp>
    </p:spTree>
    <p:extLst>
      <p:ext uri="{BB962C8B-B14F-4D97-AF65-F5344CB8AC3E}">
        <p14:creationId xmlns:p14="http://schemas.microsoft.com/office/powerpoint/2010/main" val="207137770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058A6B4-9EE4-4CB4-8967-ECEE451174D2}" type="datetime3">
              <a:rPr lang="en-US"/>
              <a:pPr>
                <a:defRPr/>
              </a:pPr>
              <a:t>27 September 2016</a:t>
            </a:fld>
            <a:r>
              <a:rPr lang="en-US"/>
              <a:t>2 November 2006</a:t>
            </a:r>
          </a:p>
        </p:txBody>
      </p:sp>
    </p:spTree>
    <p:extLst>
      <p:ext uri="{BB962C8B-B14F-4D97-AF65-F5344CB8AC3E}">
        <p14:creationId xmlns:p14="http://schemas.microsoft.com/office/powerpoint/2010/main" val="38419432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727BA-326D-4010-BBD0-825B0ECD74DE}"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84098-987D-4D7B-BFF6-26035D84412B}" type="slidenum">
              <a:rPr lang="en-US" smtClean="0"/>
              <a:t>‹#›</a:t>
            </a:fld>
            <a:endParaRPr lang="en-US"/>
          </a:p>
        </p:txBody>
      </p:sp>
    </p:spTree>
    <p:extLst>
      <p:ext uri="{BB962C8B-B14F-4D97-AF65-F5344CB8AC3E}">
        <p14:creationId xmlns:p14="http://schemas.microsoft.com/office/powerpoint/2010/main" val="2791232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9EBA57E-1FBA-411E-8D24-788B4FB9A2D2}" type="datetime3">
              <a:rPr lang="en-US"/>
              <a:pPr>
                <a:defRPr/>
              </a:pPr>
              <a:t>27 September 2016</a:t>
            </a:fld>
            <a:r>
              <a:rPr lang="en-US"/>
              <a:t>2 November 2006</a:t>
            </a:r>
          </a:p>
        </p:txBody>
      </p:sp>
    </p:spTree>
    <p:extLst>
      <p:ext uri="{BB962C8B-B14F-4D97-AF65-F5344CB8AC3E}">
        <p14:creationId xmlns:p14="http://schemas.microsoft.com/office/powerpoint/2010/main" val="312936999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A11883E-0EB4-42F9-8964-E3F87C5EBF5B}" type="datetime3">
              <a:rPr lang="en-US"/>
              <a:pPr>
                <a:defRPr/>
              </a:pPr>
              <a:t>27 September 2016</a:t>
            </a:fld>
            <a:r>
              <a:rPr lang="en-US"/>
              <a:t>2 November 2006</a:t>
            </a:r>
          </a:p>
        </p:txBody>
      </p:sp>
    </p:spTree>
    <p:extLst>
      <p:ext uri="{BB962C8B-B14F-4D97-AF65-F5344CB8AC3E}">
        <p14:creationId xmlns:p14="http://schemas.microsoft.com/office/powerpoint/2010/main" val="39306044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4317AD-5B51-43DB-B297-7F421C65EF98}" type="datetime3">
              <a:rPr lang="en-US"/>
              <a:pPr>
                <a:defRPr/>
              </a:pPr>
              <a:t>27 September 2016</a:t>
            </a:fld>
            <a:r>
              <a:rPr lang="en-US"/>
              <a:t>2 November 2006</a:t>
            </a:r>
          </a:p>
        </p:txBody>
      </p:sp>
    </p:spTree>
    <p:extLst>
      <p:ext uri="{BB962C8B-B14F-4D97-AF65-F5344CB8AC3E}">
        <p14:creationId xmlns:p14="http://schemas.microsoft.com/office/powerpoint/2010/main" val="230630088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D41A32-2C48-477D-963C-045C2D557656}" type="datetime3">
              <a:rPr lang="en-US"/>
              <a:pPr>
                <a:defRPr/>
              </a:pPr>
              <a:t>27 September 2016</a:t>
            </a:fld>
            <a:r>
              <a:rPr lang="en-US"/>
              <a:t>2 November 2006</a:t>
            </a:r>
          </a:p>
        </p:txBody>
      </p:sp>
    </p:spTree>
    <p:extLst>
      <p:ext uri="{BB962C8B-B14F-4D97-AF65-F5344CB8AC3E}">
        <p14:creationId xmlns:p14="http://schemas.microsoft.com/office/powerpoint/2010/main" val="13032333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01CDF1A-3FBC-4C47-9173-369598D27EFF}" type="datetime3">
              <a:rPr lang="en-US"/>
              <a:pPr>
                <a:defRPr/>
              </a:pPr>
              <a:t>27 September 2016</a:t>
            </a:fld>
            <a:r>
              <a:rPr lang="en-US"/>
              <a:t>2 November 2006</a:t>
            </a:r>
          </a:p>
        </p:txBody>
      </p:sp>
    </p:spTree>
    <p:extLst>
      <p:ext uri="{BB962C8B-B14F-4D97-AF65-F5344CB8AC3E}">
        <p14:creationId xmlns:p14="http://schemas.microsoft.com/office/powerpoint/2010/main" val="80299492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177800"/>
            <a:ext cx="2022475" cy="5984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6113" y="177800"/>
            <a:ext cx="5916612" cy="598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F6D2905-F42A-44C7-8F06-580C354C0048}" type="datetime3">
              <a:rPr lang="en-US"/>
              <a:pPr>
                <a:defRPr/>
              </a:pPr>
              <a:t>27 September 2016</a:t>
            </a:fld>
            <a:r>
              <a:rPr lang="en-US"/>
              <a:t>2 November 2006</a:t>
            </a:r>
          </a:p>
        </p:txBody>
      </p:sp>
    </p:spTree>
    <p:extLst>
      <p:ext uri="{BB962C8B-B14F-4D97-AF65-F5344CB8AC3E}">
        <p14:creationId xmlns:p14="http://schemas.microsoft.com/office/powerpoint/2010/main" val="31678330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6025" y="177800"/>
            <a:ext cx="7000875" cy="835025"/>
          </a:xfrm>
        </p:spPr>
        <p:txBody>
          <a:bodyPr/>
          <a:lstStyle/>
          <a:p>
            <a:r>
              <a:rPr lang="en-US"/>
              <a:t>Click to edit Master title style</a:t>
            </a:r>
          </a:p>
        </p:txBody>
      </p:sp>
      <p:sp>
        <p:nvSpPr>
          <p:cNvPr id="3" name="Table Placeholder 2"/>
          <p:cNvSpPr>
            <a:spLocks noGrp="1"/>
          </p:cNvSpPr>
          <p:nvPr>
            <p:ph type="tbl" idx="1"/>
          </p:nvPr>
        </p:nvSpPr>
        <p:spPr>
          <a:xfrm>
            <a:off x="646113" y="1350963"/>
            <a:ext cx="8091487" cy="481171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5B2A5F55-C4F8-4B0D-BBE0-D492AFA2C791}" type="datetime3">
              <a:rPr lang="en-US"/>
              <a:pPr>
                <a:defRPr/>
              </a:pPr>
              <a:t>27 September 2016</a:t>
            </a:fld>
            <a:r>
              <a:rPr lang="en-US"/>
              <a:t>2 November 2006</a:t>
            </a:r>
          </a:p>
        </p:txBody>
      </p:sp>
    </p:spTree>
    <p:extLst>
      <p:ext uri="{BB962C8B-B14F-4D97-AF65-F5344CB8AC3E}">
        <p14:creationId xmlns:p14="http://schemas.microsoft.com/office/powerpoint/2010/main" val="290432092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025" y="177800"/>
            <a:ext cx="7000875" cy="835025"/>
          </a:xfrm>
        </p:spPr>
        <p:txBody>
          <a:bodyPr/>
          <a:lstStyle/>
          <a:p>
            <a:r>
              <a:rPr lang="en-US"/>
              <a:t>Click to edit Master title style</a:t>
            </a:r>
          </a:p>
        </p:txBody>
      </p:sp>
      <p:sp>
        <p:nvSpPr>
          <p:cNvPr id="3" name="Text Placeholder 2"/>
          <p:cNvSpPr>
            <a:spLocks noGrp="1"/>
          </p:cNvSpPr>
          <p:nvPr>
            <p:ph type="body" sz="half" idx="1"/>
          </p:nvPr>
        </p:nvSpPr>
        <p:spPr>
          <a:xfrm>
            <a:off x="646113" y="1350963"/>
            <a:ext cx="3968750" cy="4811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67263" y="1350963"/>
            <a:ext cx="3970337" cy="2328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67263" y="3832225"/>
            <a:ext cx="3970337" cy="233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314203D8-8E80-45A5-886E-652D93D862F9}" type="datetime3">
              <a:rPr lang="en-US"/>
              <a:pPr>
                <a:defRPr/>
              </a:pPr>
              <a:t>27 September 2016</a:t>
            </a:fld>
            <a:r>
              <a:rPr lang="en-US"/>
              <a:t>2 November 2006</a:t>
            </a:r>
          </a:p>
        </p:txBody>
      </p:sp>
    </p:spTree>
    <p:extLst>
      <p:ext uri="{BB962C8B-B14F-4D97-AF65-F5344CB8AC3E}">
        <p14:creationId xmlns:p14="http://schemas.microsoft.com/office/powerpoint/2010/main" val="150918960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3727BA-326D-4010-BBD0-825B0ECD74DE}" type="datetimeFigureOut">
              <a:rPr lang="en-US" smtClean="0">
                <a:solidFill>
                  <a:prstClr val="black">
                    <a:tint val="75000"/>
                  </a:prstClr>
                </a:solidFill>
              </a:rPr>
              <a:pPr/>
              <a:t>9/27/2016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grpSp>
        <p:nvGrpSpPr>
          <p:cNvPr id="16" name="Group 15"/>
          <p:cNvGrpSpPr/>
          <p:nvPr userDrawn="1"/>
        </p:nvGrpSpPr>
        <p:grpSpPr>
          <a:xfrm>
            <a:off x="7363101" y="6400800"/>
            <a:ext cx="1704699" cy="381000"/>
            <a:chOff x="7363101" y="6400800"/>
            <a:chExt cx="1704699" cy="381000"/>
          </a:xfrm>
        </p:grpSpPr>
        <p:sp>
          <p:nvSpPr>
            <p:cNvPr id="17" name="TextBox 16"/>
            <p:cNvSpPr txBox="1"/>
            <p:nvPr/>
          </p:nvSpPr>
          <p:spPr>
            <a:xfrm>
              <a:off x="7363101" y="6535579"/>
              <a:ext cx="1295400" cy="246221"/>
            </a:xfrm>
            <a:prstGeom prst="rect">
              <a:avLst/>
            </a:prstGeom>
            <a:noFill/>
            <a:ln>
              <a:noFill/>
            </a:ln>
          </p:spPr>
          <p:txBody>
            <a:bodyPr wrap="square" rtlCol="0">
              <a:spAutoFit/>
            </a:bodyPr>
            <a:lstStyle/>
            <a:p>
              <a:pPr algn="r"/>
              <a:r>
                <a:rPr lang="en-US" sz="1000" i="1" dirty="0">
                  <a:solidFill>
                    <a:prstClr val="black">
                      <a:lumMod val="65000"/>
                      <a:lumOff val="35000"/>
                    </a:prstClr>
                  </a:solidFill>
                </a:rPr>
                <a:t>MIDLANT</a:t>
              </a:r>
            </a:p>
          </p:txBody>
        </p:sp>
        <p:grpSp>
          <p:nvGrpSpPr>
            <p:cNvPr id="18" name="Group 17"/>
            <p:cNvGrpSpPr/>
            <p:nvPr userDrawn="1"/>
          </p:nvGrpSpPr>
          <p:grpSpPr>
            <a:xfrm>
              <a:off x="7924800" y="6400800"/>
              <a:ext cx="1143000" cy="375707"/>
              <a:chOff x="7924800" y="6400800"/>
              <a:chExt cx="1143000" cy="375707"/>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b="23505"/>
              <a:stretch/>
            </p:blipFill>
            <p:spPr>
              <a:xfrm>
                <a:off x="8658501" y="6400800"/>
                <a:ext cx="409299" cy="375707"/>
              </a:xfrm>
              <a:prstGeom prst="rect">
                <a:avLst/>
              </a:prstGeom>
            </p:spPr>
          </p:pic>
          <p:cxnSp>
            <p:nvCxnSpPr>
              <p:cNvPr id="20" name="Straight Connector 19"/>
              <p:cNvCxnSpPr/>
              <p:nvPr/>
            </p:nvCxnSpPr>
            <p:spPr>
              <a:xfrm flipH="1">
                <a:off x="7924800" y="6705600"/>
                <a:ext cx="1014551"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31072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727BA-326D-4010-BBD0-825B0ECD74DE}" type="datetimeFigureOut">
              <a:rPr lang="en-US" smtClean="0">
                <a:solidFill>
                  <a:prstClr val="black">
                    <a:tint val="75000"/>
                  </a:prstClr>
                </a:solidFill>
              </a:rPr>
              <a:pPr/>
              <a:t>9/27/2016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A84098-987D-4D7B-BFF6-26035D8441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3727BA-326D-4010-BBD0-825B0ECD74DE}"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84098-987D-4D7B-BFF6-26035D84412B}" type="slidenum">
              <a:rPr lang="en-US" smtClean="0"/>
              <a:t>‹#›</a:t>
            </a:fld>
            <a:endParaRPr lang="en-US"/>
          </a:p>
        </p:txBody>
      </p:sp>
    </p:spTree>
    <p:extLst>
      <p:ext uri="{BB962C8B-B14F-4D97-AF65-F5344CB8AC3E}">
        <p14:creationId xmlns:p14="http://schemas.microsoft.com/office/powerpoint/2010/main" val="1751115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3727BA-326D-4010-BBD0-825B0ECD74DE}" type="datetimeFigureOut">
              <a:rPr lang="en-US" smtClean="0">
                <a:solidFill>
                  <a:prstClr val="black">
                    <a:tint val="75000"/>
                  </a:prstClr>
                </a:solidFill>
              </a:rPr>
              <a:pPr/>
              <a:t>9/27/2016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A84098-987D-4D7B-BFF6-26035D8441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414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3727BA-326D-4010-BBD0-825B0ECD74DE}" type="datetimeFigureOut">
              <a:rPr lang="en-US" smtClean="0">
                <a:solidFill>
                  <a:prstClr val="black">
                    <a:tint val="75000"/>
                  </a:prstClr>
                </a:solidFill>
              </a:rPr>
              <a:pPr/>
              <a:t>9/27/2016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A84098-987D-4D7B-BFF6-26035D8441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646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3727BA-326D-4010-BBD0-825B0ECD74DE}" type="datetimeFigureOut">
              <a:rPr lang="en-US" smtClean="0">
                <a:solidFill>
                  <a:prstClr val="black">
                    <a:tint val="75000"/>
                  </a:prstClr>
                </a:solidFill>
              </a:rPr>
              <a:pPr/>
              <a:t>9/27/2016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7A84098-987D-4D7B-BFF6-26035D8441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86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3727BA-326D-4010-BBD0-825B0ECD74DE}" type="datetimeFigureOut">
              <a:rPr lang="en-US" smtClean="0">
                <a:solidFill>
                  <a:prstClr val="black">
                    <a:tint val="75000"/>
                  </a:prstClr>
                </a:solidFill>
              </a:rPr>
              <a:pPr/>
              <a:t>9/27/2016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7A84098-987D-4D7B-BFF6-26035D8441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101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727BA-326D-4010-BBD0-825B0ECD74DE}" type="datetimeFigureOut">
              <a:rPr lang="en-US" smtClean="0">
                <a:solidFill>
                  <a:prstClr val="black">
                    <a:tint val="75000"/>
                  </a:prstClr>
                </a:solidFill>
              </a:rPr>
              <a:pPr/>
              <a:t>9/27/2016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7A84098-987D-4D7B-BFF6-26035D8441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406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3727BA-326D-4010-BBD0-825B0ECD74DE}" type="datetimeFigureOut">
              <a:rPr lang="en-US" smtClean="0">
                <a:solidFill>
                  <a:prstClr val="black">
                    <a:tint val="75000"/>
                  </a:prstClr>
                </a:solidFill>
              </a:rPr>
              <a:pPr/>
              <a:t>9/27/2016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A84098-987D-4D7B-BFF6-26035D8441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592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3727BA-326D-4010-BBD0-825B0ECD74DE}" type="datetimeFigureOut">
              <a:rPr lang="en-US" smtClean="0">
                <a:solidFill>
                  <a:prstClr val="black">
                    <a:tint val="75000"/>
                  </a:prstClr>
                </a:solidFill>
              </a:rPr>
              <a:pPr/>
              <a:t>9/27/2016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A84098-987D-4D7B-BFF6-26035D8441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727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727BA-326D-4010-BBD0-825B0ECD74DE}" type="datetimeFigureOut">
              <a:rPr lang="en-US" smtClean="0">
                <a:solidFill>
                  <a:prstClr val="black">
                    <a:tint val="75000"/>
                  </a:prstClr>
                </a:solidFill>
              </a:rPr>
              <a:pPr/>
              <a:t>9/27/2016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A84098-987D-4D7B-BFF6-26035D8441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442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727BA-326D-4010-BBD0-825B0ECD74DE}" type="datetimeFigureOut">
              <a:rPr lang="en-US" smtClean="0">
                <a:solidFill>
                  <a:prstClr val="black">
                    <a:tint val="75000"/>
                  </a:prstClr>
                </a:solidFill>
              </a:rPr>
              <a:pPr/>
              <a:t>9/27/2016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A84098-987D-4D7B-BFF6-26035D8441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684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3" descr="PPTdesign2ccov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44"/>
          <p:cNvSpPr>
            <a:spLocks noChangeShapeType="1"/>
          </p:cNvSpPr>
          <p:nvPr/>
        </p:nvSpPr>
        <p:spPr bwMode="auto">
          <a:xfrm flipH="1">
            <a:off x="5110163" y="1998663"/>
            <a:ext cx="3813175" cy="0"/>
          </a:xfrm>
          <a:prstGeom prst="line">
            <a:avLst/>
          </a:prstGeom>
          <a:noFill/>
          <a:ln w="12700">
            <a:solidFill>
              <a:srgbClr val="0C2577"/>
            </a:solidFill>
            <a:round/>
            <a:headEnd/>
            <a:tailEnd/>
          </a:ln>
          <a:effectLst/>
        </p:spPr>
        <p:txBody>
          <a:bodyPr lIns="99276" tIns="49638" rIns="99276" bIns="49638">
            <a:spAutoFit/>
          </a:bodyPr>
          <a:lstStyle/>
          <a:p>
            <a:pPr algn="ctr" fontAlgn="base">
              <a:spcBef>
                <a:spcPct val="0"/>
              </a:spcBef>
              <a:spcAft>
                <a:spcPct val="0"/>
              </a:spcAft>
              <a:defRPr/>
            </a:pPr>
            <a:endParaRPr lang="en-US" sz="1200" b="1">
              <a:solidFill>
                <a:srgbClr val="009ED5"/>
              </a:solidFill>
            </a:endParaRPr>
          </a:p>
        </p:txBody>
      </p:sp>
      <p:sp>
        <p:nvSpPr>
          <p:cNvPr id="6" name="Text Box 45"/>
          <p:cNvSpPr txBox="1">
            <a:spLocks noChangeArrowheads="1"/>
          </p:cNvSpPr>
          <p:nvPr/>
        </p:nvSpPr>
        <p:spPr bwMode="auto">
          <a:xfrm>
            <a:off x="7970046" y="1971675"/>
            <a:ext cx="1054892" cy="207967"/>
          </a:xfrm>
          <a:prstGeom prst="rect">
            <a:avLst/>
          </a:prstGeom>
          <a:noFill/>
          <a:ln w="9525">
            <a:noFill/>
            <a:miter lim="800000"/>
            <a:headEnd/>
            <a:tailEnd/>
          </a:ln>
          <a:effectLst/>
        </p:spPr>
        <p:txBody>
          <a:bodyPr wrap="none" lIns="99276" tIns="49638" rIns="99276" bIns="49638">
            <a:spAutoFit/>
          </a:bodyPr>
          <a:lstStyle/>
          <a:p>
            <a:pPr algn="r" fontAlgn="base">
              <a:spcBef>
                <a:spcPct val="0"/>
              </a:spcBef>
              <a:spcAft>
                <a:spcPct val="0"/>
              </a:spcAft>
              <a:defRPr/>
            </a:pPr>
            <a:r>
              <a:rPr lang="en-US" sz="700" dirty="0">
                <a:solidFill>
                  <a:srgbClr val="537DB9"/>
                </a:solidFill>
              </a:rPr>
              <a:t>NAVFAC Mid-Atlantic</a:t>
            </a:r>
          </a:p>
        </p:txBody>
      </p:sp>
      <p:sp>
        <p:nvSpPr>
          <p:cNvPr id="9219" name="Rectangle 3"/>
          <p:cNvSpPr>
            <a:spLocks noGrp="1" noChangeArrowheads="1"/>
          </p:cNvSpPr>
          <p:nvPr>
            <p:ph type="ctrTitle"/>
          </p:nvPr>
        </p:nvSpPr>
        <p:spPr>
          <a:xfrm>
            <a:off x="2857500" y="2386013"/>
            <a:ext cx="4546600" cy="1000125"/>
          </a:xfrm>
        </p:spPr>
        <p:txBody>
          <a:bodyPr anchor="t"/>
          <a:lstStyle>
            <a:lvl1pPr>
              <a:defRPr>
                <a:latin typeface="Arial" charset="0"/>
              </a:defRPr>
            </a:lvl1pPr>
          </a:lstStyle>
          <a:p>
            <a:pPr lvl="0"/>
            <a:r>
              <a:rPr lang="en-US" noProof="0"/>
              <a:t>Click to add title</a:t>
            </a:r>
          </a:p>
        </p:txBody>
      </p:sp>
      <p:sp>
        <p:nvSpPr>
          <p:cNvPr id="9220" name="Rectangle 4"/>
          <p:cNvSpPr>
            <a:spLocks noGrp="1" noChangeArrowheads="1"/>
          </p:cNvSpPr>
          <p:nvPr>
            <p:ph type="subTitle" idx="1"/>
          </p:nvPr>
        </p:nvSpPr>
        <p:spPr>
          <a:xfrm>
            <a:off x="2857500" y="4249738"/>
            <a:ext cx="4535488" cy="611187"/>
          </a:xfrm>
        </p:spPr>
        <p:txBody>
          <a:bodyPr/>
          <a:lstStyle>
            <a:lvl1pPr marL="0" indent="0">
              <a:buFontTx/>
              <a:buNone/>
              <a:defRPr sz="1800">
                <a:solidFill>
                  <a:srgbClr val="009ED5"/>
                </a:solidFill>
                <a:latin typeface="Arial Narrow" pitchFamily="34" charset="0"/>
              </a:defRPr>
            </a:lvl1pPr>
          </a:lstStyle>
          <a:p>
            <a:pPr lvl="0"/>
            <a:r>
              <a:rPr lang="en-US" noProof="0"/>
              <a:t>Click to add subtitle</a:t>
            </a:r>
          </a:p>
        </p:txBody>
      </p:sp>
    </p:spTree>
    <p:extLst>
      <p:ext uri="{BB962C8B-B14F-4D97-AF65-F5344CB8AC3E}">
        <p14:creationId xmlns:p14="http://schemas.microsoft.com/office/powerpoint/2010/main" val="42329558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3727BA-326D-4010-BBD0-825B0ECD74DE}"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84098-987D-4D7B-BFF6-26035D84412B}" type="slidenum">
              <a:rPr lang="en-US" smtClean="0"/>
              <a:t>‹#›</a:t>
            </a:fld>
            <a:endParaRPr lang="en-US"/>
          </a:p>
        </p:txBody>
      </p:sp>
    </p:spTree>
    <p:extLst>
      <p:ext uri="{BB962C8B-B14F-4D97-AF65-F5344CB8AC3E}">
        <p14:creationId xmlns:p14="http://schemas.microsoft.com/office/powerpoint/2010/main" val="3071172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47D2549-7CD5-45C5-AABB-BFB40E067AE4}" type="datetime3">
              <a:rPr lang="en-US">
                <a:solidFill>
                  <a:srgbClr val="000000"/>
                </a:solidFill>
              </a:rPr>
              <a:pPr>
                <a:defRPr/>
              </a:pPr>
              <a:t>27 September 2016</a:t>
            </a:fld>
            <a:r>
              <a:rPr lang="en-US">
                <a:solidFill>
                  <a:srgbClr val="000000"/>
                </a:solidFill>
              </a:rPr>
              <a:t>2 November 2006</a:t>
            </a:r>
          </a:p>
        </p:txBody>
      </p:sp>
    </p:spTree>
    <p:extLst>
      <p:ext uri="{BB962C8B-B14F-4D97-AF65-F5344CB8AC3E}">
        <p14:creationId xmlns:p14="http://schemas.microsoft.com/office/powerpoint/2010/main" val="170429612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1117FCC-AF5B-4E10-806F-3F4AF191E72F}" type="datetime3">
              <a:rPr lang="en-US">
                <a:solidFill>
                  <a:srgbClr val="000000"/>
                </a:solidFill>
              </a:rPr>
              <a:pPr>
                <a:defRPr/>
              </a:pPr>
              <a:t>27 September 2016</a:t>
            </a:fld>
            <a:r>
              <a:rPr lang="en-US">
                <a:solidFill>
                  <a:srgbClr val="000000"/>
                </a:solidFill>
              </a:rPr>
              <a:t>2 November 2006</a:t>
            </a:r>
          </a:p>
        </p:txBody>
      </p:sp>
    </p:spTree>
    <p:extLst>
      <p:ext uri="{BB962C8B-B14F-4D97-AF65-F5344CB8AC3E}">
        <p14:creationId xmlns:p14="http://schemas.microsoft.com/office/powerpoint/2010/main" val="371225772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113" y="1350963"/>
            <a:ext cx="3968750"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3" y="1350963"/>
            <a:ext cx="3970337"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6BA9CD0-FA49-4781-BB3C-FAA7BCC49E39}" type="datetime3">
              <a:rPr lang="en-US">
                <a:solidFill>
                  <a:srgbClr val="000000"/>
                </a:solidFill>
              </a:rPr>
              <a:pPr>
                <a:defRPr/>
              </a:pPr>
              <a:t>27 September 2016</a:t>
            </a:fld>
            <a:r>
              <a:rPr lang="en-US">
                <a:solidFill>
                  <a:srgbClr val="000000"/>
                </a:solidFill>
              </a:rPr>
              <a:t>2 November 2006</a:t>
            </a:r>
          </a:p>
        </p:txBody>
      </p:sp>
    </p:spTree>
    <p:extLst>
      <p:ext uri="{BB962C8B-B14F-4D97-AF65-F5344CB8AC3E}">
        <p14:creationId xmlns:p14="http://schemas.microsoft.com/office/powerpoint/2010/main" val="37568314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058A6B4-9EE4-4CB4-8967-ECEE451174D2}" type="datetime3">
              <a:rPr lang="en-US">
                <a:solidFill>
                  <a:srgbClr val="000000"/>
                </a:solidFill>
              </a:rPr>
              <a:pPr>
                <a:defRPr/>
              </a:pPr>
              <a:t>27 September 2016</a:t>
            </a:fld>
            <a:r>
              <a:rPr lang="en-US">
                <a:solidFill>
                  <a:srgbClr val="000000"/>
                </a:solidFill>
              </a:rPr>
              <a:t>2 November 2006</a:t>
            </a:r>
          </a:p>
        </p:txBody>
      </p:sp>
    </p:spTree>
    <p:extLst>
      <p:ext uri="{BB962C8B-B14F-4D97-AF65-F5344CB8AC3E}">
        <p14:creationId xmlns:p14="http://schemas.microsoft.com/office/powerpoint/2010/main" val="348966702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9EBA57E-1FBA-411E-8D24-788B4FB9A2D2}" type="datetime3">
              <a:rPr lang="en-US">
                <a:solidFill>
                  <a:srgbClr val="000000"/>
                </a:solidFill>
              </a:rPr>
              <a:pPr>
                <a:defRPr/>
              </a:pPr>
              <a:t>27 September 2016</a:t>
            </a:fld>
            <a:r>
              <a:rPr lang="en-US">
                <a:solidFill>
                  <a:srgbClr val="000000"/>
                </a:solidFill>
              </a:rPr>
              <a:t>2 November 2006</a:t>
            </a:r>
          </a:p>
        </p:txBody>
      </p:sp>
    </p:spTree>
    <p:extLst>
      <p:ext uri="{BB962C8B-B14F-4D97-AF65-F5344CB8AC3E}">
        <p14:creationId xmlns:p14="http://schemas.microsoft.com/office/powerpoint/2010/main" val="32274425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A11883E-0EB4-42F9-8964-E3F87C5EBF5B}" type="datetime3">
              <a:rPr lang="en-US">
                <a:solidFill>
                  <a:srgbClr val="000000"/>
                </a:solidFill>
              </a:rPr>
              <a:pPr>
                <a:defRPr/>
              </a:pPr>
              <a:t>27 September 2016</a:t>
            </a:fld>
            <a:r>
              <a:rPr lang="en-US">
                <a:solidFill>
                  <a:srgbClr val="000000"/>
                </a:solidFill>
              </a:rPr>
              <a:t>2 November 2006</a:t>
            </a:r>
          </a:p>
        </p:txBody>
      </p:sp>
    </p:spTree>
    <p:extLst>
      <p:ext uri="{BB962C8B-B14F-4D97-AF65-F5344CB8AC3E}">
        <p14:creationId xmlns:p14="http://schemas.microsoft.com/office/powerpoint/2010/main" val="573435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4317AD-5B51-43DB-B297-7F421C65EF98}" type="datetime3">
              <a:rPr lang="en-US">
                <a:solidFill>
                  <a:srgbClr val="000000"/>
                </a:solidFill>
              </a:rPr>
              <a:pPr>
                <a:defRPr/>
              </a:pPr>
              <a:t>27 September 2016</a:t>
            </a:fld>
            <a:r>
              <a:rPr lang="en-US">
                <a:solidFill>
                  <a:srgbClr val="000000"/>
                </a:solidFill>
              </a:rPr>
              <a:t>2 November 2006</a:t>
            </a:r>
          </a:p>
        </p:txBody>
      </p:sp>
    </p:spTree>
    <p:extLst>
      <p:ext uri="{BB962C8B-B14F-4D97-AF65-F5344CB8AC3E}">
        <p14:creationId xmlns:p14="http://schemas.microsoft.com/office/powerpoint/2010/main" val="10711275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D41A32-2C48-477D-963C-045C2D557656}" type="datetime3">
              <a:rPr lang="en-US">
                <a:solidFill>
                  <a:srgbClr val="000000"/>
                </a:solidFill>
              </a:rPr>
              <a:pPr>
                <a:defRPr/>
              </a:pPr>
              <a:t>27 September 2016</a:t>
            </a:fld>
            <a:r>
              <a:rPr lang="en-US">
                <a:solidFill>
                  <a:srgbClr val="000000"/>
                </a:solidFill>
              </a:rPr>
              <a:t>2 November 2006</a:t>
            </a:r>
          </a:p>
        </p:txBody>
      </p:sp>
    </p:spTree>
    <p:extLst>
      <p:ext uri="{BB962C8B-B14F-4D97-AF65-F5344CB8AC3E}">
        <p14:creationId xmlns:p14="http://schemas.microsoft.com/office/powerpoint/2010/main" val="169639595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01CDF1A-3FBC-4C47-9173-369598D27EFF}" type="datetime3">
              <a:rPr lang="en-US">
                <a:solidFill>
                  <a:srgbClr val="000000"/>
                </a:solidFill>
              </a:rPr>
              <a:pPr>
                <a:defRPr/>
              </a:pPr>
              <a:t>27 September 2016</a:t>
            </a:fld>
            <a:r>
              <a:rPr lang="en-US">
                <a:solidFill>
                  <a:srgbClr val="000000"/>
                </a:solidFill>
              </a:rPr>
              <a:t>2 November 2006</a:t>
            </a:r>
          </a:p>
        </p:txBody>
      </p:sp>
    </p:spTree>
    <p:extLst>
      <p:ext uri="{BB962C8B-B14F-4D97-AF65-F5344CB8AC3E}">
        <p14:creationId xmlns:p14="http://schemas.microsoft.com/office/powerpoint/2010/main" val="6319212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177800"/>
            <a:ext cx="2022475" cy="5984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6113" y="177800"/>
            <a:ext cx="5916612" cy="598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F6D2905-F42A-44C7-8F06-580C354C0048}" type="datetime3">
              <a:rPr lang="en-US">
                <a:solidFill>
                  <a:srgbClr val="000000"/>
                </a:solidFill>
              </a:rPr>
              <a:pPr>
                <a:defRPr/>
              </a:pPr>
              <a:t>27 September 2016</a:t>
            </a:fld>
            <a:r>
              <a:rPr lang="en-US">
                <a:solidFill>
                  <a:srgbClr val="000000"/>
                </a:solidFill>
              </a:rPr>
              <a:t>2 November 2006</a:t>
            </a:r>
          </a:p>
        </p:txBody>
      </p:sp>
    </p:spTree>
    <p:extLst>
      <p:ext uri="{BB962C8B-B14F-4D97-AF65-F5344CB8AC3E}">
        <p14:creationId xmlns:p14="http://schemas.microsoft.com/office/powerpoint/2010/main" val="368431265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3727BA-326D-4010-BBD0-825B0ECD74DE}"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84098-987D-4D7B-BFF6-26035D84412B}" type="slidenum">
              <a:rPr lang="en-US" smtClean="0"/>
              <a:t>‹#›</a:t>
            </a:fld>
            <a:endParaRPr lang="en-US"/>
          </a:p>
        </p:txBody>
      </p:sp>
    </p:spTree>
    <p:extLst>
      <p:ext uri="{BB962C8B-B14F-4D97-AF65-F5344CB8AC3E}">
        <p14:creationId xmlns:p14="http://schemas.microsoft.com/office/powerpoint/2010/main" val="41677583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6025" y="177800"/>
            <a:ext cx="7000875" cy="835025"/>
          </a:xfrm>
        </p:spPr>
        <p:txBody>
          <a:bodyPr/>
          <a:lstStyle/>
          <a:p>
            <a:r>
              <a:rPr lang="en-US"/>
              <a:t>Click to edit Master title style</a:t>
            </a:r>
          </a:p>
        </p:txBody>
      </p:sp>
      <p:sp>
        <p:nvSpPr>
          <p:cNvPr id="3" name="Table Placeholder 2"/>
          <p:cNvSpPr>
            <a:spLocks noGrp="1"/>
          </p:cNvSpPr>
          <p:nvPr>
            <p:ph type="tbl" idx="1"/>
          </p:nvPr>
        </p:nvSpPr>
        <p:spPr>
          <a:xfrm>
            <a:off x="646113" y="1350963"/>
            <a:ext cx="8091487" cy="481171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5B2A5F55-C4F8-4B0D-BBE0-D492AFA2C791}" type="datetime3">
              <a:rPr lang="en-US">
                <a:solidFill>
                  <a:srgbClr val="000000"/>
                </a:solidFill>
              </a:rPr>
              <a:pPr>
                <a:defRPr/>
              </a:pPr>
              <a:t>27 September 2016</a:t>
            </a:fld>
            <a:r>
              <a:rPr lang="en-US">
                <a:solidFill>
                  <a:srgbClr val="000000"/>
                </a:solidFill>
              </a:rPr>
              <a:t>2 November 2006</a:t>
            </a:r>
          </a:p>
        </p:txBody>
      </p:sp>
    </p:spTree>
    <p:extLst>
      <p:ext uri="{BB962C8B-B14F-4D97-AF65-F5344CB8AC3E}">
        <p14:creationId xmlns:p14="http://schemas.microsoft.com/office/powerpoint/2010/main" val="12160779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6025" y="177800"/>
            <a:ext cx="7000875" cy="835025"/>
          </a:xfrm>
        </p:spPr>
        <p:txBody>
          <a:bodyPr/>
          <a:lstStyle/>
          <a:p>
            <a:r>
              <a:rPr lang="en-US"/>
              <a:t>Click to edit Master title style</a:t>
            </a:r>
          </a:p>
        </p:txBody>
      </p:sp>
      <p:sp>
        <p:nvSpPr>
          <p:cNvPr id="3" name="Text Placeholder 2"/>
          <p:cNvSpPr>
            <a:spLocks noGrp="1"/>
          </p:cNvSpPr>
          <p:nvPr>
            <p:ph type="body" sz="half" idx="1"/>
          </p:nvPr>
        </p:nvSpPr>
        <p:spPr>
          <a:xfrm>
            <a:off x="646113" y="1350963"/>
            <a:ext cx="3968750" cy="4811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67263" y="1350963"/>
            <a:ext cx="3970337" cy="2328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67263" y="3832225"/>
            <a:ext cx="3970337" cy="233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314203D8-8E80-45A5-886E-652D93D862F9}" type="datetime3">
              <a:rPr lang="en-US">
                <a:solidFill>
                  <a:srgbClr val="000000"/>
                </a:solidFill>
              </a:rPr>
              <a:pPr>
                <a:defRPr/>
              </a:pPr>
              <a:t>27 September 2016</a:t>
            </a:fld>
            <a:r>
              <a:rPr lang="en-US">
                <a:solidFill>
                  <a:srgbClr val="000000"/>
                </a:solidFill>
              </a:rPr>
              <a:t>2 November 2006</a:t>
            </a:r>
          </a:p>
        </p:txBody>
      </p:sp>
    </p:spTree>
    <p:extLst>
      <p:ext uri="{BB962C8B-B14F-4D97-AF65-F5344CB8AC3E}">
        <p14:creationId xmlns:p14="http://schemas.microsoft.com/office/powerpoint/2010/main" val="96556167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PPTdesign2c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1395" name="Rectangle 3"/>
          <p:cNvSpPr>
            <a:spLocks noGrp="1" noChangeArrowheads="1"/>
          </p:cNvSpPr>
          <p:nvPr>
            <p:ph type="ctrTitle"/>
          </p:nvPr>
        </p:nvSpPr>
        <p:spPr>
          <a:xfrm>
            <a:off x="2857500" y="2386018"/>
            <a:ext cx="4546600" cy="1000125"/>
          </a:xfrm>
        </p:spPr>
        <p:txBody>
          <a:bodyPr anchor="t"/>
          <a:lstStyle>
            <a:lvl1pPr>
              <a:defRPr>
                <a:latin typeface="Arial" charset="0"/>
              </a:defRPr>
            </a:lvl1pPr>
          </a:lstStyle>
          <a:p>
            <a:r>
              <a:rPr lang="en-US"/>
              <a:t>Click to add title</a:t>
            </a:r>
          </a:p>
        </p:txBody>
      </p:sp>
      <p:sp>
        <p:nvSpPr>
          <p:cNvPr id="571396" name="Rectangle 4"/>
          <p:cNvSpPr>
            <a:spLocks noGrp="1" noChangeArrowheads="1"/>
          </p:cNvSpPr>
          <p:nvPr>
            <p:ph type="subTitle" idx="1"/>
          </p:nvPr>
        </p:nvSpPr>
        <p:spPr>
          <a:xfrm>
            <a:off x="2857505" y="4249743"/>
            <a:ext cx="4535488" cy="611187"/>
          </a:xfrm>
        </p:spPr>
        <p:txBody>
          <a:bodyPr/>
          <a:lstStyle>
            <a:lvl1pPr marL="0" indent="0">
              <a:buFontTx/>
              <a:buNone/>
              <a:defRPr sz="1800">
                <a:solidFill>
                  <a:srgbClr val="009ED5"/>
                </a:solidFill>
                <a:latin typeface="Arial Narrow" pitchFamily="34" charset="0"/>
              </a:defRPr>
            </a:lvl1pPr>
          </a:lstStyle>
          <a:p>
            <a:r>
              <a:rPr lang="en-US"/>
              <a:t>Click to add subtitle</a:t>
            </a:r>
          </a:p>
        </p:txBody>
      </p:sp>
      <p:sp>
        <p:nvSpPr>
          <p:cNvPr id="5" name="Rectangle 5"/>
          <p:cNvSpPr>
            <a:spLocks noGrp="1" noChangeArrowheads="1"/>
          </p:cNvSpPr>
          <p:nvPr>
            <p:ph type="dt" sz="half" idx="10"/>
          </p:nvPr>
        </p:nvSpPr>
        <p:spPr>
          <a:xfrm>
            <a:off x="2857500" y="6253163"/>
            <a:ext cx="1905000" cy="457200"/>
          </a:xfrm>
        </p:spPr>
        <p:txBody>
          <a:bodyPr/>
          <a:lstStyle>
            <a:lvl1pPr algn="l">
              <a:defRPr sz="1400" b="1" i="1">
                <a:solidFill>
                  <a:srgbClr val="273D84"/>
                </a:solidFill>
              </a:defRPr>
            </a:lvl1pPr>
          </a:lstStyle>
          <a:p>
            <a:pPr>
              <a:defRPr/>
            </a:pPr>
            <a:fld id="{3021C23A-F490-4669-802F-D5ACB0ABA865}" type="datetime1">
              <a:rPr lang="en-US"/>
              <a:pPr>
                <a:defRPr/>
              </a:pPr>
              <a:t>9/27/2016</a:t>
            </a:fld>
            <a:endParaRPr lang="en-US" dirty="0"/>
          </a:p>
        </p:txBody>
      </p:sp>
    </p:spTree>
    <p:extLst>
      <p:ext uri="{BB962C8B-B14F-4D97-AF65-F5344CB8AC3E}">
        <p14:creationId xmlns:p14="http://schemas.microsoft.com/office/powerpoint/2010/main" val="120663879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6BA37FA-5C95-42EF-81B4-C419FCCBE4B9}" type="datetime1">
              <a:rPr lang="en-US"/>
              <a:pPr>
                <a:defRPr/>
              </a:pPr>
              <a:t>9/27/2016</a:t>
            </a:fld>
            <a:endParaRPr lang="en-US" dirty="0"/>
          </a:p>
        </p:txBody>
      </p:sp>
    </p:spTree>
    <p:extLst>
      <p:ext uri="{BB962C8B-B14F-4D97-AF65-F5344CB8AC3E}">
        <p14:creationId xmlns:p14="http://schemas.microsoft.com/office/powerpoint/2010/main" val="199947055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36" indent="0">
              <a:buNone/>
              <a:defRPr sz="1800"/>
            </a:lvl2pPr>
            <a:lvl3pPr marL="914073" indent="0">
              <a:buNone/>
              <a:defRPr sz="1600"/>
            </a:lvl3pPr>
            <a:lvl4pPr marL="1371109" indent="0">
              <a:buNone/>
              <a:defRPr sz="1400"/>
            </a:lvl4pPr>
            <a:lvl5pPr marL="1828145" indent="0">
              <a:buNone/>
              <a:defRPr sz="1400"/>
            </a:lvl5pPr>
            <a:lvl6pPr marL="2285181" indent="0">
              <a:buNone/>
              <a:defRPr sz="1400"/>
            </a:lvl6pPr>
            <a:lvl7pPr marL="2742218" indent="0">
              <a:buNone/>
              <a:defRPr sz="1400"/>
            </a:lvl7pPr>
            <a:lvl8pPr marL="3199255" indent="0">
              <a:buNone/>
              <a:defRPr sz="1400"/>
            </a:lvl8pPr>
            <a:lvl9pPr marL="365629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E1DAB802-FAE8-401A-9C5D-A90BCFBCF7C2}" type="datetime1">
              <a:rPr lang="en-US"/>
              <a:pPr>
                <a:defRPr/>
              </a:pPr>
              <a:t>9/27/2016</a:t>
            </a:fld>
            <a:endParaRPr lang="en-US" dirty="0"/>
          </a:p>
        </p:txBody>
      </p:sp>
    </p:spTree>
    <p:extLst>
      <p:ext uri="{BB962C8B-B14F-4D97-AF65-F5344CB8AC3E}">
        <p14:creationId xmlns:p14="http://schemas.microsoft.com/office/powerpoint/2010/main" val="104021027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113" y="1350963"/>
            <a:ext cx="3968750"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4" y="1350963"/>
            <a:ext cx="3970337" cy="4811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B6E02D61-B1E0-4E37-A33A-20259F4D6E39}" type="datetime1">
              <a:rPr lang="en-US"/>
              <a:pPr>
                <a:defRPr/>
              </a:pPr>
              <a:t>9/27/2016</a:t>
            </a:fld>
            <a:endParaRPr lang="en-US" dirty="0"/>
          </a:p>
        </p:txBody>
      </p:sp>
    </p:spTree>
    <p:extLst>
      <p:ext uri="{BB962C8B-B14F-4D97-AF65-F5344CB8AC3E}">
        <p14:creationId xmlns:p14="http://schemas.microsoft.com/office/powerpoint/2010/main" val="253151017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36" indent="0">
              <a:buNone/>
              <a:defRPr sz="2000" b="1"/>
            </a:lvl2pPr>
            <a:lvl3pPr marL="914073" indent="0">
              <a:buNone/>
              <a:defRPr sz="1800" b="1"/>
            </a:lvl3pPr>
            <a:lvl4pPr marL="1371109" indent="0">
              <a:buNone/>
              <a:defRPr sz="1600" b="1"/>
            </a:lvl4pPr>
            <a:lvl5pPr marL="1828145" indent="0">
              <a:buNone/>
              <a:defRPr sz="1600" b="1"/>
            </a:lvl5pPr>
            <a:lvl6pPr marL="2285181" indent="0">
              <a:buNone/>
              <a:defRPr sz="1600" b="1"/>
            </a:lvl6pPr>
            <a:lvl7pPr marL="2742218" indent="0">
              <a:buNone/>
              <a:defRPr sz="1600" b="1"/>
            </a:lvl7pPr>
            <a:lvl8pPr marL="3199255" indent="0">
              <a:buNone/>
              <a:defRPr sz="1600" b="1"/>
            </a:lvl8pPr>
            <a:lvl9pPr marL="365629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036" indent="0">
              <a:buNone/>
              <a:defRPr sz="2000" b="1"/>
            </a:lvl2pPr>
            <a:lvl3pPr marL="914073" indent="0">
              <a:buNone/>
              <a:defRPr sz="1800" b="1"/>
            </a:lvl3pPr>
            <a:lvl4pPr marL="1371109" indent="0">
              <a:buNone/>
              <a:defRPr sz="1600" b="1"/>
            </a:lvl4pPr>
            <a:lvl5pPr marL="1828145" indent="0">
              <a:buNone/>
              <a:defRPr sz="1600" b="1"/>
            </a:lvl5pPr>
            <a:lvl6pPr marL="2285181" indent="0">
              <a:buNone/>
              <a:defRPr sz="1600" b="1"/>
            </a:lvl6pPr>
            <a:lvl7pPr marL="2742218" indent="0">
              <a:buNone/>
              <a:defRPr sz="1600" b="1"/>
            </a:lvl7pPr>
            <a:lvl8pPr marL="3199255" indent="0">
              <a:buNone/>
              <a:defRPr sz="1600" b="1"/>
            </a:lvl8pPr>
            <a:lvl9pPr marL="365629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F7F78726-FFDE-4643-94C5-7C7F38E59911}" type="datetime1">
              <a:rPr lang="en-US"/>
              <a:pPr>
                <a:defRPr/>
              </a:pPr>
              <a:t>9/27/2016</a:t>
            </a:fld>
            <a:endParaRPr lang="en-US" dirty="0"/>
          </a:p>
        </p:txBody>
      </p:sp>
    </p:spTree>
    <p:extLst>
      <p:ext uri="{BB962C8B-B14F-4D97-AF65-F5344CB8AC3E}">
        <p14:creationId xmlns:p14="http://schemas.microsoft.com/office/powerpoint/2010/main" val="315287747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F7CB3B5E-9F71-4452-8434-3BE3E0ED1C49}" type="datetime1">
              <a:rPr lang="en-US"/>
              <a:pPr>
                <a:defRPr/>
              </a:pPr>
              <a:t>9/27/2016</a:t>
            </a:fld>
            <a:endParaRPr lang="en-US" dirty="0"/>
          </a:p>
        </p:txBody>
      </p:sp>
    </p:spTree>
    <p:extLst>
      <p:ext uri="{BB962C8B-B14F-4D97-AF65-F5344CB8AC3E}">
        <p14:creationId xmlns:p14="http://schemas.microsoft.com/office/powerpoint/2010/main" val="112769677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A9F801C4-3EE7-4BA7-9A41-0FAC29F552B2}" type="datetime1">
              <a:rPr lang="en-US"/>
              <a:pPr>
                <a:defRPr/>
              </a:pPr>
              <a:t>9/27/2016</a:t>
            </a:fld>
            <a:endParaRPr lang="en-US" dirty="0"/>
          </a:p>
        </p:txBody>
      </p:sp>
    </p:spTree>
    <p:extLst>
      <p:ext uri="{BB962C8B-B14F-4D97-AF65-F5344CB8AC3E}">
        <p14:creationId xmlns:p14="http://schemas.microsoft.com/office/powerpoint/2010/main" val="17592564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036" indent="0">
              <a:buNone/>
              <a:defRPr sz="1200"/>
            </a:lvl2pPr>
            <a:lvl3pPr marL="914073" indent="0">
              <a:buNone/>
              <a:defRPr sz="1000"/>
            </a:lvl3pPr>
            <a:lvl4pPr marL="1371109" indent="0">
              <a:buNone/>
              <a:defRPr sz="900"/>
            </a:lvl4pPr>
            <a:lvl5pPr marL="1828145" indent="0">
              <a:buNone/>
              <a:defRPr sz="900"/>
            </a:lvl5pPr>
            <a:lvl6pPr marL="2285181" indent="0">
              <a:buNone/>
              <a:defRPr sz="900"/>
            </a:lvl6pPr>
            <a:lvl7pPr marL="2742218" indent="0">
              <a:buNone/>
              <a:defRPr sz="900"/>
            </a:lvl7pPr>
            <a:lvl8pPr marL="3199255" indent="0">
              <a:buNone/>
              <a:defRPr sz="900"/>
            </a:lvl8pPr>
            <a:lvl9pPr marL="365629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0203EA7-1AF8-4CCD-BDD5-9BFABC1BB755}" type="datetime1">
              <a:rPr lang="en-US"/>
              <a:pPr>
                <a:defRPr/>
              </a:pPr>
              <a:t>9/27/2016</a:t>
            </a:fld>
            <a:endParaRPr lang="en-US" dirty="0"/>
          </a:p>
        </p:txBody>
      </p:sp>
    </p:spTree>
    <p:extLst>
      <p:ext uri="{BB962C8B-B14F-4D97-AF65-F5344CB8AC3E}">
        <p14:creationId xmlns:p14="http://schemas.microsoft.com/office/powerpoint/2010/main" val="25105307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3727BA-326D-4010-BBD0-825B0ECD74DE}"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84098-987D-4D7B-BFF6-26035D84412B}" type="slidenum">
              <a:rPr lang="en-US" smtClean="0"/>
              <a:t>‹#›</a:t>
            </a:fld>
            <a:endParaRPr lang="en-US"/>
          </a:p>
        </p:txBody>
      </p:sp>
    </p:spTree>
    <p:extLst>
      <p:ext uri="{BB962C8B-B14F-4D97-AF65-F5344CB8AC3E}">
        <p14:creationId xmlns:p14="http://schemas.microsoft.com/office/powerpoint/2010/main" val="592941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6" indent="0">
              <a:buNone/>
              <a:defRPr sz="2800"/>
            </a:lvl2pPr>
            <a:lvl3pPr marL="914073" indent="0">
              <a:buNone/>
              <a:defRPr sz="2400"/>
            </a:lvl3pPr>
            <a:lvl4pPr marL="1371109" indent="0">
              <a:buNone/>
              <a:defRPr sz="2000"/>
            </a:lvl4pPr>
            <a:lvl5pPr marL="1828145" indent="0">
              <a:buNone/>
              <a:defRPr sz="2000"/>
            </a:lvl5pPr>
            <a:lvl6pPr marL="2285181" indent="0">
              <a:buNone/>
              <a:defRPr sz="2000"/>
            </a:lvl6pPr>
            <a:lvl7pPr marL="2742218" indent="0">
              <a:buNone/>
              <a:defRPr sz="2000"/>
            </a:lvl7pPr>
            <a:lvl8pPr marL="3199255" indent="0">
              <a:buNone/>
              <a:defRPr sz="2000"/>
            </a:lvl8pPr>
            <a:lvl9pPr marL="3656290"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36" indent="0">
              <a:buNone/>
              <a:defRPr sz="1200"/>
            </a:lvl2pPr>
            <a:lvl3pPr marL="914073" indent="0">
              <a:buNone/>
              <a:defRPr sz="1000"/>
            </a:lvl3pPr>
            <a:lvl4pPr marL="1371109" indent="0">
              <a:buNone/>
              <a:defRPr sz="900"/>
            </a:lvl4pPr>
            <a:lvl5pPr marL="1828145" indent="0">
              <a:buNone/>
              <a:defRPr sz="900"/>
            </a:lvl5pPr>
            <a:lvl6pPr marL="2285181" indent="0">
              <a:buNone/>
              <a:defRPr sz="900"/>
            </a:lvl6pPr>
            <a:lvl7pPr marL="2742218" indent="0">
              <a:buNone/>
              <a:defRPr sz="900"/>
            </a:lvl7pPr>
            <a:lvl8pPr marL="3199255" indent="0">
              <a:buNone/>
              <a:defRPr sz="900"/>
            </a:lvl8pPr>
            <a:lvl9pPr marL="365629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0A8FA0C-7D7F-4ECB-9D6F-1CC1BDF523E6}" type="datetime1">
              <a:rPr lang="en-US"/>
              <a:pPr>
                <a:defRPr/>
              </a:pPr>
              <a:t>9/27/2016</a:t>
            </a:fld>
            <a:endParaRPr lang="en-US" dirty="0"/>
          </a:p>
        </p:txBody>
      </p:sp>
    </p:spTree>
    <p:extLst>
      <p:ext uri="{BB962C8B-B14F-4D97-AF65-F5344CB8AC3E}">
        <p14:creationId xmlns:p14="http://schemas.microsoft.com/office/powerpoint/2010/main" val="111131848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630F84F-37F4-4573-A362-4AD29A567562}" type="datetime1">
              <a:rPr lang="en-US"/>
              <a:pPr>
                <a:defRPr/>
              </a:pPr>
              <a:t>9/27/2016</a:t>
            </a:fld>
            <a:endParaRPr lang="en-US" dirty="0"/>
          </a:p>
        </p:txBody>
      </p:sp>
    </p:spTree>
    <p:extLst>
      <p:ext uri="{BB962C8B-B14F-4D97-AF65-F5344CB8AC3E}">
        <p14:creationId xmlns:p14="http://schemas.microsoft.com/office/powerpoint/2010/main" val="70569381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30" y="177800"/>
            <a:ext cx="2022475" cy="5984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6113" y="177800"/>
            <a:ext cx="5916612" cy="5984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147213F-FFFC-476F-B005-7724A028AA18}" type="datetime1">
              <a:rPr lang="en-US"/>
              <a:pPr>
                <a:defRPr/>
              </a:pPr>
              <a:t>9/27/2016</a:t>
            </a:fld>
            <a:endParaRPr lang="en-US" dirty="0"/>
          </a:p>
        </p:txBody>
      </p:sp>
    </p:spTree>
    <p:extLst>
      <p:ext uri="{BB962C8B-B14F-4D97-AF65-F5344CB8AC3E}">
        <p14:creationId xmlns:p14="http://schemas.microsoft.com/office/powerpoint/2010/main" val="9870166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727BA-326D-4010-BBD0-825B0ECD74DE}"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84098-987D-4D7B-BFF6-26035D84412B}" type="slidenum">
              <a:rPr lang="en-US" smtClean="0"/>
              <a:t>‹#›</a:t>
            </a:fld>
            <a:endParaRPr lang="en-US"/>
          </a:p>
        </p:txBody>
      </p:sp>
    </p:spTree>
    <p:extLst>
      <p:ext uri="{BB962C8B-B14F-4D97-AF65-F5344CB8AC3E}">
        <p14:creationId xmlns:p14="http://schemas.microsoft.com/office/powerpoint/2010/main" val="186042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3727BA-326D-4010-BBD0-825B0ECD74DE}"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84098-987D-4D7B-BFF6-26035D84412B}" type="slidenum">
              <a:rPr lang="en-US" smtClean="0"/>
              <a:t>‹#›</a:t>
            </a:fld>
            <a:endParaRPr lang="en-US"/>
          </a:p>
        </p:txBody>
      </p:sp>
    </p:spTree>
    <p:extLst>
      <p:ext uri="{BB962C8B-B14F-4D97-AF65-F5344CB8AC3E}">
        <p14:creationId xmlns:p14="http://schemas.microsoft.com/office/powerpoint/2010/main" val="93785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3727BA-326D-4010-BBD0-825B0ECD74DE}"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84098-987D-4D7B-BFF6-26035D84412B}" type="slidenum">
              <a:rPr lang="en-US" smtClean="0"/>
              <a:t>‹#›</a:t>
            </a:fld>
            <a:endParaRPr lang="en-US"/>
          </a:p>
        </p:txBody>
      </p:sp>
    </p:spTree>
    <p:extLst>
      <p:ext uri="{BB962C8B-B14F-4D97-AF65-F5344CB8AC3E}">
        <p14:creationId xmlns:p14="http://schemas.microsoft.com/office/powerpoint/2010/main" val="404350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gi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727BA-326D-4010-BBD0-825B0ECD74DE}" type="datetimeFigureOut">
              <a:rPr lang="en-US" smtClean="0"/>
              <a:t>9/27/2016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84098-987D-4D7B-BFF6-26035D84412B}" type="slidenum">
              <a:rPr lang="en-US" smtClean="0"/>
              <a:t>‹#›</a:t>
            </a:fld>
            <a:endParaRPr lang="en-US"/>
          </a:p>
        </p:txBody>
      </p:sp>
    </p:spTree>
    <p:extLst>
      <p:ext uri="{BB962C8B-B14F-4D97-AF65-F5344CB8AC3E}">
        <p14:creationId xmlns:p14="http://schemas.microsoft.com/office/powerpoint/2010/main" val="3360843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23505"/>
          <a:stretch/>
        </p:blipFill>
        <p:spPr>
          <a:xfrm>
            <a:off x="8658501" y="6400800"/>
            <a:ext cx="409299" cy="375707"/>
          </a:xfrm>
          <a:prstGeom prst="rect">
            <a:avLst/>
          </a:prstGeom>
        </p:spPr>
      </p:pic>
      <p:sp>
        <p:nvSpPr>
          <p:cNvPr id="8" name="TextBox 7"/>
          <p:cNvSpPr txBox="1"/>
          <p:nvPr/>
        </p:nvSpPr>
        <p:spPr>
          <a:xfrm>
            <a:off x="7467600" y="6535579"/>
            <a:ext cx="1295400" cy="246221"/>
          </a:xfrm>
          <a:prstGeom prst="rect">
            <a:avLst/>
          </a:prstGeom>
          <a:noFill/>
          <a:ln>
            <a:noFill/>
          </a:ln>
        </p:spPr>
        <p:txBody>
          <a:bodyPr wrap="square" rtlCol="0">
            <a:spAutoFit/>
          </a:bodyPr>
          <a:lstStyle/>
          <a:p>
            <a:pPr algn="r"/>
            <a:r>
              <a:rPr lang="en-US" sz="1000" i="1" dirty="0">
                <a:solidFill>
                  <a:prstClr val="black">
                    <a:lumMod val="65000"/>
                    <a:lumOff val="35000"/>
                  </a:prstClr>
                </a:solidFill>
              </a:rPr>
              <a:t>MIDLANT</a:t>
            </a:r>
          </a:p>
        </p:txBody>
      </p:sp>
      <p:cxnSp>
        <p:nvCxnSpPr>
          <p:cNvPr id="10" name="Straight Connector 9"/>
          <p:cNvCxnSpPr/>
          <p:nvPr/>
        </p:nvCxnSpPr>
        <p:spPr>
          <a:xfrm flipH="1">
            <a:off x="7924800" y="6705600"/>
            <a:ext cx="1014551"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032795"/>
      </p:ext>
    </p:extLst>
  </p:cSld>
  <p:clrMap bg1="lt1" tx1="dk1" bg2="lt2" tx2="dk2" accent1="accent1" accent2="accent2" accent3="accent3" accent4="accent4" accent5="accent5" accent6="accent6" hlink="hlink" folHlink="folHlink"/>
  <p:sldLayoutIdLst>
    <p:sldLayoutId id="2147483661" r:id="rId1"/>
    <p:sldLayoutId id="214748366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3505"/>
          <a:stretch/>
        </p:blipFill>
        <p:spPr>
          <a:xfrm>
            <a:off x="8658501" y="6400800"/>
            <a:ext cx="409299" cy="375707"/>
          </a:xfrm>
          <a:prstGeom prst="rect">
            <a:avLst/>
          </a:prstGeom>
        </p:spPr>
      </p:pic>
      <p:sp>
        <p:nvSpPr>
          <p:cNvPr id="8" name="TextBox 7"/>
          <p:cNvSpPr txBox="1"/>
          <p:nvPr/>
        </p:nvSpPr>
        <p:spPr>
          <a:xfrm>
            <a:off x="7467600" y="6535579"/>
            <a:ext cx="1295400" cy="246221"/>
          </a:xfrm>
          <a:prstGeom prst="rect">
            <a:avLst/>
          </a:prstGeom>
          <a:noFill/>
          <a:ln>
            <a:noFill/>
          </a:ln>
        </p:spPr>
        <p:txBody>
          <a:bodyPr wrap="square" rtlCol="0">
            <a:spAutoFit/>
          </a:bodyPr>
          <a:lstStyle/>
          <a:p>
            <a:pPr algn="r"/>
            <a:r>
              <a:rPr lang="en-US" sz="1000" i="1" dirty="0">
                <a:solidFill>
                  <a:prstClr val="black">
                    <a:lumMod val="65000"/>
                    <a:lumOff val="35000"/>
                  </a:prstClr>
                </a:solidFill>
              </a:rPr>
              <a:t>MIDLANT</a:t>
            </a:r>
          </a:p>
        </p:txBody>
      </p:sp>
      <p:cxnSp>
        <p:nvCxnSpPr>
          <p:cNvPr id="10" name="Straight Connector 9"/>
          <p:cNvCxnSpPr/>
          <p:nvPr/>
        </p:nvCxnSpPr>
        <p:spPr>
          <a:xfrm flipH="1">
            <a:off x="7924800" y="6705600"/>
            <a:ext cx="1014551"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799217"/>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0" descr="PPTdesign2a"/>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216025" y="177800"/>
            <a:ext cx="7000875" cy="835025"/>
          </a:xfrm>
          <a:prstGeom prst="rect">
            <a:avLst/>
          </a:prstGeom>
          <a:noFill/>
          <a:ln w="9525">
            <a:noFill/>
            <a:miter lim="800000"/>
            <a:headEnd/>
            <a:tailEnd/>
          </a:ln>
        </p:spPr>
        <p:txBody>
          <a:bodyPr vert="horz" wrap="square" lIns="91433" tIns="45717" rIns="91433" bIns="45717"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46113" y="1350963"/>
            <a:ext cx="8091487" cy="4811712"/>
          </a:xfrm>
          <a:prstGeom prst="rect">
            <a:avLst/>
          </a:prstGeom>
          <a:noFill/>
          <a:ln w="9525">
            <a:noFill/>
            <a:miter lim="800000"/>
            <a:headEnd/>
            <a:tailEnd/>
          </a:ln>
        </p:spPr>
        <p:txBody>
          <a:bodyPr vert="horz" wrap="square" lIns="91433" tIns="45717" rIns="91433"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239000" y="6551613"/>
            <a:ext cx="1905000" cy="306387"/>
          </a:xfrm>
          <a:prstGeom prst="rect">
            <a:avLst/>
          </a:prstGeom>
          <a:noFill/>
          <a:ln>
            <a:noFill/>
          </a:ln>
          <a:effectLst/>
          <a:extLst/>
        </p:spPr>
        <p:txBody>
          <a:bodyPr vert="horz" wrap="square" lIns="91433" tIns="45717" rIns="91433" bIns="45717" numCol="1" anchor="t" anchorCtr="0" compatLnSpc="1">
            <a:prstTxWarp prst="textNoShape">
              <a:avLst/>
            </a:prstTxWarp>
          </a:bodyPr>
          <a:lstStyle>
            <a:lvl1pPr algn="r">
              <a:defRPr b="0" i="1"/>
            </a:lvl1pPr>
          </a:lstStyle>
          <a:p>
            <a:pPr fontAlgn="base">
              <a:spcBef>
                <a:spcPct val="0"/>
              </a:spcBef>
              <a:spcAft>
                <a:spcPct val="0"/>
              </a:spcAft>
              <a:defRPr/>
            </a:pPr>
            <a:fld id="{A93794D1-8580-4255-A992-67FE6F06F4AE}" type="datetime3">
              <a:rPr lang="en-US" sz="1200">
                <a:solidFill>
                  <a:srgbClr val="009ED5"/>
                </a:solidFill>
              </a:rPr>
              <a:pPr fontAlgn="base">
                <a:spcBef>
                  <a:spcPct val="0"/>
                </a:spcBef>
                <a:spcAft>
                  <a:spcPct val="0"/>
                </a:spcAft>
                <a:defRPr/>
              </a:pPr>
              <a:t>27 September 2016</a:t>
            </a:fld>
            <a:r>
              <a:rPr lang="en-US" sz="1200">
                <a:solidFill>
                  <a:srgbClr val="009ED5"/>
                </a:solidFill>
              </a:rPr>
              <a:t>2 November 2006</a:t>
            </a:r>
          </a:p>
        </p:txBody>
      </p:sp>
      <p:sp>
        <p:nvSpPr>
          <p:cNvPr id="1030" name="Text Box 17"/>
          <p:cNvSpPr txBox="1">
            <a:spLocks noChangeArrowheads="1"/>
          </p:cNvSpPr>
          <p:nvPr/>
        </p:nvSpPr>
        <p:spPr bwMode="auto">
          <a:xfrm>
            <a:off x="61913" y="6584950"/>
            <a:ext cx="981075" cy="306388"/>
          </a:xfrm>
          <a:prstGeom prst="rect">
            <a:avLst/>
          </a:prstGeom>
          <a:noFill/>
          <a:ln w="9525">
            <a:noFill/>
            <a:miter lim="800000"/>
            <a:headEnd/>
            <a:tailEnd/>
          </a:ln>
          <a:effectLst/>
        </p:spPr>
        <p:txBody>
          <a:bodyPr lIns="91433" tIns="45717" rIns="91433" bIns="45717"/>
          <a:lstStyle/>
          <a:p>
            <a:pPr fontAlgn="base">
              <a:spcBef>
                <a:spcPct val="0"/>
              </a:spcBef>
              <a:spcAft>
                <a:spcPct val="0"/>
              </a:spcAft>
              <a:defRPr/>
            </a:pPr>
            <a:fld id="{757D60B1-88B2-4064-A7C6-A1A0DB097CD4}" type="slidenum">
              <a:rPr lang="en-US" sz="1200" i="1">
                <a:solidFill>
                  <a:srgbClr val="009ED5"/>
                </a:solidFill>
              </a:rPr>
              <a:pPr fontAlgn="base">
                <a:spcBef>
                  <a:spcPct val="0"/>
                </a:spcBef>
                <a:spcAft>
                  <a:spcPct val="0"/>
                </a:spcAft>
                <a:defRPr/>
              </a:pPr>
              <a:t>‹#›</a:t>
            </a:fld>
            <a:endParaRPr lang="en-US" sz="1200" i="1">
              <a:solidFill>
                <a:srgbClr val="009ED5"/>
              </a:solidFill>
            </a:endParaRPr>
          </a:p>
        </p:txBody>
      </p:sp>
      <p:sp>
        <p:nvSpPr>
          <p:cNvPr id="1031" name="Text Box 41"/>
          <p:cNvSpPr txBox="1">
            <a:spLocks noChangeArrowheads="1"/>
          </p:cNvSpPr>
          <p:nvPr/>
        </p:nvSpPr>
        <p:spPr bwMode="auto">
          <a:xfrm>
            <a:off x="1544638" y="6586538"/>
            <a:ext cx="5486400" cy="306387"/>
          </a:xfrm>
          <a:prstGeom prst="rect">
            <a:avLst/>
          </a:prstGeom>
          <a:noFill/>
          <a:ln w="9525">
            <a:noFill/>
            <a:miter lim="800000"/>
            <a:headEnd/>
            <a:tailEnd/>
          </a:ln>
          <a:effectLst/>
        </p:spPr>
        <p:txBody>
          <a:bodyPr lIns="91433" tIns="45717" rIns="91433" bIns="45717"/>
          <a:lstStyle/>
          <a:p>
            <a:pPr algn="ctr" fontAlgn="base">
              <a:spcBef>
                <a:spcPct val="0"/>
              </a:spcBef>
              <a:spcAft>
                <a:spcPct val="0"/>
              </a:spcAft>
              <a:defRPr/>
            </a:pPr>
            <a:endParaRPr lang="en-US" sz="1200" i="1">
              <a:solidFill>
                <a:srgbClr val="009ED5"/>
              </a:solidFill>
            </a:endParaRPr>
          </a:p>
        </p:txBody>
      </p:sp>
    </p:spTree>
    <p:extLst>
      <p:ext uri="{BB962C8B-B14F-4D97-AF65-F5344CB8AC3E}">
        <p14:creationId xmlns:p14="http://schemas.microsoft.com/office/powerpoint/2010/main" val="90559868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ransition/>
  <p:txStyles>
    <p:titleStyle>
      <a:lvl1pPr algn="l" rtl="0" eaLnBrk="0" fontAlgn="base" hangingPunct="0">
        <a:spcBef>
          <a:spcPct val="0"/>
        </a:spcBef>
        <a:spcAft>
          <a:spcPct val="0"/>
        </a:spcAft>
        <a:defRPr sz="2200" b="1">
          <a:solidFill>
            <a:srgbClr val="273D84"/>
          </a:solidFill>
          <a:latin typeface="+mj-lt"/>
          <a:ea typeface="+mj-ea"/>
          <a:cs typeface="+mj-cs"/>
        </a:defRPr>
      </a:lvl1pPr>
      <a:lvl2pPr algn="l" rtl="0" eaLnBrk="0" fontAlgn="base" hangingPunct="0">
        <a:spcBef>
          <a:spcPct val="0"/>
        </a:spcBef>
        <a:spcAft>
          <a:spcPct val="0"/>
        </a:spcAft>
        <a:defRPr sz="2200" b="1">
          <a:solidFill>
            <a:srgbClr val="273D84"/>
          </a:solidFill>
          <a:latin typeface="Arial Narrow" pitchFamily="34" charset="0"/>
        </a:defRPr>
      </a:lvl2pPr>
      <a:lvl3pPr algn="l" rtl="0" eaLnBrk="0" fontAlgn="base" hangingPunct="0">
        <a:spcBef>
          <a:spcPct val="0"/>
        </a:spcBef>
        <a:spcAft>
          <a:spcPct val="0"/>
        </a:spcAft>
        <a:defRPr sz="2200" b="1">
          <a:solidFill>
            <a:srgbClr val="273D84"/>
          </a:solidFill>
          <a:latin typeface="Arial Narrow" pitchFamily="34" charset="0"/>
        </a:defRPr>
      </a:lvl3pPr>
      <a:lvl4pPr algn="l" rtl="0" eaLnBrk="0" fontAlgn="base" hangingPunct="0">
        <a:spcBef>
          <a:spcPct val="0"/>
        </a:spcBef>
        <a:spcAft>
          <a:spcPct val="0"/>
        </a:spcAft>
        <a:defRPr sz="2200" b="1">
          <a:solidFill>
            <a:srgbClr val="273D84"/>
          </a:solidFill>
          <a:latin typeface="Arial Narrow" pitchFamily="34" charset="0"/>
        </a:defRPr>
      </a:lvl4pPr>
      <a:lvl5pPr algn="l" rtl="0" eaLnBrk="0" fontAlgn="base" hangingPunct="0">
        <a:spcBef>
          <a:spcPct val="0"/>
        </a:spcBef>
        <a:spcAft>
          <a:spcPct val="0"/>
        </a:spcAft>
        <a:defRPr sz="2200" b="1">
          <a:solidFill>
            <a:srgbClr val="273D84"/>
          </a:solidFill>
          <a:latin typeface="Arial Narrow" pitchFamily="34" charset="0"/>
        </a:defRPr>
      </a:lvl5pPr>
      <a:lvl6pPr marL="457200" algn="l" rtl="0" fontAlgn="base">
        <a:spcBef>
          <a:spcPct val="0"/>
        </a:spcBef>
        <a:spcAft>
          <a:spcPct val="0"/>
        </a:spcAft>
        <a:defRPr sz="2200" b="1">
          <a:solidFill>
            <a:srgbClr val="273D84"/>
          </a:solidFill>
          <a:latin typeface="Arial Narrow" pitchFamily="34" charset="0"/>
        </a:defRPr>
      </a:lvl6pPr>
      <a:lvl7pPr marL="914400" algn="l" rtl="0" fontAlgn="base">
        <a:spcBef>
          <a:spcPct val="0"/>
        </a:spcBef>
        <a:spcAft>
          <a:spcPct val="0"/>
        </a:spcAft>
        <a:defRPr sz="2200" b="1">
          <a:solidFill>
            <a:srgbClr val="273D84"/>
          </a:solidFill>
          <a:latin typeface="Arial Narrow" pitchFamily="34" charset="0"/>
        </a:defRPr>
      </a:lvl7pPr>
      <a:lvl8pPr marL="1371600" algn="l" rtl="0" fontAlgn="base">
        <a:spcBef>
          <a:spcPct val="0"/>
        </a:spcBef>
        <a:spcAft>
          <a:spcPct val="0"/>
        </a:spcAft>
        <a:defRPr sz="2200" b="1">
          <a:solidFill>
            <a:srgbClr val="273D84"/>
          </a:solidFill>
          <a:latin typeface="Arial Narrow" pitchFamily="34" charset="0"/>
        </a:defRPr>
      </a:lvl8pPr>
      <a:lvl9pPr marL="1828800" algn="l" rtl="0" fontAlgn="base">
        <a:spcBef>
          <a:spcPct val="0"/>
        </a:spcBef>
        <a:spcAft>
          <a:spcPct val="0"/>
        </a:spcAft>
        <a:defRPr sz="2200" b="1">
          <a:solidFill>
            <a:srgbClr val="273D84"/>
          </a:solidFill>
          <a:latin typeface="Arial Narrow" pitchFamily="34" charset="0"/>
        </a:defRPr>
      </a:lvl9pPr>
    </p:titleStyle>
    <p:bodyStyle>
      <a:lvl1pPr marL="114300" indent="-114300" algn="l" rtl="0" eaLnBrk="0" fontAlgn="base" hangingPunct="0">
        <a:spcBef>
          <a:spcPct val="20000"/>
        </a:spcBef>
        <a:spcAft>
          <a:spcPct val="0"/>
        </a:spcAft>
        <a:buChar char="•"/>
        <a:defRPr sz="2000" b="1">
          <a:solidFill>
            <a:srgbClr val="003367"/>
          </a:solidFill>
          <a:latin typeface="+mn-lt"/>
          <a:ea typeface="+mn-ea"/>
          <a:cs typeface="+mn-cs"/>
        </a:defRPr>
      </a:lvl1pPr>
      <a:lvl2pPr marL="571500" indent="-114300" algn="l" rtl="0" eaLnBrk="0" fontAlgn="base" hangingPunct="0">
        <a:spcBef>
          <a:spcPct val="20000"/>
        </a:spcBef>
        <a:spcAft>
          <a:spcPct val="0"/>
        </a:spcAft>
        <a:buChar char="–"/>
        <a:defRPr b="1">
          <a:solidFill>
            <a:srgbClr val="003367"/>
          </a:solidFill>
          <a:latin typeface="+mn-lt"/>
        </a:defRPr>
      </a:lvl2pPr>
      <a:lvl3pPr marL="1028700" indent="-114300" algn="l" rtl="0" eaLnBrk="0" fontAlgn="base" hangingPunct="0">
        <a:spcBef>
          <a:spcPct val="20000"/>
        </a:spcBef>
        <a:spcAft>
          <a:spcPct val="0"/>
        </a:spcAft>
        <a:buChar char="•"/>
        <a:defRPr sz="1600">
          <a:solidFill>
            <a:srgbClr val="003367"/>
          </a:solidFill>
          <a:latin typeface="+mn-lt"/>
        </a:defRPr>
      </a:lvl3pPr>
      <a:lvl4pPr marL="1485900" indent="-114300" algn="l" rtl="0" eaLnBrk="0" fontAlgn="base" hangingPunct="0">
        <a:spcBef>
          <a:spcPct val="20000"/>
        </a:spcBef>
        <a:spcAft>
          <a:spcPct val="0"/>
        </a:spcAft>
        <a:buChar char="–"/>
        <a:defRPr sz="1400">
          <a:solidFill>
            <a:srgbClr val="003367"/>
          </a:solidFill>
          <a:latin typeface="+mn-lt"/>
        </a:defRPr>
      </a:lvl4pPr>
      <a:lvl5pPr marL="1943100" indent="-114300" algn="l" rtl="0" eaLnBrk="0" fontAlgn="base" hangingPunct="0">
        <a:spcBef>
          <a:spcPct val="20000"/>
        </a:spcBef>
        <a:spcAft>
          <a:spcPct val="0"/>
        </a:spcAft>
        <a:buChar char="»"/>
        <a:defRPr sz="1400">
          <a:solidFill>
            <a:srgbClr val="003367"/>
          </a:solidFill>
          <a:latin typeface="+mn-lt"/>
        </a:defRPr>
      </a:lvl5pPr>
      <a:lvl6pPr marL="2400300" indent="-114300" algn="l" rtl="0" fontAlgn="base">
        <a:spcBef>
          <a:spcPct val="20000"/>
        </a:spcBef>
        <a:spcAft>
          <a:spcPct val="0"/>
        </a:spcAft>
        <a:buChar char="»"/>
        <a:defRPr sz="1400">
          <a:solidFill>
            <a:srgbClr val="003367"/>
          </a:solidFill>
          <a:latin typeface="+mn-lt"/>
        </a:defRPr>
      </a:lvl6pPr>
      <a:lvl7pPr marL="2857500" indent="-114300" algn="l" rtl="0" fontAlgn="base">
        <a:spcBef>
          <a:spcPct val="20000"/>
        </a:spcBef>
        <a:spcAft>
          <a:spcPct val="0"/>
        </a:spcAft>
        <a:buChar char="»"/>
        <a:defRPr sz="1400">
          <a:solidFill>
            <a:srgbClr val="003367"/>
          </a:solidFill>
          <a:latin typeface="+mn-lt"/>
        </a:defRPr>
      </a:lvl7pPr>
      <a:lvl8pPr marL="3314700" indent="-114300" algn="l" rtl="0" fontAlgn="base">
        <a:spcBef>
          <a:spcPct val="20000"/>
        </a:spcBef>
        <a:spcAft>
          <a:spcPct val="0"/>
        </a:spcAft>
        <a:buChar char="»"/>
        <a:defRPr sz="1400">
          <a:solidFill>
            <a:srgbClr val="003367"/>
          </a:solidFill>
          <a:latin typeface="+mn-lt"/>
        </a:defRPr>
      </a:lvl8pPr>
      <a:lvl9pPr marL="3771900" indent="-114300" algn="l" rtl="0" fontAlgn="base">
        <a:spcBef>
          <a:spcPct val="20000"/>
        </a:spcBef>
        <a:spcAft>
          <a:spcPct val="0"/>
        </a:spcAft>
        <a:buChar char="»"/>
        <a:defRPr sz="1400">
          <a:solidFill>
            <a:srgbClr val="0033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727BA-326D-4010-BBD0-825B0ECD74DE}" type="datetimeFigureOut">
              <a:rPr lang="en-US" smtClean="0">
                <a:solidFill>
                  <a:prstClr val="black">
                    <a:tint val="75000"/>
                  </a:prstClr>
                </a:solidFill>
              </a:rPr>
              <a:pPr/>
              <a:t>9/27/2016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84098-987D-4D7B-BFF6-26035D8441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55875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0" descr="PPTdesign2a"/>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216025" y="177800"/>
            <a:ext cx="7000875" cy="835025"/>
          </a:xfrm>
          <a:prstGeom prst="rect">
            <a:avLst/>
          </a:prstGeom>
          <a:noFill/>
          <a:ln w="9525">
            <a:noFill/>
            <a:miter lim="800000"/>
            <a:headEnd/>
            <a:tailEnd/>
          </a:ln>
        </p:spPr>
        <p:txBody>
          <a:bodyPr vert="horz" wrap="square" lIns="91433" tIns="45717" rIns="91433" bIns="45717"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46113" y="1350963"/>
            <a:ext cx="8091487" cy="4811712"/>
          </a:xfrm>
          <a:prstGeom prst="rect">
            <a:avLst/>
          </a:prstGeom>
          <a:noFill/>
          <a:ln w="9525">
            <a:noFill/>
            <a:miter lim="800000"/>
            <a:headEnd/>
            <a:tailEnd/>
          </a:ln>
        </p:spPr>
        <p:txBody>
          <a:bodyPr vert="horz" wrap="square" lIns="91433" tIns="45717" rIns="91433"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239000" y="6551613"/>
            <a:ext cx="1905000" cy="306387"/>
          </a:xfrm>
          <a:prstGeom prst="rect">
            <a:avLst/>
          </a:prstGeom>
          <a:noFill/>
          <a:ln>
            <a:noFill/>
          </a:ln>
          <a:effectLst/>
          <a:extLst/>
        </p:spPr>
        <p:txBody>
          <a:bodyPr vert="horz" wrap="square" lIns="91433" tIns="45717" rIns="91433" bIns="45717" numCol="1" anchor="t" anchorCtr="0" compatLnSpc="1">
            <a:prstTxWarp prst="textNoShape">
              <a:avLst/>
            </a:prstTxWarp>
          </a:bodyPr>
          <a:lstStyle>
            <a:lvl1pPr algn="r">
              <a:defRPr b="0" i="1"/>
            </a:lvl1pPr>
          </a:lstStyle>
          <a:p>
            <a:pPr fontAlgn="base">
              <a:spcBef>
                <a:spcPct val="0"/>
              </a:spcBef>
              <a:spcAft>
                <a:spcPct val="0"/>
              </a:spcAft>
              <a:defRPr/>
            </a:pPr>
            <a:fld id="{A93794D1-8580-4255-A992-67FE6F06F4AE}" type="datetime3">
              <a:rPr lang="en-US" sz="1200">
                <a:solidFill>
                  <a:srgbClr val="009ED5"/>
                </a:solidFill>
              </a:rPr>
              <a:pPr fontAlgn="base">
                <a:spcBef>
                  <a:spcPct val="0"/>
                </a:spcBef>
                <a:spcAft>
                  <a:spcPct val="0"/>
                </a:spcAft>
                <a:defRPr/>
              </a:pPr>
              <a:t>27 September 2016</a:t>
            </a:fld>
            <a:r>
              <a:rPr lang="en-US" sz="1200">
                <a:solidFill>
                  <a:srgbClr val="009ED5"/>
                </a:solidFill>
              </a:rPr>
              <a:t>2 November 2006</a:t>
            </a:r>
          </a:p>
        </p:txBody>
      </p:sp>
      <p:sp>
        <p:nvSpPr>
          <p:cNvPr id="1030" name="Text Box 17"/>
          <p:cNvSpPr txBox="1">
            <a:spLocks noChangeArrowheads="1"/>
          </p:cNvSpPr>
          <p:nvPr/>
        </p:nvSpPr>
        <p:spPr bwMode="auto">
          <a:xfrm>
            <a:off x="61913" y="6584950"/>
            <a:ext cx="981075" cy="306388"/>
          </a:xfrm>
          <a:prstGeom prst="rect">
            <a:avLst/>
          </a:prstGeom>
          <a:noFill/>
          <a:ln w="9525">
            <a:noFill/>
            <a:miter lim="800000"/>
            <a:headEnd/>
            <a:tailEnd/>
          </a:ln>
          <a:effectLst/>
        </p:spPr>
        <p:txBody>
          <a:bodyPr lIns="91433" tIns="45717" rIns="91433" bIns="45717"/>
          <a:lstStyle/>
          <a:p>
            <a:pPr fontAlgn="base">
              <a:spcBef>
                <a:spcPct val="0"/>
              </a:spcBef>
              <a:spcAft>
                <a:spcPct val="0"/>
              </a:spcAft>
              <a:defRPr/>
            </a:pPr>
            <a:fld id="{757D60B1-88B2-4064-A7C6-A1A0DB097CD4}" type="slidenum">
              <a:rPr lang="en-US" sz="1200" i="1">
                <a:solidFill>
                  <a:srgbClr val="009ED5"/>
                </a:solidFill>
              </a:rPr>
              <a:pPr fontAlgn="base">
                <a:spcBef>
                  <a:spcPct val="0"/>
                </a:spcBef>
                <a:spcAft>
                  <a:spcPct val="0"/>
                </a:spcAft>
                <a:defRPr/>
              </a:pPr>
              <a:t>‹#›</a:t>
            </a:fld>
            <a:endParaRPr lang="en-US" sz="1200" i="1">
              <a:solidFill>
                <a:srgbClr val="009ED5"/>
              </a:solidFill>
            </a:endParaRPr>
          </a:p>
        </p:txBody>
      </p:sp>
      <p:sp>
        <p:nvSpPr>
          <p:cNvPr id="1031" name="Text Box 41"/>
          <p:cNvSpPr txBox="1">
            <a:spLocks noChangeArrowheads="1"/>
          </p:cNvSpPr>
          <p:nvPr/>
        </p:nvSpPr>
        <p:spPr bwMode="auto">
          <a:xfrm>
            <a:off x="1544638" y="6586538"/>
            <a:ext cx="5486400" cy="306387"/>
          </a:xfrm>
          <a:prstGeom prst="rect">
            <a:avLst/>
          </a:prstGeom>
          <a:noFill/>
          <a:ln w="9525">
            <a:noFill/>
            <a:miter lim="800000"/>
            <a:headEnd/>
            <a:tailEnd/>
          </a:ln>
          <a:effectLst/>
        </p:spPr>
        <p:txBody>
          <a:bodyPr lIns="91433" tIns="45717" rIns="91433" bIns="45717"/>
          <a:lstStyle/>
          <a:p>
            <a:pPr algn="ctr" fontAlgn="base">
              <a:spcBef>
                <a:spcPct val="0"/>
              </a:spcBef>
              <a:spcAft>
                <a:spcPct val="0"/>
              </a:spcAft>
              <a:defRPr/>
            </a:pPr>
            <a:endParaRPr lang="en-US" sz="1200" i="1">
              <a:solidFill>
                <a:srgbClr val="009ED5"/>
              </a:solidFill>
            </a:endParaRPr>
          </a:p>
        </p:txBody>
      </p:sp>
    </p:spTree>
    <p:extLst>
      <p:ext uri="{BB962C8B-B14F-4D97-AF65-F5344CB8AC3E}">
        <p14:creationId xmlns:p14="http://schemas.microsoft.com/office/powerpoint/2010/main" val="290518997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ransition/>
  <p:txStyles>
    <p:titleStyle>
      <a:lvl1pPr algn="l" rtl="0" eaLnBrk="0" fontAlgn="base" hangingPunct="0">
        <a:spcBef>
          <a:spcPct val="0"/>
        </a:spcBef>
        <a:spcAft>
          <a:spcPct val="0"/>
        </a:spcAft>
        <a:defRPr sz="2200" b="1">
          <a:solidFill>
            <a:srgbClr val="273D84"/>
          </a:solidFill>
          <a:latin typeface="+mj-lt"/>
          <a:ea typeface="+mj-ea"/>
          <a:cs typeface="+mj-cs"/>
        </a:defRPr>
      </a:lvl1pPr>
      <a:lvl2pPr algn="l" rtl="0" eaLnBrk="0" fontAlgn="base" hangingPunct="0">
        <a:spcBef>
          <a:spcPct val="0"/>
        </a:spcBef>
        <a:spcAft>
          <a:spcPct val="0"/>
        </a:spcAft>
        <a:defRPr sz="2200" b="1">
          <a:solidFill>
            <a:srgbClr val="273D84"/>
          </a:solidFill>
          <a:latin typeface="Arial Narrow" pitchFamily="34" charset="0"/>
        </a:defRPr>
      </a:lvl2pPr>
      <a:lvl3pPr algn="l" rtl="0" eaLnBrk="0" fontAlgn="base" hangingPunct="0">
        <a:spcBef>
          <a:spcPct val="0"/>
        </a:spcBef>
        <a:spcAft>
          <a:spcPct val="0"/>
        </a:spcAft>
        <a:defRPr sz="2200" b="1">
          <a:solidFill>
            <a:srgbClr val="273D84"/>
          </a:solidFill>
          <a:latin typeface="Arial Narrow" pitchFamily="34" charset="0"/>
        </a:defRPr>
      </a:lvl3pPr>
      <a:lvl4pPr algn="l" rtl="0" eaLnBrk="0" fontAlgn="base" hangingPunct="0">
        <a:spcBef>
          <a:spcPct val="0"/>
        </a:spcBef>
        <a:spcAft>
          <a:spcPct val="0"/>
        </a:spcAft>
        <a:defRPr sz="2200" b="1">
          <a:solidFill>
            <a:srgbClr val="273D84"/>
          </a:solidFill>
          <a:latin typeface="Arial Narrow" pitchFamily="34" charset="0"/>
        </a:defRPr>
      </a:lvl4pPr>
      <a:lvl5pPr algn="l" rtl="0" eaLnBrk="0" fontAlgn="base" hangingPunct="0">
        <a:spcBef>
          <a:spcPct val="0"/>
        </a:spcBef>
        <a:spcAft>
          <a:spcPct val="0"/>
        </a:spcAft>
        <a:defRPr sz="2200" b="1">
          <a:solidFill>
            <a:srgbClr val="273D84"/>
          </a:solidFill>
          <a:latin typeface="Arial Narrow" pitchFamily="34" charset="0"/>
        </a:defRPr>
      </a:lvl5pPr>
      <a:lvl6pPr marL="457200" algn="l" rtl="0" fontAlgn="base">
        <a:spcBef>
          <a:spcPct val="0"/>
        </a:spcBef>
        <a:spcAft>
          <a:spcPct val="0"/>
        </a:spcAft>
        <a:defRPr sz="2200" b="1">
          <a:solidFill>
            <a:srgbClr val="273D84"/>
          </a:solidFill>
          <a:latin typeface="Arial Narrow" pitchFamily="34" charset="0"/>
        </a:defRPr>
      </a:lvl6pPr>
      <a:lvl7pPr marL="914400" algn="l" rtl="0" fontAlgn="base">
        <a:spcBef>
          <a:spcPct val="0"/>
        </a:spcBef>
        <a:spcAft>
          <a:spcPct val="0"/>
        </a:spcAft>
        <a:defRPr sz="2200" b="1">
          <a:solidFill>
            <a:srgbClr val="273D84"/>
          </a:solidFill>
          <a:latin typeface="Arial Narrow" pitchFamily="34" charset="0"/>
        </a:defRPr>
      </a:lvl7pPr>
      <a:lvl8pPr marL="1371600" algn="l" rtl="0" fontAlgn="base">
        <a:spcBef>
          <a:spcPct val="0"/>
        </a:spcBef>
        <a:spcAft>
          <a:spcPct val="0"/>
        </a:spcAft>
        <a:defRPr sz="2200" b="1">
          <a:solidFill>
            <a:srgbClr val="273D84"/>
          </a:solidFill>
          <a:latin typeface="Arial Narrow" pitchFamily="34" charset="0"/>
        </a:defRPr>
      </a:lvl8pPr>
      <a:lvl9pPr marL="1828800" algn="l" rtl="0" fontAlgn="base">
        <a:spcBef>
          <a:spcPct val="0"/>
        </a:spcBef>
        <a:spcAft>
          <a:spcPct val="0"/>
        </a:spcAft>
        <a:defRPr sz="2200" b="1">
          <a:solidFill>
            <a:srgbClr val="273D84"/>
          </a:solidFill>
          <a:latin typeface="Arial Narrow" pitchFamily="34" charset="0"/>
        </a:defRPr>
      </a:lvl9pPr>
    </p:titleStyle>
    <p:bodyStyle>
      <a:lvl1pPr marL="114300" indent="-114300" algn="l" rtl="0" eaLnBrk="0" fontAlgn="base" hangingPunct="0">
        <a:spcBef>
          <a:spcPct val="20000"/>
        </a:spcBef>
        <a:spcAft>
          <a:spcPct val="0"/>
        </a:spcAft>
        <a:buChar char="•"/>
        <a:defRPr sz="2000" b="1">
          <a:solidFill>
            <a:srgbClr val="003367"/>
          </a:solidFill>
          <a:latin typeface="+mn-lt"/>
          <a:ea typeface="+mn-ea"/>
          <a:cs typeface="+mn-cs"/>
        </a:defRPr>
      </a:lvl1pPr>
      <a:lvl2pPr marL="571500" indent="-114300" algn="l" rtl="0" eaLnBrk="0" fontAlgn="base" hangingPunct="0">
        <a:spcBef>
          <a:spcPct val="20000"/>
        </a:spcBef>
        <a:spcAft>
          <a:spcPct val="0"/>
        </a:spcAft>
        <a:buChar char="–"/>
        <a:defRPr b="1">
          <a:solidFill>
            <a:srgbClr val="003367"/>
          </a:solidFill>
          <a:latin typeface="+mn-lt"/>
        </a:defRPr>
      </a:lvl2pPr>
      <a:lvl3pPr marL="1028700" indent="-114300" algn="l" rtl="0" eaLnBrk="0" fontAlgn="base" hangingPunct="0">
        <a:spcBef>
          <a:spcPct val="20000"/>
        </a:spcBef>
        <a:spcAft>
          <a:spcPct val="0"/>
        </a:spcAft>
        <a:buChar char="•"/>
        <a:defRPr sz="1600">
          <a:solidFill>
            <a:srgbClr val="003367"/>
          </a:solidFill>
          <a:latin typeface="+mn-lt"/>
        </a:defRPr>
      </a:lvl3pPr>
      <a:lvl4pPr marL="1485900" indent="-114300" algn="l" rtl="0" eaLnBrk="0" fontAlgn="base" hangingPunct="0">
        <a:spcBef>
          <a:spcPct val="20000"/>
        </a:spcBef>
        <a:spcAft>
          <a:spcPct val="0"/>
        </a:spcAft>
        <a:buChar char="–"/>
        <a:defRPr sz="1400">
          <a:solidFill>
            <a:srgbClr val="003367"/>
          </a:solidFill>
          <a:latin typeface="+mn-lt"/>
        </a:defRPr>
      </a:lvl4pPr>
      <a:lvl5pPr marL="1943100" indent="-114300" algn="l" rtl="0" eaLnBrk="0" fontAlgn="base" hangingPunct="0">
        <a:spcBef>
          <a:spcPct val="20000"/>
        </a:spcBef>
        <a:spcAft>
          <a:spcPct val="0"/>
        </a:spcAft>
        <a:buChar char="»"/>
        <a:defRPr sz="1400">
          <a:solidFill>
            <a:srgbClr val="003367"/>
          </a:solidFill>
          <a:latin typeface="+mn-lt"/>
        </a:defRPr>
      </a:lvl5pPr>
      <a:lvl6pPr marL="2400300" indent="-114300" algn="l" rtl="0" fontAlgn="base">
        <a:spcBef>
          <a:spcPct val="20000"/>
        </a:spcBef>
        <a:spcAft>
          <a:spcPct val="0"/>
        </a:spcAft>
        <a:buChar char="»"/>
        <a:defRPr sz="1400">
          <a:solidFill>
            <a:srgbClr val="003367"/>
          </a:solidFill>
          <a:latin typeface="+mn-lt"/>
        </a:defRPr>
      </a:lvl6pPr>
      <a:lvl7pPr marL="2857500" indent="-114300" algn="l" rtl="0" fontAlgn="base">
        <a:spcBef>
          <a:spcPct val="20000"/>
        </a:spcBef>
        <a:spcAft>
          <a:spcPct val="0"/>
        </a:spcAft>
        <a:buChar char="»"/>
        <a:defRPr sz="1400">
          <a:solidFill>
            <a:srgbClr val="003367"/>
          </a:solidFill>
          <a:latin typeface="+mn-lt"/>
        </a:defRPr>
      </a:lvl7pPr>
      <a:lvl8pPr marL="3314700" indent="-114300" algn="l" rtl="0" fontAlgn="base">
        <a:spcBef>
          <a:spcPct val="20000"/>
        </a:spcBef>
        <a:spcAft>
          <a:spcPct val="0"/>
        </a:spcAft>
        <a:buChar char="»"/>
        <a:defRPr sz="1400">
          <a:solidFill>
            <a:srgbClr val="003367"/>
          </a:solidFill>
          <a:latin typeface="+mn-lt"/>
        </a:defRPr>
      </a:lvl8pPr>
      <a:lvl9pPr marL="3771900" indent="-114300" algn="l" rtl="0" fontAlgn="base">
        <a:spcBef>
          <a:spcPct val="20000"/>
        </a:spcBef>
        <a:spcAft>
          <a:spcPct val="0"/>
        </a:spcAft>
        <a:buChar char="»"/>
        <a:defRPr sz="1400">
          <a:solidFill>
            <a:srgbClr val="0033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PPTdesign2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216025" y="177800"/>
            <a:ext cx="70008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702" rIns="91399" bIns="45702"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46113" y="1350963"/>
            <a:ext cx="8091487"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9" tIns="45702" rIns="91399" bIns="457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0373" name="Rectangle 5"/>
          <p:cNvSpPr>
            <a:spLocks noGrp="1" noChangeArrowheads="1"/>
          </p:cNvSpPr>
          <p:nvPr>
            <p:ph type="dt" sz="half" idx="2"/>
          </p:nvPr>
        </p:nvSpPr>
        <p:spPr bwMode="auto">
          <a:xfrm>
            <a:off x="7143750" y="6572250"/>
            <a:ext cx="1905000" cy="306388"/>
          </a:xfrm>
          <a:prstGeom prst="rect">
            <a:avLst/>
          </a:prstGeom>
          <a:noFill/>
          <a:ln w="9525">
            <a:noFill/>
            <a:miter lim="800000"/>
            <a:headEnd/>
            <a:tailEnd/>
          </a:ln>
          <a:effectLst/>
        </p:spPr>
        <p:txBody>
          <a:bodyPr vert="horz" wrap="square" lIns="91399" tIns="45702" rIns="91399" bIns="45702" numCol="1" anchor="t" anchorCtr="0" compatLnSpc="1">
            <a:prstTxWarp prst="textNoShape">
              <a:avLst/>
            </a:prstTxWarp>
          </a:bodyPr>
          <a:lstStyle>
            <a:lvl1pPr algn="r">
              <a:spcBef>
                <a:spcPct val="0"/>
              </a:spcBef>
              <a:defRPr sz="1200">
                <a:solidFill>
                  <a:srgbClr val="000000"/>
                </a:solidFill>
                <a:latin typeface="+mn-lt"/>
                <a:cs typeface="+mn-cs"/>
              </a:defRPr>
            </a:lvl1pPr>
          </a:lstStyle>
          <a:p>
            <a:pPr fontAlgn="base">
              <a:spcAft>
                <a:spcPct val="0"/>
              </a:spcAft>
              <a:defRPr/>
            </a:pPr>
            <a:fld id="{0D5563C7-F558-4C76-9438-490BCF26F68F}" type="datetime1">
              <a:rPr lang="en-US"/>
              <a:pPr fontAlgn="base">
                <a:spcAft>
                  <a:spcPct val="0"/>
                </a:spcAft>
                <a:defRPr/>
              </a:pPr>
              <a:t>9/27/2016</a:t>
            </a:fld>
            <a:endParaRPr lang="en-US" dirty="0"/>
          </a:p>
        </p:txBody>
      </p:sp>
      <p:sp>
        <p:nvSpPr>
          <p:cNvPr id="1030" name="Text Box 6"/>
          <p:cNvSpPr txBox="1">
            <a:spLocks noChangeArrowheads="1"/>
          </p:cNvSpPr>
          <p:nvPr/>
        </p:nvSpPr>
        <p:spPr bwMode="auto">
          <a:xfrm>
            <a:off x="61913" y="6584950"/>
            <a:ext cx="981075" cy="306388"/>
          </a:xfrm>
          <a:prstGeom prst="rect">
            <a:avLst/>
          </a:prstGeom>
          <a:noFill/>
          <a:ln>
            <a:noFill/>
          </a:ln>
          <a:extLst/>
        </p:spPr>
        <p:txBody>
          <a:bodyPr lIns="91399" tIns="45702" rIns="91399" bIns="45702"/>
          <a:lstStyle>
            <a:lvl1pPr eaLnBrk="0" hangingPunct="0">
              <a:defRPr sz="1500">
                <a:solidFill>
                  <a:schemeClr val="tx2"/>
                </a:solidFill>
                <a:latin typeface="Times New Roman" pitchFamily="18" charset="0"/>
              </a:defRPr>
            </a:lvl1pPr>
            <a:lvl2pPr marL="742950" indent="-285750" eaLnBrk="0" hangingPunct="0">
              <a:defRPr sz="1500">
                <a:solidFill>
                  <a:schemeClr val="tx2"/>
                </a:solidFill>
                <a:latin typeface="Times New Roman" pitchFamily="18" charset="0"/>
              </a:defRPr>
            </a:lvl2pPr>
            <a:lvl3pPr marL="1143000" indent="-228600" eaLnBrk="0" hangingPunct="0">
              <a:defRPr sz="1500">
                <a:solidFill>
                  <a:schemeClr val="tx2"/>
                </a:solidFill>
                <a:latin typeface="Times New Roman" pitchFamily="18" charset="0"/>
              </a:defRPr>
            </a:lvl3pPr>
            <a:lvl4pPr marL="1600200" indent="-228600" eaLnBrk="0" hangingPunct="0">
              <a:defRPr sz="1500">
                <a:solidFill>
                  <a:schemeClr val="tx2"/>
                </a:solidFill>
                <a:latin typeface="Times New Roman" pitchFamily="18" charset="0"/>
              </a:defRPr>
            </a:lvl4pPr>
            <a:lvl5pPr marL="2057400" indent="-228600" eaLnBrk="0" hangingPunct="0">
              <a:defRPr sz="1500">
                <a:solidFill>
                  <a:schemeClr val="tx2"/>
                </a:solidFill>
                <a:latin typeface="Times New Roman" pitchFamily="18" charset="0"/>
              </a:defRPr>
            </a:lvl5pPr>
            <a:lvl6pPr marL="2514600" indent="-228600" eaLnBrk="0" fontAlgn="base" hangingPunct="0">
              <a:spcBef>
                <a:spcPct val="0"/>
              </a:spcBef>
              <a:spcAft>
                <a:spcPct val="0"/>
              </a:spcAft>
              <a:defRPr sz="1500">
                <a:solidFill>
                  <a:schemeClr val="tx2"/>
                </a:solidFill>
                <a:latin typeface="Times New Roman" pitchFamily="18" charset="0"/>
              </a:defRPr>
            </a:lvl6pPr>
            <a:lvl7pPr marL="2971800" indent="-228600" eaLnBrk="0" fontAlgn="base" hangingPunct="0">
              <a:spcBef>
                <a:spcPct val="0"/>
              </a:spcBef>
              <a:spcAft>
                <a:spcPct val="0"/>
              </a:spcAft>
              <a:defRPr sz="1500">
                <a:solidFill>
                  <a:schemeClr val="tx2"/>
                </a:solidFill>
                <a:latin typeface="Times New Roman" pitchFamily="18" charset="0"/>
              </a:defRPr>
            </a:lvl7pPr>
            <a:lvl8pPr marL="3429000" indent="-228600" eaLnBrk="0" fontAlgn="base" hangingPunct="0">
              <a:spcBef>
                <a:spcPct val="0"/>
              </a:spcBef>
              <a:spcAft>
                <a:spcPct val="0"/>
              </a:spcAft>
              <a:defRPr sz="1500">
                <a:solidFill>
                  <a:schemeClr val="tx2"/>
                </a:solidFill>
                <a:latin typeface="Times New Roman" pitchFamily="18" charset="0"/>
              </a:defRPr>
            </a:lvl8pPr>
            <a:lvl9pPr marL="3886200" indent="-228600" eaLnBrk="0" fontAlgn="base" hangingPunct="0">
              <a:spcBef>
                <a:spcPct val="0"/>
              </a:spcBef>
              <a:spcAft>
                <a:spcPct val="0"/>
              </a:spcAft>
              <a:defRPr sz="1500">
                <a:solidFill>
                  <a:schemeClr val="tx2"/>
                </a:solidFill>
                <a:latin typeface="Times New Roman" pitchFamily="18" charset="0"/>
              </a:defRPr>
            </a:lvl9pPr>
          </a:lstStyle>
          <a:p>
            <a:pPr eaLnBrk="1" fontAlgn="base" hangingPunct="1">
              <a:spcBef>
                <a:spcPct val="0"/>
              </a:spcBef>
              <a:spcAft>
                <a:spcPct val="0"/>
              </a:spcAft>
              <a:defRPr/>
            </a:pPr>
            <a:fld id="{EF3A1774-94D3-4446-8D12-E6C663BF0119}" type="slidenum">
              <a:rPr lang="en-US" sz="1200" i="1" smtClean="0">
                <a:solidFill>
                  <a:srgbClr val="FFFFFF"/>
                </a:solidFill>
                <a:latin typeface="Arial" charset="0"/>
                <a:cs typeface="Arial" charset="0"/>
              </a:rPr>
              <a:pPr eaLnBrk="1" fontAlgn="base" hangingPunct="1">
                <a:spcBef>
                  <a:spcPct val="0"/>
                </a:spcBef>
                <a:spcAft>
                  <a:spcPct val="0"/>
                </a:spcAft>
                <a:defRPr/>
              </a:pPr>
              <a:t>‹#›</a:t>
            </a:fld>
            <a:endParaRPr lang="en-US" sz="1200" i="1" dirty="0">
              <a:solidFill>
                <a:srgbClr val="FFFFFF"/>
              </a:solidFill>
              <a:latin typeface="Arial" charset="0"/>
              <a:cs typeface="Arial" charset="0"/>
            </a:endParaRPr>
          </a:p>
        </p:txBody>
      </p:sp>
    </p:spTree>
    <p:extLst>
      <p:ext uri="{BB962C8B-B14F-4D97-AF65-F5344CB8AC3E}">
        <p14:creationId xmlns:p14="http://schemas.microsoft.com/office/powerpoint/2010/main" val="210827293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hf hdr="0" ftr="0" dt="0"/>
  <p:txStyles>
    <p:titleStyle>
      <a:lvl1pPr algn="l" rtl="0" eaLnBrk="0" fontAlgn="base" hangingPunct="0">
        <a:spcBef>
          <a:spcPct val="0"/>
        </a:spcBef>
        <a:spcAft>
          <a:spcPct val="0"/>
        </a:spcAft>
        <a:defRPr sz="2200" b="1">
          <a:solidFill>
            <a:srgbClr val="273D84"/>
          </a:solidFill>
          <a:latin typeface="+mj-lt"/>
          <a:ea typeface="+mj-ea"/>
          <a:cs typeface="+mj-cs"/>
        </a:defRPr>
      </a:lvl1pPr>
      <a:lvl2pPr algn="l" rtl="0" eaLnBrk="0" fontAlgn="base" hangingPunct="0">
        <a:spcBef>
          <a:spcPct val="0"/>
        </a:spcBef>
        <a:spcAft>
          <a:spcPct val="0"/>
        </a:spcAft>
        <a:defRPr sz="2200" b="1">
          <a:solidFill>
            <a:srgbClr val="273D84"/>
          </a:solidFill>
          <a:latin typeface="Arial Narrow" pitchFamily="34" charset="0"/>
        </a:defRPr>
      </a:lvl2pPr>
      <a:lvl3pPr algn="l" rtl="0" eaLnBrk="0" fontAlgn="base" hangingPunct="0">
        <a:spcBef>
          <a:spcPct val="0"/>
        </a:spcBef>
        <a:spcAft>
          <a:spcPct val="0"/>
        </a:spcAft>
        <a:defRPr sz="2200" b="1">
          <a:solidFill>
            <a:srgbClr val="273D84"/>
          </a:solidFill>
          <a:latin typeface="Arial Narrow" pitchFamily="34" charset="0"/>
        </a:defRPr>
      </a:lvl3pPr>
      <a:lvl4pPr algn="l" rtl="0" eaLnBrk="0" fontAlgn="base" hangingPunct="0">
        <a:spcBef>
          <a:spcPct val="0"/>
        </a:spcBef>
        <a:spcAft>
          <a:spcPct val="0"/>
        </a:spcAft>
        <a:defRPr sz="2200" b="1">
          <a:solidFill>
            <a:srgbClr val="273D84"/>
          </a:solidFill>
          <a:latin typeface="Arial Narrow" pitchFamily="34" charset="0"/>
        </a:defRPr>
      </a:lvl4pPr>
      <a:lvl5pPr algn="l" rtl="0" eaLnBrk="0" fontAlgn="base" hangingPunct="0">
        <a:spcBef>
          <a:spcPct val="0"/>
        </a:spcBef>
        <a:spcAft>
          <a:spcPct val="0"/>
        </a:spcAft>
        <a:defRPr sz="2200" b="1">
          <a:solidFill>
            <a:srgbClr val="273D84"/>
          </a:solidFill>
          <a:latin typeface="Arial Narrow" pitchFamily="34" charset="0"/>
        </a:defRPr>
      </a:lvl5pPr>
      <a:lvl6pPr marL="457036" algn="l" rtl="0" fontAlgn="base">
        <a:spcBef>
          <a:spcPct val="0"/>
        </a:spcBef>
        <a:spcAft>
          <a:spcPct val="0"/>
        </a:spcAft>
        <a:defRPr sz="2200" b="1">
          <a:solidFill>
            <a:srgbClr val="273D84"/>
          </a:solidFill>
          <a:latin typeface="Arial Narrow" pitchFamily="34" charset="0"/>
        </a:defRPr>
      </a:lvl6pPr>
      <a:lvl7pPr marL="914073" algn="l" rtl="0" fontAlgn="base">
        <a:spcBef>
          <a:spcPct val="0"/>
        </a:spcBef>
        <a:spcAft>
          <a:spcPct val="0"/>
        </a:spcAft>
        <a:defRPr sz="2200" b="1">
          <a:solidFill>
            <a:srgbClr val="273D84"/>
          </a:solidFill>
          <a:latin typeface="Arial Narrow" pitchFamily="34" charset="0"/>
        </a:defRPr>
      </a:lvl7pPr>
      <a:lvl8pPr marL="1371109" algn="l" rtl="0" fontAlgn="base">
        <a:spcBef>
          <a:spcPct val="0"/>
        </a:spcBef>
        <a:spcAft>
          <a:spcPct val="0"/>
        </a:spcAft>
        <a:defRPr sz="2200" b="1">
          <a:solidFill>
            <a:srgbClr val="273D84"/>
          </a:solidFill>
          <a:latin typeface="Arial Narrow" pitchFamily="34" charset="0"/>
        </a:defRPr>
      </a:lvl8pPr>
      <a:lvl9pPr marL="1828145" algn="l" rtl="0" fontAlgn="base">
        <a:spcBef>
          <a:spcPct val="0"/>
        </a:spcBef>
        <a:spcAft>
          <a:spcPct val="0"/>
        </a:spcAft>
        <a:defRPr sz="2200" b="1">
          <a:solidFill>
            <a:srgbClr val="273D84"/>
          </a:solidFill>
          <a:latin typeface="Arial Narrow" pitchFamily="34" charset="0"/>
        </a:defRPr>
      </a:lvl9pPr>
    </p:titleStyle>
    <p:bodyStyle>
      <a:lvl1pPr marL="112713" indent="-112713" algn="l" rtl="0" eaLnBrk="0" fontAlgn="base" hangingPunct="0">
        <a:spcBef>
          <a:spcPct val="20000"/>
        </a:spcBef>
        <a:spcAft>
          <a:spcPct val="0"/>
        </a:spcAft>
        <a:buChar char="•"/>
        <a:defRPr sz="2000" b="1">
          <a:solidFill>
            <a:srgbClr val="003367"/>
          </a:solidFill>
          <a:latin typeface="+mn-lt"/>
          <a:ea typeface="+mn-ea"/>
          <a:cs typeface="+mn-cs"/>
        </a:defRPr>
      </a:lvl1pPr>
      <a:lvl2pPr marL="569913" indent="-112713" algn="l" rtl="0" eaLnBrk="0" fontAlgn="base" hangingPunct="0">
        <a:spcBef>
          <a:spcPct val="20000"/>
        </a:spcBef>
        <a:spcAft>
          <a:spcPct val="0"/>
        </a:spcAft>
        <a:buChar char="–"/>
        <a:defRPr b="1">
          <a:solidFill>
            <a:srgbClr val="003367"/>
          </a:solidFill>
          <a:latin typeface="+mn-lt"/>
        </a:defRPr>
      </a:lvl2pPr>
      <a:lvl3pPr marL="1027113" indent="-112713" algn="l" rtl="0" eaLnBrk="0" fontAlgn="base" hangingPunct="0">
        <a:spcBef>
          <a:spcPct val="20000"/>
        </a:spcBef>
        <a:spcAft>
          <a:spcPct val="0"/>
        </a:spcAft>
        <a:buChar char="•"/>
        <a:defRPr sz="1600">
          <a:solidFill>
            <a:srgbClr val="003367"/>
          </a:solidFill>
          <a:latin typeface="+mn-lt"/>
        </a:defRPr>
      </a:lvl3pPr>
      <a:lvl4pPr marL="1484313" indent="-112713" algn="l" rtl="0" eaLnBrk="0" fontAlgn="base" hangingPunct="0">
        <a:spcBef>
          <a:spcPct val="20000"/>
        </a:spcBef>
        <a:spcAft>
          <a:spcPct val="0"/>
        </a:spcAft>
        <a:buChar char="–"/>
        <a:defRPr sz="1400">
          <a:solidFill>
            <a:srgbClr val="003367"/>
          </a:solidFill>
          <a:latin typeface="+mn-lt"/>
        </a:defRPr>
      </a:lvl4pPr>
      <a:lvl5pPr marL="1941513" indent="-112713" algn="l" rtl="0" eaLnBrk="0" fontAlgn="base" hangingPunct="0">
        <a:spcBef>
          <a:spcPct val="20000"/>
        </a:spcBef>
        <a:spcAft>
          <a:spcPct val="0"/>
        </a:spcAft>
        <a:buChar char="»"/>
        <a:defRPr sz="1400">
          <a:solidFill>
            <a:srgbClr val="003367"/>
          </a:solidFill>
          <a:latin typeface="+mn-lt"/>
        </a:defRPr>
      </a:lvl5pPr>
      <a:lvl6pPr marL="2399440" indent="-114260" algn="l" rtl="0" fontAlgn="base">
        <a:spcBef>
          <a:spcPct val="20000"/>
        </a:spcBef>
        <a:spcAft>
          <a:spcPct val="0"/>
        </a:spcAft>
        <a:buChar char="»"/>
        <a:defRPr sz="1400">
          <a:solidFill>
            <a:srgbClr val="003367"/>
          </a:solidFill>
          <a:latin typeface="+mn-lt"/>
        </a:defRPr>
      </a:lvl6pPr>
      <a:lvl7pPr marL="2856475" indent="-114260" algn="l" rtl="0" fontAlgn="base">
        <a:spcBef>
          <a:spcPct val="20000"/>
        </a:spcBef>
        <a:spcAft>
          <a:spcPct val="0"/>
        </a:spcAft>
        <a:buChar char="»"/>
        <a:defRPr sz="1400">
          <a:solidFill>
            <a:srgbClr val="003367"/>
          </a:solidFill>
          <a:latin typeface="+mn-lt"/>
        </a:defRPr>
      </a:lvl7pPr>
      <a:lvl8pPr marL="3313513" indent="-114260" algn="l" rtl="0" fontAlgn="base">
        <a:spcBef>
          <a:spcPct val="20000"/>
        </a:spcBef>
        <a:spcAft>
          <a:spcPct val="0"/>
        </a:spcAft>
        <a:buChar char="»"/>
        <a:defRPr sz="1400">
          <a:solidFill>
            <a:srgbClr val="003367"/>
          </a:solidFill>
          <a:latin typeface="+mn-lt"/>
        </a:defRPr>
      </a:lvl8pPr>
      <a:lvl9pPr marL="3770549" indent="-114260" algn="l" rtl="0" fontAlgn="base">
        <a:spcBef>
          <a:spcPct val="20000"/>
        </a:spcBef>
        <a:spcAft>
          <a:spcPct val="0"/>
        </a:spcAft>
        <a:buChar char="»"/>
        <a:defRPr sz="1400">
          <a:solidFill>
            <a:srgbClr val="003367"/>
          </a:solidFill>
          <a:latin typeface="+mn-lt"/>
        </a:defRPr>
      </a:lvl9pPr>
    </p:bodyStyle>
    <p:otherStyle>
      <a:defPPr>
        <a:defRPr lang="en-US"/>
      </a:defPPr>
      <a:lvl1pPr marL="0" algn="l" defTabSz="914073" rtl="0" eaLnBrk="1" latinLnBrk="0" hangingPunct="1">
        <a:defRPr sz="1800" kern="1200">
          <a:solidFill>
            <a:schemeClr val="tx1"/>
          </a:solidFill>
          <a:latin typeface="+mn-lt"/>
          <a:ea typeface="+mn-ea"/>
          <a:cs typeface="+mn-cs"/>
        </a:defRPr>
      </a:lvl1pPr>
      <a:lvl2pPr marL="457036" algn="l" defTabSz="914073" rtl="0" eaLnBrk="1" latinLnBrk="0" hangingPunct="1">
        <a:defRPr sz="1800" kern="1200">
          <a:solidFill>
            <a:schemeClr val="tx1"/>
          </a:solidFill>
          <a:latin typeface="+mn-lt"/>
          <a:ea typeface="+mn-ea"/>
          <a:cs typeface="+mn-cs"/>
        </a:defRPr>
      </a:lvl2pPr>
      <a:lvl3pPr marL="914073" algn="l" defTabSz="914073" rtl="0" eaLnBrk="1" latinLnBrk="0" hangingPunct="1">
        <a:defRPr sz="1800" kern="1200">
          <a:solidFill>
            <a:schemeClr val="tx1"/>
          </a:solidFill>
          <a:latin typeface="+mn-lt"/>
          <a:ea typeface="+mn-ea"/>
          <a:cs typeface="+mn-cs"/>
        </a:defRPr>
      </a:lvl3pPr>
      <a:lvl4pPr marL="1371109" algn="l" defTabSz="914073" rtl="0" eaLnBrk="1" latinLnBrk="0" hangingPunct="1">
        <a:defRPr sz="1800" kern="1200">
          <a:solidFill>
            <a:schemeClr val="tx1"/>
          </a:solidFill>
          <a:latin typeface="+mn-lt"/>
          <a:ea typeface="+mn-ea"/>
          <a:cs typeface="+mn-cs"/>
        </a:defRPr>
      </a:lvl4pPr>
      <a:lvl5pPr marL="1828145" algn="l" defTabSz="914073" rtl="0" eaLnBrk="1" latinLnBrk="0" hangingPunct="1">
        <a:defRPr sz="1800" kern="1200">
          <a:solidFill>
            <a:schemeClr val="tx1"/>
          </a:solidFill>
          <a:latin typeface="+mn-lt"/>
          <a:ea typeface="+mn-ea"/>
          <a:cs typeface="+mn-cs"/>
        </a:defRPr>
      </a:lvl5pPr>
      <a:lvl6pPr marL="2285181" algn="l" defTabSz="914073" rtl="0" eaLnBrk="1" latinLnBrk="0" hangingPunct="1">
        <a:defRPr sz="1800" kern="1200">
          <a:solidFill>
            <a:schemeClr val="tx1"/>
          </a:solidFill>
          <a:latin typeface="+mn-lt"/>
          <a:ea typeface="+mn-ea"/>
          <a:cs typeface="+mn-cs"/>
        </a:defRPr>
      </a:lvl6pPr>
      <a:lvl7pPr marL="2742218" algn="l" defTabSz="914073" rtl="0" eaLnBrk="1" latinLnBrk="0" hangingPunct="1">
        <a:defRPr sz="1800" kern="1200">
          <a:solidFill>
            <a:schemeClr val="tx1"/>
          </a:solidFill>
          <a:latin typeface="+mn-lt"/>
          <a:ea typeface="+mn-ea"/>
          <a:cs typeface="+mn-cs"/>
        </a:defRPr>
      </a:lvl7pPr>
      <a:lvl8pPr marL="3199255" algn="l" defTabSz="914073" rtl="0" eaLnBrk="1" latinLnBrk="0" hangingPunct="1">
        <a:defRPr sz="1800" kern="1200">
          <a:solidFill>
            <a:schemeClr val="tx1"/>
          </a:solidFill>
          <a:latin typeface="+mn-lt"/>
          <a:ea typeface="+mn-ea"/>
          <a:cs typeface="+mn-cs"/>
        </a:defRPr>
      </a:lvl8pPr>
      <a:lvl9pPr marL="3656290" algn="l" defTabSz="91407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gif"/><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chart" Target="../charts/chart14.xml"/><Relationship Id="rId1" Type="http://schemas.openxmlformats.org/officeDocument/2006/relationships/slideLayout" Target="../slideLayouts/slideLayout13.xml"/><Relationship Id="rId6" Type="http://schemas.openxmlformats.org/officeDocument/2006/relationships/chart" Target="../charts/chart18.xml"/><Relationship Id="rId5" Type="http://schemas.openxmlformats.org/officeDocument/2006/relationships/chart" Target="../charts/chart17.xml"/><Relationship Id="rId10" Type="http://schemas.openxmlformats.org/officeDocument/2006/relationships/chart" Target="../charts/chart22.xml"/><Relationship Id="rId4" Type="http://schemas.openxmlformats.org/officeDocument/2006/relationships/chart" Target="../charts/chart16.xml"/><Relationship Id="rId9" Type="http://schemas.openxmlformats.org/officeDocument/2006/relationships/chart" Target="../charts/chart21.xml"/></Relationships>
</file>

<file path=ppt/slides/_rels/slide1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3.xml"/><Relationship Id="rId5" Type="http://schemas.openxmlformats.org/officeDocument/2006/relationships/chart" Target="../charts/chart26.xml"/><Relationship Id="rId4" Type="http://schemas.openxmlformats.org/officeDocument/2006/relationships/chart" Target="../charts/chart2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gi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40499" y="4931945"/>
            <a:ext cx="727147" cy="72369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Connector 13"/>
          <p:cNvCxnSpPr/>
          <p:nvPr/>
        </p:nvCxnSpPr>
        <p:spPr>
          <a:xfrm>
            <a:off x="804072" y="4610301"/>
            <a:ext cx="0" cy="136698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45096" y="5293794"/>
            <a:ext cx="2981174"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45009" y="5155730"/>
            <a:ext cx="0" cy="99982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45009" y="4432031"/>
            <a:ext cx="0" cy="99982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075" name="Rectangle 3"/>
          <p:cNvSpPr>
            <a:spLocks noGrp="1" noChangeArrowheads="1"/>
          </p:cNvSpPr>
          <p:nvPr>
            <p:ph type="subTitle" idx="4294967295"/>
          </p:nvPr>
        </p:nvSpPr>
        <p:spPr>
          <a:xfrm>
            <a:off x="6248400" y="5472463"/>
            <a:ext cx="2705100" cy="533400"/>
          </a:xfrm>
          <a:prstGeom prst="rect">
            <a:avLst/>
          </a:prstGeom>
        </p:spPr>
        <p:txBody>
          <a:bodyPr/>
          <a:lstStyle/>
          <a:p>
            <a:pPr marL="0" indent="0" algn="r" eaLnBrk="1" hangingPunct="1">
              <a:spcBef>
                <a:spcPct val="0"/>
              </a:spcBef>
              <a:buNone/>
              <a:defRPr/>
            </a:pPr>
            <a:r>
              <a:rPr lang="en-US" sz="2400" dirty="0">
                <a:solidFill>
                  <a:schemeClr val="tx1">
                    <a:lumMod val="75000"/>
                    <a:lumOff val="25000"/>
                  </a:schemeClr>
                </a:solidFill>
                <a:latin typeface="Arial" pitchFamily="34" charset="0"/>
                <a:ea typeface="+mj-ea"/>
                <a:cs typeface="Arial" pitchFamily="34" charset="0"/>
              </a:rPr>
              <a:t>September 2016</a:t>
            </a:r>
          </a:p>
        </p:txBody>
      </p:sp>
      <p:sp>
        <p:nvSpPr>
          <p:cNvPr id="7171" name="Title 3"/>
          <p:cNvSpPr>
            <a:spLocks noGrp="1"/>
          </p:cNvSpPr>
          <p:nvPr>
            <p:ph type="ctrTitle" idx="4294967295"/>
          </p:nvPr>
        </p:nvSpPr>
        <p:spPr bwMode="auto">
          <a:xfrm>
            <a:off x="2095500" y="3746500"/>
            <a:ext cx="4953000" cy="1143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a:solidFill>
                  <a:srgbClr val="273D85"/>
                </a:solidFill>
                <a:cs typeface="Arial" charset="0"/>
              </a:rPr>
              <a:t> MIDLANT Command Overview</a:t>
            </a:r>
            <a:br>
              <a:rPr lang="en-US" sz="4000" b="1" dirty="0">
                <a:solidFill>
                  <a:srgbClr val="273D85"/>
                </a:solidFill>
                <a:cs typeface="Arial" charset="0"/>
              </a:rPr>
            </a:br>
            <a:endParaRPr lang="en-US" sz="4000" b="1" dirty="0">
              <a:solidFill>
                <a:srgbClr val="273D85"/>
              </a:solidFill>
              <a:cs typeface="Arial" charset="0"/>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11100"/>
          <a:stretch/>
        </p:blipFill>
        <p:spPr>
          <a:xfrm>
            <a:off x="2494652" y="914400"/>
            <a:ext cx="4154697" cy="2260365"/>
          </a:xfrm>
          <a:prstGeom prst="rect">
            <a:avLst/>
          </a:prstGeom>
        </p:spPr>
      </p:pic>
    </p:spTree>
    <p:extLst>
      <p:ext uri="{BB962C8B-B14F-4D97-AF65-F5344CB8AC3E}">
        <p14:creationId xmlns:p14="http://schemas.microsoft.com/office/powerpoint/2010/main" val="320202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1072200134"/>
              </p:ext>
            </p:extLst>
          </p:nvPr>
        </p:nvGraphicFramePr>
        <p:xfrm>
          <a:off x="145211" y="2971800"/>
          <a:ext cx="8616856" cy="1510977"/>
        </p:xfrm>
        <a:graphic>
          <a:graphicData uri="http://schemas.openxmlformats.org/drawingml/2006/table">
            <a:tbl>
              <a:tblPr firstRow="1" bandRow="1">
                <a:tableStyleId>{5C22544A-7EE6-4342-B048-85BDC9FD1C3A}</a:tableStyleId>
              </a:tblPr>
              <a:tblGrid>
                <a:gridCol w="921588">
                  <a:extLst>
                    <a:ext uri="{9D8B030D-6E8A-4147-A177-3AD203B41FA5}">
                      <a16:colId xmlns="" xmlns:a16="http://schemas.microsoft.com/office/drawing/2014/main" val="20000"/>
                    </a:ext>
                  </a:extLst>
                </a:gridCol>
                <a:gridCol w="597434">
                  <a:extLst>
                    <a:ext uri="{9D8B030D-6E8A-4147-A177-3AD203B41FA5}">
                      <a16:colId xmlns="" xmlns:a16="http://schemas.microsoft.com/office/drawing/2014/main" val="20001"/>
                    </a:ext>
                  </a:extLst>
                </a:gridCol>
                <a:gridCol w="2109516">
                  <a:extLst>
                    <a:ext uri="{9D8B030D-6E8A-4147-A177-3AD203B41FA5}">
                      <a16:colId xmlns="" xmlns:a16="http://schemas.microsoft.com/office/drawing/2014/main" val="20002"/>
                    </a:ext>
                  </a:extLst>
                </a:gridCol>
                <a:gridCol w="4988318">
                  <a:extLst>
                    <a:ext uri="{9D8B030D-6E8A-4147-A177-3AD203B41FA5}">
                      <a16:colId xmlns="" xmlns:a16="http://schemas.microsoft.com/office/drawing/2014/main" val="20003"/>
                    </a:ext>
                  </a:extLst>
                </a:gridCol>
              </a:tblGrid>
              <a:tr h="533955">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US" sz="900" b="0" dirty="0">
                          <a:solidFill>
                            <a:schemeClr val="tx1">
                              <a:lumMod val="65000"/>
                              <a:lumOff val="35000"/>
                            </a:schemeClr>
                          </a:solidFill>
                          <a:latin typeface="Arial" panose="020B0604020202020204" pitchFamily="34" charset="0"/>
                          <a:cs typeface="Arial" panose="020B0604020202020204" pitchFamily="34" charset="0"/>
                        </a:rPr>
                        <a:t>103</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Safety &amp;</a:t>
                      </a:r>
                      <a:r>
                        <a:rPr lang="en-US" sz="900" b="0" i="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 Health Program Evaluation</a:t>
                      </a:r>
                      <a:endParaRPr lang="en-US" sz="9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Written</a:t>
                      </a:r>
                      <a:r>
                        <a:rPr lang="en-US" sz="900" b="0" dirty="0">
                          <a:solidFill>
                            <a:schemeClr val="tx1">
                              <a:lumMod val="75000"/>
                              <a:lumOff val="25000"/>
                            </a:schemeClr>
                          </a:solidFill>
                          <a:effectLst/>
                          <a:latin typeface="Arial" panose="020B0604020202020204" pitchFamily="34" charset="0"/>
                          <a:cs typeface="Arial" panose="020B0604020202020204" pitchFamily="34" charset="0"/>
                        </a:rPr>
                        <a:t> procedures are established enabling the installation's personnel, managers, or trained outsiders to evaluate the entire S&amp;HMS annually addressing the four key elements and all the sub-elements of VPP. </a:t>
                      </a:r>
                      <a:endParaRPr lang="en-US" sz="9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 xmlns:a16="http://schemas.microsoft.com/office/drawing/2014/main" val="10000"/>
                  </a:ext>
                </a:extLst>
              </a:tr>
              <a:tr h="533955">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US" sz="900" dirty="0">
                          <a:solidFill>
                            <a:schemeClr val="tx1">
                              <a:lumMod val="75000"/>
                              <a:lumOff val="25000"/>
                            </a:schemeClr>
                          </a:solidFill>
                          <a:latin typeface="Arial" panose="020B0604020202020204" pitchFamily="34" charset="0"/>
                          <a:cs typeface="Arial" panose="020B0604020202020204" pitchFamily="34" charset="0"/>
                        </a:rPr>
                        <a:t>82</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effectLst/>
                          <a:latin typeface="Arial" panose="020B0604020202020204" pitchFamily="34" charset="0"/>
                          <a:cs typeface="Arial" panose="020B0604020202020204" pitchFamily="34" charset="0"/>
                        </a:rPr>
                        <a:t>Hazard</a:t>
                      </a:r>
                      <a:r>
                        <a:rPr lang="en-US" sz="900" baseline="0" dirty="0">
                          <a:solidFill>
                            <a:schemeClr val="tx1">
                              <a:lumMod val="75000"/>
                              <a:lumOff val="25000"/>
                            </a:schemeClr>
                          </a:solidFill>
                          <a:effectLst/>
                          <a:latin typeface="Arial" panose="020B0604020202020204" pitchFamily="34" charset="0"/>
                          <a:cs typeface="Arial" panose="020B0604020202020204" pitchFamily="34" charset="0"/>
                        </a:rPr>
                        <a:t> Analysis of Routine Jobs-Tasks-Processes</a:t>
                      </a:r>
                      <a:endParaRPr lang="en-US" sz="900" dirty="0">
                        <a:solidFill>
                          <a:schemeClr val="tx1">
                            <a:lumMod val="75000"/>
                            <a:lumOff val="25000"/>
                          </a:schemeClr>
                        </a:solidFill>
                        <a:effectLst/>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effectLst/>
                          <a:latin typeface="Arial" panose="020B0604020202020204" pitchFamily="34" charset="0"/>
                          <a:cs typeface="Arial" panose="020B0604020202020204" pitchFamily="34" charset="0"/>
                        </a:rPr>
                        <a:t>Procedures are established for conducting hazard analysis of significant changes for all non-routine tasks, including significant facility, equipment, chemical modification/changes and processes performed less than once a year. </a:t>
                      </a:r>
                    </a:p>
                  </a:txBody>
                  <a:tcPr>
                    <a:solidFill>
                      <a:schemeClr val="bg1">
                        <a:lumMod val="95000"/>
                      </a:schemeClr>
                    </a:solidFill>
                  </a:tcPr>
                </a:tc>
                <a:extLst>
                  <a:ext uri="{0D108BD9-81ED-4DB2-BD59-A6C34878D82A}">
                    <a16:rowId xmlns="" xmlns:a16="http://schemas.microsoft.com/office/drawing/2014/main" val="10001"/>
                  </a:ext>
                </a:extLst>
              </a:tr>
              <a:tr h="443067">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US" sz="900" b="0" dirty="0">
                          <a:solidFill>
                            <a:schemeClr val="tx1">
                              <a:lumMod val="75000"/>
                              <a:lumOff val="25000"/>
                            </a:schemeClr>
                          </a:solidFill>
                          <a:latin typeface="Arial" panose="020B0604020202020204" pitchFamily="34" charset="0"/>
                          <a:cs typeface="Arial" panose="020B0604020202020204" pitchFamily="34" charset="0"/>
                        </a:rPr>
                        <a:t>79</a:t>
                      </a:r>
                    </a:p>
                  </a:txBody>
                  <a:tcPr>
                    <a:solidFill>
                      <a:schemeClr val="bg1">
                        <a:lumMod val="9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effectLst/>
                          <a:latin typeface="Arial" panose="020B0604020202020204" pitchFamily="34" charset="0"/>
                          <a:cs typeface="Arial" panose="020B0604020202020204" pitchFamily="34" charset="0"/>
                        </a:rPr>
                        <a:t>Hazard</a:t>
                      </a:r>
                      <a:r>
                        <a:rPr lang="en-US" sz="900" baseline="0" dirty="0">
                          <a:solidFill>
                            <a:schemeClr val="tx1">
                              <a:lumMod val="75000"/>
                              <a:lumOff val="25000"/>
                            </a:schemeClr>
                          </a:solidFill>
                          <a:effectLst/>
                          <a:latin typeface="Arial" panose="020B0604020202020204" pitchFamily="34" charset="0"/>
                          <a:cs typeface="Arial" panose="020B0604020202020204" pitchFamily="34" charset="0"/>
                        </a:rPr>
                        <a:t> Analysis of Routine Jobs-Tasks-Processes</a:t>
                      </a:r>
                      <a:endParaRPr lang="en-US" sz="900" dirty="0">
                        <a:solidFill>
                          <a:schemeClr val="tx1">
                            <a:lumMod val="75000"/>
                            <a:lumOff val="25000"/>
                          </a:schemeClr>
                        </a:solidFill>
                        <a:effectLst/>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900" dirty="0">
                          <a:solidFill>
                            <a:schemeClr val="tx1">
                              <a:lumMod val="75000"/>
                              <a:lumOff val="25000"/>
                            </a:schemeClr>
                          </a:solidFill>
                          <a:effectLst/>
                          <a:latin typeface="Arial" panose="020B0604020202020204" pitchFamily="34" charset="0"/>
                          <a:cs typeface="Arial" panose="020B0604020202020204" pitchFamily="34" charset="0"/>
                        </a:rPr>
                        <a:t>Pre-use analysis is used when the installation is considering new equipment, chemicals, or facilities. </a:t>
                      </a:r>
                      <a:endParaRPr lang="en-US" sz="9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 xmlns:a16="http://schemas.microsoft.com/office/drawing/2014/main" val="10002"/>
                  </a:ext>
                </a:extLst>
              </a:tr>
            </a:tbl>
          </a:graphicData>
        </a:graphic>
      </p:graphicFrame>
      <p:graphicFrame>
        <p:nvGraphicFramePr>
          <p:cNvPr id="16" name="Chart 15"/>
          <p:cNvGraphicFramePr>
            <a:graphicFrameLocks/>
          </p:cNvGraphicFramePr>
          <p:nvPr>
            <p:extLst>
              <p:ext uri="{D42A27DB-BD31-4B8C-83A1-F6EECF244321}">
                <p14:modId xmlns:p14="http://schemas.microsoft.com/office/powerpoint/2010/main" val="1532721317"/>
              </p:ext>
            </p:extLst>
          </p:nvPr>
        </p:nvGraphicFramePr>
        <p:xfrm>
          <a:off x="148805" y="2868536"/>
          <a:ext cx="1073988" cy="7299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26973302"/>
              </p:ext>
            </p:extLst>
          </p:nvPr>
        </p:nvGraphicFramePr>
        <p:xfrm>
          <a:off x="146648" y="1066801"/>
          <a:ext cx="8685868" cy="1280160"/>
        </p:xfrm>
        <a:graphic>
          <a:graphicData uri="http://schemas.openxmlformats.org/drawingml/2006/table">
            <a:tbl>
              <a:tblPr firstRow="1" bandRow="1">
                <a:tableStyleId>{5C22544A-7EE6-4342-B048-85BDC9FD1C3A}</a:tableStyleId>
              </a:tblPr>
              <a:tblGrid>
                <a:gridCol w="881742">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5137126">
                  <a:extLst>
                    <a:ext uri="{9D8B030D-6E8A-4147-A177-3AD203B41FA5}">
                      <a16:colId xmlns="" xmlns:a16="http://schemas.microsoft.com/office/drawing/2014/main" val="20003"/>
                    </a:ext>
                  </a:extLst>
                </a:gridCol>
              </a:tblGrid>
              <a:tr h="376016">
                <a:tc>
                  <a:txBody>
                    <a:bodyPr/>
                    <a:lstStyle/>
                    <a:p>
                      <a:pPr algn="ctr"/>
                      <a:endParaRPr lang="en-US" sz="1000" b="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US" sz="900" b="0" dirty="0">
                          <a:solidFill>
                            <a:schemeClr val="tx1">
                              <a:lumMod val="50000"/>
                              <a:lumOff val="50000"/>
                            </a:schemeClr>
                          </a:solidFill>
                          <a:latin typeface="Arial" panose="020B0604020202020204" pitchFamily="34" charset="0"/>
                          <a:cs typeface="Arial" panose="020B0604020202020204" pitchFamily="34" charset="0"/>
                        </a:rPr>
                        <a:t>VPP Action ID #</a:t>
                      </a:r>
                    </a:p>
                  </a:txBody>
                  <a:tcPr>
                    <a:solidFill>
                      <a:schemeClr val="bg1">
                        <a:lumMod val="95000"/>
                      </a:schemeClr>
                    </a:solidFill>
                  </a:tcPr>
                </a:tc>
                <a:tc>
                  <a:txBody>
                    <a:bodyPr/>
                    <a:lstStyle/>
                    <a:p>
                      <a:pPr algn="l"/>
                      <a:r>
                        <a:rPr lang="en-US" sz="900" b="0" dirty="0">
                          <a:solidFill>
                            <a:schemeClr val="tx1">
                              <a:lumMod val="50000"/>
                              <a:lumOff val="50000"/>
                            </a:schemeClr>
                          </a:solidFill>
                          <a:latin typeface="Arial" panose="020B0604020202020204" pitchFamily="34" charset="0"/>
                          <a:cs typeface="Arial" panose="020B0604020202020204" pitchFamily="34" charset="0"/>
                        </a:rPr>
                        <a:t>VPP Sub</a:t>
                      </a:r>
                      <a:r>
                        <a:rPr lang="en-US" sz="900" b="0" baseline="0" dirty="0">
                          <a:solidFill>
                            <a:schemeClr val="tx1">
                              <a:lumMod val="50000"/>
                              <a:lumOff val="50000"/>
                            </a:schemeClr>
                          </a:solidFill>
                          <a:latin typeface="Arial" panose="020B0604020202020204" pitchFamily="34" charset="0"/>
                          <a:cs typeface="Arial" panose="020B0604020202020204" pitchFamily="34" charset="0"/>
                        </a:rPr>
                        <a:t> Element </a:t>
                      </a:r>
                      <a:endParaRPr lang="en-US" sz="900" b="0" dirty="0">
                        <a:solidFill>
                          <a:schemeClr val="tx1">
                            <a:lumMod val="50000"/>
                            <a:lumOff val="50000"/>
                          </a:schemeClr>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l"/>
                      <a:r>
                        <a:rPr lang="en-US" sz="900" b="0" dirty="0">
                          <a:solidFill>
                            <a:schemeClr val="tx1">
                              <a:lumMod val="50000"/>
                              <a:lumOff val="50000"/>
                            </a:schemeClr>
                          </a:solidFill>
                          <a:latin typeface="Arial" panose="020B0604020202020204" pitchFamily="34" charset="0"/>
                          <a:cs typeface="Arial" panose="020B0604020202020204" pitchFamily="34" charset="0"/>
                        </a:rPr>
                        <a:t>Action Description</a:t>
                      </a:r>
                    </a:p>
                  </a:txBody>
                  <a:tcPr anchor="ctr">
                    <a:solidFill>
                      <a:schemeClr val="bg1">
                        <a:lumMod val="95000"/>
                      </a:schemeClr>
                    </a:solidFill>
                  </a:tcPr>
                </a:tc>
                <a:extLst>
                  <a:ext uri="{0D108BD9-81ED-4DB2-BD59-A6C34878D82A}">
                    <a16:rowId xmlns="" xmlns:a16="http://schemas.microsoft.com/office/drawing/2014/main" val="10000"/>
                  </a:ext>
                </a:extLst>
              </a:tr>
              <a:tr h="581116">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algn="r"/>
                      <a:r>
                        <a:rPr lang="en-US" sz="900" b="0" dirty="0">
                          <a:solidFill>
                            <a:schemeClr val="tx1">
                              <a:lumMod val="75000"/>
                              <a:lumOff val="25000"/>
                            </a:schemeClr>
                          </a:solidFill>
                          <a:latin typeface="Arial" panose="020B0604020202020204" pitchFamily="34" charset="0"/>
                          <a:cs typeface="Arial" panose="020B0604020202020204" pitchFamily="34" charset="0"/>
                        </a:rPr>
                        <a:t>1</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lumMod val="75000"/>
                              <a:lumOff val="25000"/>
                            </a:schemeClr>
                          </a:solidFill>
                          <a:latin typeface="Arial" panose="020B0604020202020204" pitchFamily="34" charset="0"/>
                          <a:cs typeface="Arial" panose="020B0604020202020204" pitchFamily="34" charset="0"/>
                        </a:rPr>
                        <a:t>Safety &amp; Health Management</a:t>
                      </a:r>
                      <a:r>
                        <a:rPr lang="en-US" sz="900" b="0" baseline="0" dirty="0">
                          <a:solidFill>
                            <a:schemeClr val="tx1">
                              <a:lumMod val="75000"/>
                              <a:lumOff val="25000"/>
                            </a:schemeClr>
                          </a:solidFill>
                          <a:latin typeface="Arial" panose="020B0604020202020204" pitchFamily="34" charset="0"/>
                          <a:cs typeface="Arial" panose="020B0604020202020204" pitchFamily="34" charset="0"/>
                        </a:rPr>
                        <a:t> System: Written Safety and Health Program</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lumMod val="75000"/>
                              <a:lumOff val="25000"/>
                            </a:schemeClr>
                          </a:solidFill>
                          <a:effectLst/>
                          <a:latin typeface="Arial" panose="020B0604020202020204" pitchFamily="34" charset="0"/>
                          <a:cs typeface="Arial" panose="020B0604020202020204" pitchFamily="34" charset="0"/>
                        </a:rPr>
                        <a:t>A basic, written safety and health (S&amp;H) program that is at least minimally effective to address the scope and complexity of the hazards at the installation and incorporates all the VPP elements (Management Leadership and Employee Involvement, Worksite Analysis, Hazard Prevention and Control, and Safety and Health Training) and sub-elements of the program has been developed and signed. </a:t>
                      </a:r>
                      <a:endParaRPr lang="en-US" sz="900" b="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 xmlns:a16="http://schemas.microsoft.com/office/drawing/2014/main" val="10001"/>
                  </a:ext>
                </a:extLst>
              </a:tr>
            </a:tbl>
          </a:graphicData>
        </a:graphic>
      </p:graphicFrame>
      <p:sp>
        <p:nvSpPr>
          <p:cNvPr id="6" name="Rectangle 5"/>
          <p:cNvSpPr/>
          <p:nvPr/>
        </p:nvSpPr>
        <p:spPr>
          <a:xfrm>
            <a:off x="380999" y="1143000"/>
            <a:ext cx="609600" cy="369332"/>
          </a:xfrm>
          <a:prstGeom prst="rect">
            <a:avLst/>
          </a:prstGeom>
        </p:spPr>
        <p:txBody>
          <a:bodyPr wrap="square">
            <a:spAutoFit/>
          </a:bodyPr>
          <a:lstStyle/>
          <a:p>
            <a:pPr algn="r"/>
            <a:r>
              <a:rPr lang="en-US" sz="600" b="1" dirty="0">
                <a:solidFill>
                  <a:srgbClr val="1F497D"/>
                </a:solidFill>
                <a:latin typeface="Arial" panose="020B0604020202020204" pitchFamily="34" charset="0"/>
                <a:cs typeface="Arial" panose="020B0604020202020204" pitchFamily="34" charset="0"/>
              </a:rPr>
              <a:t>Complete</a:t>
            </a:r>
          </a:p>
          <a:p>
            <a:pPr algn="r"/>
            <a:r>
              <a:rPr lang="en-US" sz="600" b="1" dirty="0">
                <a:solidFill>
                  <a:srgbClr val="0198FF"/>
                </a:solidFill>
                <a:latin typeface="Arial" panose="020B0604020202020204" pitchFamily="34" charset="0"/>
                <a:cs typeface="Arial" panose="020B0604020202020204" pitchFamily="34" charset="0"/>
              </a:rPr>
              <a:t>In-Progress</a:t>
            </a:r>
          </a:p>
          <a:p>
            <a:pPr algn="r"/>
            <a:r>
              <a:rPr lang="en-US" sz="600" b="1" dirty="0">
                <a:solidFill>
                  <a:prstClr val="white">
                    <a:lumMod val="50000"/>
                  </a:prstClr>
                </a:solidFill>
                <a:latin typeface="Arial" panose="020B0604020202020204" pitchFamily="34" charset="0"/>
                <a:cs typeface="Arial" panose="020B0604020202020204" pitchFamily="34" charset="0"/>
              </a:rPr>
              <a:t>Not Started</a:t>
            </a:r>
          </a:p>
        </p:txBody>
      </p:sp>
      <p:sp>
        <p:nvSpPr>
          <p:cNvPr id="14" name="Rectangle 13"/>
          <p:cNvSpPr/>
          <p:nvPr/>
        </p:nvSpPr>
        <p:spPr>
          <a:xfrm>
            <a:off x="152400" y="685800"/>
            <a:ext cx="5181600" cy="307777"/>
          </a:xfrm>
          <a:prstGeom prst="rect">
            <a:avLst/>
          </a:prstGeom>
        </p:spPr>
        <p:txBody>
          <a:bodyPr wrap="square">
            <a:spAutoFit/>
          </a:bodyPr>
          <a:lstStyle/>
          <a:p>
            <a:r>
              <a:rPr lang="en-US" sz="1400" b="1" dirty="0">
                <a:solidFill>
                  <a:srgbClr val="1F497D"/>
                </a:solidFill>
                <a:latin typeface="Arial" panose="020B0604020202020204" pitchFamily="34" charset="0"/>
                <a:cs typeface="Arial" panose="020B0604020202020204" pitchFamily="34" charset="0"/>
              </a:rPr>
              <a:t>Category I </a:t>
            </a:r>
            <a:r>
              <a:rPr lang="en-US" sz="1200" dirty="0">
                <a:solidFill>
                  <a:srgbClr val="1F497D"/>
                </a:solidFill>
                <a:latin typeface="Arial" panose="020B0604020202020204" pitchFamily="34" charset="0"/>
                <a:cs typeface="Arial" panose="020B0604020202020204" pitchFamily="34" charset="0"/>
              </a:rPr>
              <a:t>Management Leadership and Employee Involvement</a:t>
            </a:r>
          </a:p>
        </p:txBody>
      </p:sp>
      <p:sp>
        <p:nvSpPr>
          <p:cNvPr id="9" name="Rectangle 8"/>
          <p:cNvSpPr/>
          <p:nvPr/>
        </p:nvSpPr>
        <p:spPr>
          <a:xfrm>
            <a:off x="152400" y="2513111"/>
            <a:ext cx="4572000" cy="307777"/>
          </a:xfrm>
          <a:prstGeom prst="rect">
            <a:avLst/>
          </a:prstGeom>
        </p:spPr>
        <p:txBody>
          <a:bodyPr>
            <a:spAutoFit/>
          </a:bodyPr>
          <a:lstStyle/>
          <a:p>
            <a:r>
              <a:rPr lang="en-US" sz="1400" b="1" dirty="0">
                <a:solidFill>
                  <a:srgbClr val="1F497D"/>
                </a:solidFill>
                <a:latin typeface="Arial" panose="020B0604020202020204" pitchFamily="34" charset="0"/>
                <a:cs typeface="Arial" panose="020B0604020202020204" pitchFamily="34" charset="0"/>
              </a:rPr>
              <a:t>Category II </a:t>
            </a:r>
            <a:r>
              <a:rPr lang="en-US" sz="1200" dirty="0">
                <a:solidFill>
                  <a:srgbClr val="1F497D"/>
                </a:solidFill>
                <a:latin typeface="Arial" panose="020B0604020202020204" pitchFamily="34" charset="0"/>
                <a:cs typeface="Arial" panose="020B0604020202020204" pitchFamily="34" charset="0"/>
              </a:rPr>
              <a:t>Worksite Analysis</a:t>
            </a:r>
          </a:p>
        </p:txBody>
      </p:sp>
      <p:cxnSp>
        <p:nvCxnSpPr>
          <p:cNvPr id="11" name="Straight Connector 10"/>
          <p:cNvCxnSpPr/>
          <p:nvPr/>
        </p:nvCxnSpPr>
        <p:spPr>
          <a:xfrm>
            <a:off x="159589" y="2836906"/>
            <a:ext cx="5303520" cy="0"/>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993577"/>
            <a:ext cx="5303520" cy="0"/>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p:cNvGraphicFramePr>
            <a:graphicFrameLocks/>
          </p:cNvGraphicFramePr>
          <p:nvPr>
            <p:extLst>
              <p:ext uri="{D42A27DB-BD31-4B8C-83A1-F6EECF244321}">
                <p14:modId xmlns:p14="http://schemas.microsoft.com/office/powerpoint/2010/main" val="41996128"/>
              </p:ext>
            </p:extLst>
          </p:nvPr>
        </p:nvGraphicFramePr>
        <p:xfrm>
          <a:off x="221455" y="3429000"/>
          <a:ext cx="928688" cy="7127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3945449421"/>
              </p:ext>
            </p:extLst>
          </p:nvPr>
        </p:nvGraphicFramePr>
        <p:xfrm>
          <a:off x="221455" y="3962400"/>
          <a:ext cx="928688" cy="663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p:cNvGraphicFramePr>
          <p:nvPr>
            <p:extLst>
              <p:ext uri="{D42A27DB-BD31-4B8C-83A1-F6EECF244321}">
                <p14:modId xmlns:p14="http://schemas.microsoft.com/office/powerpoint/2010/main" val="2910474681"/>
              </p:ext>
            </p:extLst>
          </p:nvPr>
        </p:nvGraphicFramePr>
        <p:xfrm>
          <a:off x="115019" y="1549713"/>
          <a:ext cx="1073988" cy="729948"/>
        </p:xfrm>
        <a:graphic>
          <a:graphicData uri="http://schemas.openxmlformats.org/drawingml/2006/chart">
            <c:chart xmlns:c="http://schemas.openxmlformats.org/drawingml/2006/chart" xmlns:r="http://schemas.openxmlformats.org/officeDocument/2006/relationships" r:id="rId5"/>
          </a:graphicData>
        </a:graphic>
      </p:graphicFrame>
      <p:sp>
        <p:nvSpPr>
          <p:cNvPr id="25" name="Rectangle 24"/>
          <p:cNvSpPr/>
          <p:nvPr/>
        </p:nvSpPr>
        <p:spPr>
          <a:xfrm>
            <a:off x="152400" y="4639472"/>
            <a:ext cx="5181600" cy="307777"/>
          </a:xfrm>
          <a:prstGeom prst="rect">
            <a:avLst/>
          </a:prstGeom>
        </p:spPr>
        <p:txBody>
          <a:bodyPr wrap="square">
            <a:spAutoFit/>
          </a:bodyPr>
          <a:lstStyle/>
          <a:p>
            <a:pPr lvl="0"/>
            <a:r>
              <a:rPr lang="en-US" sz="1400" b="1" dirty="0">
                <a:solidFill>
                  <a:srgbClr val="1F497D"/>
                </a:solidFill>
                <a:latin typeface="Arial" panose="020B0604020202020204" pitchFamily="34" charset="0"/>
                <a:cs typeface="Arial" panose="020B0604020202020204" pitchFamily="34" charset="0"/>
              </a:rPr>
              <a:t>Category IV </a:t>
            </a:r>
            <a:r>
              <a:rPr lang="en-US" sz="1200" dirty="0">
                <a:solidFill>
                  <a:srgbClr val="1F497D"/>
                </a:solidFill>
                <a:latin typeface="Arial" panose="020B0604020202020204" pitchFamily="34" charset="0"/>
                <a:cs typeface="Arial" panose="020B0604020202020204" pitchFamily="34" charset="0"/>
              </a:rPr>
              <a:t>Safety and Health Training</a:t>
            </a:r>
          </a:p>
        </p:txBody>
      </p:sp>
      <p:cxnSp>
        <p:nvCxnSpPr>
          <p:cNvPr id="26" name="Straight Connector 25"/>
          <p:cNvCxnSpPr/>
          <p:nvPr/>
        </p:nvCxnSpPr>
        <p:spPr>
          <a:xfrm>
            <a:off x="152400" y="4947249"/>
            <a:ext cx="5303520" cy="0"/>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graphicFrame>
        <p:nvGraphicFramePr>
          <p:cNvPr id="28" name="Table 27"/>
          <p:cNvGraphicFramePr>
            <a:graphicFrameLocks noGrp="1"/>
          </p:cNvGraphicFramePr>
          <p:nvPr>
            <p:extLst>
              <p:ext uri="{D42A27DB-BD31-4B8C-83A1-F6EECF244321}">
                <p14:modId xmlns:p14="http://schemas.microsoft.com/office/powerpoint/2010/main" val="3495799770"/>
              </p:ext>
            </p:extLst>
          </p:nvPr>
        </p:nvGraphicFramePr>
        <p:xfrm>
          <a:off x="146648" y="5105400"/>
          <a:ext cx="8685867" cy="533400"/>
        </p:xfrm>
        <a:graphic>
          <a:graphicData uri="http://schemas.openxmlformats.org/drawingml/2006/table">
            <a:tbl>
              <a:tblPr firstRow="1" bandRow="1">
                <a:tableStyleId>{5C22544A-7EE6-4342-B048-85BDC9FD1C3A}</a:tableStyleId>
              </a:tblPr>
              <a:tblGrid>
                <a:gridCol w="994913">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1708302">
                  <a:extLst>
                    <a:ext uri="{9D8B030D-6E8A-4147-A177-3AD203B41FA5}">
                      <a16:colId xmlns="" xmlns:a16="http://schemas.microsoft.com/office/drawing/2014/main" val="20002"/>
                    </a:ext>
                  </a:extLst>
                </a:gridCol>
                <a:gridCol w="5373052">
                  <a:extLst>
                    <a:ext uri="{9D8B030D-6E8A-4147-A177-3AD203B41FA5}">
                      <a16:colId xmlns="" xmlns:a16="http://schemas.microsoft.com/office/drawing/2014/main" val="20003"/>
                    </a:ext>
                  </a:extLst>
                </a:gridCol>
              </a:tblGrid>
              <a:tr h="533400">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algn="r" defTabSz="914400" rtl="0" eaLnBrk="1" latinLnBrk="0" hangingPunct="1"/>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202</a:t>
                      </a:r>
                    </a:p>
                  </a:txBody>
                  <a:tcPr>
                    <a:solidFill>
                      <a:schemeClr val="bg1">
                        <a:lumMod val="95000"/>
                      </a:schemeClr>
                    </a:solidFill>
                  </a:tcPr>
                </a:tc>
                <a:tc>
                  <a:txBody>
                    <a:bodyPr/>
                    <a:lstStyle/>
                    <a:p>
                      <a:pPr marL="0" algn="l" defTabSz="914400" rtl="0" eaLnBrk="1" latinLnBrk="0" hangingPunct="1"/>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Managers &amp; Supervisors</a:t>
                      </a:r>
                    </a:p>
                  </a:txBody>
                  <a:tcPr>
                    <a:solidFill>
                      <a:schemeClr val="bg1">
                        <a:lumMod val="95000"/>
                      </a:schemeClr>
                    </a:solidFill>
                  </a:tcPr>
                </a:tc>
                <a:tc>
                  <a:txBody>
                    <a:bodyPr/>
                    <a:lstStyle/>
                    <a:p>
                      <a:pPr marL="0" algn="l" defTabSz="914400" rtl="0" eaLnBrk="1" latinLnBrk="0" hangingPunct="1"/>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Managers and supervisors receive training on methods for changing workplace S&amp;H attitudes and practices and how to address necessary changes. </a:t>
                      </a:r>
                    </a:p>
                  </a:txBody>
                  <a:tcPr>
                    <a:solidFill>
                      <a:schemeClr val="bg1">
                        <a:lumMod val="95000"/>
                      </a:schemeClr>
                    </a:solidFill>
                  </a:tcPr>
                </a:tc>
                <a:extLst>
                  <a:ext uri="{0D108BD9-81ED-4DB2-BD59-A6C34878D82A}">
                    <a16:rowId xmlns="" xmlns:a16="http://schemas.microsoft.com/office/drawing/2014/main" val="10000"/>
                  </a:ext>
                </a:extLst>
              </a:tr>
            </a:tbl>
          </a:graphicData>
        </a:graphic>
      </p:graphicFrame>
      <p:graphicFrame>
        <p:nvGraphicFramePr>
          <p:cNvPr id="29" name="Chart 28"/>
          <p:cNvGraphicFramePr>
            <a:graphicFrameLocks/>
          </p:cNvGraphicFramePr>
          <p:nvPr>
            <p:extLst>
              <p:ext uri="{D42A27DB-BD31-4B8C-83A1-F6EECF244321}">
                <p14:modId xmlns:p14="http://schemas.microsoft.com/office/powerpoint/2010/main" val="2539903285"/>
              </p:ext>
            </p:extLst>
          </p:nvPr>
        </p:nvGraphicFramePr>
        <p:xfrm>
          <a:off x="208471" y="5029200"/>
          <a:ext cx="914400" cy="685800"/>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p:cNvSpPr/>
          <p:nvPr/>
        </p:nvSpPr>
        <p:spPr>
          <a:xfrm>
            <a:off x="145210" y="109284"/>
            <a:ext cx="7322389" cy="307777"/>
          </a:xfrm>
          <a:prstGeom prst="rect">
            <a:avLst/>
          </a:prstGeom>
        </p:spPr>
        <p:txBody>
          <a:bodyPr wrap="square">
            <a:spAutoFit/>
          </a:bodyPr>
          <a:lstStyle/>
          <a:p>
            <a:r>
              <a:rPr lang="en-US" sz="1400" b="1" dirty="0">
                <a:solidFill>
                  <a:srgbClr val="1F497D"/>
                </a:solidFill>
                <a:latin typeface="Arial" panose="020B0604020202020204" pitchFamily="34" charset="0"/>
                <a:cs typeface="Arial" panose="020B0604020202020204" pitchFamily="34" charset="0"/>
              </a:rPr>
              <a:t>These stage 1 actions are pending completion by more than half the sites.</a:t>
            </a:r>
            <a:endParaRPr lang="en-US" sz="1200"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85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7467600" y="6445679"/>
            <a:ext cx="1558594" cy="336121"/>
            <a:chOff x="7467600" y="6445679"/>
            <a:chExt cx="1558594" cy="336121"/>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0341" t="9137" r="10165" b="23506"/>
            <a:stretch/>
          </p:blipFill>
          <p:spPr>
            <a:xfrm>
              <a:off x="8700825" y="6445679"/>
              <a:ext cx="325369" cy="330828"/>
            </a:xfrm>
            <a:prstGeom prst="rect">
              <a:avLst/>
            </a:prstGeom>
          </p:spPr>
        </p:pic>
        <p:sp>
          <p:nvSpPr>
            <p:cNvPr id="28" name="TextBox 27"/>
            <p:cNvSpPr txBox="1"/>
            <p:nvPr/>
          </p:nvSpPr>
          <p:spPr>
            <a:xfrm>
              <a:off x="7467600" y="6535579"/>
              <a:ext cx="1295400" cy="246221"/>
            </a:xfrm>
            <a:prstGeom prst="rect">
              <a:avLst/>
            </a:prstGeom>
            <a:noFill/>
            <a:ln>
              <a:noFill/>
            </a:ln>
          </p:spPr>
          <p:txBody>
            <a:bodyPr wrap="square" rtlCol="0">
              <a:spAutoFit/>
            </a:bodyPr>
            <a:lstStyle/>
            <a:p>
              <a:pPr algn="r"/>
              <a:r>
                <a:rPr lang="en-US" sz="1000" i="1" kern="0" dirty="0">
                  <a:solidFill>
                    <a:prstClr val="white">
                      <a:lumMod val="50000"/>
                    </a:prstClr>
                  </a:solidFill>
                  <a:latin typeface="Arial"/>
                </a:rPr>
                <a:t>MIDLANT</a:t>
              </a:r>
            </a:p>
          </p:txBody>
        </p:sp>
        <p:cxnSp>
          <p:nvCxnSpPr>
            <p:cNvPr id="29" name="Straight Connector 28"/>
            <p:cNvCxnSpPr/>
            <p:nvPr/>
          </p:nvCxnSpPr>
          <p:spPr>
            <a:xfrm flipH="1">
              <a:off x="7924800" y="6705600"/>
              <a:ext cx="1014551" cy="0"/>
            </a:xfrm>
            <a:prstGeom prst="line">
              <a:avLst/>
            </a:prstGeom>
            <a:noFill/>
            <a:ln w="9525" cap="flat" cmpd="sng" algn="ctr">
              <a:solidFill>
                <a:srgbClr val="FFFF00"/>
              </a:solidFill>
              <a:prstDash val="solid"/>
            </a:ln>
            <a:effectLst/>
          </p:spPr>
        </p:cxnSp>
      </p:grpSp>
      <p:graphicFrame>
        <p:nvGraphicFramePr>
          <p:cNvPr id="31" name="Content Placeholder 3"/>
          <p:cNvGraphicFramePr>
            <a:graphicFrameLocks/>
          </p:cNvGraphicFramePr>
          <p:nvPr>
            <p:extLst>
              <p:ext uri="{D42A27DB-BD31-4B8C-83A1-F6EECF244321}">
                <p14:modId xmlns:p14="http://schemas.microsoft.com/office/powerpoint/2010/main" val="961304264"/>
              </p:ext>
            </p:extLst>
          </p:nvPr>
        </p:nvGraphicFramePr>
        <p:xfrm>
          <a:off x="4038600" y="0"/>
          <a:ext cx="5834744" cy="42609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p:cNvGrpSpPr/>
          <p:nvPr/>
        </p:nvGrpSpPr>
        <p:grpSpPr>
          <a:xfrm>
            <a:off x="1" y="4227179"/>
            <a:ext cx="7086600" cy="2308400"/>
            <a:chOff x="0" y="3668888"/>
            <a:chExt cx="7086600" cy="2308400"/>
          </a:xfrm>
        </p:grpSpPr>
        <p:sp>
          <p:nvSpPr>
            <p:cNvPr id="11" name="Oval 10"/>
            <p:cNvSpPr/>
            <p:nvPr/>
          </p:nvSpPr>
          <p:spPr>
            <a:xfrm>
              <a:off x="440499" y="4931945"/>
              <a:ext cx="727147" cy="72369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p:nvCxnSpPr>
          <p:spPr>
            <a:xfrm>
              <a:off x="804072" y="4610301"/>
              <a:ext cx="0" cy="136698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45096" y="5293794"/>
              <a:ext cx="2981174"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45009" y="5155730"/>
              <a:ext cx="0" cy="99982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45009" y="4432031"/>
              <a:ext cx="0" cy="99982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0" y="3668888"/>
              <a:ext cx="7086600" cy="1986756"/>
            </a:xfrm>
            <a:prstGeom prst="rect">
              <a:avLst/>
            </a:prstGeom>
            <a:solidFill>
              <a:srgbClr val="1F497D">
                <a:alpha val="76863"/>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FFFF"/>
                  </a:solidFill>
                  <a:effectLst>
                    <a:outerShdw blurRad="38100" dist="38100" dir="2700000" algn="tl">
                      <a:srgbClr val="000000">
                        <a:alpha val="43137"/>
                      </a:srgbClr>
                    </a:outerShdw>
                  </a:effectLst>
                  <a:latin typeface="Arial"/>
                </a:rPr>
                <a:t/>
              </a:r>
              <a:br>
                <a:rPr lang="en-US" sz="2800" dirty="0">
                  <a:solidFill>
                    <a:srgbClr val="FFFFFF"/>
                  </a:solidFill>
                  <a:effectLst>
                    <a:outerShdw blurRad="38100" dist="38100" dir="2700000" algn="tl">
                      <a:srgbClr val="000000">
                        <a:alpha val="43137"/>
                      </a:srgbClr>
                    </a:outerShdw>
                  </a:effectLst>
                  <a:latin typeface="Arial"/>
                </a:rPr>
              </a:br>
              <a:r>
                <a:rPr lang="en-US" sz="2800" dirty="0">
                  <a:solidFill>
                    <a:srgbClr val="FFFFFF"/>
                  </a:solidFill>
                  <a:effectLst>
                    <a:outerShdw blurRad="38100" dist="38100" dir="2700000" algn="tl">
                      <a:srgbClr val="000000">
                        <a:alpha val="43137"/>
                      </a:srgbClr>
                    </a:outerShdw>
                  </a:effectLst>
                  <a:latin typeface="Arial"/>
                </a:rPr>
                <a:t/>
              </a:r>
              <a:br>
                <a:rPr lang="en-US" sz="2800" dirty="0">
                  <a:solidFill>
                    <a:srgbClr val="FFFFFF"/>
                  </a:solidFill>
                  <a:effectLst>
                    <a:outerShdw blurRad="38100" dist="38100" dir="2700000" algn="tl">
                      <a:srgbClr val="000000">
                        <a:alpha val="43137"/>
                      </a:srgbClr>
                    </a:outerShdw>
                  </a:effectLst>
                  <a:latin typeface="Arial"/>
                </a:rPr>
              </a:br>
              <a:r>
                <a:rPr lang="en-US" sz="2800" dirty="0">
                  <a:solidFill>
                    <a:srgbClr val="FFFFFF"/>
                  </a:solidFill>
                  <a:effectLst>
                    <a:outerShdw blurRad="38100" dist="38100" dir="2700000" algn="tl">
                      <a:srgbClr val="000000">
                        <a:alpha val="43137"/>
                      </a:srgbClr>
                    </a:outerShdw>
                  </a:effectLst>
                  <a:latin typeface="Arial"/>
                </a:rPr>
                <a:t/>
              </a:r>
              <a:br>
                <a:rPr lang="en-US" sz="2800" dirty="0">
                  <a:solidFill>
                    <a:srgbClr val="FFFFFF"/>
                  </a:solidFill>
                  <a:effectLst>
                    <a:outerShdw blurRad="38100" dist="38100" dir="2700000" algn="tl">
                      <a:srgbClr val="000000">
                        <a:alpha val="43137"/>
                      </a:srgbClr>
                    </a:outerShdw>
                  </a:effectLst>
                  <a:latin typeface="Arial"/>
                </a:rPr>
              </a:br>
              <a:endParaRPr lang="en-US" sz="2800" dirty="0">
                <a:solidFill>
                  <a:srgbClr val="FFFFFF"/>
                </a:solidFill>
                <a:effectLst>
                  <a:outerShdw blurRad="38100" dist="38100" dir="2700000" algn="tl">
                    <a:srgbClr val="000000">
                      <a:alpha val="43137"/>
                    </a:srgbClr>
                  </a:outerShdw>
                </a:effectLst>
                <a:latin typeface="Arial"/>
              </a:endParaRPr>
            </a:p>
          </p:txBody>
        </p:sp>
        <p:sp>
          <p:nvSpPr>
            <p:cNvPr id="17" name="Oval 16"/>
            <p:cNvSpPr/>
            <p:nvPr/>
          </p:nvSpPr>
          <p:spPr>
            <a:xfrm>
              <a:off x="1099477" y="4436444"/>
              <a:ext cx="727147" cy="723699"/>
            </a:xfrm>
            <a:prstGeom prst="ellipse">
              <a:avLst/>
            </a:prstGeom>
            <a:noFill/>
            <a:ln w="28575" cap="flat" cmpd="sng" algn="ctr">
              <a:solidFill>
                <a:srgbClr val="FFC000"/>
              </a:solidFill>
              <a:prstDash val="solid"/>
            </a:ln>
            <a:effectLst/>
          </p:spPr>
          <p:txBody>
            <a:bodyPr rtlCol="0" anchor="ctr"/>
            <a:lstStyle/>
            <a:p>
              <a:pPr algn="ctr"/>
              <a:endParaRPr lang="en-US" sz="2800" kern="0" dirty="0">
                <a:solidFill>
                  <a:srgbClr val="FFFFFF"/>
                </a:solidFill>
                <a:latin typeface="Times New Roman"/>
              </a:endParaRPr>
            </a:p>
          </p:txBody>
        </p:sp>
        <p:cxnSp>
          <p:nvCxnSpPr>
            <p:cNvPr id="18" name="Straight Connector 17"/>
            <p:cNvCxnSpPr/>
            <p:nvPr/>
          </p:nvCxnSpPr>
          <p:spPr>
            <a:xfrm>
              <a:off x="1463050" y="4114800"/>
              <a:ext cx="0" cy="1366987"/>
            </a:xfrm>
            <a:prstGeom prst="line">
              <a:avLst/>
            </a:prstGeom>
            <a:noFill/>
            <a:ln w="28575" cap="flat" cmpd="sng" algn="ctr">
              <a:solidFill>
                <a:srgbClr val="FFC000"/>
              </a:solidFill>
              <a:prstDash val="solid"/>
            </a:ln>
            <a:effectLst/>
          </p:spPr>
        </p:cxnSp>
        <p:cxnSp>
          <p:nvCxnSpPr>
            <p:cNvPr id="19" name="Straight Connector 18"/>
            <p:cNvCxnSpPr/>
            <p:nvPr/>
          </p:nvCxnSpPr>
          <p:spPr>
            <a:xfrm flipH="1">
              <a:off x="804074" y="4798294"/>
              <a:ext cx="5901526" cy="0"/>
            </a:xfrm>
            <a:prstGeom prst="line">
              <a:avLst/>
            </a:prstGeom>
            <a:noFill/>
            <a:ln w="28575" cap="flat" cmpd="sng" algn="ctr">
              <a:solidFill>
                <a:srgbClr val="FFC000"/>
              </a:solidFill>
              <a:prstDash val="solid"/>
            </a:ln>
            <a:effectLst/>
          </p:spPr>
        </p:cxnSp>
        <p:cxnSp>
          <p:nvCxnSpPr>
            <p:cNvPr id="20" name="Straight Connector 19"/>
            <p:cNvCxnSpPr/>
            <p:nvPr/>
          </p:nvCxnSpPr>
          <p:spPr>
            <a:xfrm rot="5400000">
              <a:off x="1303987" y="4660229"/>
              <a:ext cx="0" cy="999828"/>
            </a:xfrm>
            <a:prstGeom prst="line">
              <a:avLst/>
            </a:prstGeom>
            <a:noFill/>
            <a:ln w="28575" cap="flat" cmpd="sng" algn="ctr">
              <a:solidFill>
                <a:srgbClr val="FFC000"/>
              </a:solidFill>
              <a:prstDash val="solid"/>
            </a:ln>
            <a:effectLst/>
          </p:spPr>
        </p:cxnSp>
        <p:cxnSp>
          <p:nvCxnSpPr>
            <p:cNvPr id="21" name="Straight Connector 20"/>
            <p:cNvCxnSpPr/>
            <p:nvPr/>
          </p:nvCxnSpPr>
          <p:spPr>
            <a:xfrm rot="5400000">
              <a:off x="1303987" y="3936530"/>
              <a:ext cx="0" cy="999828"/>
            </a:xfrm>
            <a:prstGeom prst="line">
              <a:avLst/>
            </a:prstGeom>
            <a:noFill/>
            <a:ln w="28575" cap="flat" cmpd="sng" algn="ctr">
              <a:solidFill>
                <a:srgbClr val="FFC000"/>
              </a:solidFill>
              <a:prstDash val="solid"/>
            </a:ln>
            <a:effectLst/>
          </p:spPr>
        </p:cxnSp>
        <p:sp>
          <p:nvSpPr>
            <p:cNvPr id="22" name="Rectangle 21"/>
            <p:cNvSpPr/>
            <p:nvPr/>
          </p:nvSpPr>
          <p:spPr>
            <a:xfrm>
              <a:off x="1968759" y="3957891"/>
              <a:ext cx="5117841" cy="1200329"/>
            </a:xfrm>
            <a:prstGeom prst="rect">
              <a:avLst/>
            </a:prstGeom>
          </p:spPr>
          <p:txBody>
            <a:bodyPr wrap="square">
              <a:spAutoFit/>
            </a:bodyPr>
            <a:lstStyle/>
            <a:p>
              <a:r>
                <a:rPr lang="en-US" sz="2800" spc="30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Arial"/>
                </a:rPr>
                <a:t>VPP Stage 2 Actions</a:t>
              </a:r>
            </a:p>
            <a:p>
              <a:r>
                <a:rPr lang="en-US" sz="1600" dirty="0">
                  <a:solidFill>
                    <a:schemeClr val="bg1"/>
                  </a:solidFill>
                  <a:latin typeface="Arial" panose="020B0604020202020204" pitchFamily="34" charset="0"/>
                  <a:cs typeface="Arial" panose="020B0604020202020204" pitchFamily="34" charset="0"/>
                </a:rPr>
                <a:t>The actions are divided into categories.</a:t>
              </a:r>
            </a:p>
            <a:p>
              <a:endParaRPr lang="en-US" sz="2800" spc="30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Arial"/>
              </a:endParaRPr>
            </a:p>
          </p:txBody>
        </p:sp>
      </p:grpSp>
    </p:spTree>
    <p:extLst>
      <p:ext uri="{BB962C8B-B14F-4D97-AF65-F5344CB8AC3E}">
        <p14:creationId xmlns:p14="http://schemas.microsoft.com/office/powerpoint/2010/main" val="23542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ext uri="{D42A27DB-BD31-4B8C-83A1-F6EECF244321}">
                <p14:modId xmlns:p14="http://schemas.microsoft.com/office/powerpoint/2010/main" val="1429006481"/>
              </p:ext>
            </p:extLst>
          </p:nvPr>
        </p:nvGraphicFramePr>
        <p:xfrm>
          <a:off x="186458" y="944881"/>
          <a:ext cx="8685867" cy="2910840"/>
        </p:xfrm>
        <a:graphic>
          <a:graphicData uri="http://schemas.openxmlformats.org/drawingml/2006/table">
            <a:tbl>
              <a:tblPr firstRow="1" bandRow="1">
                <a:tableStyleId>{5C22544A-7EE6-4342-B048-85BDC9FD1C3A}</a:tableStyleId>
              </a:tblPr>
              <a:tblGrid>
                <a:gridCol w="914399">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1981200">
                  <a:extLst>
                    <a:ext uri="{9D8B030D-6E8A-4147-A177-3AD203B41FA5}">
                      <a16:colId xmlns="" xmlns:a16="http://schemas.microsoft.com/office/drawing/2014/main" val="20002"/>
                    </a:ext>
                  </a:extLst>
                </a:gridCol>
                <a:gridCol w="5180668">
                  <a:extLst>
                    <a:ext uri="{9D8B030D-6E8A-4147-A177-3AD203B41FA5}">
                      <a16:colId xmlns="" xmlns:a16="http://schemas.microsoft.com/office/drawing/2014/main" val="20003"/>
                    </a:ext>
                  </a:extLst>
                </a:gridCol>
              </a:tblGrid>
              <a:tr h="457200">
                <a:tc>
                  <a:txBody>
                    <a:bodyPr/>
                    <a:lstStyle/>
                    <a:p>
                      <a:pPr algn="ctr"/>
                      <a:endParaRPr lang="en-US" sz="1000" b="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50000"/>
                              <a:lumOff val="50000"/>
                            </a:schemeClr>
                          </a:solidFill>
                          <a:latin typeface="Arial" panose="020B0604020202020204" pitchFamily="34" charset="0"/>
                          <a:ea typeface="+mn-ea"/>
                          <a:cs typeface="Arial" panose="020B0604020202020204" pitchFamily="34" charset="0"/>
                        </a:rPr>
                        <a:t>VPP Action ID #</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50000"/>
                              <a:lumOff val="50000"/>
                            </a:schemeClr>
                          </a:solidFill>
                          <a:latin typeface="Arial" panose="020B0604020202020204" pitchFamily="34" charset="0"/>
                          <a:ea typeface="+mn-ea"/>
                          <a:cs typeface="Arial" panose="020B0604020202020204" pitchFamily="34" charset="0"/>
                        </a:rPr>
                        <a:t>VPP Sub Element </a:t>
                      </a: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50000"/>
                              <a:lumOff val="50000"/>
                            </a:schemeClr>
                          </a:solidFill>
                          <a:latin typeface="Arial" panose="020B0604020202020204" pitchFamily="34" charset="0"/>
                          <a:ea typeface="+mn-ea"/>
                          <a:cs typeface="Arial" panose="020B0604020202020204" pitchFamily="34" charset="0"/>
                        </a:rPr>
                        <a:t>Action Description</a:t>
                      </a:r>
                    </a:p>
                  </a:txBody>
                  <a:tcPr anchor="ctr">
                    <a:solidFill>
                      <a:schemeClr val="bg1">
                        <a:lumMod val="95000"/>
                      </a:schemeClr>
                    </a:solidFill>
                  </a:tcPr>
                </a:tc>
                <a:extLst>
                  <a:ext uri="{0D108BD9-81ED-4DB2-BD59-A6C34878D82A}">
                    <a16:rowId xmlns="" xmlns:a16="http://schemas.microsoft.com/office/drawing/2014/main" val="10000"/>
                  </a:ext>
                </a:extLst>
              </a:tr>
              <a:tr h="487680">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algn="r" defTabSz="914400" rtl="0" eaLnBrk="1" latinLnBrk="0" hangingPunct="1"/>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62</a:t>
                      </a:r>
                    </a:p>
                  </a:txBody>
                  <a:tcPr>
                    <a:solidFill>
                      <a:schemeClr val="bg1">
                        <a:lumMod val="95000"/>
                      </a:schemeClr>
                    </a:solidFill>
                  </a:tcPr>
                </a:tc>
                <a:tc>
                  <a:txBody>
                    <a:bodyPr/>
                    <a:lstStyle/>
                    <a:p>
                      <a:pPr marL="0" algn="l" defTabSz="914400" rtl="0" eaLnBrk="1" latinLnBrk="0" hangingPunct="1"/>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Employee Involvement </a:t>
                      </a:r>
                    </a:p>
                  </a:txBody>
                  <a:tcPr>
                    <a:solidFill>
                      <a:schemeClr val="bg1">
                        <a:lumMod val="9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All personnel and contractors are knowledgeable about the VPP.</a:t>
                      </a:r>
                    </a:p>
                    <a:p>
                      <a:pPr marL="0" algn="l" defTabSz="914400" rtl="0" eaLnBrk="1" latinLnBrk="0" hangingPunct="1"/>
                      <a:endPar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 xmlns:a16="http://schemas.microsoft.com/office/drawing/2014/main" val="10001"/>
                  </a:ext>
                </a:extLst>
              </a:tr>
              <a:tr h="441960">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algn="r" defTabSz="914400" rtl="0" eaLnBrk="1" latinLnBrk="0" hangingPunct="1"/>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17</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Management Commitment to Safety and Health Protection</a:t>
                      </a:r>
                    </a:p>
                    <a:p>
                      <a:pPr marL="0" algn="l" defTabSz="914400" rtl="0" eaLnBrk="1" latinLnBrk="0" hangingPunct="1"/>
                      <a:endPar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a:solidFill>
                      <a:schemeClr val="bg1">
                        <a:lumMod val="9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Union leadership has issued a VPP commitment statement, personnel are aware of the content, and know where the statement is posted (e.g. work area and/or command S&amp;H bulletin board).</a:t>
                      </a:r>
                    </a:p>
                    <a:p>
                      <a:pPr marL="0" algn="l" defTabSz="914400" rtl="0" eaLnBrk="1" fontAlgn="t" latinLnBrk="0" hangingPunct="1"/>
                      <a:endPar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 xmlns:a16="http://schemas.microsoft.com/office/drawing/2014/main" val="10002"/>
                  </a:ext>
                </a:extLst>
              </a:tr>
              <a:tr h="370840">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algn="r" defTabSz="914400" rtl="0" eaLnBrk="1" latinLnBrk="0" hangingPunct="1"/>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14</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Management Commitment to Safety and Health Protection</a:t>
                      </a:r>
                    </a:p>
                  </a:txBody>
                  <a:tcPr>
                    <a:solidFill>
                      <a:schemeClr val="bg1">
                        <a:lumMod val="95000"/>
                      </a:schemeClr>
                    </a:solidFill>
                  </a:tcPr>
                </a:tc>
                <a:tc>
                  <a:txBody>
                    <a:bodyPr/>
                    <a:lstStyle/>
                    <a:p>
                      <a:pPr marL="0" algn="l" defTabSz="914400" rtl="0" eaLnBrk="1" fontAlgn="t" latinLnBrk="0" hangingPunct="1"/>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Senior leadership has issue the installation's VPP commitment statement, personnel are aware of the content, and know where the statement is posted (e.g. work area and/or command S&amp;H bulletin board).</a:t>
                      </a:r>
                    </a:p>
                  </a:txBody>
                  <a:tcPr>
                    <a:solidFill>
                      <a:schemeClr val="bg1">
                        <a:lumMod val="95000"/>
                      </a:schemeClr>
                    </a:solidFill>
                  </a:tcPr>
                </a:tc>
                <a:extLst>
                  <a:ext uri="{0D108BD9-81ED-4DB2-BD59-A6C34878D82A}">
                    <a16:rowId xmlns="" xmlns:a16="http://schemas.microsoft.com/office/drawing/2014/main" val="10003"/>
                  </a:ext>
                </a:extLst>
              </a:tr>
              <a:tr h="411480">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algn="r" defTabSz="914400" rtl="0" eaLnBrk="1" latinLnBrk="0" hangingPunct="1"/>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20</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Management Commitment to Safety and Health Protection</a:t>
                      </a:r>
                    </a:p>
                  </a:txBody>
                  <a:tcPr>
                    <a:solidFill>
                      <a:schemeClr val="bg1">
                        <a:lumMod val="95000"/>
                      </a:schemeClr>
                    </a:solidFill>
                  </a:tcPr>
                </a:tc>
                <a:tc>
                  <a:txBody>
                    <a:bodyPr/>
                    <a:lstStyle/>
                    <a:p>
                      <a:pPr marL="0" algn="l" defTabSz="914400" rtl="0" eaLnBrk="1" fontAlgn="t" latinLnBrk="0" hangingPunct="1"/>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The S&amp;H goals and objectives have been promulgated throughout the installation.  </a:t>
                      </a:r>
                    </a:p>
                  </a:txBody>
                  <a:tcPr>
                    <a:solidFill>
                      <a:schemeClr val="bg1">
                        <a:lumMod val="95000"/>
                      </a:schemeClr>
                    </a:solidFill>
                  </a:tcPr>
                </a:tc>
                <a:extLst>
                  <a:ext uri="{0D108BD9-81ED-4DB2-BD59-A6C34878D82A}">
                    <a16:rowId xmlns="" xmlns:a16="http://schemas.microsoft.com/office/drawing/2014/main" val="10004"/>
                  </a:ext>
                </a:extLst>
              </a:tr>
              <a:tr h="457200">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algn="r" defTabSz="914400" rtl="0" eaLnBrk="1" latinLnBrk="0" hangingPunct="1"/>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59</a:t>
                      </a:r>
                    </a:p>
                  </a:txBody>
                  <a:tcPr>
                    <a:solidFill>
                      <a:schemeClr val="bg1">
                        <a:lumMod val="95000"/>
                      </a:schemeClr>
                    </a:solidFill>
                  </a:tcPr>
                </a:tc>
                <a:tc>
                  <a:txBody>
                    <a:bodyPr/>
                    <a:lstStyle/>
                    <a:p>
                      <a:pPr marL="0" algn="l" defTabSz="914400" rtl="0" eaLnBrk="1" latinLnBrk="0" hangingPunct="1"/>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Safety &amp; Health Program Evaluation</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Establish a process, committee, panel, etc., involving all categories of personnel to review the results of the perception survey and develop a plan to address areas of concern accordingly.</a:t>
                      </a:r>
                      <a:b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br>
                      <a:endPar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 xmlns:a16="http://schemas.microsoft.com/office/drawing/2014/main" val="10005"/>
                  </a:ext>
                </a:extLst>
              </a:tr>
            </a:tbl>
          </a:graphicData>
        </a:graphic>
      </p:graphicFrame>
      <p:sp>
        <p:nvSpPr>
          <p:cNvPr id="6" name="Rectangle 5"/>
          <p:cNvSpPr/>
          <p:nvPr/>
        </p:nvSpPr>
        <p:spPr>
          <a:xfrm>
            <a:off x="432310" y="1066800"/>
            <a:ext cx="609600" cy="369332"/>
          </a:xfrm>
          <a:prstGeom prst="rect">
            <a:avLst/>
          </a:prstGeom>
        </p:spPr>
        <p:txBody>
          <a:bodyPr wrap="square">
            <a:spAutoFit/>
          </a:bodyPr>
          <a:lstStyle/>
          <a:p>
            <a:pPr algn="r"/>
            <a:r>
              <a:rPr lang="en-US" sz="600" b="1" dirty="0">
                <a:solidFill>
                  <a:srgbClr val="1F497D"/>
                </a:solidFill>
                <a:latin typeface="Arial" panose="020B0604020202020204" pitchFamily="34" charset="0"/>
                <a:cs typeface="Arial" panose="020B0604020202020204" pitchFamily="34" charset="0"/>
              </a:rPr>
              <a:t>Complete</a:t>
            </a:r>
          </a:p>
          <a:p>
            <a:pPr algn="r"/>
            <a:r>
              <a:rPr lang="en-US" sz="600" b="1" dirty="0">
                <a:solidFill>
                  <a:srgbClr val="0198FF"/>
                </a:solidFill>
                <a:latin typeface="Arial" panose="020B0604020202020204" pitchFamily="34" charset="0"/>
                <a:cs typeface="Arial" panose="020B0604020202020204" pitchFamily="34" charset="0"/>
              </a:rPr>
              <a:t>In-Progress</a:t>
            </a:r>
          </a:p>
          <a:p>
            <a:pPr algn="r"/>
            <a:r>
              <a:rPr lang="en-US" sz="600" b="1" dirty="0">
                <a:solidFill>
                  <a:prstClr val="white">
                    <a:lumMod val="50000"/>
                  </a:prstClr>
                </a:solidFill>
                <a:latin typeface="Arial" panose="020B0604020202020204" pitchFamily="34" charset="0"/>
                <a:cs typeface="Arial" panose="020B0604020202020204" pitchFamily="34" charset="0"/>
              </a:rPr>
              <a:t>Not Started</a:t>
            </a:r>
          </a:p>
        </p:txBody>
      </p:sp>
      <p:sp>
        <p:nvSpPr>
          <p:cNvPr id="14" name="Rectangle 13"/>
          <p:cNvSpPr/>
          <p:nvPr/>
        </p:nvSpPr>
        <p:spPr>
          <a:xfrm>
            <a:off x="186458" y="609600"/>
            <a:ext cx="5181600" cy="307777"/>
          </a:xfrm>
          <a:prstGeom prst="rect">
            <a:avLst/>
          </a:prstGeom>
        </p:spPr>
        <p:txBody>
          <a:bodyPr wrap="square">
            <a:spAutoFit/>
          </a:bodyPr>
          <a:lstStyle/>
          <a:p>
            <a:r>
              <a:rPr lang="en-US" sz="1400" b="1" dirty="0">
                <a:solidFill>
                  <a:srgbClr val="1F497D"/>
                </a:solidFill>
                <a:latin typeface="Arial" panose="020B0604020202020204" pitchFamily="34" charset="0"/>
                <a:cs typeface="Arial" panose="020B0604020202020204" pitchFamily="34" charset="0"/>
              </a:rPr>
              <a:t>Category I </a:t>
            </a:r>
            <a:r>
              <a:rPr lang="en-US" sz="1200" dirty="0">
                <a:solidFill>
                  <a:srgbClr val="1F497D"/>
                </a:solidFill>
                <a:latin typeface="Arial" panose="020B0604020202020204" pitchFamily="34" charset="0"/>
                <a:cs typeface="Arial" panose="020B0604020202020204" pitchFamily="34" charset="0"/>
              </a:rPr>
              <a:t>Management Leadership and Employee Involvement</a:t>
            </a:r>
          </a:p>
        </p:txBody>
      </p:sp>
      <p:sp>
        <p:nvSpPr>
          <p:cNvPr id="9" name="Rectangle 8"/>
          <p:cNvSpPr/>
          <p:nvPr/>
        </p:nvSpPr>
        <p:spPr>
          <a:xfrm>
            <a:off x="187896" y="3807023"/>
            <a:ext cx="4572000" cy="307777"/>
          </a:xfrm>
          <a:prstGeom prst="rect">
            <a:avLst/>
          </a:prstGeom>
        </p:spPr>
        <p:txBody>
          <a:bodyPr>
            <a:spAutoFit/>
          </a:bodyPr>
          <a:lstStyle/>
          <a:p>
            <a:r>
              <a:rPr lang="en-US" sz="1400" b="1" dirty="0">
                <a:solidFill>
                  <a:srgbClr val="1F497D"/>
                </a:solidFill>
                <a:latin typeface="Arial" panose="020B0604020202020204" pitchFamily="34" charset="0"/>
                <a:cs typeface="Arial" panose="020B0604020202020204" pitchFamily="34" charset="0"/>
              </a:rPr>
              <a:t>Category II </a:t>
            </a:r>
            <a:r>
              <a:rPr lang="en-US" sz="1200" dirty="0">
                <a:solidFill>
                  <a:srgbClr val="1F497D"/>
                </a:solidFill>
                <a:latin typeface="Arial" panose="020B0604020202020204" pitchFamily="34" charset="0"/>
                <a:cs typeface="Arial" panose="020B0604020202020204" pitchFamily="34" charset="0"/>
              </a:rPr>
              <a:t>Worksite Analysis</a:t>
            </a:r>
          </a:p>
        </p:txBody>
      </p:sp>
      <p:cxnSp>
        <p:nvCxnSpPr>
          <p:cNvPr id="11" name="Straight Connector 10"/>
          <p:cNvCxnSpPr/>
          <p:nvPr/>
        </p:nvCxnSpPr>
        <p:spPr>
          <a:xfrm>
            <a:off x="187896" y="4114800"/>
            <a:ext cx="5303520" cy="0"/>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6458" y="917377"/>
            <a:ext cx="5303520" cy="0"/>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graphicFrame>
        <p:nvGraphicFramePr>
          <p:cNvPr id="28" name="Table 27"/>
          <p:cNvGraphicFramePr>
            <a:graphicFrameLocks noGrp="1"/>
          </p:cNvGraphicFramePr>
          <p:nvPr>
            <p:extLst>
              <p:ext uri="{D42A27DB-BD31-4B8C-83A1-F6EECF244321}">
                <p14:modId xmlns:p14="http://schemas.microsoft.com/office/powerpoint/2010/main" val="1181918984"/>
              </p:ext>
            </p:extLst>
          </p:nvPr>
        </p:nvGraphicFramePr>
        <p:xfrm>
          <a:off x="186458" y="4191000"/>
          <a:ext cx="8685867" cy="2229016"/>
        </p:xfrm>
        <a:graphic>
          <a:graphicData uri="http://schemas.openxmlformats.org/drawingml/2006/table">
            <a:tbl>
              <a:tblPr firstRow="1" bandRow="1">
                <a:tableStyleId>{5C22544A-7EE6-4342-B048-85BDC9FD1C3A}</a:tableStyleId>
              </a:tblPr>
              <a:tblGrid>
                <a:gridCol w="839132">
                  <a:extLst>
                    <a:ext uri="{9D8B030D-6E8A-4147-A177-3AD203B41FA5}">
                      <a16:colId xmlns="" xmlns:a16="http://schemas.microsoft.com/office/drawing/2014/main" val="20000"/>
                    </a:ext>
                  </a:extLst>
                </a:gridCol>
                <a:gridCol w="685800">
                  <a:extLst>
                    <a:ext uri="{9D8B030D-6E8A-4147-A177-3AD203B41FA5}">
                      <a16:colId xmlns="" xmlns:a16="http://schemas.microsoft.com/office/drawing/2014/main" val="20001"/>
                    </a:ext>
                  </a:extLst>
                </a:gridCol>
                <a:gridCol w="1787883">
                  <a:extLst>
                    <a:ext uri="{9D8B030D-6E8A-4147-A177-3AD203B41FA5}">
                      <a16:colId xmlns="" xmlns:a16="http://schemas.microsoft.com/office/drawing/2014/main" val="20002"/>
                    </a:ext>
                  </a:extLst>
                </a:gridCol>
                <a:gridCol w="5373052">
                  <a:extLst>
                    <a:ext uri="{9D8B030D-6E8A-4147-A177-3AD203B41FA5}">
                      <a16:colId xmlns="" xmlns:a16="http://schemas.microsoft.com/office/drawing/2014/main" val="20003"/>
                    </a:ext>
                  </a:extLst>
                </a:gridCol>
              </a:tblGrid>
              <a:tr h="483704">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89</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Self-Inspections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Routine self inspections are conducted monthly.  The entire worksite is covered quarterly and results of the inspections are documented.  Actions to be taken with assigned responsibility and closure dates for any open items are assigned.</a:t>
                      </a:r>
                    </a:p>
                  </a:txBody>
                  <a:tcPr>
                    <a:solidFill>
                      <a:schemeClr val="bg1">
                        <a:lumMod val="95000"/>
                      </a:schemeClr>
                    </a:solidFill>
                  </a:tcPr>
                </a:tc>
                <a:extLst>
                  <a:ext uri="{0D108BD9-81ED-4DB2-BD59-A6C34878D82A}">
                    <a16:rowId xmlns="" xmlns:a16="http://schemas.microsoft.com/office/drawing/2014/main" val="10000"/>
                  </a:ext>
                </a:extLst>
              </a:tr>
              <a:tr h="655982">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125</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Trend Analysis </a:t>
                      </a:r>
                      <a:endPar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 Hazards identified during inspections are submitted in accordance with the trend analysis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 xmlns:a16="http://schemas.microsoft.com/office/drawing/2014/main" val="10001"/>
                  </a:ext>
                </a:extLst>
              </a:tr>
              <a:tr h="586410">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110</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Trend Analysis</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The trend analysis system contains provisions to identify personnel responsible for providing trend analysis data, to whom it is to be submitted, submission frequency and due dates.</a:t>
                      </a:r>
                    </a:p>
                  </a:txBody>
                  <a:tcPr>
                    <a:solidFill>
                      <a:schemeClr val="bg1">
                        <a:lumMod val="95000"/>
                      </a:schemeClr>
                    </a:solidFill>
                  </a:tcPr>
                </a:tc>
                <a:extLst>
                  <a:ext uri="{0D108BD9-81ED-4DB2-BD59-A6C34878D82A}">
                    <a16:rowId xmlns="" xmlns:a16="http://schemas.microsoft.com/office/drawing/2014/main" val="10002"/>
                  </a:ext>
                </a:extLst>
              </a:tr>
              <a:tr h="483704">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77</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Baseline Safety Hazard Analysis</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Worksite personnel are familiar with the IH sampling program and how the results are used.</a:t>
                      </a:r>
                    </a:p>
                  </a:txBody>
                  <a:tcPr>
                    <a:solidFill>
                      <a:schemeClr val="bg1">
                        <a:lumMod val="95000"/>
                      </a:schemeClr>
                    </a:solidFill>
                  </a:tcPr>
                </a:tc>
                <a:extLst>
                  <a:ext uri="{0D108BD9-81ED-4DB2-BD59-A6C34878D82A}">
                    <a16:rowId xmlns="" xmlns:a16="http://schemas.microsoft.com/office/drawing/2014/main" val="10003"/>
                  </a:ext>
                </a:extLst>
              </a:tr>
            </a:tbl>
          </a:graphicData>
        </a:graphic>
      </p:graphicFrame>
      <p:graphicFrame>
        <p:nvGraphicFramePr>
          <p:cNvPr id="22" name="Chart 21"/>
          <p:cNvGraphicFramePr>
            <a:graphicFrameLocks/>
          </p:cNvGraphicFramePr>
          <p:nvPr>
            <p:extLst>
              <p:ext uri="{D42A27DB-BD31-4B8C-83A1-F6EECF244321}">
                <p14:modId xmlns:p14="http://schemas.microsoft.com/office/powerpoint/2010/main" val="588003977"/>
              </p:ext>
            </p:extLst>
          </p:nvPr>
        </p:nvGraphicFramePr>
        <p:xfrm>
          <a:off x="110257" y="1436132"/>
          <a:ext cx="1004888" cy="60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p:cNvGraphicFramePr>
            <a:graphicFrameLocks/>
          </p:cNvGraphicFramePr>
          <p:nvPr>
            <p:extLst>
              <p:ext uri="{D42A27DB-BD31-4B8C-83A1-F6EECF244321}">
                <p14:modId xmlns:p14="http://schemas.microsoft.com/office/powerpoint/2010/main" val="932927110"/>
              </p:ext>
            </p:extLst>
          </p:nvPr>
        </p:nvGraphicFramePr>
        <p:xfrm>
          <a:off x="147638" y="2438400"/>
          <a:ext cx="966788" cy="581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3104926536"/>
              </p:ext>
            </p:extLst>
          </p:nvPr>
        </p:nvGraphicFramePr>
        <p:xfrm>
          <a:off x="110257" y="2895600"/>
          <a:ext cx="1007853" cy="552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ext uri="{D42A27DB-BD31-4B8C-83A1-F6EECF244321}">
                <p14:modId xmlns:p14="http://schemas.microsoft.com/office/powerpoint/2010/main" val="695954089"/>
              </p:ext>
            </p:extLst>
          </p:nvPr>
        </p:nvGraphicFramePr>
        <p:xfrm>
          <a:off x="110257" y="3276600"/>
          <a:ext cx="1004888" cy="5905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a:graphicFrameLocks/>
          </p:cNvGraphicFramePr>
          <p:nvPr>
            <p:extLst>
              <p:ext uri="{D42A27DB-BD31-4B8C-83A1-F6EECF244321}">
                <p14:modId xmlns:p14="http://schemas.microsoft.com/office/powerpoint/2010/main" val="2062419799"/>
              </p:ext>
            </p:extLst>
          </p:nvPr>
        </p:nvGraphicFramePr>
        <p:xfrm>
          <a:off x="117266" y="4692396"/>
          <a:ext cx="1007853" cy="6131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extLst>
              <p:ext uri="{D42A27DB-BD31-4B8C-83A1-F6EECF244321}">
                <p14:modId xmlns:p14="http://schemas.microsoft.com/office/powerpoint/2010/main" val="3705379133"/>
              </p:ext>
            </p:extLst>
          </p:nvPr>
        </p:nvGraphicFramePr>
        <p:xfrm>
          <a:off x="19050" y="5376742"/>
          <a:ext cx="1095376" cy="56685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p:cNvGraphicFramePr>
            <a:graphicFrameLocks/>
          </p:cNvGraphicFramePr>
          <p:nvPr>
            <p:extLst>
              <p:ext uri="{D42A27DB-BD31-4B8C-83A1-F6EECF244321}">
                <p14:modId xmlns:p14="http://schemas.microsoft.com/office/powerpoint/2010/main" val="127642059"/>
              </p:ext>
            </p:extLst>
          </p:nvPr>
        </p:nvGraphicFramePr>
        <p:xfrm>
          <a:off x="169654" y="4134017"/>
          <a:ext cx="966788" cy="5810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Chart 17"/>
          <p:cNvGraphicFramePr>
            <a:graphicFrameLocks/>
          </p:cNvGraphicFramePr>
          <p:nvPr>
            <p:extLst>
              <p:ext uri="{D42A27DB-BD31-4B8C-83A1-F6EECF244321}">
                <p14:modId xmlns:p14="http://schemas.microsoft.com/office/powerpoint/2010/main" val="502030171"/>
              </p:ext>
            </p:extLst>
          </p:nvPr>
        </p:nvGraphicFramePr>
        <p:xfrm>
          <a:off x="117266" y="5876091"/>
          <a:ext cx="1019176" cy="60090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Chart 18"/>
          <p:cNvGraphicFramePr>
            <a:graphicFrameLocks/>
          </p:cNvGraphicFramePr>
          <p:nvPr>
            <p:extLst>
              <p:ext uri="{D42A27DB-BD31-4B8C-83A1-F6EECF244321}">
                <p14:modId xmlns:p14="http://schemas.microsoft.com/office/powerpoint/2010/main" val="3837831832"/>
              </p:ext>
            </p:extLst>
          </p:nvPr>
        </p:nvGraphicFramePr>
        <p:xfrm>
          <a:off x="110257" y="1874366"/>
          <a:ext cx="1004888" cy="609600"/>
        </p:xfrm>
        <a:graphic>
          <a:graphicData uri="http://schemas.openxmlformats.org/drawingml/2006/chart">
            <c:chart xmlns:c="http://schemas.openxmlformats.org/drawingml/2006/chart" xmlns:r="http://schemas.openxmlformats.org/officeDocument/2006/relationships" r:id="rId10"/>
          </a:graphicData>
        </a:graphic>
      </p:graphicFrame>
      <p:sp>
        <p:nvSpPr>
          <p:cNvPr id="20" name="Rectangle 19"/>
          <p:cNvSpPr/>
          <p:nvPr/>
        </p:nvSpPr>
        <p:spPr>
          <a:xfrm>
            <a:off x="145210" y="109284"/>
            <a:ext cx="7322389" cy="307777"/>
          </a:xfrm>
          <a:prstGeom prst="rect">
            <a:avLst/>
          </a:prstGeom>
        </p:spPr>
        <p:txBody>
          <a:bodyPr wrap="square">
            <a:spAutoFit/>
          </a:bodyPr>
          <a:lstStyle/>
          <a:p>
            <a:r>
              <a:rPr lang="en-US" sz="1400" b="1" dirty="0">
                <a:solidFill>
                  <a:srgbClr val="1F497D"/>
                </a:solidFill>
                <a:latin typeface="Arial" panose="020B0604020202020204" pitchFamily="34" charset="0"/>
                <a:cs typeface="Arial" panose="020B0604020202020204" pitchFamily="34" charset="0"/>
              </a:rPr>
              <a:t>These stage 2 actions are pending completion by more than half the sites.</a:t>
            </a:r>
            <a:endParaRPr lang="en-US" sz="1200" dirty="0">
              <a:solidFill>
                <a:srgbClr val="1F49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65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700021375"/>
              </p:ext>
            </p:extLst>
          </p:nvPr>
        </p:nvGraphicFramePr>
        <p:xfrm>
          <a:off x="175402" y="545498"/>
          <a:ext cx="8641298" cy="2949560"/>
        </p:xfrm>
        <a:graphic>
          <a:graphicData uri="http://schemas.openxmlformats.org/drawingml/2006/table">
            <a:tbl>
              <a:tblPr firstRow="1" bandRow="1">
                <a:tableStyleId>{5C22544A-7EE6-4342-B048-85BDC9FD1C3A}</a:tableStyleId>
              </a:tblPr>
              <a:tblGrid>
                <a:gridCol w="793631">
                  <a:extLst>
                    <a:ext uri="{9D8B030D-6E8A-4147-A177-3AD203B41FA5}">
                      <a16:colId xmlns="" xmlns:a16="http://schemas.microsoft.com/office/drawing/2014/main" val="20000"/>
                    </a:ext>
                  </a:extLst>
                </a:gridCol>
                <a:gridCol w="685800">
                  <a:extLst>
                    <a:ext uri="{9D8B030D-6E8A-4147-A177-3AD203B41FA5}">
                      <a16:colId xmlns="" xmlns:a16="http://schemas.microsoft.com/office/drawing/2014/main" val="20001"/>
                    </a:ext>
                  </a:extLst>
                </a:gridCol>
                <a:gridCol w="1788815">
                  <a:extLst>
                    <a:ext uri="{9D8B030D-6E8A-4147-A177-3AD203B41FA5}">
                      <a16:colId xmlns="" xmlns:a16="http://schemas.microsoft.com/office/drawing/2014/main" val="20002"/>
                    </a:ext>
                  </a:extLst>
                </a:gridCol>
                <a:gridCol w="5373052">
                  <a:extLst>
                    <a:ext uri="{9D8B030D-6E8A-4147-A177-3AD203B41FA5}">
                      <a16:colId xmlns="" xmlns:a16="http://schemas.microsoft.com/office/drawing/2014/main" val="20003"/>
                    </a:ext>
                  </a:extLst>
                </a:gridCol>
              </a:tblGrid>
              <a:tr h="611660">
                <a:tc>
                  <a:txBody>
                    <a:bodyPr/>
                    <a:lstStyle/>
                    <a:p>
                      <a:pPr algn="ctr"/>
                      <a:endParaRPr lang="en-US" sz="1000" b="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50000"/>
                              <a:lumOff val="50000"/>
                            </a:schemeClr>
                          </a:solidFill>
                          <a:latin typeface="Arial" panose="020B0604020202020204" pitchFamily="34" charset="0"/>
                          <a:ea typeface="+mn-ea"/>
                          <a:cs typeface="Arial" panose="020B0604020202020204" pitchFamily="34" charset="0"/>
                        </a:rPr>
                        <a:t>VPP Action ID #</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50000"/>
                              <a:lumOff val="50000"/>
                            </a:schemeClr>
                          </a:solidFill>
                          <a:latin typeface="Arial" panose="020B0604020202020204" pitchFamily="34" charset="0"/>
                          <a:ea typeface="+mn-ea"/>
                          <a:cs typeface="Arial" panose="020B0604020202020204" pitchFamily="34" charset="0"/>
                        </a:rPr>
                        <a:t>VPP Sub Element </a:t>
                      </a: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50000"/>
                              <a:lumOff val="50000"/>
                            </a:schemeClr>
                          </a:solidFill>
                          <a:latin typeface="Arial" panose="020B0604020202020204" pitchFamily="34" charset="0"/>
                          <a:ea typeface="+mn-ea"/>
                          <a:cs typeface="Arial" panose="020B0604020202020204" pitchFamily="34" charset="0"/>
                        </a:rPr>
                        <a:t>Action Description</a:t>
                      </a:r>
                    </a:p>
                  </a:txBody>
                  <a:tcPr anchor="ctr">
                    <a:solidFill>
                      <a:schemeClr val="bg1">
                        <a:lumMod val="95000"/>
                      </a:schemeClr>
                    </a:solidFill>
                  </a:tcPr>
                </a:tc>
                <a:extLst>
                  <a:ext uri="{0D108BD9-81ED-4DB2-BD59-A6C34878D82A}">
                    <a16:rowId xmlns="" xmlns:a16="http://schemas.microsoft.com/office/drawing/2014/main" val="10000"/>
                  </a:ext>
                </a:extLst>
              </a:tr>
              <a:tr h="611660">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215</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Safety &amp; Health Staff</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Verify S&amp;H staff and others with assigned S&amp;H responsibilities attended training, in accordance with policies and procedures outlined in the installation's training plan, on methods for changing workplace S&amp;H attitudes and practices and how to address necessary changes. </a:t>
                      </a:r>
                    </a:p>
                  </a:txBody>
                  <a:tcPr>
                    <a:solidFill>
                      <a:schemeClr val="bg1">
                        <a:lumMod val="95000"/>
                      </a:schemeClr>
                    </a:solidFill>
                  </a:tcPr>
                </a:tc>
                <a:extLst>
                  <a:ext uri="{0D108BD9-81ED-4DB2-BD59-A6C34878D82A}">
                    <a16:rowId xmlns="" xmlns:a16="http://schemas.microsoft.com/office/drawing/2014/main" val="10001"/>
                  </a:ext>
                </a:extLst>
              </a:tr>
              <a:tr h="611660">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206</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Managers &amp; Supervisors</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Verify managers and supervisors attended training, in accordance with policies and procedures outlined in the installation's training plan, on installation-specific VPP requirements. </a:t>
                      </a:r>
                      <a:endPar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a:solidFill>
                      <a:schemeClr val="bg1">
                        <a:lumMod val="95000"/>
                      </a:schemeClr>
                    </a:solidFill>
                  </a:tcPr>
                </a:tc>
                <a:extLst>
                  <a:ext uri="{0D108BD9-81ED-4DB2-BD59-A6C34878D82A}">
                    <a16:rowId xmlns="" xmlns:a16="http://schemas.microsoft.com/office/drawing/2014/main" val="10002"/>
                  </a:ext>
                </a:extLst>
              </a:tr>
              <a:tr h="451021">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182</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Managers &amp; Supervisors</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Verify managers and supervisors attended training, in accordance with policies and procedures outlined in the installation's training plan, on methods for changing workplace S&amp;H attitudes and practices and how to address necessary changes. </a:t>
                      </a:r>
                    </a:p>
                  </a:txBody>
                  <a:tcPr>
                    <a:solidFill>
                      <a:schemeClr val="bg1">
                        <a:lumMod val="95000"/>
                      </a:schemeClr>
                    </a:solidFill>
                  </a:tcPr>
                </a:tc>
                <a:extLst>
                  <a:ext uri="{0D108BD9-81ED-4DB2-BD59-A6C34878D82A}">
                    <a16:rowId xmlns="" xmlns:a16="http://schemas.microsoft.com/office/drawing/2014/main" val="10003"/>
                  </a:ext>
                </a:extLst>
              </a:tr>
              <a:tr h="611660">
                <a:tc>
                  <a:txBody>
                    <a:bodyPr/>
                    <a:lstStyle/>
                    <a:p>
                      <a:pPr algn="ctr"/>
                      <a:endParaRPr lang="en-US" sz="1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75000"/>
                              <a:lumOff val="25000"/>
                            </a:schemeClr>
                          </a:solidFill>
                          <a:effectLst/>
                          <a:latin typeface="Arial" panose="020B0604020202020204" pitchFamily="34" charset="0"/>
                          <a:ea typeface="+mn-ea"/>
                          <a:cs typeface="Arial" panose="020B0604020202020204" pitchFamily="34" charset="0"/>
                        </a:rPr>
                        <a:t>203</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General Training</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lumMod val="75000"/>
                              <a:lumOff val="25000"/>
                            </a:schemeClr>
                          </a:solidFill>
                          <a:effectLst/>
                          <a:latin typeface="Arial" panose="020B0604020202020204" pitchFamily="34" charset="0"/>
                          <a:ea typeface="+mn-ea"/>
                          <a:cs typeface="Arial" panose="020B0604020202020204" pitchFamily="34" charset="0"/>
                        </a:rPr>
                        <a:t>Verify all personnel attended training, in accordance with policies and procedures outlined in the installation's training plan, on VPP fundamentals. </a:t>
                      </a:r>
                    </a:p>
                  </a:txBody>
                  <a:tcPr>
                    <a:solidFill>
                      <a:schemeClr val="bg1">
                        <a:lumMod val="95000"/>
                      </a:schemeClr>
                    </a:solidFill>
                  </a:tcPr>
                </a:tc>
                <a:extLst>
                  <a:ext uri="{0D108BD9-81ED-4DB2-BD59-A6C34878D82A}">
                    <a16:rowId xmlns="" xmlns:a16="http://schemas.microsoft.com/office/drawing/2014/main" val="10004"/>
                  </a:ext>
                </a:extLst>
              </a:tr>
            </a:tbl>
          </a:graphicData>
        </a:graphic>
      </p:graphicFrame>
      <p:sp>
        <p:nvSpPr>
          <p:cNvPr id="9" name="Rectangle 8"/>
          <p:cNvSpPr/>
          <p:nvPr/>
        </p:nvSpPr>
        <p:spPr>
          <a:xfrm>
            <a:off x="168215" y="88298"/>
            <a:ext cx="4572000" cy="307777"/>
          </a:xfrm>
          <a:prstGeom prst="rect">
            <a:avLst/>
          </a:prstGeom>
        </p:spPr>
        <p:txBody>
          <a:bodyPr>
            <a:spAutoFit/>
          </a:bodyPr>
          <a:lstStyle/>
          <a:p>
            <a:r>
              <a:rPr lang="en-US" sz="1400" b="1" dirty="0">
                <a:solidFill>
                  <a:srgbClr val="1F497D"/>
                </a:solidFill>
                <a:latin typeface="Arial" panose="020B0604020202020204" pitchFamily="34" charset="0"/>
                <a:cs typeface="Arial" panose="020B0604020202020204" pitchFamily="34" charset="0"/>
              </a:rPr>
              <a:t>Category IV </a:t>
            </a:r>
            <a:r>
              <a:rPr lang="en-US" sz="1200" dirty="0">
                <a:solidFill>
                  <a:srgbClr val="1F497D"/>
                </a:solidFill>
                <a:latin typeface="Arial" panose="020B0604020202020204" pitchFamily="34" charset="0"/>
                <a:cs typeface="Arial" panose="020B0604020202020204" pitchFamily="34" charset="0"/>
              </a:rPr>
              <a:t>Safety and Health Training</a:t>
            </a:r>
          </a:p>
        </p:txBody>
      </p:sp>
      <p:cxnSp>
        <p:nvCxnSpPr>
          <p:cNvPr id="11" name="Straight Connector 10"/>
          <p:cNvCxnSpPr/>
          <p:nvPr/>
        </p:nvCxnSpPr>
        <p:spPr>
          <a:xfrm>
            <a:off x="168215" y="396075"/>
            <a:ext cx="5303520" cy="0"/>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92502" y="685800"/>
            <a:ext cx="609600" cy="369332"/>
          </a:xfrm>
          <a:prstGeom prst="rect">
            <a:avLst/>
          </a:prstGeom>
        </p:spPr>
        <p:txBody>
          <a:bodyPr wrap="square">
            <a:spAutoFit/>
          </a:bodyPr>
          <a:lstStyle/>
          <a:p>
            <a:pPr algn="r"/>
            <a:r>
              <a:rPr lang="en-US" sz="600" b="1" dirty="0">
                <a:solidFill>
                  <a:srgbClr val="1F497D"/>
                </a:solidFill>
                <a:latin typeface="Arial" panose="020B0604020202020204" pitchFamily="34" charset="0"/>
                <a:cs typeface="Arial" panose="020B0604020202020204" pitchFamily="34" charset="0"/>
              </a:rPr>
              <a:t>Complete</a:t>
            </a:r>
          </a:p>
          <a:p>
            <a:pPr algn="r"/>
            <a:r>
              <a:rPr lang="en-US" sz="600" b="1" dirty="0">
                <a:solidFill>
                  <a:srgbClr val="0198FF"/>
                </a:solidFill>
                <a:latin typeface="Arial" panose="020B0604020202020204" pitchFamily="34" charset="0"/>
                <a:cs typeface="Arial" panose="020B0604020202020204" pitchFamily="34" charset="0"/>
              </a:rPr>
              <a:t>In-Progress</a:t>
            </a:r>
          </a:p>
          <a:p>
            <a:pPr algn="r"/>
            <a:r>
              <a:rPr lang="en-US" sz="600" b="1" dirty="0">
                <a:solidFill>
                  <a:prstClr val="white">
                    <a:lumMod val="50000"/>
                  </a:prstClr>
                </a:solidFill>
                <a:latin typeface="Arial" panose="020B0604020202020204" pitchFamily="34" charset="0"/>
                <a:cs typeface="Arial" panose="020B0604020202020204" pitchFamily="34" charset="0"/>
              </a:rPr>
              <a:t>Not Started</a:t>
            </a:r>
          </a:p>
        </p:txBody>
      </p:sp>
      <p:graphicFrame>
        <p:nvGraphicFramePr>
          <p:cNvPr id="6" name="Chart 5"/>
          <p:cNvGraphicFramePr>
            <a:graphicFrameLocks/>
          </p:cNvGraphicFramePr>
          <p:nvPr>
            <p:extLst>
              <p:ext uri="{D42A27DB-BD31-4B8C-83A1-F6EECF244321}">
                <p14:modId xmlns:p14="http://schemas.microsoft.com/office/powerpoint/2010/main" val="1445068120"/>
              </p:ext>
            </p:extLst>
          </p:nvPr>
        </p:nvGraphicFramePr>
        <p:xfrm>
          <a:off x="167854" y="1133822"/>
          <a:ext cx="927161" cy="6486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4206366335"/>
              </p:ext>
            </p:extLst>
          </p:nvPr>
        </p:nvGraphicFramePr>
        <p:xfrm>
          <a:off x="158690" y="2309519"/>
          <a:ext cx="915298" cy="663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008581802"/>
              </p:ext>
            </p:extLst>
          </p:nvPr>
        </p:nvGraphicFramePr>
        <p:xfrm>
          <a:off x="168215" y="1689807"/>
          <a:ext cx="915298" cy="6582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368689146"/>
              </p:ext>
            </p:extLst>
          </p:nvPr>
        </p:nvGraphicFramePr>
        <p:xfrm>
          <a:off x="139640" y="2857696"/>
          <a:ext cx="934348" cy="6667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1687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3996" y="2551641"/>
            <a:ext cx="6324604" cy="175432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MIDLANT VPP Summary</a:t>
            </a:r>
          </a:p>
          <a:p>
            <a:pPr marL="457200" indent="-457200">
              <a:lnSpc>
                <a:spcPct val="150000"/>
              </a:lnSpc>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VPP Stage 1 Actions</a:t>
            </a:r>
          </a:p>
          <a:p>
            <a:pPr marL="457200" indent="-457200">
              <a:lnSpc>
                <a:spcPct val="150000"/>
              </a:lnSpc>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VPP Stage 2 Actions</a:t>
            </a:r>
          </a:p>
        </p:txBody>
      </p:sp>
      <p:sp>
        <p:nvSpPr>
          <p:cNvPr id="22" name="TextBox 21"/>
          <p:cNvSpPr txBox="1"/>
          <p:nvPr/>
        </p:nvSpPr>
        <p:spPr>
          <a:xfrm>
            <a:off x="0" y="1872734"/>
            <a:ext cx="9144000" cy="461665"/>
          </a:xfrm>
          <a:prstGeom prst="rect">
            <a:avLst/>
          </a:prstGeom>
          <a:solidFill>
            <a:srgbClr val="1F497D"/>
          </a:solidFill>
        </p:spPr>
        <p:txBody>
          <a:bodyPr wrap="square" rtlCol="0">
            <a:spAutoFit/>
          </a:bodyPr>
          <a:lstStyle/>
          <a:p>
            <a:r>
              <a:rPr lang="en-US" sz="2400" dirty="0">
                <a:solidFill>
                  <a:prstClr val="white"/>
                </a:solidFill>
                <a:latin typeface="Arial" panose="020B0604020202020204" pitchFamily="34" charset="0"/>
                <a:cs typeface="Arial" panose="020B0604020202020204" pitchFamily="34" charset="0"/>
              </a:rPr>
              <a:t>			Agenda</a:t>
            </a:r>
          </a:p>
        </p:txBody>
      </p:sp>
      <p:sp>
        <p:nvSpPr>
          <p:cNvPr id="23" name="Oval 22"/>
          <p:cNvSpPr/>
          <p:nvPr/>
        </p:nvSpPr>
        <p:spPr>
          <a:xfrm>
            <a:off x="413677" y="2002657"/>
            <a:ext cx="727147" cy="72369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4" name="Straight Connector 23"/>
          <p:cNvCxnSpPr/>
          <p:nvPr/>
        </p:nvCxnSpPr>
        <p:spPr>
          <a:xfrm>
            <a:off x="777250" y="1681013"/>
            <a:ext cx="0" cy="136698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8274" y="2364507"/>
            <a:ext cx="590152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18187" y="2226442"/>
            <a:ext cx="0" cy="99982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18187" y="1485899"/>
            <a:ext cx="0" cy="99982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0" y="6611779"/>
            <a:ext cx="677322" cy="246221"/>
          </a:xfrm>
          <a:prstGeom prst="rect">
            <a:avLst/>
          </a:prstGeom>
          <a:noFill/>
        </p:spPr>
        <p:txBody>
          <a:bodyPr wrap="square" rtlCol="0">
            <a:spAutoFit/>
          </a:bodyPr>
          <a:lstStyle/>
          <a:p>
            <a:fld id="{F8B235FA-EC2A-4F6C-BA22-CADA9567AA56}" type="slidenum">
              <a:rPr lang="en-US" sz="1000" smtClean="0">
                <a:solidFill>
                  <a:srgbClr val="1F497D"/>
                </a:solidFill>
              </a:rPr>
              <a:pPr/>
              <a:t>2</a:t>
            </a:fld>
            <a:endParaRPr lang="en-US" sz="1000" dirty="0">
              <a:solidFill>
                <a:srgbClr val="1F497D"/>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0"/>
            <a:ext cx="3885715" cy="1879365"/>
          </a:xfrm>
          <a:prstGeom prst="rect">
            <a:avLst/>
          </a:prstGeom>
        </p:spPr>
      </p:pic>
    </p:spTree>
    <p:extLst>
      <p:ext uri="{BB962C8B-B14F-4D97-AF65-F5344CB8AC3E}">
        <p14:creationId xmlns:p14="http://schemas.microsoft.com/office/powerpoint/2010/main" val="351395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7467600" y="6445679"/>
            <a:ext cx="1558594" cy="336121"/>
            <a:chOff x="7467600" y="6445679"/>
            <a:chExt cx="1558594" cy="336121"/>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0341" t="9137" r="10165" b="23506"/>
            <a:stretch/>
          </p:blipFill>
          <p:spPr>
            <a:xfrm>
              <a:off x="8700825" y="6445679"/>
              <a:ext cx="325369" cy="330828"/>
            </a:xfrm>
            <a:prstGeom prst="rect">
              <a:avLst/>
            </a:prstGeom>
          </p:spPr>
        </p:pic>
        <p:sp>
          <p:nvSpPr>
            <p:cNvPr id="28" name="TextBox 27"/>
            <p:cNvSpPr txBox="1"/>
            <p:nvPr/>
          </p:nvSpPr>
          <p:spPr>
            <a:xfrm>
              <a:off x="7467600" y="6535579"/>
              <a:ext cx="1295400" cy="246221"/>
            </a:xfrm>
            <a:prstGeom prst="rect">
              <a:avLst/>
            </a:prstGeom>
            <a:noFill/>
            <a:ln>
              <a:noFill/>
            </a:ln>
          </p:spPr>
          <p:txBody>
            <a:bodyPr wrap="square" rtlCol="0">
              <a:spAutoFit/>
            </a:bodyPr>
            <a:lstStyle/>
            <a:p>
              <a:pPr algn="r"/>
              <a:r>
                <a:rPr lang="en-US" sz="1000" i="1" kern="0" dirty="0">
                  <a:solidFill>
                    <a:prstClr val="white">
                      <a:lumMod val="50000"/>
                    </a:prstClr>
                  </a:solidFill>
                  <a:latin typeface="Arial"/>
                </a:rPr>
                <a:t>MIDLANT</a:t>
              </a:r>
            </a:p>
          </p:txBody>
        </p:sp>
        <p:cxnSp>
          <p:nvCxnSpPr>
            <p:cNvPr id="29" name="Straight Connector 28"/>
            <p:cNvCxnSpPr/>
            <p:nvPr/>
          </p:nvCxnSpPr>
          <p:spPr>
            <a:xfrm flipH="1">
              <a:off x="7924800" y="6705600"/>
              <a:ext cx="1014551" cy="0"/>
            </a:xfrm>
            <a:prstGeom prst="line">
              <a:avLst/>
            </a:prstGeom>
            <a:noFill/>
            <a:ln w="9525" cap="flat" cmpd="sng" algn="ctr">
              <a:solidFill>
                <a:srgbClr val="FFFF00"/>
              </a:solidFill>
              <a:prstDash val="solid"/>
            </a:ln>
            <a:effectLst/>
          </p:spPr>
        </p:cxnSp>
      </p:grpSp>
      <p:pic>
        <p:nvPicPr>
          <p:cNvPr id="30" name="Picture 1" descr="https://esams.cnic.navy.mil/ESAMS_GEN_2/GlobalTraining/_Templates/Training_Specific/OSHA_VPProgram/Images/page0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18670">
            <a:off x="4620064" y="498335"/>
            <a:ext cx="4000500" cy="3609975"/>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440499" y="4931945"/>
            <a:ext cx="727147" cy="72369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34" name="Straight Connector 33"/>
          <p:cNvCxnSpPr/>
          <p:nvPr/>
        </p:nvCxnSpPr>
        <p:spPr>
          <a:xfrm>
            <a:off x="804072" y="4610301"/>
            <a:ext cx="0" cy="136698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45096" y="5293794"/>
            <a:ext cx="2981174"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645009" y="5155730"/>
            <a:ext cx="0" cy="99982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645009" y="4432031"/>
            <a:ext cx="0" cy="99982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a:xfrm>
            <a:off x="1" y="3990532"/>
            <a:ext cx="7086600" cy="1986756"/>
          </a:xfrm>
          <a:prstGeom prst="rect">
            <a:avLst/>
          </a:prstGeom>
          <a:solidFill>
            <a:srgbClr val="1F497D">
              <a:alpha val="76863"/>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FFFF"/>
                </a:solidFill>
                <a:effectLst>
                  <a:outerShdw blurRad="38100" dist="38100" dir="2700000" algn="tl">
                    <a:srgbClr val="000000">
                      <a:alpha val="43137"/>
                    </a:srgbClr>
                  </a:outerShdw>
                </a:effectLst>
                <a:latin typeface="Arial"/>
              </a:rPr>
              <a:t/>
            </a:r>
            <a:br>
              <a:rPr lang="en-US" sz="2800" dirty="0">
                <a:solidFill>
                  <a:srgbClr val="FFFFFF"/>
                </a:solidFill>
                <a:effectLst>
                  <a:outerShdw blurRad="38100" dist="38100" dir="2700000" algn="tl">
                    <a:srgbClr val="000000">
                      <a:alpha val="43137"/>
                    </a:srgbClr>
                  </a:outerShdw>
                </a:effectLst>
                <a:latin typeface="Arial"/>
              </a:rPr>
            </a:br>
            <a:r>
              <a:rPr lang="en-US" sz="2800" dirty="0">
                <a:solidFill>
                  <a:srgbClr val="FFFFFF"/>
                </a:solidFill>
                <a:effectLst>
                  <a:outerShdw blurRad="38100" dist="38100" dir="2700000" algn="tl">
                    <a:srgbClr val="000000">
                      <a:alpha val="43137"/>
                    </a:srgbClr>
                  </a:outerShdw>
                </a:effectLst>
                <a:latin typeface="Arial"/>
              </a:rPr>
              <a:t/>
            </a:r>
            <a:br>
              <a:rPr lang="en-US" sz="2800" dirty="0">
                <a:solidFill>
                  <a:srgbClr val="FFFFFF"/>
                </a:solidFill>
                <a:effectLst>
                  <a:outerShdw blurRad="38100" dist="38100" dir="2700000" algn="tl">
                    <a:srgbClr val="000000">
                      <a:alpha val="43137"/>
                    </a:srgbClr>
                  </a:outerShdw>
                </a:effectLst>
                <a:latin typeface="Arial"/>
              </a:rPr>
            </a:br>
            <a:r>
              <a:rPr lang="en-US" sz="2800" dirty="0">
                <a:solidFill>
                  <a:srgbClr val="FFFFFF"/>
                </a:solidFill>
                <a:effectLst>
                  <a:outerShdw blurRad="38100" dist="38100" dir="2700000" algn="tl">
                    <a:srgbClr val="000000">
                      <a:alpha val="43137"/>
                    </a:srgbClr>
                  </a:outerShdw>
                </a:effectLst>
                <a:latin typeface="Arial"/>
              </a:rPr>
              <a:t/>
            </a:r>
            <a:br>
              <a:rPr lang="en-US" sz="2800" dirty="0">
                <a:solidFill>
                  <a:srgbClr val="FFFFFF"/>
                </a:solidFill>
                <a:effectLst>
                  <a:outerShdw blurRad="38100" dist="38100" dir="2700000" algn="tl">
                    <a:srgbClr val="000000">
                      <a:alpha val="43137"/>
                    </a:srgbClr>
                  </a:outerShdw>
                </a:effectLst>
                <a:latin typeface="Arial"/>
              </a:rPr>
            </a:br>
            <a:endParaRPr lang="en-US" sz="2800" dirty="0">
              <a:solidFill>
                <a:srgbClr val="FFFFFF"/>
              </a:solidFill>
              <a:effectLst>
                <a:outerShdw blurRad="38100" dist="38100" dir="2700000" algn="tl">
                  <a:srgbClr val="000000">
                    <a:alpha val="43137"/>
                  </a:srgbClr>
                </a:outerShdw>
              </a:effectLst>
              <a:latin typeface="Arial"/>
            </a:endParaRPr>
          </a:p>
        </p:txBody>
      </p:sp>
      <p:sp>
        <p:nvSpPr>
          <p:cNvPr id="39" name="Oval 38"/>
          <p:cNvSpPr/>
          <p:nvPr/>
        </p:nvSpPr>
        <p:spPr>
          <a:xfrm>
            <a:off x="1099477" y="4436444"/>
            <a:ext cx="727147" cy="723699"/>
          </a:xfrm>
          <a:prstGeom prst="ellipse">
            <a:avLst/>
          </a:prstGeom>
          <a:noFill/>
          <a:ln w="28575" cap="flat" cmpd="sng" algn="ctr">
            <a:solidFill>
              <a:srgbClr val="FFC000"/>
            </a:solidFill>
            <a:prstDash val="solid"/>
          </a:ln>
          <a:effectLst/>
        </p:spPr>
        <p:txBody>
          <a:bodyPr rtlCol="0" anchor="ctr"/>
          <a:lstStyle/>
          <a:p>
            <a:pPr algn="ctr"/>
            <a:endParaRPr lang="en-US" sz="2800" kern="0" dirty="0">
              <a:solidFill>
                <a:srgbClr val="FFFFFF"/>
              </a:solidFill>
              <a:latin typeface="Times New Roman"/>
            </a:endParaRPr>
          </a:p>
        </p:txBody>
      </p:sp>
      <p:cxnSp>
        <p:nvCxnSpPr>
          <p:cNvPr id="40" name="Straight Connector 39"/>
          <p:cNvCxnSpPr/>
          <p:nvPr/>
        </p:nvCxnSpPr>
        <p:spPr>
          <a:xfrm>
            <a:off x="1463050" y="4114800"/>
            <a:ext cx="0" cy="1366987"/>
          </a:xfrm>
          <a:prstGeom prst="line">
            <a:avLst/>
          </a:prstGeom>
          <a:noFill/>
          <a:ln w="28575" cap="flat" cmpd="sng" algn="ctr">
            <a:solidFill>
              <a:srgbClr val="FFC000"/>
            </a:solidFill>
            <a:prstDash val="solid"/>
          </a:ln>
          <a:effectLst/>
        </p:spPr>
      </p:cxnSp>
      <p:cxnSp>
        <p:nvCxnSpPr>
          <p:cNvPr id="41" name="Straight Connector 40"/>
          <p:cNvCxnSpPr/>
          <p:nvPr/>
        </p:nvCxnSpPr>
        <p:spPr>
          <a:xfrm flipH="1">
            <a:off x="804074" y="4798294"/>
            <a:ext cx="5901526" cy="0"/>
          </a:xfrm>
          <a:prstGeom prst="line">
            <a:avLst/>
          </a:prstGeom>
          <a:noFill/>
          <a:ln w="28575" cap="flat" cmpd="sng" algn="ctr">
            <a:solidFill>
              <a:srgbClr val="FFC000"/>
            </a:solidFill>
            <a:prstDash val="solid"/>
          </a:ln>
          <a:effectLst/>
        </p:spPr>
      </p:cxnSp>
      <p:cxnSp>
        <p:nvCxnSpPr>
          <p:cNvPr id="42" name="Straight Connector 41"/>
          <p:cNvCxnSpPr/>
          <p:nvPr/>
        </p:nvCxnSpPr>
        <p:spPr>
          <a:xfrm rot="5400000">
            <a:off x="1303987" y="4660229"/>
            <a:ext cx="0" cy="999828"/>
          </a:xfrm>
          <a:prstGeom prst="line">
            <a:avLst/>
          </a:prstGeom>
          <a:noFill/>
          <a:ln w="28575" cap="flat" cmpd="sng" algn="ctr">
            <a:solidFill>
              <a:srgbClr val="FFC000"/>
            </a:solidFill>
            <a:prstDash val="solid"/>
          </a:ln>
          <a:effectLst/>
        </p:spPr>
      </p:cxnSp>
      <p:cxnSp>
        <p:nvCxnSpPr>
          <p:cNvPr id="43" name="Straight Connector 42"/>
          <p:cNvCxnSpPr/>
          <p:nvPr/>
        </p:nvCxnSpPr>
        <p:spPr>
          <a:xfrm rot="5400000">
            <a:off x="1303987" y="3936530"/>
            <a:ext cx="0" cy="999828"/>
          </a:xfrm>
          <a:prstGeom prst="line">
            <a:avLst/>
          </a:prstGeom>
          <a:noFill/>
          <a:ln w="28575" cap="flat" cmpd="sng" algn="ctr">
            <a:solidFill>
              <a:srgbClr val="FFC000"/>
            </a:solidFill>
            <a:prstDash val="solid"/>
          </a:ln>
          <a:effectLst/>
        </p:spPr>
      </p:cxnSp>
      <p:sp>
        <p:nvSpPr>
          <p:cNvPr id="44" name="Rectangle 43"/>
          <p:cNvSpPr/>
          <p:nvPr/>
        </p:nvSpPr>
        <p:spPr>
          <a:xfrm>
            <a:off x="1968758" y="4174834"/>
            <a:ext cx="5117841" cy="523220"/>
          </a:xfrm>
          <a:prstGeom prst="rect">
            <a:avLst/>
          </a:prstGeom>
        </p:spPr>
        <p:txBody>
          <a:bodyPr wrap="square">
            <a:spAutoFit/>
          </a:bodyPr>
          <a:lstStyle/>
          <a:p>
            <a:r>
              <a:rPr lang="en-US" sz="2800" spc="30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Arial"/>
              </a:rPr>
              <a:t>MIDLANT VPP Summary</a:t>
            </a:r>
          </a:p>
        </p:txBody>
      </p:sp>
    </p:spTree>
    <p:extLst>
      <p:ext uri="{BB962C8B-B14F-4D97-AF65-F5344CB8AC3E}">
        <p14:creationId xmlns:p14="http://schemas.microsoft.com/office/powerpoint/2010/main" val="397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a:xfrm>
            <a:off x="469900" y="177800"/>
            <a:ext cx="7747000" cy="835025"/>
          </a:xfrm>
        </p:spPr>
        <p:txBody>
          <a:bodyPr/>
          <a:lstStyle/>
          <a:p>
            <a:r>
              <a:rPr lang="en-US" altLang="en-US" sz="3200"/>
              <a:t>NAVFAC MIDLANT VPP Tracker</a:t>
            </a:r>
          </a:p>
        </p:txBody>
      </p:sp>
      <p:graphicFrame>
        <p:nvGraphicFramePr>
          <p:cNvPr id="5" name="Table 4"/>
          <p:cNvGraphicFramePr>
            <a:graphicFrameLocks noGrp="1"/>
          </p:cNvGraphicFramePr>
          <p:nvPr>
            <p:extLst/>
          </p:nvPr>
        </p:nvGraphicFramePr>
        <p:xfrm>
          <a:off x="244475" y="1414463"/>
          <a:ext cx="8670923" cy="4825998"/>
        </p:xfrm>
        <a:graphic>
          <a:graphicData uri="http://schemas.openxmlformats.org/drawingml/2006/table">
            <a:tbl>
              <a:tblPr/>
              <a:tblGrid>
                <a:gridCol w="1490054">
                  <a:extLst>
                    <a:ext uri="{9D8B030D-6E8A-4147-A177-3AD203B41FA5}">
                      <a16:colId xmlns="" xmlns:a16="http://schemas.microsoft.com/office/drawing/2014/main" val="20000"/>
                    </a:ext>
                  </a:extLst>
                </a:gridCol>
                <a:gridCol w="750714">
                  <a:extLst>
                    <a:ext uri="{9D8B030D-6E8A-4147-A177-3AD203B41FA5}">
                      <a16:colId xmlns="" xmlns:a16="http://schemas.microsoft.com/office/drawing/2014/main" val="20001"/>
                    </a:ext>
                  </a:extLst>
                </a:gridCol>
                <a:gridCol w="581540">
                  <a:extLst>
                    <a:ext uri="{9D8B030D-6E8A-4147-A177-3AD203B41FA5}">
                      <a16:colId xmlns="" xmlns:a16="http://schemas.microsoft.com/office/drawing/2014/main" val="20002"/>
                    </a:ext>
                  </a:extLst>
                </a:gridCol>
                <a:gridCol w="486378">
                  <a:extLst>
                    <a:ext uri="{9D8B030D-6E8A-4147-A177-3AD203B41FA5}">
                      <a16:colId xmlns="" xmlns:a16="http://schemas.microsoft.com/office/drawing/2014/main" val="20003"/>
                    </a:ext>
                  </a:extLst>
                </a:gridCol>
                <a:gridCol w="518098">
                  <a:extLst>
                    <a:ext uri="{9D8B030D-6E8A-4147-A177-3AD203B41FA5}">
                      <a16:colId xmlns="" xmlns:a16="http://schemas.microsoft.com/office/drawing/2014/main" val="20004"/>
                    </a:ext>
                  </a:extLst>
                </a:gridCol>
                <a:gridCol w="454657">
                  <a:extLst>
                    <a:ext uri="{9D8B030D-6E8A-4147-A177-3AD203B41FA5}">
                      <a16:colId xmlns="" xmlns:a16="http://schemas.microsoft.com/office/drawing/2014/main" val="20005"/>
                    </a:ext>
                  </a:extLst>
                </a:gridCol>
                <a:gridCol w="465232">
                  <a:extLst>
                    <a:ext uri="{9D8B030D-6E8A-4147-A177-3AD203B41FA5}">
                      <a16:colId xmlns="" xmlns:a16="http://schemas.microsoft.com/office/drawing/2014/main" val="20006"/>
                    </a:ext>
                  </a:extLst>
                </a:gridCol>
                <a:gridCol w="486378">
                  <a:extLst>
                    <a:ext uri="{9D8B030D-6E8A-4147-A177-3AD203B41FA5}">
                      <a16:colId xmlns="" xmlns:a16="http://schemas.microsoft.com/office/drawing/2014/main" val="20007"/>
                    </a:ext>
                  </a:extLst>
                </a:gridCol>
                <a:gridCol w="444084">
                  <a:extLst>
                    <a:ext uri="{9D8B030D-6E8A-4147-A177-3AD203B41FA5}">
                      <a16:colId xmlns="" xmlns:a16="http://schemas.microsoft.com/office/drawing/2014/main" val="20008"/>
                    </a:ext>
                  </a:extLst>
                </a:gridCol>
                <a:gridCol w="444084">
                  <a:extLst>
                    <a:ext uri="{9D8B030D-6E8A-4147-A177-3AD203B41FA5}">
                      <a16:colId xmlns="" xmlns:a16="http://schemas.microsoft.com/office/drawing/2014/main" val="20009"/>
                    </a:ext>
                  </a:extLst>
                </a:gridCol>
                <a:gridCol w="518098">
                  <a:extLst>
                    <a:ext uri="{9D8B030D-6E8A-4147-A177-3AD203B41FA5}">
                      <a16:colId xmlns="" xmlns:a16="http://schemas.microsoft.com/office/drawing/2014/main" val="20010"/>
                    </a:ext>
                  </a:extLst>
                </a:gridCol>
                <a:gridCol w="602685">
                  <a:extLst>
                    <a:ext uri="{9D8B030D-6E8A-4147-A177-3AD203B41FA5}">
                      <a16:colId xmlns="" xmlns:a16="http://schemas.microsoft.com/office/drawing/2014/main" val="20011"/>
                    </a:ext>
                  </a:extLst>
                </a:gridCol>
                <a:gridCol w="718994">
                  <a:extLst>
                    <a:ext uri="{9D8B030D-6E8A-4147-A177-3AD203B41FA5}">
                      <a16:colId xmlns="" xmlns:a16="http://schemas.microsoft.com/office/drawing/2014/main" val="20012"/>
                    </a:ext>
                  </a:extLst>
                </a:gridCol>
                <a:gridCol w="709927">
                  <a:extLst>
                    <a:ext uri="{9D8B030D-6E8A-4147-A177-3AD203B41FA5}">
                      <a16:colId xmlns="" xmlns:a16="http://schemas.microsoft.com/office/drawing/2014/main" val="20013"/>
                    </a:ext>
                  </a:extLst>
                </a:gridCol>
              </a:tblGrid>
              <a:tr h="591172">
                <a:tc gridSpan="6">
                  <a:txBody>
                    <a:bodyPr/>
                    <a:lstStyle/>
                    <a:p>
                      <a:pPr algn="ctr" fontAlgn="ctr"/>
                      <a:r>
                        <a:rPr lang="en-US" sz="1200" b="1" i="0" u="none" strike="noStrike" dirty="0">
                          <a:solidFill>
                            <a:srgbClr val="0000FF"/>
                          </a:solidFill>
                          <a:effectLst/>
                          <a:latin typeface="Calibri"/>
                        </a:rPr>
                        <a:t>VPP DART TCIR TRACKING</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1200" b="1" i="0" u="none" strike="noStrike">
                          <a:solidFill>
                            <a:srgbClr val="0000FF"/>
                          </a:solidFill>
                          <a:effectLst/>
                          <a:latin typeface="Calibri"/>
                        </a:rPr>
                        <a:t>VPP GAP ANALYSIS TRACKING</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200" b="1" i="0" u="none" strike="noStrike" dirty="0">
                          <a:solidFill>
                            <a:srgbClr val="0000FF"/>
                          </a:solidFill>
                          <a:effectLst/>
                          <a:latin typeface="Calibri"/>
                        </a:rPr>
                        <a:t>VPP READINESS</a:t>
                      </a:r>
                      <a:r>
                        <a:rPr lang="en-US" sz="1200" b="1" i="0" u="none" strike="noStrike" baseline="0" dirty="0">
                          <a:solidFill>
                            <a:srgbClr val="0000FF"/>
                          </a:solidFill>
                          <a:effectLst/>
                          <a:latin typeface="Calibri"/>
                        </a:rPr>
                        <a:t> STATUS</a:t>
                      </a:r>
                      <a:endParaRPr lang="en-US" sz="1200" b="1" i="0" u="none" strike="noStrike" dirty="0">
                        <a:solidFill>
                          <a:srgbClr val="0000FF"/>
                        </a:solidFill>
                        <a:effectLst/>
                        <a:latin typeface="Calibri"/>
                      </a:endParaRP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US" sz="1200" b="1" i="0" u="none" strike="noStrike" dirty="0">
                        <a:solidFill>
                          <a:srgbClr val="0000FF"/>
                        </a:solidFill>
                        <a:effectLst/>
                        <a:latin typeface="Calibri"/>
                      </a:endParaRPr>
                    </a:p>
                  </a:txBody>
                  <a:tcPr marL="9380" marR="9380" marT="9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US" sz="1200" b="1" i="0" u="none" strike="noStrike" dirty="0">
                        <a:solidFill>
                          <a:srgbClr val="0000FF"/>
                        </a:solidFill>
                        <a:effectLst/>
                        <a:latin typeface="Calibri"/>
                      </a:endParaRPr>
                    </a:p>
                  </a:txBody>
                  <a:tcPr marL="9380" marR="9380" marT="93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21978">
                <a:tc rowSpan="2">
                  <a:txBody>
                    <a:bodyPr/>
                    <a:lstStyle/>
                    <a:p>
                      <a:pPr algn="ctr" fontAlgn="ctr"/>
                      <a:r>
                        <a:rPr lang="en-US" sz="1000" b="1" i="0" u="none" strike="noStrike" dirty="0">
                          <a:solidFill>
                            <a:srgbClr val="000000"/>
                          </a:solidFill>
                          <a:effectLst/>
                          <a:latin typeface="Calibri"/>
                        </a:rPr>
                        <a:t>NAVFAC ML Element</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000" b="1" i="0" u="none" strike="noStrike" dirty="0">
                          <a:solidFill>
                            <a:srgbClr val="000000"/>
                          </a:solidFill>
                          <a:effectLst/>
                          <a:latin typeface="Calibri"/>
                        </a:rPr>
                        <a:t>Possible Early Candidate</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fr-FR" sz="1000" b="1" i="0" u="none" strike="noStrike" dirty="0">
                          <a:solidFill>
                            <a:srgbClr val="000000"/>
                          </a:solidFill>
                          <a:effectLst/>
                          <a:latin typeface="Calibri"/>
                        </a:rPr>
                        <a:t>BLS DART (NAICS 5612 - 2013)</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1000" b="1" i="0" u="none" strike="noStrike" dirty="0">
                          <a:solidFill>
                            <a:srgbClr val="000000"/>
                          </a:solidFill>
                          <a:effectLst/>
                          <a:latin typeface="Calibri"/>
                        </a:rPr>
                        <a:t>3 YR AVE DART</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fr-FR" sz="1000" b="1" i="0" u="none" strike="noStrike" dirty="0">
                          <a:solidFill>
                            <a:srgbClr val="000000"/>
                          </a:solidFill>
                          <a:effectLst/>
                          <a:latin typeface="Calibri"/>
                        </a:rPr>
                        <a:t>BLS TCIR (NAICS 5612 - 2013)</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US" sz="1000" b="1" i="0" u="none" strike="noStrike" dirty="0">
                          <a:solidFill>
                            <a:srgbClr val="000000"/>
                          </a:solidFill>
                          <a:effectLst/>
                          <a:latin typeface="Calibri"/>
                        </a:rPr>
                        <a:t>3 YR AVE   TCIR</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2">
                  <a:txBody>
                    <a:bodyPr/>
                    <a:lstStyle/>
                    <a:p>
                      <a:pPr algn="ctr" fontAlgn="ctr"/>
                      <a:r>
                        <a:rPr lang="en-US" sz="1100" b="1" i="0" u="none" strike="noStrike" dirty="0">
                          <a:solidFill>
                            <a:srgbClr val="000000"/>
                          </a:solidFill>
                          <a:effectLst/>
                          <a:latin typeface="Calibri"/>
                        </a:rPr>
                        <a:t>Stage I</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US" sz="1200" b="1" i="0" u="none" strike="noStrike" dirty="0">
                        <a:solidFill>
                          <a:srgbClr val="000000"/>
                        </a:solidFill>
                        <a:effectLst/>
                        <a:latin typeface="Calibri"/>
                      </a:endParaRPr>
                    </a:p>
                  </a:txBody>
                  <a:tcPr marL="9380" marR="9380" marT="9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100" b="1" i="0" u="none" strike="noStrike" dirty="0">
                          <a:solidFill>
                            <a:srgbClr val="000000"/>
                          </a:solidFill>
                          <a:effectLst/>
                          <a:latin typeface="Calibri"/>
                        </a:rPr>
                        <a:t>Stage II</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US" sz="1050" b="1" i="0" u="none" strike="noStrike" dirty="0">
                        <a:solidFill>
                          <a:srgbClr val="000000"/>
                        </a:solidFill>
                        <a:effectLst/>
                        <a:latin typeface="Calibri"/>
                      </a:endParaRPr>
                    </a:p>
                  </a:txBody>
                  <a:tcPr marL="9380" marR="9380" marT="9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100" b="1" i="0" u="none" strike="noStrike" dirty="0">
                          <a:solidFill>
                            <a:srgbClr val="000000"/>
                          </a:solidFill>
                          <a:effectLst/>
                          <a:latin typeface="Calibri"/>
                        </a:rPr>
                        <a:t>Stage III</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100" b="1" i="0" u="none" strike="noStrike" dirty="0">
                          <a:solidFill>
                            <a:srgbClr val="000000"/>
                          </a:solidFill>
                          <a:effectLst/>
                          <a:latin typeface="Calibri"/>
                        </a:rPr>
                        <a:t>Kick-off Date</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100" b="1" i="0" u="none" strike="noStrike" dirty="0">
                          <a:solidFill>
                            <a:srgbClr val="000000"/>
                          </a:solidFill>
                          <a:effectLst/>
                          <a:latin typeface="Calibri"/>
                        </a:rPr>
                        <a:t>VPP 101 Completion</a:t>
                      </a:r>
                      <a:r>
                        <a:rPr lang="en-US" sz="700" b="1" i="0" u="none" strike="noStrike" dirty="0">
                          <a:solidFill>
                            <a:srgbClr val="000000"/>
                          </a:solidFill>
                          <a:effectLst/>
                          <a:latin typeface="Calibri"/>
                        </a:rPr>
                        <a:t>#5916</a:t>
                      </a:r>
                      <a:endParaRPr lang="en-US" sz="1100" b="1" i="0" u="none" strike="noStrike" dirty="0">
                        <a:solidFill>
                          <a:srgbClr val="000000"/>
                        </a:solidFill>
                        <a:effectLst/>
                        <a:latin typeface="Calibri"/>
                      </a:endParaRP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100" b="1" i="0" u="none" strike="noStrike" dirty="0">
                          <a:solidFill>
                            <a:srgbClr val="000000"/>
                          </a:solidFill>
                          <a:effectLst/>
                          <a:latin typeface="Calibri"/>
                        </a:rPr>
                        <a:t>Passport Completion</a:t>
                      </a:r>
                    </a:p>
                    <a:p>
                      <a:pPr algn="ctr" fontAlgn="ctr"/>
                      <a:r>
                        <a:rPr lang="en-US" sz="700" b="1" i="0" u="none" strike="noStrike" dirty="0">
                          <a:solidFill>
                            <a:srgbClr val="000000"/>
                          </a:solidFill>
                          <a:effectLst/>
                          <a:latin typeface="Calibri"/>
                        </a:rPr>
                        <a:t>#2286</a:t>
                      </a:r>
                      <a:endParaRPr lang="en-US" sz="1100" b="1" i="0" u="none" strike="noStrike" dirty="0">
                        <a:solidFill>
                          <a:srgbClr val="000000"/>
                        </a:solidFill>
                        <a:effectLst/>
                        <a:latin typeface="Calibri"/>
                      </a:endParaRP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4470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b="1" i="0" u="none" strike="noStrike" dirty="0">
                          <a:solidFill>
                            <a:srgbClr val="000000"/>
                          </a:solidFill>
                          <a:effectLst/>
                          <a:latin typeface="Calibri"/>
                        </a:rPr>
                        <a:t>Base-line</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Calibri"/>
                        </a:rPr>
                        <a:t>Current</a:t>
                      </a:r>
                      <a:endParaRPr lang="en-US" sz="1100" b="1" i="0" u="none" strike="noStrike" dirty="0">
                        <a:solidFill>
                          <a:srgbClr val="000000"/>
                        </a:solidFill>
                        <a:effectLst/>
                        <a:latin typeface="Calibri"/>
                      </a:endParaRP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Base-line</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effectLst/>
                          <a:latin typeface="Calibri"/>
                        </a:rPr>
                        <a:t>Current</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2"/>
                  </a:ext>
                </a:extLst>
              </a:tr>
              <a:tr h="221689">
                <a:tc>
                  <a:txBody>
                    <a:bodyPr/>
                    <a:lstStyle/>
                    <a:p>
                      <a:pPr algn="l" fontAlgn="b"/>
                      <a:r>
                        <a:rPr lang="en-US" sz="1000" b="1" i="0" u="none" strike="noStrike" dirty="0">
                          <a:solidFill>
                            <a:srgbClr val="00006C"/>
                          </a:solidFill>
                          <a:effectLst/>
                          <a:latin typeface="Calibri"/>
                        </a:rPr>
                        <a:t>NAVFAC </a:t>
                      </a:r>
                      <a:r>
                        <a:rPr lang="en-US" sz="1000" b="1" i="0" u="none" strike="noStrike" dirty="0" err="1">
                          <a:solidFill>
                            <a:srgbClr val="00006C"/>
                          </a:solidFill>
                          <a:effectLst/>
                          <a:latin typeface="Calibri"/>
                        </a:rPr>
                        <a:t>Midlant</a:t>
                      </a:r>
                      <a:r>
                        <a:rPr lang="en-US" sz="1000" b="1" i="0" u="none" strike="noStrike" dirty="0">
                          <a:solidFill>
                            <a:srgbClr val="00006C"/>
                          </a:solidFill>
                          <a:effectLst/>
                          <a:latin typeface="Calibri"/>
                        </a:rPr>
                        <a:t> with IPTs</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8000"/>
                          </a:solidFill>
                          <a:effectLst/>
                          <a:latin typeface="Calibri"/>
                        </a:rPr>
                        <a:t>√</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dirty="0">
                          <a:solidFill>
                            <a:srgbClr val="000000"/>
                          </a:solidFill>
                          <a:effectLst/>
                          <a:latin typeface="Calibri"/>
                        </a:rPr>
                        <a:t>0.66</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1" i="0" u="none" strike="noStrike">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Calibri"/>
                        </a:rPr>
                        <a:t>0.69</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94%</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85%</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85%</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8-24-16</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3%</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3"/>
                  </a:ext>
                </a:extLst>
              </a:tr>
              <a:tr h="221689">
                <a:tc>
                  <a:txBody>
                    <a:bodyPr/>
                    <a:lstStyle/>
                    <a:p>
                      <a:pPr algn="l" fontAlgn="b"/>
                      <a:r>
                        <a:rPr lang="en-US" sz="1000" b="1" i="0" u="none" strike="noStrike" dirty="0">
                          <a:solidFill>
                            <a:srgbClr val="000080"/>
                          </a:solidFill>
                          <a:effectLst/>
                          <a:latin typeface="Calibri"/>
                        </a:rPr>
                        <a:t>MARFORES CELL</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8000"/>
                          </a:solidFill>
                          <a:effectLst/>
                          <a:latin typeface="Calibri"/>
                        </a:rPr>
                        <a:t>√</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dirty="0">
                          <a:solidFill>
                            <a:srgbClr val="000000"/>
                          </a:solidFill>
                          <a:effectLst/>
                          <a:latin typeface="Calibri"/>
                        </a:rPr>
                        <a:t>0.00</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1" i="0" u="none" strike="noStrike" dirty="0">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Calibri"/>
                        </a:rPr>
                        <a:t>0.84</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a:rPr>
                        <a:t>84%</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95%</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a:rPr>
                        <a:t>79%</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89%</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4-6-16</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97%</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0%</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21689">
                <a:tc>
                  <a:txBody>
                    <a:bodyPr/>
                    <a:lstStyle/>
                    <a:p>
                      <a:pPr algn="l" fontAlgn="b"/>
                      <a:r>
                        <a:rPr lang="en-US" sz="1000" b="1" i="0" u="none" strike="noStrike" dirty="0">
                          <a:solidFill>
                            <a:srgbClr val="000080"/>
                          </a:solidFill>
                          <a:effectLst/>
                          <a:latin typeface="Calibri"/>
                        </a:rPr>
                        <a:t>PWD Crane</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Calibri"/>
                        </a:rPr>
                        <a:t>DART</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a:solidFill>
                            <a:srgbClr val="000000"/>
                          </a:solidFill>
                          <a:effectLst/>
                          <a:latin typeface="Calibri"/>
                        </a:rPr>
                        <a:t>1.44</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1" i="0" u="none" strike="noStrike">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dirty="0">
                          <a:solidFill>
                            <a:srgbClr val="000000"/>
                          </a:solidFill>
                          <a:effectLst/>
                          <a:latin typeface="Calibri"/>
                        </a:rPr>
                        <a:t>6.46</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dirty="0">
                          <a:solidFill>
                            <a:srgbClr val="000000"/>
                          </a:solidFill>
                          <a:effectLst/>
                          <a:latin typeface="Calibri"/>
                        </a:rPr>
                        <a:t>80%</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93%</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75%</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78%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4-27-16</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94%</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7%</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5"/>
                  </a:ext>
                </a:extLst>
              </a:tr>
              <a:tr h="221689">
                <a:tc>
                  <a:txBody>
                    <a:bodyPr/>
                    <a:lstStyle/>
                    <a:p>
                      <a:pPr algn="l" fontAlgn="b"/>
                      <a:r>
                        <a:rPr lang="en-US" sz="1000" b="1" i="0" u="none" strike="noStrike" dirty="0">
                          <a:solidFill>
                            <a:srgbClr val="000080"/>
                          </a:solidFill>
                          <a:effectLst/>
                          <a:latin typeface="Calibri"/>
                        </a:rPr>
                        <a:t>PWD Earle</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8000"/>
                          </a:solidFill>
                          <a:effectLst/>
                          <a:latin typeface="Calibri"/>
                        </a:rPr>
                        <a:t>√</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a:solidFill>
                            <a:srgbClr val="000000"/>
                          </a:solidFill>
                          <a:effectLst/>
                          <a:latin typeface="Calibri"/>
                        </a:rPr>
                        <a:t>0.95</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1" i="0" u="none" strike="noStrike">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Calibri"/>
                        </a:rPr>
                        <a:t>1.26</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68%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68%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6-16-16</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99%</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1%</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21689">
                <a:tc>
                  <a:txBody>
                    <a:bodyPr/>
                    <a:lstStyle/>
                    <a:p>
                      <a:pPr algn="l" fontAlgn="b"/>
                      <a:r>
                        <a:rPr lang="en-US" sz="1000" b="1" i="0" u="none" strike="noStrike" dirty="0">
                          <a:solidFill>
                            <a:srgbClr val="000080"/>
                          </a:solidFill>
                          <a:effectLst/>
                          <a:latin typeface="Calibri"/>
                        </a:rPr>
                        <a:t>PWD Great Lakes</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Calibri"/>
                        </a:rPr>
                        <a:t>DART/TCIR</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000" b="1" i="0" u="none" strike="noStrike">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a:solidFill>
                            <a:srgbClr val="000000"/>
                          </a:solidFill>
                          <a:effectLst/>
                          <a:latin typeface="Calibri"/>
                        </a:rPr>
                        <a:t>2.53</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Calibri"/>
                        </a:rPr>
                        <a:t>4.17</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dirty="0">
                          <a:solidFill>
                            <a:srgbClr val="000000"/>
                          </a:solidFill>
                          <a:effectLst/>
                          <a:latin typeface="Calibri"/>
                        </a:rPr>
                        <a:t>77%</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80%</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1-22-16</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89%</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65%</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7"/>
                  </a:ext>
                </a:extLst>
              </a:tr>
              <a:tr h="221689">
                <a:tc>
                  <a:txBody>
                    <a:bodyPr/>
                    <a:lstStyle/>
                    <a:p>
                      <a:pPr algn="l" fontAlgn="b"/>
                      <a:r>
                        <a:rPr lang="en-US" sz="1000" b="1" i="0" u="none" strike="noStrike" dirty="0">
                          <a:solidFill>
                            <a:srgbClr val="000080"/>
                          </a:solidFill>
                          <a:effectLst/>
                          <a:latin typeface="Calibri"/>
                        </a:rPr>
                        <a:t>PWD Little Creek</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8000"/>
                          </a:solidFill>
                          <a:effectLst/>
                          <a:latin typeface="Calibri"/>
                        </a:rPr>
                        <a:t>√</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a:solidFill>
                            <a:srgbClr val="000000"/>
                          </a:solidFill>
                          <a:effectLst/>
                          <a:latin typeface="Calibri"/>
                        </a:rPr>
                        <a:t>1.47</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1" i="0" u="none" strike="noStrike">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Calibri"/>
                        </a:rPr>
                        <a:t>2.20</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94%</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79%</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11-17-15</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7%</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21689">
                <a:tc>
                  <a:txBody>
                    <a:bodyPr/>
                    <a:lstStyle/>
                    <a:p>
                      <a:pPr algn="l" fontAlgn="b"/>
                      <a:r>
                        <a:rPr lang="en-US" sz="1000" b="1" i="0" u="none" strike="noStrike" dirty="0">
                          <a:solidFill>
                            <a:srgbClr val="00006C"/>
                          </a:solidFill>
                          <a:effectLst/>
                          <a:latin typeface="Calibri"/>
                        </a:rPr>
                        <a:t>PWD Maine</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8000"/>
                          </a:solidFill>
                          <a:effectLst/>
                          <a:latin typeface="Calibri"/>
                        </a:rPr>
                        <a:t>√</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a:solidFill>
                            <a:srgbClr val="000000"/>
                          </a:solidFill>
                          <a:effectLst/>
                          <a:latin typeface="Calibri"/>
                        </a:rPr>
                        <a:t>0.89</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1" i="0" u="none" strike="noStrike">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Calibri"/>
                        </a:rPr>
                        <a:t>1.43</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94%</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77%</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78%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3-2-16</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70%</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48%</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21689">
                <a:tc>
                  <a:txBody>
                    <a:bodyPr/>
                    <a:lstStyle/>
                    <a:p>
                      <a:pPr algn="l" fontAlgn="b"/>
                      <a:r>
                        <a:rPr lang="en-US" sz="1000" b="1" i="0" u="none" strike="noStrike" dirty="0">
                          <a:solidFill>
                            <a:srgbClr val="000080"/>
                          </a:solidFill>
                          <a:effectLst/>
                          <a:latin typeface="Calibri"/>
                        </a:rPr>
                        <a:t>PWD New London</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Calibri"/>
                        </a:rPr>
                        <a:t>DART/TCIR</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a:solidFill>
                            <a:srgbClr val="000000"/>
                          </a:solidFill>
                          <a:effectLst/>
                          <a:latin typeface="Calibri"/>
                        </a:rPr>
                        <a:t>3.91</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Calibri"/>
                        </a:rPr>
                        <a:t>5.03</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93%</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72%</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70%</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3-11-16</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10%</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21689">
                <a:tc>
                  <a:txBody>
                    <a:bodyPr/>
                    <a:lstStyle/>
                    <a:p>
                      <a:pPr algn="l" fontAlgn="b"/>
                      <a:r>
                        <a:rPr lang="en-US" sz="1000" b="1" i="0" u="none" strike="noStrike" dirty="0">
                          <a:solidFill>
                            <a:srgbClr val="000080"/>
                          </a:solidFill>
                          <a:effectLst/>
                          <a:latin typeface="Calibri"/>
                        </a:rPr>
                        <a:t>PWD Newport</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Calibri"/>
                        </a:rPr>
                        <a:t>DART</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dirty="0">
                          <a:solidFill>
                            <a:srgbClr val="000000"/>
                          </a:solidFill>
                          <a:effectLst/>
                          <a:latin typeface="Calibri"/>
                        </a:rPr>
                        <a:t>2.81</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dirty="0">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dirty="0">
                          <a:solidFill>
                            <a:srgbClr val="000000"/>
                          </a:solidFill>
                          <a:effectLst/>
                          <a:latin typeface="Calibri"/>
                        </a:rPr>
                        <a:t>3.01</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a:rPr>
                        <a:t>80%</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91%</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68%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effectLst/>
                        <a:latin typeface="Calibri"/>
                      </a:endParaRP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39%</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0%</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21689">
                <a:tc>
                  <a:txBody>
                    <a:bodyPr/>
                    <a:lstStyle/>
                    <a:p>
                      <a:pPr algn="l" fontAlgn="b"/>
                      <a:r>
                        <a:rPr lang="en-US" sz="1000" b="1" i="0" u="none" strike="noStrike" dirty="0">
                          <a:solidFill>
                            <a:srgbClr val="000080"/>
                          </a:solidFill>
                          <a:effectLst/>
                          <a:latin typeface="Calibri"/>
                        </a:rPr>
                        <a:t>PWD Norfolk</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Calibri"/>
                        </a:rPr>
                        <a:t>DART/TCIR</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a:solidFill>
                            <a:srgbClr val="000000"/>
                          </a:solidFill>
                          <a:effectLst/>
                          <a:latin typeface="Calibri"/>
                        </a:rPr>
                        <a:t>4.42</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Calibri"/>
                        </a:rPr>
                        <a:t>5.52</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94%</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77%</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75%</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0%</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21689">
                <a:tc>
                  <a:txBody>
                    <a:bodyPr/>
                    <a:lstStyle/>
                    <a:p>
                      <a:pPr algn="l" fontAlgn="b"/>
                      <a:r>
                        <a:rPr lang="en-US" sz="1000" b="1" i="0" u="none" strike="noStrike" dirty="0">
                          <a:solidFill>
                            <a:srgbClr val="000080"/>
                          </a:solidFill>
                          <a:effectLst/>
                          <a:latin typeface="Calibri"/>
                        </a:rPr>
                        <a:t>PWD NSA</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FF0000"/>
                          </a:solidFill>
                          <a:effectLst/>
                          <a:latin typeface="Calibri"/>
                        </a:rPr>
                        <a:t>DART/TCIR</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a:solidFill>
                            <a:srgbClr val="000000"/>
                          </a:solidFill>
                          <a:effectLst/>
                          <a:latin typeface="Calibri"/>
                        </a:rPr>
                        <a:t>3.33</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Calibri"/>
                        </a:rPr>
                        <a:t>5.00</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84%</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84%</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36%</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0%</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21689">
                <a:tc>
                  <a:txBody>
                    <a:bodyPr/>
                    <a:lstStyle/>
                    <a:p>
                      <a:pPr algn="l" fontAlgn="b"/>
                      <a:r>
                        <a:rPr lang="en-US" sz="1000" b="1" i="0" u="none" strike="noStrike" dirty="0">
                          <a:solidFill>
                            <a:srgbClr val="000080"/>
                          </a:solidFill>
                          <a:effectLst/>
                          <a:latin typeface="Calibri"/>
                        </a:rPr>
                        <a:t>PWD Oceana</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Calibri"/>
                        </a:rPr>
                        <a:t>DART</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a:solidFill>
                            <a:srgbClr val="000000"/>
                          </a:solidFill>
                          <a:effectLst/>
                          <a:latin typeface="Calibri"/>
                        </a:rPr>
                        <a:t>2.03</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Calibri"/>
                        </a:rPr>
                        <a:t>2.24</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3-30-16</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80%</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21689">
                <a:tc>
                  <a:txBody>
                    <a:bodyPr/>
                    <a:lstStyle/>
                    <a:p>
                      <a:pPr algn="l" fontAlgn="b"/>
                      <a:r>
                        <a:rPr lang="en-US" sz="1000" b="1" i="0" u="none" strike="noStrike" dirty="0">
                          <a:solidFill>
                            <a:srgbClr val="000080"/>
                          </a:solidFill>
                          <a:effectLst/>
                          <a:latin typeface="Calibri"/>
                        </a:rPr>
                        <a:t>PWD Pennsylvania</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FF0000"/>
                          </a:solidFill>
                          <a:effectLst/>
                          <a:latin typeface="Calibri"/>
                        </a:rPr>
                        <a:t>DART</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000" b="1" i="0" u="none" strike="noStrike">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a:solidFill>
                            <a:srgbClr val="000000"/>
                          </a:solidFill>
                          <a:effectLst/>
                          <a:latin typeface="Calibri"/>
                        </a:rPr>
                        <a:t>2.87</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Calibri"/>
                        </a:rPr>
                        <a:t>3.49</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94%</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75%</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80%</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effectLst/>
                        <a:latin typeface="Calibri"/>
                      </a:endParaRP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84%</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45%</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21689">
                <a:tc>
                  <a:txBody>
                    <a:bodyPr/>
                    <a:lstStyle/>
                    <a:p>
                      <a:pPr algn="l" fontAlgn="b"/>
                      <a:r>
                        <a:rPr lang="en-US" sz="1000" b="1" i="0" u="none" strike="noStrike" dirty="0">
                          <a:solidFill>
                            <a:srgbClr val="000080"/>
                          </a:solidFill>
                          <a:effectLst/>
                          <a:latin typeface="Calibri"/>
                        </a:rPr>
                        <a:t>PWD Portsmouth</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8000"/>
                          </a:solidFill>
                          <a:effectLst/>
                          <a:latin typeface="Calibri"/>
                        </a:rPr>
                        <a:t>√</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a:solidFill>
                            <a:srgbClr val="000000"/>
                          </a:solidFill>
                          <a:effectLst/>
                          <a:latin typeface="Calibri"/>
                        </a:rPr>
                        <a:t>1.86</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1" i="0" u="none" strike="noStrike">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Calibri"/>
                        </a:rPr>
                        <a:t>2.20</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68%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68%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4-12-16</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98%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10%</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16"/>
                  </a:ext>
                </a:extLst>
              </a:tr>
              <a:tr h="232247">
                <a:tc>
                  <a:txBody>
                    <a:bodyPr/>
                    <a:lstStyle/>
                    <a:p>
                      <a:pPr algn="l" fontAlgn="b"/>
                      <a:r>
                        <a:rPr lang="en-US" sz="1000" b="1" i="0" u="none" strike="noStrike" dirty="0">
                          <a:solidFill>
                            <a:srgbClr val="000080"/>
                          </a:solidFill>
                          <a:effectLst/>
                          <a:latin typeface="Calibri"/>
                        </a:rPr>
                        <a:t>PWD Yorktown</a:t>
                      </a: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8000"/>
                          </a:solidFill>
                          <a:effectLst/>
                          <a:latin typeface="Calibri"/>
                        </a:rPr>
                        <a:t>√</a:t>
                      </a:r>
                    </a:p>
                  </a:txBody>
                  <a:tcPr marL="9379"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a:solidFill>
                            <a:srgbClr val="00000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000" b="1" i="0" u="none" strike="noStrike">
                          <a:solidFill>
                            <a:srgbClr val="000000"/>
                          </a:solidFill>
                          <a:effectLst/>
                          <a:latin typeface="Calibri"/>
                        </a:rPr>
                        <a:t>1.02</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1" i="0" u="none" strike="noStrike">
                          <a:solidFill>
                            <a:srgbClr val="00000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1" i="0" u="none" strike="noStrike">
                          <a:solidFill>
                            <a:srgbClr val="000000"/>
                          </a:solidFill>
                          <a:effectLst/>
                          <a:latin typeface="Calibri"/>
                        </a:rPr>
                        <a:t>1.36</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81%</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88%</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TBD</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10-13-16</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64%</a:t>
                      </a:r>
                    </a:p>
                  </a:txBody>
                  <a:tcPr marL="9379" marR="9379"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000" b="0" i="0" u="none" strike="noStrike" dirty="0">
                          <a:solidFill>
                            <a:srgbClr val="000000"/>
                          </a:solidFill>
                          <a:effectLst/>
                          <a:latin typeface="Calibri"/>
                        </a:rPr>
                        <a:t>8%</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32247">
                <a:tc gridSpan="2">
                  <a:txBody>
                    <a:bodyPr/>
                    <a:lstStyle/>
                    <a:p>
                      <a:pPr algn="l" fontAlgn="ctr"/>
                      <a:r>
                        <a:rPr lang="en-US" sz="1000" b="1" i="0" u="none" strike="noStrike" dirty="0">
                          <a:solidFill>
                            <a:srgbClr val="002060"/>
                          </a:solidFill>
                          <a:effectLst/>
                          <a:latin typeface="Calibri"/>
                        </a:rPr>
                        <a:t>MIDLANT TOTALS</a:t>
                      </a:r>
                    </a:p>
                  </a:txBody>
                  <a:tcPr marL="84403" marR="9379" marT="93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000" b="1" i="0" u="none" strike="noStrike">
                          <a:solidFill>
                            <a:srgbClr val="002060"/>
                          </a:solidFill>
                          <a:effectLst/>
                          <a:latin typeface="Calibri"/>
                        </a:rPr>
                        <a:t>1.9</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dirty="0">
                          <a:solidFill>
                            <a:srgbClr val="002060"/>
                          </a:solidFill>
                          <a:effectLst/>
                          <a:latin typeface="Calibri"/>
                        </a:rPr>
                        <a:t>1.95</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1" i="0" u="none" strike="noStrike">
                          <a:solidFill>
                            <a:srgbClr val="002060"/>
                          </a:solidFill>
                          <a:effectLst/>
                          <a:latin typeface="Calibri"/>
                        </a:rPr>
                        <a:t>3.9</a:t>
                      </a:r>
                    </a:p>
                  </a:txBody>
                  <a:tcPr marL="9379" marR="9379" marT="93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2060"/>
                          </a:solidFill>
                          <a:effectLst/>
                          <a:latin typeface="Calibri"/>
                        </a:rPr>
                        <a:t>2.87</a:t>
                      </a:r>
                    </a:p>
                  </a:txBody>
                  <a:tcPr marL="9379" marR="9379" marT="93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000" b="0" i="0" u="none" strike="noStrike">
                          <a:solidFill>
                            <a:srgbClr val="000000"/>
                          </a:solidFill>
                          <a:effectLst/>
                          <a:latin typeface="Calibri"/>
                        </a:rPr>
                        <a:t> </a:t>
                      </a:r>
                    </a:p>
                  </a:txBody>
                  <a:tcPr marL="9379" marR="9379" marT="93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endParaRPr lang="en-US" sz="1000" b="0" i="0" u="none" strike="noStrike" dirty="0">
                        <a:solidFill>
                          <a:srgbClr val="000000"/>
                        </a:solidFill>
                        <a:effectLst/>
                        <a:latin typeface="Calibri"/>
                      </a:endParaRPr>
                    </a:p>
                  </a:txBody>
                  <a:tcPr marL="9379" marR="9379" marT="9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000" b="0" i="0" u="none" strike="noStrike" dirty="0">
                          <a:solidFill>
                            <a:srgbClr val="000000"/>
                          </a:solidFill>
                          <a:effectLst/>
                          <a:latin typeface="Calibri"/>
                        </a:rPr>
                        <a:t> </a:t>
                      </a:r>
                    </a:p>
                  </a:txBody>
                  <a:tcPr marL="9379" marR="9379" marT="9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endParaRPr lang="en-US" sz="1000" b="0" i="0" u="none" strike="noStrike" dirty="0">
                        <a:solidFill>
                          <a:srgbClr val="000000"/>
                        </a:solidFill>
                        <a:effectLst/>
                        <a:latin typeface="Calibri"/>
                      </a:endParaRPr>
                    </a:p>
                  </a:txBody>
                  <a:tcPr marL="9379" marR="9379" marT="9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000" b="0" i="0" u="none" strike="noStrike" dirty="0">
                          <a:solidFill>
                            <a:srgbClr val="000000"/>
                          </a:solidFill>
                          <a:effectLst/>
                          <a:latin typeface="Calibri"/>
                        </a:rPr>
                        <a:t> </a:t>
                      </a:r>
                    </a:p>
                  </a:txBody>
                  <a:tcPr marL="9379" marR="9379" marT="9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endParaRPr lang="en-US" sz="1000" b="0" i="0" u="none" strike="noStrike" dirty="0">
                        <a:solidFill>
                          <a:srgbClr val="000000"/>
                        </a:solidFill>
                        <a:effectLst/>
                        <a:latin typeface="Calibri"/>
                      </a:endParaRPr>
                    </a:p>
                  </a:txBody>
                  <a:tcPr marL="9379" marR="9379" marT="9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endParaRPr lang="en-US" sz="1000" b="0" i="0" u="none" strike="noStrike" dirty="0">
                        <a:solidFill>
                          <a:srgbClr val="000000"/>
                        </a:solidFill>
                        <a:effectLst/>
                        <a:latin typeface="Calibri"/>
                      </a:endParaRPr>
                    </a:p>
                  </a:txBody>
                  <a:tcPr marL="9379" marR="9379" marT="93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endParaRPr lang="en-US" sz="1000" b="0" i="0" u="none" strike="noStrike" dirty="0">
                        <a:solidFill>
                          <a:srgbClr val="000000"/>
                        </a:solidFill>
                        <a:effectLst/>
                        <a:latin typeface="Calibri"/>
                      </a:endParaRPr>
                    </a:p>
                  </a:txBody>
                  <a:tcPr marL="9379" marR="9379" marT="938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 xmlns:a16="http://schemas.microsoft.com/office/drawing/2014/main" val="10018"/>
                  </a:ext>
                </a:extLst>
              </a:tr>
            </a:tbl>
          </a:graphicData>
        </a:graphic>
      </p:graphicFrame>
      <p:sp>
        <p:nvSpPr>
          <p:cNvPr id="2" name="TextBox 1"/>
          <p:cNvSpPr txBox="1"/>
          <p:nvPr/>
        </p:nvSpPr>
        <p:spPr>
          <a:xfrm>
            <a:off x="5638800" y="6248400"/>
            <a:ext cx="24384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sysClr val="windowText" lastClr="000000"/>
                </a:solidFill>
                <a:effectLst/>
                <a:uLnTx/>
                <a:uFillTx/>
              </a:rPr>
              <a:t>Blue shading indicates improvement.</a:t>
            </a:r>
          </a:p>
        </p:txBody>
      </p:sp>
      <p:sp>
        <p:nvSpPr>
          <p:cNvPr id="3" name="TextBox 2"/>
          <p:cNvSpPr txBox="1"/>
          <p:nvPr/>
        </p:nvSpPr>
        <p:spPr>
          <a:xfrm>
            <a:off x="8305800" y="6517630"/>
            <a:ext cx="6858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rPr>
              <a:t>9-22-16</a:t>
            </a:r>
          </a:p>
        </p:txBody>
      </p:sp>
    </p:spTree>
    <p:extLst>
      <p:ext uri="{BB962C8B-B14F-4D97-AF65-F5344CB8AC3E}">
        <p14:creationId xmlns:p14="http://schemas.microsoft.com/office/powerpoint/2010/main" val="258500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66778" y="152400"/>
            <a:ext cx="8744851" cy="369332"/>
          </a:xfrm>
          <a:prstGeom prst="rect">
            <a:avLst/>
          </a:prstGeom>
          <a:solidFill>
            <a:schemeClr val="tx1">
              <a:lumMod val="50000"/>
              <a:lumOff val="50000"/>
            </a:schemeClr>
          </a:solidFill>
        </p:spPr>
        <p:txBody>
          <a:bodyPr wrap="square" rtlCol="0">
            <a:spAutoFit/>
          </a:bodyPr>
          <a:lstStyle/>
          <a:p>
            <a:r>
              <a:rPr lang="en-US" dirty="0">
                <a:solidFill>
                  <a:prstClr val="white"/>
                </a:solidFill>
                <a:latin typeface="Arial" panose="020B0604020202020204" pitchFamily="34" charset="0"/>
                <a:cs typeface="Arial" panose="020B0604020202020204" pitchFamily="34" charset="0"/>
              </a:rPr>
              <a:t>VPP Criteria:  Injury/Illness Rates</a:t>
            </a:r>
          </a:p>
        </p:txBody>
      </p:sp>
      <p:sp>
        <p:nvSpPr>
          <p:cNvPr id="2" name="TextBox 1"/>
          <p:cNvSpPr txBox="1"/>
          <p:nvPr/>
        </p:nvSpPr>
        <p:spPr>
          <a:xfrm>
            <a:off x="166777" y="540423"/>
            <a:ext cx="8744851" cy="584775"/>
          </a:xfrm>
          <a:prstGeom prst="rect">
            <a:avLst/>
          </a:prstGeom>
          <a:noFill/>
        </p:spPr>
        <p:txBody>
          <a:bodyPr wrap="square" rtlCol="0">
            <a:spAutoFit/>
          </a:bodyPr>
          <a:lstStyle/>
          <a:p>
            <a:r>
              <a:rPr lang="en-US" dirty="0">
                <a:solidFill>
                  <a:schemeClr val="tx2"/>
                </a:solidFill>
              </a:rPr>
              <a:t>7 possible Star Site candidates as a result of meeting injury rate targets </a:t>
            </a:r>
            <a:r>
              <a:rPr lang="en-US" sz="1400" dirty="0">
                <a:solidFill>
                  <a:schemeClr val="tx1">
                    <a:lumMod val="50000"/>
                    <a:lumOff val="50000"/>
                  </a:schemeClr>
                </a:solidFill>
              </a:rPr>
              <a:t>(MARFORRES , PWD Earle, PWD Little Creek, PWD Maine, PWD Portsmouth, PWD Yorktown, and MIDLANT w/IPTs). </a:t>
            </a:r>
          </a:p>
        </p:txBody>
      </p:sp>
      <p:sp>
        <p:nvSpPr>
          <p:cNvPr id="4" name="TextBox 3"/>
          <p:cNvSpPr txBox="1"/>
          <p:nvPr/>
        </p:nvSpPr>
        <p:spPr>
          <a:xfrm>
            <a:off x="166777" y="6202095"/>
            <a:ext cx="4876800" cy="246221"/>
          </a:xfrm>
          <a:prstGeom prst="rect">
            <a:avLst/>
          </a:prstGeom>
          <a:noFill/>
        </p:spPr>
        <p:txBody>
          <a:bodyPr wrap="square" rtlCol="0">
            <a:spAutoFit/>
          </a:bodyPr>
          <a:lstStyle/>
          <a:p>
            <a:r>
              <a:rPr lang="en-US" sz="1000" dirty="0">
                <a:solidFill>
                  <a:schemeClr val="tx1">
                    <a:lumMod val="50000"/>
                    <a:lumOff val="50000"/>
                  </a:schemeClr>
                </a:solidFill>
              </a:rPr>
              <a:t>FEADS and ROICC excluded.  As of EOM September 2016.</a:t>
            </a:r>
          </a:p>
        </p:txBody>
      </p:sp>
      <p:graphicFrame>
        <p:nvGraphicFramePr>
          <p:cNvPr id="7" name="Chart 6"/>
          <p:cNvGraphicFramePr>
            <a:graphicFrameLocks/>
          </p:cNvGraphicFramePr>
          <p:nvPr>
            <p:extLst>
              <p:ext uri="{D42A27DB-BD31-4B8C-83A1-F6EECF244321}">
                <p14:modId xmlns:p14="http://schemas.microsoft.com/office/powerpoint/2010/main" val="2749708169"/>
              </p:ext>
            </p:extLst>
          </p:nvPr>
        </p:nvGraphicFramePr>
        <p:xfrm>
          <a:off x="154619" y="1258389"/>
          <a:ext cx="4493581" cy="4957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909918811"/>
              </p:ext>
            </p:extLst>
          </p:nvPr>
        </p:nvGraphicFramePr>
        <p:xfrm>
          <a:off x="4339628" y="1258389"/>
          <a:ext cx="4572000" cy="4943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82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66778" y="152400"/>
            <a:ext cx="8744851" cy="369332"/>
          </a:xfrm>
          <a:prstGeom prst="rect">
            <a:avLst/>
          </a:prstGeom>
          <a:solidFill>
            <a:schemeClr val="tx1">
              <a:lumMod val="50000"/>
              <a:lumOff val="50000"/>
            </a:schemeClr>
          </a:solidFill>
        </p:spPr>
        <p:txBody>
          <a:bodyPr wrap="square" rtlCol="0">
            <a:spAutoFit/>
          </a:bodyPr>
          <a:lstStyle/>
          <a:p>
            <a:r>
              <a:rPr lang="en-US" dirty="0">
                <a:solidFill>
                  <a:prstClr val="white"/>
                </a:solidFill>
                <a:latin typeface="Arial" panose="020B0604020202020204" pitchFamily="34" charset="0"/>
                <a:cs typeface="Arial" panose="020B0604020202020204" pitchFamily="34" charset="0"/>
              </a:rPr>
              <a:t>VPP Criteria: Compliance</a:t>
            </a:r>
          </a:p>
        </p:txBody>
      </p:sp>
      <p:sp>
        <p:nvSpPr>
          <p:cNvPr id="6" name="TextBox 5"/>
          <p:cNvSpPr txBox="1"/>
          <p:nvPr/>
        </p:nvSpPr>
        <p:spPr>
          <a:xfrm>
            <a:off x="228600" y="6176514"/>
            <a:ext cx="4876800" cy="400110"/>
          </a:xfrm>
          <a:prstGeom prst="rect">
            <a:avLst/>
          </a:prstGeom>
          <a:noFill/>
        </p:spPr>
        <p:txBody>
          <a:bodyPr wrap="square" rtlCol="0">
            <a:spAutoFit/>
          </a:bodyPr>
          <a:lstStyle/>
          <a:p>
            <a:r>
              <a:rPr lang="en-US" sz="1000" dirty="0">
                <a:solidFill>
                  <a:schemeClr val="tx1">
                    <a:lumMod val="50000"/>
                    <a:lumOff val="50000"/>
                  </a:schemeClr>
                </a:solidFill>
              </a:rPr>
              <a:t>FEADS and ROICC excluded</a:t>
            </a:r>
            <a:r>
              <a:rPr lang="en-US" sz="1000" dirty="0" smtClean="0">
                <a:solidFill>
                  <a:schemeClr val="tx1">
                    <a:lumMod val="50000"/>
                    <a:lumOff val="50000"/>
                  </a:schemeClr>
                </a:solidFill>
              </a:rPr>
              <a:t>.</a:t>
            </a:r>
            <a:endParaRPr lang="en-US" sz="1000" dirty="0">
              <a:solidFill>
                <a:schemeClr val="tx1">
                  <a:lumMod val="50000"/>
                  <a:lumOff val="50000"/>
                </a:schemeClr>
              </a:solidFill>
            </a:endParaRPr>
          </a:p>
          <a:p>
            <a:endParaRPr lang="en-US" sz="1000" dirty="0"/>
          </a:p>
        </p:txBody>
      </p:sp>
      <p:graphicFrame>
        <p:nvGraphicFramePr>
          <p:cNvPr id="7" name="Chart 6"/>
          <p:cNvGraphicFramePr>
            <a:graphicFrameLocks/>
          </p:cNvGraphicFramePr>
          <p:nvPr>
            <p:extLst>
              <p:ext uri="{D42A27DB-BD31-4B8C-83A1-F6EECF244321}">
                <p14:modId xmlns:p14="http://schemas.microsoft.com/office/powerpoint/2010/main" val="4048807391"/>
              </p:ext>
            </p:extLst>
          </p:nvPr>
        </p:nvGraphicFramePr>
        <p:xfrm>
          <a:off x="133350" y="1028251"/>
          <a:ext cx="4257675" cy="51482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743283218"/>
              </p:ext>
            </p:extLst>
          </p:nvPr>
        </p:nvGraphicFramePr>
        <p:xfrm>
          <a:off x="4625379" y="1028251"/>
          <a:ext cx="4257675" cy="51482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66777" y="540423"/>
            <a:ext cx="8744851" cy="369332"/>
          </a:xfrm>
          <a:prstGeom prst="rect">
            <a:avLst/>
          </a:prstGeom>
          <a:noFill/>
        </p:spPr>
        <p:txBody>
          <a:bodyPr wrap="square" rtlCol="0">
            <a:spAutoFit/>
          </a:bodyPr>
          <a:lstStyle/>
          <a:p>
            <a:r>
              <a:rPr lang="en-US" dirty="0" smtClean="0">
                <a:solidFill>
                  <a:schemeClr val="tx2"/>
                </a:solidFill>
              </a:rPr>
              <a:t>There has been progress in training and passport completion amongst most sites since July.</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620456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857" y="588488"/>
            <a:ext cx="4211416" cy="646331"/>
          </a:xfrm>
          <a:prstGeom prst="rect">
            <a:avLst/>
          </a:prstGeom>
        </p:spPr>
        <p:txBody>
          <a:bodyPr wrap="square">
            <a:spAutoFit/>
          </a:bodyPr>
          <a:lstStyle/>
          <a:p>
            <a:pPr algn="just"/>
            <a:r>
              <a:rPr lang="en-US" sz="1200" dirty="0">
                <a:solidFill>
                  <a:srgbClr val="1F497D"/>
                </a:solidFill>
                <a:latin typeface="Arial" panose="020B0604020202020204" pitchFamily="34" charset="0"/>
                <a:cs typeface="Arial" panose="020B0604020202020204" pitchFamily="34" charset="0"/>
              </a:rPr>
              <a:t>The DoD SMCX Assessment of the Core on 9/6/16 contributed to more completed items for the sites. </a:t>
            </a:r>
            <a:r>
              <a:rPr lang="en-US" sz="1200" dirty="0">
                <a:solidFill>
                  <a:schemeClr val="tx1">
                    <a:lumMod val="50000"/>
                    <a:lumOff val="50000"/>
                  </a:schemeClr>
                </a:solidFill>
                <a:latin typeface="Arial" panose="020B0604020202020204" pitchFamily="34" charset="0"/>
                <a:cs typeface="Arial" panose="020B0604020202020204" pitchFamily="34" charset="0"/>
              </a:rPr>
              <a:t>Stage 3 is excluded.</a:t>
            </a:r>
            <a:endParaRPr lang="en-US" sz="1200" dirty="0">
              <a:solidFill>
                <a:srgbClr val="1F497D"/>
              </a:solidFill>
              <a:latin typeface="Arial" panose="020B0604020202020204" pitchFamily="34" charset="0"/>
              <a:cs typeface="Arial" panose="020B0604020202020204" pitchFamily="34" charset="0"/>
            </a:endParaRPr>
          </a:p>
        </p:txBody>
      </p:sp>
      <p:sp>
        <p:nvSpPr>
          <p:cNvPr id="27" name="TextBox 26"/>
          <p:cNvSpPr txBox="1"/>
          <p:nvPr/>
        </p:nvSpPr>
        <p:spPr>
          <a:xfrm>
            <a:off x="166778" y="180782"/>
            <a:ext cx="8744851" cy="369332"/>
          </a:xfrm>
          <a:prstGeom prst="rect">
            <a:avLst/>
          </a:prstGeom>
          <a:solidFill>
            <a:schemeClr val="tx1">
              <a:lumMod val="50000"/>
              <a:lumOff val="50000"/>
            </a:schemeClr>
          </a:solid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VPP Process: Completion Status </a:t>
            </a:r>
            <a:r>
              <a:rPr lang="en-US" sz="1400" dirty="0">
                <a:solidFill>
                  <a:schemeClr val="bg1"/>
                </a:solidFill>
                <a:latin typeface="Arial" panose="020B0604020202020204" pitchFamily="34" charset="0"/>
                <a:cs typeface="Arial" panose="020B0604020202020204" pitchFamily="34" charset="0"/>
              </a:rPr>
              <a:t>(as of Sep 9, 2016)</a:t>
            </a:r>
          </a:p>
        </p:txBody>
      </p:sp>
      <p:sp>
        <p:nvSpPr>
          <p:cNvPr id="7" name="Rectangle 6"/>
          <p:cNvSpPr/>
          <p:nvPr/>
        </p:nvSpPr>
        <p:spPr>
          <a:xfrm>
            <a:off x="4520673" y="550565"/>
            <a:ext cx="4363815" cy="646331"/>
          </a:xfrm>
          <a:prstGeom prst="rect">
            <a:avLst/>
          </a:prstGeom>
        </p:spPr>
        <p:txBody>
          <a:bodyPr wrap="square">
            <a:spAutoFit/>
          </a:bodyPr>
          <a:lstStyle/>
          <a:p>
            <a:pPr algn="just"/>
            <a:r>
              <a:rPr lang="en-US" sz="1200" dirty="0">
                <a:solidFill>
                  <a:srgbClr val="1F497D"/>
                </a:solidFill>
                <a:latin typeface="Arial" panose="020B0604020202020204" pitchFamily="34" charset="0"/>
                <a:cs typeface="Arial" panose="020B0604020202020204" pitchFamily="34" charset="0"/>
              </a:rPr>
              <a:t>Of the </a:t>
            </a:r>
            <a:r>
              <a:rPr lang="en-US" sz="1200" b="1" dirty="0">
                <a:solidFill>
                  <a:srgbClr val="1F497D"/>
                </a:solidFill>
                <a:latin typeface="Arial" panose="020B0604020202020204" pitchFamily="34" charset="0"/>
                <a:cs typeface="Arial" panose="020B0604020202020204" pitchFamily="34" charset="0"/>
              </a:rPr>
              <a:t>Open Actions</a:t>
            </a:r>
            <a:r>
              <a:rPr lang="en-US" sz="1200" dirty="0">
                <a:solidFill>
                  <a:srgbClr val="1F497D"/>
                </a:solidFill>
                <a:latin typeface="Arial" panose="020B0604020202020204" pitchFamily="34" charset="0"/>
                <a:cs typeface="Arial" panose="020B0604020202020204" pitchFamily="34" charset="0"/>
              </a:rPr>
              <a:t>, </a:t>
            </a:r>
            <a:r>
              <a:rPr lang="en-US" sz="1200" dirty="0">
                <a:solidFill>
                  <a:schemeClr val="tx1">
                    <a:lumMod val="50000"/>
                    <a:lumOff val="50000"/>
                  </a:schemeClr>
                </a:solidFill>
                <a:latin typeface="Arial" panose="020B0604020202020204" pitchFamily="34" charset="0"/>
                <a:cs typeface="Arial" panose="020B0604020202020204" pitchFamily="34" charset="0"/>
              </a:rPr>
              <a:t>In Progress or No Action Taken, </a:t>
            </a:r>
            <a:r>
              <a:rPr lang="en-US" sz="1200" dirty="0">
                <a:solidFill>
                  <a:srgbClr val="1F497D"/>
                </a:solidFill>
                <a:latin typeface="Arial" panose="020B0604020202020204" pitchFamily="34" charset="0"/>
                <a:cs typeface="Arial" panose="020B0604020202020204" pitchFamily="34" charset="0"/>
              </a:rPr>
              <a:t>only 6 sites have set target dates </a:t>
            </a:r>
            <a:r>
              <a:rPr lang="en-US" sz="1200" dirty="0">
                <a:solidFill>
                  <a:schemeClr val="tx1">
                    <a:lumMod val="50000"/>
                    <a:lumOff val="50000"/>
                  </a:schemeClr>
                </a:solidFill>
                <a:latin typeface="Arial" panose="020B0604020202020204" pitchFamily="34" charset="0"/>
                <a:cs typeface="Arial" panose="020B0604020202020204" pitchFamily="34" charset="0"/>
              </a:rPr>
              <a:t>for one or more actions. MARFORRES has target dates for all of its open actions.</a:t>
            </a:r>
          </a:p>
        </p:txBody>
      </p:sp>
      <p:graphicFrame>
        <p:nvGraphicFramePr>
          <p:cNvPr id="10" name="Chart 9"/>
          <p:cNvGraphicFramePr>
            <a:graphicFrameLocks/>
          </p:cNvGraphicFramePr>
          <p:nvPr>
            <p:extLst>
              <p:ext uri="{D42A27DB-BD31-4B8C-83A1-F6EECF244321}">
                <p14:modId xmlns:p14="http://schemas.microsoft.com/office/powerpoint/2010/main" val="2227475894"/>
              </p:ext>
            </p:extLst>
          </p:nvPr>
        </p:nvGraphicFramePr>
        <p:xfrm>
          <a:off x="28575" y="1219200"/>
          <a:ext cx="4437391" cy="5181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987769801"/>
              </p:ext>
            </p:extLst>
          </p:nvPr>
        </p:nvGraphicFramePr>
        <p:xfrm>
          <a:off x="4648200" y="1234819"/>
          <a:ext cx="4594752" cy="513491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945576" y="4147717"/>
            <a:ext cx="1143000" cy="215444"/>
          </a:xfrm>
          <a:prstGeom prst="rect">
            <a:avLst/>
          </a:prstGeom>
          <a:noFill/>
        </p:spPr>
        <p:txBody>
          <a:bodyPr wrap="square" rtlCol="0">
            <a:spAutoFit/>
          </a:bodyPr>
          <a:lstStyle/>
          <a:p>
            <a:r>
              <a:rPr lang="en-US" sz="800" b="1" dirty="0">
                <a:solidFill>
                  <a:schemeClr val="accent6">
                    <a:lumMod val="75000"/>
                  </a:schemeClr>
                </a:solidFill>
                <a:latin typeface="Arial" panose="020B0604020202020204" pitchFamily="34" charset="0"/>
                <a:cs typeface="Arial" panose="020B0604020202020204" pitchFamily="34" charset="0"/>
              </a:rPr>
              <a:t>10/31/16</a:t>
            </a:r>
          </a:p>
        </p:txBody>
      </p:sp>
      <p:sp>
        <p:nvSpPr>
          <p:cNvPr id="9" name="TextBox 8"/>
          <p:cNvSpPr txBox="1"/>
          <p:nvPr/>
        </p:nvSpPr>
        <p:spPr>
          <a:xfrm>
            <a:off x="6945576" y="4637299"/>
            <a:ext cx="1143000" cy="215444"/>
          </a:xfrm>
          <a:prstGeom prst="rect">
            <a:avLst/>
          </a:prstGeom>
          <a:noFill/>
        </p:spPr>
        <p:txBody>
          <a:bodyPr wrap="square" rtlCol="0">
            <a:spAutoFit/>
          </a:bodyPr>
          <a:lstStyle/>
          <a:p>
            <a:r>
              <a:rPr lang="en-US" sz="800" b="1" dirty="0">
                <a:solidFill>
                  <a:schemeClr val="accent6">
                    <a:lumMod val="75000"/>
                  </a:schemeClr>
                </a:solidFill>
                <a:latin typeface="Arial" panose="020B0604020202020204" pitchFamily="34" charset="0"/>
                <a:cs typeface="Arial" panose="020B0604020202020204" pitchFamily="34" charset="0"/>
              </a:rPr>
              <a:t>5/1/17</a:t>
            </a:r>
          </a:p>
        </p:txBody>
      </p:sp>
      <p:sp>
        <p:nvSpPr>
          <p:cNvPr id="11" name="TextBox 10"/>
          <p:cNvSpPr txBox="1"/>
          <p:nvPr/>
        </p:nvSpPr>
        <p:spPr>
          <a:xfrm>
            <a:off x="6858000" y="5097140"/>
            <a:ext cx="1143000" cy="215444"/>
          </a:xfrm>
          <a:prstGeom prst="rect">
            <a:avLst/>
          </a:prstGeom>
          <a:noFill/>
        </p:spPr>
        <p:txBody>
          <a:bodyPr wrap="square" rtlCol="0">
            <a:spAutoFit/>
          </a:bodyPr>
          <a:lstStyle/>
          <a:p>
            <a:r>
              <a:rPr lang="en-US" sz="800" b="1" dirty="0">
                <a:solidFill>
                  <a:schemeClr val="accent6">
                    <a:lumMod val="75000"/>
                  </a:schemeClr>
                </a:solidFill>
                <a:latin typeface="Arial" panose="020B0604020202020204" pitchFamily="34" charset="0"/>
                <a:cs typeface="Arial" panose="020B0604020202020204" pitchFamily="34" charset="0"/>
              </a:rPr>
              <a:t>9/30/16</a:t>
            </a:r>
          </a:p>
        </p:txBody>
      </p:sp>
      <p:sp>
        <p:nvSpPr>
          <p:cNvPr id="12" name="TextBox 11"/>
          <p:cNvSpPr txBox="1"/>
          <p:nvPr/>
        </p:nvSpPr>
        <p:spPr>
          <a:xfrm>
            <a:off x="6945576" y="5342325"/>
            <a:ext cx="1143000" cy="215444"/>
          </a:xfrm>
          <a:prstGeom prst="rect">
            <a:avLst/>
          </a:prstGeom>
          <a:noFill/>
        </p:spPr>
        <p:txBody>
          <a:bodyPr wrap="square" rtlCol="0">
            <a:spAutoFit/>
          </a:bodyPr>
          <a:lstStyle/>
          <a:p>
            <a:r>
              <a:rPr lang="en-US" sz="800" b="1" dirty="0">
                <a:solidFill>
                  <a:schemeClr val="accent6">
                    <a:lumMod val="75000"/>
                  </a:schemeClr>
                </a:solidFill>
                <a:latin typeface="Arial" panose="020B0604020202020204" pitchFamily="34" charset="0"/>
                <a:cs typeface="Arial" panose="020B0604020202020204" pitchFamily="34" charset="0"/>
              </a:rPr>
              <a:t>12/16/16</a:t>
            </a:r>
          </a:p>
        </p:txBody>
      </p:sp>
      <p:sp>
        <p:nvSpPr>
          <p:cNvPr id="13" name="TextBox 12"/>
          <p:cNvSpPr txBox="1"/>
          <p:nvPr/>
        </p:nvSpPr>
        <p:spPr>
          <a:xfrm>
            <a:off x="6730541" y="5802166"/>
            <a:ext cx="1143000" cy="215444"/>
          </a:xfrm>
          <a:prstGeom prst="rect">
            <a:avLst/>
          </a:prstGeom>
          <a:noFill/>
        </p:spPr>
        <p:txBody>
          <a:bodyPr wrap="square" rtlCol="0">
            <a:spAutoFit/>
          </a:bodyPr>
          <a:lstStyle/>
          <a:p>
            <a:r>
              <a:rPr lang="en-US" sz="800" b="1" dirty="0">
                <a:solidFill>
                  <a:schemeClr val="accent6">
                    <a:lumMod val="75000"/>
                  </a:schemeClr>
                </a:solidFill>
                <a:latin typeface="Arial" panose="020B0604020202020204" pitchFamily="34" charset="0"/>
                <a:cs typeface="Arial" panose="020B0604020202020204" pitchFamily="34" charset="0"/>
              </a:rPr>
              <a:t>4/30/17</a:t>
            </a:r>
          </a:p>
        </p:txBody>
      </p:sp>
      <p:sp>
        <p:nvSpPr>
          <p:cNvPr id="14" name="TextBox 13"/>
          <p:cNvSpPr txBox="1"/>
          <p:nvPr/>
        </p:nvSpPr>
        <p:spPr>
          <a:xfrm>
            <a:off x="6405058" y="6047351"/>
            <a:ext cx="1143000" cy="215444"/>
          </a:xfrm>
          <a:prstGeom prst="rect">
            <a:avLst/>
          </a:prstGeom>
          <a:noFill/>
        </p:spPr>
        <p:txBody>
          <a:bodyPr wrap="square" rtlCol="0">
            <a:spAutoFit/>
          </a:bodyPr>
          <a:lstStyle/>
          <a:p>
            <a:r>
              <a:rPr lang="en-US" sz="800" b="1" dirty="0">
                <a:solidFill>
                  <a:schemeClr val="accent6">
                    <a:lumMod val="75000"/>
                  </a:schemeClr>
                </a:solidFill>
                <a:latin typeface="Arial" panose="020B0604020202020204" pitchFamily="34" charset="0"/>
                <a:cs typeface="Arial" panose="020B0604020202020204" pitchFamily="34" charset="0"/>
              </a:rPr>
              <a:t>11/30/16</a:t>
            </a:r>
          </a:p>
        </p:txBody>
      </p:sp>
    </p:spTree>
    <p:extLst>
      <p:ext uri="{BB962C8B-B14F-4D97-AF65-F5344CB8AC3E}">
        <p14:creationId xmlns:p14="http://schemas.microsoft.com/office/powerpoint/2010/main" val="209260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3"/>
          <p:cNvSpPr txBox="1"/>
          <p:nvPr/>
        </p:nvSpPr>
        <p:spPr>
          <a:xfrm>
            <a:off x="92722" y="597932"/>
            <a:ext cx="4479278" cy="5700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200" dirty="0">
                <a:solidFill>
                  <a:srgbClr val="1F497D"/>
                </a:solidFill>
                <a:latin typeface="Arial" panose="020B0604020202020204" pitchFamily="34" charset="0"/>
                <a:cs typeface="Arial" panose="020B0604020202020204" pitchFamily="34" charset="0"/>
              </a:rPr>
              <a:t>After the DoD SMCX Assessment, Stage 1 action items that were determined to be complete for the Core were also complete for the sites. </a:t>
            </a:r>
            <a:endParaRPr lang="en-US" sz="9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152401" y="1220798"/>
            <a:ext cx="3962399" cy="579646"/>
            <a:chOff x="138023" y="2171550"/>
            <a:chExt cx="3962399" cy="579646"/>
          </a:xfrm>
        </p:grpSpPr>
        <p:sp>
          <p:nvSpPr>
            <p:cNvPr id="12" name="Rectangle 11"/>
            <p:cNvSpPr/>
            <p:nvPr/>
          </p:nvSpPr>
          <p:spPr>
            <a:xfrm>
              <a:off x="1662023" y="2171550"/>
              <a:ext cx="1447800" cy="579646"/>
            </a:xfrm>
            <a:prstGeom prst="rect">
              <a:avLst/>
            </a:prstGeom>
          </p:spPr>
          <p:txBody>
            <a:bodyPr wrap="square">
              <a:spAutoFit/>
            </a:bodyPr>
            <a:lstStyle/>
            <a:p>
              <a:pPr>
                <a:spcAft>
                  <a:spcPts val="130"/>
                </a:spcAft>
              </a:pPr>
              <a:r>
                <a:rPr lang="en-US" sz="1000" b="1" dirty="0">
                  <a:solidFill>
                    <a:schemeClr val="tx2"/>
                  </a:solidFill>
                  <a:latin typeface="Arial" panose="020B0604020202020204" pitchFamily="34" charset="0"/>
                  <a:cs typeface="Arial" panose="020B0604020202020204" pitchFamily="34" charset="0"/>
                </a:rPr>
                <a:t>Actions Completed</a:t>
              </a:r>
            </a:p>
            <a:p>
              <a:pPr>
                <a:spcAft>
                  <a:spcPts val="130"/>
                </a:spcAft>
              </a:pPr>
              <a:r>
                <a:rPr lang="en-US" sz="1000" b="1" dirty="0">
                  <a:solidFill>
                    <a:schemeClr val="bg1">
                      <a:lumMod val="50000"/>
                    </a:schemeClr>
                  </a:solidFill>
                  <a:latin typeface="Arial" panose="020B0604020202020204" pitchFamily="34" charset="0"/>
                  <a:cs typeface="Arial" panose="020B0604020202020204" pitchFamily="34" charset="0"/>
                </a:rPr>
                <a:t>Baseline</a:t>
              </a:r>
              <a:r>
                <a:rPr lang="en-US" sz="1000" b="1" dirty="0">
                  <a:solidFill>
                    <a:srgbClr val="1F497D"/>
                  </a:solidFill>
                  <a:latin typeface="Arial" panose="020B0604020202020204" pitchFamily="34" charset="0"/>
                  <a:cs typeface="Arial" panose="020B0604020202020204" pitchFamily="34" charset="0"/>
                </a:rPr>
                <a:t> </a:t>
              </a:r>
              <a:r>
                <a:rPr lang="en-US" sz="1000" b="1" dirty="0">
                  <a:solidFill>
                    <a:schemeClr val="tx1">
                      <a:lumMod val="50000"/>
                      <a:lumOff val="50000"/>
                    </a:schemeClr>
                  </a:solidFill>
                  <a:latin typeface="Arial" panose="020B0604020202020204" pitchFamily="34" charset="0"/>
                  <a:cs typeface="Arial" panose="020B0604020202020204" pitchFamily="34" charset="0"/>
                </a:rPr>
                <a:t>vs</a:t>
              </a:r>
              <a:r>
                <a:rPr lang="en-US" sz="1000" b="1" dirty="0">
                  <a:solidFill>
                    <a:srgbClr val="1F497D"/>
                  </a:solidFill>
                  <a:latin typeface="Arial" panose="020B0604020202020204" pitchFamily="34" charset="0"/>
                  <a:cs typeface="Arial" panose="020B0604020202020204" pitchFamily="34" charset="0"/>
                </a:rPr>
                <a:t> Current </a:t>
              </a:r>
            </a:p>
            <a:p>
              <a:pPr>
                <a:spcAft>
                  <a:spcPts val="130"/>
                </a:spcAft>
              </a:pPr>
              <a:endParaRPr lang="en-US" sz="1000" dirty="0">
                <a:solidFill>
                  <a:schemeClr val="tx2"/>
                </a:solidFill>
              </a:endParaRPr>
            </a:p>
          </p:txBody>
        </p:sp>
        <p:cxnSp>
          <p:nvCxnSpPr>
            <p:cNvPr id="13" name="Straight Connector 12"/>
            <p:cNvCxnSpPr/>
            <p:nvPr/>
          </p:nvCxnSpPr>
          <p:spPr>
            <a:xfrm>
              <a:off x="214223" y="2705029"/>
              <a:ext cx="3886199" cy="0"/>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8023" y="2208299"/>
              <a:ext cx="1549350" cy="369332"/>
            </a:xfrm>
            <a:prstGeom prst="rect">
              <a:avLst/>
            </a:prstGeom>
            <a:noFill/>
          </p:spPr>
          <p:txBody>
            <a:bodyPr wrap="square" rtlCol="0">
              <a:spAutoFit/>
            </a:bodyPr>
            <a:lstStyle/>
            <a:p>
              <a:pPr algn="ctr"/>
              <a:r>
                <a:rPr lang="en-US" b="1" dirty="0">
                  <a:solidFill>
                    <a:srgbClr val="1F497D"/>
                  </a:solidFill>
                  <a:latin typeface="Arial" panose="020B0604020202020204" pitchFamily="34" charset="0"/>
                  <a:cs typeface="Arial" panose="020B0604020202020204" pitchFamily="34" charset="0"/>
                </a:rPr>
                <a:t>STAGE 1</a:t>
              </a:r>
            </a:p>
          </p:txBody>
        </p:sp>
      </p:grpSp>
      <p:grpSp>
        <p:nvGrpSpPr>
          <p:cNvPr id="23" name="Group 22"/>
          <p:cNvGrpSpPr/>
          <p:nvPr/>
        </p:nvGrpSpPr>
        <p:grpSpPr>
          <a:xfrm>
            <a:off x="4892722" y="1199554"/>
            <a:ext cx="3870278" cy="579646"/>
            <a:chOff x="138023" y="2171550"/>
            <a:chExt cx="3870278" cy="579646"/>
          </a:xfrm>
        </p:grpSpPr>
        <p:sp>
          <p:nvSpPr>
            <p:cNvPr id="27" name="Rectangle 26"/>
            <p:cNvSpPr/>
            <p:nvPr/>
          </p:nvSpPr>
          <p:spPr>
            <a:xfrm>
              <a:off x="1569901" y="2171550"/>
              <a:ext cx="1447800" cy="579646"/>
            </a:xfrm>
            <a:prstGeom prst="rect">
              <a:avLst/>
            </a:prstGeom>
          </p:spPr>
          <p:txBody>
            <a:bodyPr wrap="square">
              <a:spAutoFit/>
            </a:bodyPr>
            <a:lstStyle/>
            <a:p>
              <a:pPr>
                <a:spcAft>
                  <a:spcPts val="130"/>
                </a:spcAft>
              </a:pPr>
              <a:r>
                <a:rPr lang="en-US" sz="1000" b="1" dirty="0">
                  <a:solidFill>
                    <a:schemeClr val="tx2"/>
                  </a:solidFill>
                  <a:latin typeface="Arial" panose="020B0604020202020204" pitchFamily="34" charset="0"/>
                  <a:cs typeface="Arial" panose="020B0604020202020204" pitchFamily="34" charset="0"/>
                </a:rPr>
                <a:t>Actions Completed</a:t>
              </a:r>
            </a:p>
            <a:p>
              <a:pPr>
                <a:spcAft>
                  <a:spcPts val="130"/>
                </a:spcAft>
              </a:pPr>
              <a:r>
                <a:rPr lang="en-US" sz="1000" b="1" dirty="0">
                  <a:solidFill>
                    <a:schemeClr val="bg1">
                      <a:lumMod val="50000"/>
                    </a:schemeClr>
                  </a:solidFill>
                  <a:latin typeface="Arial" panose="020B0604020202020204" pitchFamily="34" charset="0"/>
                  <a:cs typeface="Arial" panose="020B0604020202020204" pitchFamily="34" charset="0"/>
                </a:rPr>
                <a:t>Baseline</a:t>
              </a:r>
              <a:r>
                <a:rPr lang="en-US" sz="1000" b="1" dirty="0">
                  <a:solidFill>
                    <a:srgbClr val="1F497D"/>
                  </a:solidFill>
                  <a:latin typeface="Arial" panose="020B0604020202020204" pitchFamily="34" charset="0"/>
                  <a:cs typeface="Arial" panose="020B0604020202020204" pitchFamily="34" charset="0"/>
                </a:rPr>
                <a:t> </a:t>
              </a:r>
              <a:r>
                <a:rPr lang="en-US" sz="1000" b="1" dirty="0">
                  <a:solidFill>
                    <a:schemeClr val="tx1">
                      <a:lumMod val="50000"/>
                      <a:lumOff val="50000"/>
                    </a:schemeClr>
                  </a:solidFill>
                  <a:latin typeface="Arial" panose="020B0604020202020204" pitchFamily="34" charset="0"/>
                  <a:cs typeface="Arial" panose="020B0604020202020204" pitchFamily="34" charset="0"/>
                </a:rPr>
                <a:t>vs</a:t>
              </a:r>
              <a:r>
                <a:rPr lang="en-US" sz="1000" b="1" dirty="0">
                  <a:solidFill>
                    <a:srgbClr val="1F497D"/>
                  </a:solidFill>
                  <a:latin typeface="Arial" panose="020B0604020202020204" pitchFamily="34" charset="0"/>
                  <a:cs typeface="Arial" panose="020B0604020202020204" pitchFamily="34" charset="0"/>
                </a:rPr>
                <a:t> Current </a:t>
              </a:r>
            </a:p>
            <a:p>
              <a:pPr>
                <a:spcAft>
                  <a:spcPts val="130"/>
                </a:spcAft>
              </a:pPr>
              <a:endParaRPr lang="en-US" sz="1000" b="1" dirty="0">
                <a:solidFill>
                  <a:srgbClr val="1F497D"/>
                </a:solidFill>
                <a:latin typeface="Arial" panose="020B0604020202020204" pitchFamily="34" charset="0"/>
                <a:cs typeface="Arial" panose="020B0604020202020204" pitchFamily="34" charset="0"/>
              </a:endParaRPr>
            </a:p>
          </p:txBody>
        </p:sp>
        <p:cxnSp>
          <p:nvCxnSpPr>
            <p:cNvPr id="35" name="Straight Connector 34"/>
            <p:cNvCxnSpPr/>
            <p:nvPr/>
          </p:nvCxnSpPr>
          <p:spPr>
            <a:xfrm>
              <a:off x="214223" y="2705029"/>
              <a:ext cx="3794078" cy="0"/>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38023" y="2208299"/>
              <a:ext cx="1549350" cy="369332"/>
            </a:xfrm>
            <a:prstGeom prst="rect">
              <a:avLst/>
            </a:prstGeom>
            <a:noFill/>
          </p:spPr>
          <p:txBody>
            <a:bodyPr wrap="square" rtlCol="0">
              <a:spAutoFit/>
            </a:bodyPr>
            <a:lstStyle/>
            <a:p>
              <a:pPr algn="ctr"/>
              <a:r>
                <a:rPr lang="en-US" b="1" dirty="0">
                  <a:solidFill>
                    <a:srgbClr val="1F497D"/>
                  </a:solidFill>
                  <a:latin typeface="Arial" panose="020B0604020202020204" pitchFamily="34" charset="0"/>
                  <a:cs typeface="Arial" panose="020B0604020202020204" pitchFamily="34" charset="0"/>
                </a:rPr>
                <a:t>STAGE 2</a:t>
              </a:r>
            </a:p>
          </p:txBody>
        </p:sp>
      </p:grpSp>
      <p:sp>
        <p:nvSpPr>
          <p:cNvPr id="37" name="TextBox 23"/>
          <p:cNvSpPr txBox="1"/>
          <p:nvPr/>
        </p:nvSpPr>
        <p:spPr>
          <a:xfrm>
            <a:off x="4790876" y="625156"/>
            <a:ext cx="4125891" cy="8000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200" dirty="0">
                <a:solidFill>
                  <a:srgbClr val="1F497D"/>
                </a:solidFill>
                <a:latin typeface="Arial" panose="020B0604020202020204" pitchFamily="34" charset="0"/>
                <a:cs typeface="Arial" panose="020B0604020202020204" pitchFamily="34" charset="0"/>
              </a:rPr>
              <a:t>There are 8 sites that have completed actions in Stage 2 since the baseline date.</a:t>
            </a:r>
          </a:p>
          <a:p>
            <a:endParaRPr lang="en-US" sz="9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8" name="TextBox 37"/>
          <p:cNvSpPr txBox="1"/>
          <p:nvPr/>
        </p:nvSpPr>
        <p:spPr>
          <a:xfrm>
            <a:off x="163292" y="228600"/>
            <a:ext cx="8763000" cy="369332"/>
          </a:xfrm>
          <a:prstGeom prst="rect">
            <a:avLst/>
          </a:prstGeom>
          <a:solidFill>
            <a:schemeClr val="tx1">
              <a:lumMod val="50000"/>
              <a:lumOff val="50000"/>
            </a:schemeClr>
          </a:solid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VPP Process:  Gap Analysis </a:t>
            </a:r>
            <a:r>
              <a:rPr lang="en-US" sz="1400" dirty="0">
                <a:solidFill>
                  <a:schemeClr val="bg1"/>
                </a:solidFill>
                <a:latin typeface="Arial" panose="020B0604020202020204" pitchFamily="34" charset="0"/>
                <a:cs typeface="Arial" panose="020B0604020202020204" pitchFamily="34" charset="0"/>
              </a:rPr>
              <a:t>(as of Sep 9, 2016) </a:t>
            </a:r>
          </a:p>
        </p:txBody>
      </p:sp>
      <p:graphicFrame>
        <p:nvGraphicFramePr>
          <p:cNvPr id="15" name="Chart 14"/>
          <p:cNvGraphicFramePr>
            <a:graphicFrameLocks/>
          </p:cNvGraphicFramePr>
          <p:nvPr>
            <p:extLst>
              <p:ext uri="{D42A27DB-BD31-4B8C-83A1-F6EECF244321}">
                <p14:modId xmlns:p14="http://schemas.microsoft.com/office/powerpoint/2010/main" val="2855017421"/>
              </p:ext>
            </p:extLst>
          </p:nvPr>
        </p:nvGraphicFramePr>
        <p:xfrm>
          <a:off x="7963" y="1759667"/>
          <a:ext cx="4114800" cy="49534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ext uri="{D42A27DB-BD31-4B8C-83A1-F6EECF244321}">
                <p14:modId xmlns:p14="http://schemas.microsoft.com/office/powerpoint/2010/main" val="2090484522"/>
              </p:ext>
            </p:extLst>
          </p:nvPr>
        </p:nvGraphicFramePr>
        <p:xfrm>
          <a:off x="4800602" y="1733033"/>
          <a:ext cx="4029076" cy="4980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493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7467600" y="6445679"/>
            <a:ext cx="1558594" cy="336121"/>
            <a:chOff x="7467600" y="6445679"/>
            <a:chExt cx="1558594" cy="336121"/>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0341" t="9137" r="10165" b="23506"/>
            <a:stretch/>
          </p:blipFill>
          <p:spPr>
            <a:xfrm>
              <a:off x="8700825" y="6445679"/>
              <a:ext cx="325369" cy="330828"/>
            </a:xfrm>
            <a:prstGeom prst="rect">
              <a:avLst/>
            </a:prstGeom>
          </p:spPr>
        </p:pic>
        <p:sp>
          <p:nvSpPr>
            <p:cNvPr id="28" name="TextBox 27"/>
            <p:cNvSpPr txBox="1"/>
            <p:nvPr/>
          </p:nvSpPr>
          <p:spPr>
            <a:xfrm>
              <a:off x="7467600" y="6535579"/>
              <a:ext cx="1295400" cy="246221"/>
            </a:xfrm>
            <a:prstGeom prst="rect">
              <a:avLst/>
            </a:prstGeom>
            <a:noFill/>
            <a:ln>
              <a:noFill/>
            </a:ln>
          </p:spPr>
          <p:txBody>
            <a:bodyPr wrap="square" rtlCol="0">
              <a:spAutoFit/>
            </a:bodyPr>
            <a:lstStyle/>
            <a:p>
              <a:pPr algn="r"/>
              <a:r>
                <a:rPr lang="en-US" sz="1000" i="1" kern="0" dirty="0">
                  <a:solidFill>
                    <a:prstClr val="white">
                      <a:lumMod val="50000"/>
                    </a:prstClr>
                  </a:solidFill>
                  <a:latin typeface="Arial"/>
                </a:rPr>
                <a:t>MIDLANT</a:t>
              </a:r>
            </a:p>
          </p:txBody>
        </p:sp>
        <p:cxnSp>
          <p:nvCxnSpPr>
            <p:cNvPr id="29" name="Straight Connector 28"/>
            <p:cNvCxnSpPr/>
            <p:nvPr/>
          </p:nvCxnSpPr>
          <p:spPr>
            <a:xfrm flipH="1">
              <a:off x="7924800" y="6705600"/>
              <a:ext cx="1014551" cy="0"/>
            </a:xfrm>
            <a:prstGeom prst="line">
              <a:avLst/>
            </a:prstGeom>
            <a:noFill/>
            <a:ln w="9525" cap="flat" cmpd="sng" algn="ctr">
              <a:solidFill>
                <a:srgbClr val="FFFF00"/>
              </a:solidFill>
              <a:prstDash val="solid"/>
            </a:ln>
            <a:effectLst/>
          </p:spPr>
        </p:cxnSp>
      </p:grpSp>
      <p:graphicFrame>
        <p:nvGraphicFramePr>
          <p:cNvPr id="31" name="Content Placeholder 3"/>
          <p:cNvGraphicFramePr>
            <a:graphicFrameLocks/>
          </p:cNvGraphicFramePr>
          <p:nvPr>
            <p:extLst>
              <p:ext uri="{D42A27DB-BD31-4B8C-83A1-F6EECF244321}">
                <p14:modId xmlns:p14="http://schemas.microsoft.com/office/powerpoint/2010/main" val="1708060192"/>
              </p:ext>
            </p:extLst>
          </p:nvPr>
        </p:nvGraphicFramePr>
        <p:xfrm>
          <a:off x="4038600" y="0"/>
          <a:ext cx="5834744" cy="42609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p:cNvGrpSpPr/>
          <p:nvPr/>
        </p:nvGrpSpPr>
        <p:grpSpPr>
          <a:xfrm>
            <a:off x="1" y="4227179"/>
            <a:ext cx="7086600" cy="2308400"/>
            <a:chOff x="0" y="3668888"/>
            <a:chExt cx="7086600" cy="2308400"/>
          </a:xfrm>
        </p:grpSpPr>
        <p:sp>
          <p:nvSpPr>
            <p:cNvPr id="11" name="Oval 10"/>
            <p:cNvSpPr/>
            <p:nvPr/>
          </p:nvSpPr>
          <p:spPr>
            <a:xfrm>
              <a:off x="440499" y="4931945"/>
              <a:ext cx="727147" cy="72369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p:nvCxnSpPr>
          <p:spPr>
            <a:xfrm>
              <a:off x="804072" y="4610301"/>
              <a:ext cx="0" cy="136698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45096" y="5293794"/>
              <a:ext cx="2981174"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45009" y="5155730"/>
              <a:ext cx="0" cy="99982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45009" y="4432031"/>
              <a:ext cx="0" cy="99982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itle 1"/>
            <p:cNvSpPr txBox="1">
              <a:spLocks/>
            </p:cNvSpPr>
            <p:nvPr/>
          </p:nvSpPr>
          <p:spPr>
            <a:xfrm>
              <a:off x="0" y="3668888"/>
              <a:ext cx="7086600" cy="1986756"/>
            </a:xfrm>
            <a:prstGeom prst="rect">
              <a:avLst/>
            </a:prstGeom>
            <a:solidFill>
              <a:srgbClr val="1F497D">
                <a:alpha val="76863"/>
              </a:srgb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FFFF"/>
                  </a:solidFill>
                  <a:effectLst>
                    <a:outerShdw blurRad="38100" dist="38100" dir="2700000" algn="tl">
                      <a:srgbClr val="000000">
                        <a:alpha val="43137"/>
                      </a:srgbClr>
                    </a:outerShdw>
                  </a:effectLst>
                  <a:latin typeface="Arial"/>
                </a:rPr>
                <a:t/>
              </a:r>
              <a:br>
                <a:rPr lang="en-US" sz="2800" dirty="0">
                  <a:solidFill>
                    <a:srgbClr val="FFFFFF"/>
                  </a:solidFill>
                  <a:effectLst>
                    <a:outerShdw blurRad="38100" dist="38100" dir="2700000" algn="tl">
                      <a:srgbClr val="000000">
                        <a:alpha val="43137"/>
                      </a:srgbClr>
                    </a:outerShdw>
                  </a:effectLst>
                  <a:latin typeface="Arial"/>
                </a:rPr>
              </a:br>
              <a:r>
                <a:rPr lang="en-US" sz="2800" dirty="0">
                  <a:solidFill>
                    <a:srgbClr val="FFFFFF"/>
                  </a:solidFill>
                  <a:effectLst>
                    <a:outerShdw blurRad="38100" dist="38100" dir="2700000" algn="tl">
                      <a:srgbClr val="000000">
                        <a:alpha val="43137"/>
                      </a:srgbClr>
                    </a:outerShdw>
                  </a:effectLst>
                  <a:latin typeface="Arial"/>
                </a:rPr>
                <a:t/>
              </a:r>
              <a:br>
                <a:rPr lang="en-US" sz="2800" dirty="0">
                  <a:solidFill>
                    <a:srgbClr val="FFFFFF"/>
                  </a:solidFill>
                  <a:effectLst>
                    <a:outerShdw blurRad="38100" dist="38100" dir="2700000" algn="tl">
                      <a:srgbClr val="000000">
                        <a:alpha val="43137"/>
                      </a:srgbClr>
                    </a:outerShdw>
                  </a:effectLst>
                  <a:latin typeface="Arial"/>
                </a:rPr>
              </a:br>
              <a:r>
                <a:rPr lang="en-US" sz="2800" dirty="0">
                  <a:solidFill>
                    <a:srgbClr val="FFFFFF"/>
                  </a:solidFill>
                  <a:effectLst>
                    <a:outerShdw blurRad="38100" dist="38100" dir="2700000" algn="tl">
                      <a:srgbClr val="000000">
                        <a:alpha val="43137"/>
                      </a:srgbClr>
                    </a:outerShdw>
                  </a:effectLst>
                  <a:latin typeface="Arial"/>
                </a:rPr>
                <a:t/>
              </a:r>
              <a:br>
                <a:rPr lang="en-US" sz="2800" dirty="0">
                  <a:solidFill>
                    <a:srgbClr val="FFFFFF"/>
                  </a:solidFill>
                  <a:effectLst>
                    <a:outerShdw blurRad="38100" dist="38100" dir="2700000" algn="tl">
                      <a:srgbClr val="000000">
                        <a:alpha val="43137"/>
                      </a:srgbClr>
                    </a:outerShdw>
                  </a:effectLst>
                  <a:latin typeface="Arial"/>
                </a:rPr>
              </a:br>
              <a:endParaRPr lang="en-US" sz="2800" dirty="0">
                <a:solidFill>
                  <a:srgbClr val="FFFFFF"/>
                </a:solidFill>
                <a:effectLst>
                  <a:outerShdw blurRad="38100" dist="38100" dir="2700000" algn="tl">
                    <a:srgbClr val="000000">
                      <a:alpha val="43137"/>
                    </a:srgbClr>
                  </a:outerShdw>
                </a:effectLst>
                <a:latin typeface="Arial"/>
              </a:endParaRPr>
            </a:p>
          </p:txBody>
        </p:sp>
        <p:sp>
          <p:nvSpPr>
            <p:cNvPr id="17" name="Oval 16"/>
            <p:cNvSpPr/>
            <p:nvPr/>
          </p:nvSpPr>
          <p:spPr>
            <a:xfrm>
              <a:off x="1099477" y="4436444"/>
              <a:ext cx="727147" cy="723699"/>
            </a:xfrm>
            <a:prstGeom prst="ellipse">
              <a:avLst/>
            </a:prstGeom>
            <a:noFill/>
            <a:ln w="28575" cap="flat" cmpd="sng" algn="ctr">
              <a:solidFill>
                <a:srgbClr val="FFC000"/>
              </a:solidFill>
              <a:prstDash val="solid"/>
            </a:ln>
            <a:effectLst/>
          </p:spPr>
          <p:txBody>
            <a:bodyPr rtlCol="0" anchor="ctr"/>
            <a:lstStyle/>
            <a:p>
              <a:pPr algn="ctr"/>
              <a:endParaRPr lang="en-US" sz="2800" kern="0" dirty="0">
                <a:solidFill>
                  <a:srgbClr val="FFFFFF"/>
                </a:solidFill>
                <a:latin typeface="Times New Roman"/>
              </a:endParaRPr>
            </a:p>
          </p:txBody>
        </p:sp>
        <p:cxnSp>
          <p:nvCxnSpPr>
            <p:cNvPr id="18" name="Straight Connector 17"/>
            <p:cNvCxnSpPr/>
            <p:nvPr/>
          </p:nvCxnSpPr>
          <p:spPr>
            <a:xfrm>
              <a:off x="1463050" y="4114800"/>
              <a:ext cx="0" cy="1366987"/>
            </a:xfrm>
            <a:prstGeom prst="line">
              <a:avLst/>
            </a:prstGeom>
            <a:noFill/>
            <a:ln w="28575" cap="flat" cmpd="sng" algn="ctr">
              <a:solidFill>
                <a:srgbClr val="FFC000"/>
              </a:solidFill>
              <a:prstDash val="solid"/>
            </a:ln>
            <a:effectLst/>
          </p:spPr>
        </p:cxnSp>
        <p:cxnSp>
          <p:nvCxnSpPr>
            <p:cNvPr id="19" name="Straight Connector 18"/>
            <p:cNvCxnSpPr/>
            <p:nvPr/>
          </p:nvCxnSpPr>
          <p:spPr>
            <a:xfrm flipH="1">
              <a:off x="804074" y="4798294"/>
              <a:ext cx="5901526" cy="0"/>
            </a:xfrm>
            <a:prstGeom prst="line">
              <a:avLst/>
            </a:prstGeom>
            <a:noFill/>
            <a:ln w="28575" cap="flat" cmpd="sng" algn="ctr">
              <a:solidFill>
                <a:srgbClr val="FFC000"/>
              </a:solidFill>
              <a:prstDash val="solid"/>
            </a:ln>
            <a:effectLst/>
          </p:spPr>
        </p:cxnSp>
        <p:cxnSp>
          <p:nvCxnSpPr>
            <p:cNvPr id="20" name="Straight Connector 19"/>
            <p:cNvCxnSpPr/>
            <p:nvPr/>
          </p:nvCxnSpPr>
          <p:spPr>
            <a:xfrm rot="5400000">
              <a:off x="1303987" y="4660229"/>
              <a:ext cx="0" cy="999828"/>
            </a:xfrm>
            <a:prstGeom prst="line">
              <a:avLst/>
            </a:prstGeom>
            <a:noFill/>
            <a:ln w="28575" cap="flat" cmpd="sng" algn="ctr">
              <a:solidFill>
                <a:srgbClr val="FFC000"/>
              </a:solidFill>
              <a:prstDash val="solid"/>
            </a:ln>
            <a:effectLst/>
          </p:spPr>
        </p:cxnSp>
        <p:cxnSp>
          <p:nvCxnSpPr>
            <p:cNvPr id="21" name="Straight Connector 20"/>
            <p:cNvCxnSpPr/>
            <p:nvPr/>
          </p:nvCxnSpPr>
          <p:spPr>
            <a:xfrm rot="5400000">
              <a:off x="1303987" y="3936530"/>
              <a:ext cx="0" cy="999828"/>
            </a:xfrm>
            <a:prstGeom prst="line">
              <a:avLst/>
            </a:prstGeom>
            <a:noFill/>
            <a:ln w="28575" cap="flat" cmpd="sng" algn="ctr">
              <a:solidFill>
                <a:srgbClr val="FFC000"/>
              </a:solidFill>
              <a:prstDash val="solid"/>
            </a:ln>
            <a:effectLst/>
          </p:spPr>
        </p:cxnSp>
        <p:sp>
          <p:nvSpPr>
            <p:cNvPr id="22" name="Rectangle 21"/>
            <p:cNvSpPr/>
            <p:nvPr/>
          </p:nvSpPr>
          <p:spPr>
            <a:xfrm>
              <a:off x="1968759" y="3957891"/>
              <a:ext cx="5117841" cy="1200329"/>
            </a:xfrm>
            <a:prstGeom prst="rect">
              <a:avLst/>
            </a:prstGeom>
          </p:spPr>
          <p:txBody>
            <a:bodyPr wrap="square">
              <a:spAutoFit/>
            </a:bodyPr>
            <a:lstStyle/>
            <a:p>
              <a:r>
                <a:rPr lang="en-US" sz="2800" spc="30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Arial"/>
                </a:rPr>
                <a:t>VPP Stage 1 Actions</a:t>
              </a:r>
            </a:p>
            <a:p>
              <a:r>
                <a:rPr lang="en-US" sz="1600" dirty="0">
                  <a:solidFill>
                    <a:schemeClr val="bg1"/>
                  </a:solidFill>
                  <a:latin typeface="Arial" panose="020B0604020202020204" pitchFamily="34" charset="0"/>
                  <a:cs typeface="Arial" panose="020B0604020202020204" pitchFamily="34" charset="0"/>
                </a:rPr>
                <a:t>The actions are divided into categories.</a:t>
              </a:r>
            </a:p>
            <a:p>
              <a:endParaRPr lang="en-US" sz="2800" spc="30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Arial"/>
              </a:endParaRPr>
            </a:p>
          </p:txBody>
        </p:sp>
      </p:grpSp>
    </p:spTree>
    <p:extLst>
      <p:ext uri="{BB962C8B-B14F-4D97-AF65-F5344CB8AC3E}">
        <p14:creationId xmlns:p14="http://schemas.microsoft.com/office/powerpoint/2010/main" val="4063145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AVFAC%20TEMPLATE">
  <a:themeElements>
    <a:clrScheme name="NAVFAC%20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VFAC%20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33" tIns="45717" rIns="91433" bIns="45717"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009ED5"/>
            </a:solidFill>
            <a:effectLst/>
            <a:latin typeface="Arial" charset="0"/>
          </a:defRPr>
        </a:defPPr>
      </a:lstStyle>
    </a:spDef>
    <a:lnDef>
      <a:spPr bwMode="auto">
        <a:xfrm>
          <a:off x="0" y="0"/>
          <a:ext cx="1" cy="1"/>
        </a:xfrm>
        <a:custGeom>
          <a:avLst/>
          <a:gdLst/>
          <a:ahLst/>
          <a:cxnLst/>
          <a:rect l="0" t="0" r="0" b="0"/>
          <a:pathLst/>
        </a:cu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33" tIns="45717" rIns="91433" bIns="45717"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009ED5"/>
            </a:solidFill>
            <a:effectLst/>
            <a:latin typeface="Arial" charset="0"/>
          </a:defRPr>
        </a:defPPr>
      </a:lstStyle>
    </a:lnDef>
  </a:objectDefaults>
  <a:extraClrSchemeLst>
    <a:extraClrScheme>
      <a:clrScheme name="NAVFAC%20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VFAC%20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VFAC%20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VFAC%20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VFAC%20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VFAC%20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VFAC%20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AVFAC%20TEMPLATE">
  <a:themeElements>
    <a:clrScheme name="NAVFAC%20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VFAC%20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33" tIns="45717" rIns="91433" bIns="45717"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009ED5"/>
            </a:solidFill>
            <a:effectLst/>
            <a:latin typeface="Arial" charset="0"/>
          </a:defRPr>
        </a:defPPr>
      </a:lstStyle>
    </a:spDef>
    <a:lnDef>
      <a:spPr bwMode="auto">
        <a:xfrm>
          <a:off x="0" y="0"/>
          <a:ext cx="1" cy="1"/>
        </a:xfrm>
        <a:custGeom>
          <a:avLst/>
          <a:gdLst/>
          <a:ahLst/>
          <a:cxnLst/>
          <a:rect l="0" t="0" r="0" b="0"/>
          <a:pathLst/>
        </a:custGeom>
        <a:solidFill>
          <a:srgbClr val="FF00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33" tIns="45717" rIns="91433" bIns="45717"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009ED5"/>
            </a:solidFill>
            <a:effectLst/>
            <a:latin typeface="Arial" charset="0"/>
          </a:defRPr>
        </a:defPPr>
      </a:lstStyle>
    </a:lnDef>
  </a:objectDefaults>
  <a:extraClrSchemeLst>
    <a:extraClrScheme>
      <a:clrScheme name="NAVFAC%20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VFAC%20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VFAC%20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VFAC%20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VFAC%20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VFAC%20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VFAC%20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1_Default Design 2">
      <a:dk1>
        <a:srgbClr val="0D2577"/>
      </a:dk1>
      <a:lt1>
        <a:srgbClr val="FFFFFF"/>
      </a:lt1>
      <a:dk2>
        <a:srgbClr val="0C2577"/>
      </a:dk2>
      <a:lt2>
        <a:srgbClr val="537DB9"/>
      </a:lt2>
      <a:accent1>
        <a:srgbClr val="FFE812"/>
      </a:accent1>
      <a:accent2>
        <a:srgbClr val="0C2577"/>
      </a:accent2>
      <a:accent3>
        <a:srgbClr val="FFFFFF"/>
      </a:accent3>
      <a:accent4>
        <a:srgbClr val="091E65"/>
      </a:accent4>
      <a:accent5>
        <a:srgbClr val="FFF2AA"/>
      </a:accent5>
      <a:accent6>
        <a:srgbClr val="0A206B"/>
      </a:accent6>
      <a:hlink>
        <a:srgbClr val="537DB9"/>
      </a:hlink>
      <a:folHlink>
        <a:srgbClr val="0189B4"/>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2">
        <a:dk1>
          <a:srgbClr val="0D2577"/>
        </a:dk1>
        <a:lt1>
          <a:srgbClr val="FFFFFF"/>
        </a:lt1>
        <a:dk2>
          <a:srgbClr val="0C2577"/>
        </a:dk2>
        <a:lt2>
          <a:srgbClr val="537DB9"/>
        </a:lt2>
        <a:accent1>
          <a:srgbClr val="FFE812"/>
        </a:accent1>
        <a:accent2>
          <a:srgbClr val="0C2577"/>
        </a:accent2>
        <a:accent3>
          <a:srgbClr val="FFFFFF"/>
        </a:accent3>
        <a:accent4>
          <a:srgbClr val="091E65"/>
        </a:accent4>
        <a:accent5>
          <a:srgbClr val="FFF2AA"/>
        </a:accent5>
        <a:accent6>
          <a:srgbClr val="0A206B"/>
        </a:accent6>
        <a:hlink>
          <a:srgbClr val="537DB9"/>
        </a:hlink>
        <a:folHlink>
          <a:srgbClr val="0189B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3505</TotalTime>
  <Words>1473</Words>
  <Application>Microsoft Office PowerPoint</Application>
  <PresentationFormat>On-screen Show (4:3)</PresentationFormat>
  <Paragraphs>416</Paragraphs>
  <Slides>13</Slides>
  <Notes>4</Notes>
  <HiddenSlides>0</HiddenSlides>
  <MMClips>0</MMClips>
  <ScaleCrop>false</ScaleCrop>
  <HeadingPairs>
    <vt:vector size="4" baseType="variant">
      <vt:variant>
        <vt:lpstr>Theme</vt:lpstr>
      </vt:variant>
      <vt:variant>
        <vt:i4>7</vt:i4>
      </vt:variant>
      <vt:variant>
        <vt:lpstr>Slide Titles</vt:lpstr>
      </vt:variant>
      <vt:variant>
        <vt:i4>13</vt:i4>
      </vt:variant>
    </vt:vector>
  </HeadingPairs>
  <TitlesOfParts>
    <vt:vector size="20" baseType="lpstr">
      <vt:lpstr>Office Theme</vt:lpstr>
      <vt:lpstr>Custom Design</vt:lpstr>
      <vt:lpstr>1_Custom Design</vt:lpstr>
      <vt:lpstr>NAVFAC%20TEMPLATE</vt:lpstr>
      <vt:lpstr>1_Office Theme</vt:lpstr>
      <vt:lpstr>1_NAVFAC%20TEMPLATE</vt:lpstr>
      <vt:lpstr>1_Default Design</vt:lpstr>
      <vt:lpstr> MIDLANT Command Overview </vt:lpstr>
      <vt:lpstr>PowerPoint Presentation</vt:lpstr>
      <vt:lpstr>PowerPoint Presentation</vt:lpstr>
      <vt:lpstr>NAVFAC MIDLANT VPP Tracker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Vergara, MIDLANT CIV NAVFAC MIDLANT, BD</dc:creator>
  <cp:lastModifiedBy>DeWease, Daniel CIV NAVFAC MIDLANT, Safety</cp:lastModifiedBy>
  <cp:revision>231</cp:revision>
  <cp:lastPrinted>2016-05-17T19:13:12Z</cp:lastPrinted>
  <dcterms:created xsi:type="dcterms:W3CDTF">2016-05-13T13:01:29Z</dcterms:created>
  <dcterms:modified xsi:type="dcterms:W3CDTF">2016-09-27T16:37:33Z</dcterms:modified>
</cp:coreProperties>
</file>