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4401" autoAdjust="0"/>
  </p:normalViewPr>
  <p:slideViewPr>
    <p:cSldViewPr snapToGrid="0" snapToObjects="1" showGuides="1">
      <p:cViewPr varScale="1">
        <p:scale>
          <a:sx n="68" d="100"/>
          <a:sy n="68" d="100"/>
        </p:scale>
        <p:origin x="91" y="154"/>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2316" y="-20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10/29/2020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10/29/2020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sc.org/Portals/0/Documents/JSEWorkplaceDocuments/How-To-Conduct-An-Incident-Investigation.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officerofthewatch.files.wordpress.com/2015/07/2015-07-06-avoidable-accidents.jpg" TargetMode="External"/><Relationship Id="rId5" Type="http://schemas.openxmlformats.org/officeDocument/2006/relationships/hyperlink" Target="http://www.lni.wa.gov/SAFETY/TRAININGPREVENTION/ONLINE/courseinfo.asp?P_ID=145" TargetMode="External"/><Relationship Id="rId4" Type="http://schemas.openxmlformats.org/officeDocument/2006/relationships/hyperlink" Target="https://www.osha.gov/dte/IncInvGuide4Empl_Dec2015.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upload.wikimedia.org/wikipedia/commons/thumb/6/61/US_Navy_110617-N-ZL585-202_Rear_Adm._Thomas_A._Cropper,_commander_of_Strike_Force_Training_Pacific,_meets_with_employees_of_Cobham_Mission_Systems.jpg/1280px-US_Navy_110617-N-ZL585-202_Rear_Adm._Th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mericantrainingresources.com/uploads/images/original/22.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vfac.navy.mil/products_and_services/sf/products_and_services/hazard_abatemen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arm1.staticflickr.com/128/422047475_63a639bc19.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ieldschiropracticclinic.com/wp-content/uploads/2016/02/fcc-car-wreck.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vcvoices.org/wp-content/uploads/2015/05/blue-collar-workers-400x300.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12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2.staticflickr.com/8/7597/16801190990_8e2e49d697_b.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outlines accident/incident investigation requirements for the purposes of the Occupational Safety and Health Administration (OSHA) Voluntary Protection Programs (VPP) recognition. OSHA refers to this sub-element as accident/incident and near</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miss investigations, but we will refer to it as a “mishap” for consistency with Department of Defense (DoD) terminology.</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The presentation provides information on the background and importance of mishap investigations, required documentation, and various levels of employee knowledge. It concludes with an action checklist and supplemental details to help with OSHA VPP implementation and sustainment efforts.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2489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575811"/>
          </a:xfrm>
        </p:spPr>
        <p:txBody>
          <a:bodyPr/>
          <a:lstStyle/>
          <a:p>
            <a:r>
              <a:rPr lang="en-US" sz="1000" kern="1200" spc="-50" dirty="0" smtClean="0">
                <a:solidFill>
                  <a:schemeClr val="tx1"/>
                </a:solidFill>
                <a:effectLst/>
              </a:rPr>
              <a:t>Service/Agency-specific regulations provide guidance for the roles and responsibilities</a:t>
            </a:r>
            <a:r>
              <a:rPr lang="en-US" sz="1000" kern="1200" spc="-50" baseline="0" dirty="0" smtClean="0">
                <a:solidFill>
                  <a:schemeClr val="tx1"/>
                </a:solidFill>
                <a:effectLst/>
              </a:rPr>
              <a:t> of mishap investigators.</a:t>
            </a:r>
            <a:r>
              <a:rPr lang="en-US" sz="1000" kern="1200" spc="-50" dirty="0" smtClean="0">
                <a:solidFill>
                  <a:schemeClr val="tx1"/>
                </a:solidFill>
                <a:effectLst/>
              </a:rPr>
              <a:t> Supervisors,</a:t>
            </a:r>
            <a:r>
              <a:rPr lang="en-US" sz="1000" kern="1200" spc="-50" baseline="0" dirty="0" smtClean="0">
                <a:solidFill>
                  <a:schemeClr val="tx1"/>
                </a:solidFill>
                <a:effectLst/>
              </a:rPr>
              <a:t> for example, may have a role in securing the scene of a mishap and gathering preliminary information prior to the arrival of trained investigators.</a:t>
            </a:r>
            <a:endParaRPr lang="en-US" sz="1000" kern="1200" spc="-50" dirty="0" smtClean="0">
              <a:solidFill>
                <a:schemeClr val="tx1"/>
              </a:solidFill>
              <a:effectLst/>
            </a:endParaRPr>
          </a:p>
          <a:p>
            <a:endParaRPr lang="en-US" sz="1000" kern="1200" spc="-5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spc="-50" dirty="0" smtClean="0">
                <a:solidFill>
                  <a:schemeClr val="tx1"/>
                </a:solidFill>
                <a:effectLst/>
              </a:rPr>
              <a:t>You must properly train anyone who may conducts a</a:t>
            </a:r>
            <a:r>
              <a:rPr lang="en-US" sz="1000" kern="1200" spc="-50" baseline="0" dirty="0" smtClean="0">
                <a:solidFill>
                  <a:schemeClr val="tx1"/>
                </a:solidFill>
                <a:effectLst/>
              </a:rPr>
              <a:t> mishap </a:t>
            </a:r>
            <a:r>
              <a:rPr lang="en-US" sz="1000" kern="1200" spc="-50" dirty="0" smtClean="0">
                <a:solidFill>
                  <a:schemeClr val="tx1"/>
                </a:solidFill>
                <a:effectLst/>
              </a:rPr>
              <a:t>investigation beforehand! Determine the best method to teach your mishap investigators – examples can include: hands-on training, lecture, mock-investigations or mishap reenactments, and online training. Each individual’s role, including specific</a:t>
            </a:r>
            <a:r>
              <a:rPr lang="en-US" sz="1000" kern="1200" spc="-50" baseline="0" dirty="0" smtClean="0">
                <a:solidFill>
                  <a:schemeClr val="tx1"/>
                </a:solidFill>
                <a:effectLst/>
              </a:rPr>
              <a:t> mishap investigator responsibilities, </a:t>
            </a:r>
            <a:r>
              <a:rPr lang="en-US" sz="1000" kern="1200" spc="-50" dirty="0" smtClean="0">
                <a:solidFill>
                  <a:schemeClr val="tx1"/>
                </a:solidFill>
                <a:effectLst/>
              </a:rPr>
              <a:t>may influence the method you provide. </a:t>
            </a:r>
            <a:r>
              <a:rPr lang="en-US" sz="1000" kern="1200" spc="-50" baseline="0" dirty="0" smtClean="0">
                <a:solidFill>
                  <a:schemeClr val="tx1"/>
                </a:solidFill>
                <a:effectLst/>
              </a:rPr>
              <a:t>Consider p</a:t>
            </a:r>
            <a:r>
              <a:rPr lang="en-US" sz="1000" kern="1200" spc="-50" dirty="0" smtClean="0">
                <a:solidFill>
                  <a:schemeClr val="tx1"/>
                </a:solidFill>
                <a:effectLst/>
              </a:rPr>
              <a:t>roviding mishap investigation training in a hybrid format where employees attend a lecture and participate in a hands-on simulated type case study. The hybrid model allows employees to learn the key mishap investigation</a:t>
            </a:r>
            <a:r>
              <a:rPr lang="en-US" sz="1000" kern="1200" spc="-50" baseline="0" dirty="0" smtClean="0">
                <a:solidFill>
                  <a:schemeClr val="tx1"/>
                </a:solidFill>
                <a:effectLst/>
              </a:rPr>
              <a:t> </a:t>
            </a:r>
            <a:r>
              <a:rPr lang="en-US" sz="1000" kern="1200" spc="-50" dirty="0" smtClean="0">
                <a:solidFill>
                  <a:schemeClr val="tx1"/>
                </a:solidFill>
                <a:effectLst/>
              </a:rPr>
              <a:t>strategies and apply concepts learned in class to a real scene.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spc="-5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spc="-50" dirty="0" smtClean="0">
                <a:solidFill>
                  <a:schemeClr val="tx1"/>
                </a:solidFill>
                <a:effectLst/>
              </a:rPr>
              <a:t>Most</a:t>
            </a:r>
            <a:r>
              <a:rPr lang="en-US" sz="1000" kern="1200" spc="-50" baseline="0" dirty="0" smtClean="0">
                <a:solidFill>
                  <a:schemeClr val="tx1"/>
                </a:solidFill>
                <a:effectLst/>
              </a:rPr>
              <a:t> training for investigators is one-time, so consider retraining investigators periodically to refresh them on the l</a:t>
            </a:r>
            <a:r>
              <a:rPr lang="en-US" sz="1000" kern="1200" spc="-50" dirty="0" smtClean="0">
                <a:solidFill>
                  <a:schemeClr val="tx1"/>
                </a:solidFill>
                <a:effectLst/>
              </a:rPr>
              <a:t>ocal policies, current practices, and investigation techniques.</a:t>
            </a:r>
            <a:r>
              <a:rPr lang="en-US" sz="1000" kern="1200" spc="-50" baseline="0" dirty="0" smtClean="0">
                <a:solidFill>
                  <a:schemeClr val="tx1"/>
                </a:solidFill>
                <a:effectLst/>
              </a:rPr>
              <a:t> </a:t>
            </a:r>
            <a:r>
              <a:rPr lang="en-US" sz="1000" kern="1200" spc="-50" dirty="0" smtClean="0">
                <a:solidFill>
                  <a:schemeClr val="tx1"/>
                </a:solidFill>
                <a:effectLst/>
              </a:rPr>
              <a:t>Remember: design all training, regardless of the format, to identify the root causes of mishap.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spc="-50" dirty="0" smtClean="0">
              <a:solidFill>
                <a:schemeClr val="tx1"/>
              </a:solidFill>
              <a:effectLst/>
            </a:endParaRPr>
          </a:p>
          <a:p>
            <a:pPr>
              <a:spcBef>
                <a:spcPts val="600"/>
              </a:spcBef>
            </a:pPr>
            <a:r>
              <a:rPr lang="en-US" sz="1000" kern="1200" spc="-50" dirty="0" smtClean="0">
                <a:solidFill>
                  <a:schemeClr val="tx1"/>
                </a:solidFill>
                <a:effectLst/>
              </a:rPr>
              <a:t>Consider the following resources for mishap investigation training guidance:</a:t>
            </a:r>
          </a:p>
          <a:p>
            <a:pPr marL="171450" lvl="0" indent="-171450">
              <a:buFont typeface="Arial" panose="020B0604020202020204" pitchFamily="34" charset="0"/>
              <a:buChar char="•"/>
            </a:pPr>
            <a:r>
              <a:rPr lang="en-US" sz="1000" kern="1200" spc="-50" dirty="0" smtClean="0">
                <a:solidFill>
                  <a:schemeClr val="tx1"/>
                </a:solidFill>
                <a:effectLst/>
              </a:rPr>
              <a:t>National Safety Council, “How to Conduct an Incident Investigation” at: </a:t>
            </a:r>
            <a:r>
              <a:rPr lang="en-US" sz="1000" kern="1200" spc="-50" dirty="0" smtClean="0">
                <a:solidFill>
                  <a:schemeClr val="tx1"/>
                </a:solidFill>
                <a:effectLst/>
                <a:hlinkClick r:id="rId3"/>
              </a:rPr>
              <a:t>https://www.nsc.org/Portals/0/Documents/JSEWorkplaceDocuments/How-To-Conduct-An-Incident-Investigation.PDF</a:t>
            </a:r>
            <a:endParaRPr lang="en-US" sz="1000" kern="1200" spc="-50" dirty="0" smtClean="0">
              <a:solidFill>
                <a:schemeClr val="tx1"/>
              </a:solidFill>
              <a:effectLst/>
            </a:endParaRPr>
          </a:p>
          <a:p>
            <a:pPr marL="171450" lvl="0" indent="-171450">
              <a:buFont typeface="Arial" panose="020B0604020202020204" pitchFamily="34" charset="0"/>
              <a:buChar char="•"/>
            </a:pPr>
            <a:r>
              <a:rPr lang="en-US" sz="1000" kern="1200" spc="-50" dirty="0" smtClean="0">
                <a:solidFill>
                  <a:schemeClr val="tx1"/>
                </a:solidFill>
                <a:effectLst/>
              </a:rPr>
              <a:t>OSHA, “Incident [Accident] Investigations: A Guide For Employers” at: </a:t>
            </a:r>
            <a:r>
              <a:rPr lang="en-US" sz="1000" u="sng" kern="1200" spc="-50" dirty="0" smtClean="0">
                <a:solidFill>
                  <a:schemeClr val="tx1"/>
                </a:solidFill>
                <a:effectLst/>
                <a:hlinkClick r:id="rId4"/>
              </a:rPr>
              <a:t>https://www.osha.gov/dte/IncInvGuide4Empl_Dec2015.pdf</a:t>
            </a:r>
            <a:endParaRPr lang="en-US" sz="1000" kern="1200" spc="-50" dirty="0" smtClean="0">
              <a:solidFill>
                <a:schemeClr val="tx1"/>
              </a:solidFill>
              <a:effectLst/>
            </a:endParaRPr>
          </a:p>
          <a:p>
            <a:pPr marL="171450" lvl="0" indent="-171450">
              <a:buFont typeface="Arial" panose="020B0604020202020204" pitchFamily="34" charset="0"/>
              <a:buChar char="•"/>
            </a:pPr>
            <a:r>
              <a:rPr lang="en-US" sz="1000" kern="1200" spc="-50" dirty="0" smtClean="0">
                <a:solidFill>
                  <a:schemeClr val="tx1"/>
                </a:solidFill>
                <a:effectLst/>
              </a:rPr>
              <a:t>Washington State Department of Labor &amp; Industries, “Accident Investigation Basics” at: </a:t>
            </a:r>
            <a:r>
              <a:rPr lang="en-US" u="sng" spc="-50" dirty="0">
                <a:hlinkClick r:id="rId5"/>
              </a:rPr>
              <a:t>http://wisha-training.lni.wa.gov/training/presentations/AccidentInves.pps</a:t>
            </a:r>
            <a:endParaRPr lang="en-US" sz="1000" u="sng" kern="1200" spc="-50" dirty="0" smtClean="0">
              <a:solidFill>
                <a:schemeClr val="tx1"/>
              </a:solidFill>
              <a:effectLst/>
              <a:hlinkClick r:id="rId5"/>
            </a:endParaRPr>
          </a:p>
          <a:p>
            <a:pPr marL="171450" lvl="0" indent="-171450">
              <a:buFont typeface="Arial" panose="020B0604020202020204" pitchFamily="34" charset="0"/>
              <a:buChar char="•"/>
            </a:pPr>
            <a:endParaRPr lang="en-US" sz="1000" u="sng" kern="1200" spc="-50" dirty="0" smtClean="0">
              <a:solidFill>
                <a:schemeClr val="tx1"/>
              </a:solidFill>
              <a:effectLst/>
              <a:hlinkClick r:id="rId5"/>
            </a:endParaRPr>
          </a:p>
          <a:p>
            <a:pPr marL="0" marR="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00" kern="1200" spc="-50" dirty="0" smtClean="0">
                <a:solidFill>
                  <a:schemeClr val="tx1"/>
                </a:solidFill>
                <a:effectLst/>
              </a:rPr>
              <a:t>The image</a:t>
            </a:r>
            <a:r>
              <a:rPr lang="en-US" sz="1000" kern="1200" spc="-50" baseline="0" dirty="0" smtClean="0">
                <a:solidFill>
                  <a:schemeClr val="tx1"/>
                </a:solidFill>
                <a:effectLst/>
              </a:rPr>
              <a:t> shows a hands-on simulation for training purposes. </a:t>
            </a:r>
            <a:r>
              <a:rPr lang="en-US" sz="1000" kern="1200" spc="-50" dirty="0" smtClean="0">
                <a:solidFill>
                  <a:schemeClr val="tx1"/>
                </a:solidFill>
                <a:effectLst/>
              </a:rPr>
              <a:t>Image retrieved from Bing Images (free to use and share license) at:</a:t>
            </a:r>
            <a:r>
              <a:rPr lang="en-US" sz="1000" b="1" kern="1200" spc="-50" dirty="0" smtClean="0">
                <a:solidFill>
                  <a:schemeClr val="tx1"/>
                </a:solidFill>
                <a:effectLst/>
              </a:rPr>
              <a:t> </a:t>
            </a:r>
            <a:r>
              <a:rPr lang="en-US" sz="1000" u="sng" kern="1200" spc="-50" dirty="0" smtClean="0">
                <a:solidFill>
                  <a:schemeClr val="tx1"/>
                </a:solidFill>
                <a:effectLst/>
                <a:hlinkClick r:id="rId6"/>
              </a:rPr>
              <a:t>https://officerofthewatch.files.wordpress.com/2015/07/2015-07-06-avoidable-accidents.jpg</a:t>
            </a:r>
            <a:endParaRPr lang="en-US" spc="-50" dirty="0"/>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39174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Train your employees on your reporting procedures and explain </a:t>
            </a:r>
            <a:r>
              <a:rPr lang="en-US" sz="1000" u="sng" kern="1200" dirty="0" smtClean="0">
                <a:solidFill>
                  <a:schemeClr val="tx1"/>
                </a:solidFill>
                <a:effectLst/>
                <a:latin typeface="+mn-lt"/>
                <a:ea typeface="+mn-ea"/>
                <a:cs typeface="+mn-cs"/>
              </a:rPr>
              <a:t>why it is important</a:t>
            </a:r>
            <a:r>
              <a:rPr lang="en-US" sz="1000" u="none"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to report mishaps and near</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misses. Often, lack of specific training or infrequent training is one reason employees do not submit reports. They either don’t understand what a near</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miss is, or received the training a long time ago. It is a good idea to include near</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miss and mishap reporting information during new employee orientation and provide refresher training on a periodic basis for current employees. Train your employee on how to use mishap reporting forms</a:t>
            </a:r>
            <a:r>
              <a:rPr lang="en-US" sz="1000" kern="1200" baseline="0" dirty="0" smtClean="0">
                <a:solidFill>
                  <a:schemeClr val="tx1"/>
                </a:solidFill>
                <a:effectLst/>
                <a:latin typeface="+mn-lt"/>
                <a:ea typeface="+mn-ea"/>
                <a:cs typeface="+mn-cs"/>
              </a:rPr>
              <a:t> and systems, their responsibilities during a mishap</a:t>
            </a:r>
            <a:r>
              <a:rPr lang="en-US" sz="1000" kern="1200" dirty="0" smtClean="0">
                <a:solidFill>
                  <a:schemeClr val="tx1"/>
                </a:solidFill>
                <a:effectLst/>
                <a:latin typeface="+mn-lt"/>
                <a:ea typeface="+mn-ea"/>
                <a:cs typeface="+mn-cs"/>
              </a:rPr>
              <a:t>, utilizing</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chain of command to report mishaps, and how to receive medical attention.</a:t>
            </a:r>
          </a:p>
          <a:p>
            <a:endParaRPr lang="en-US" sz="1000" b="1"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Best Practice:</a:t>
            </a:r>
            <a:r>
              <a:rPr lang="en-US" sz="1000" kern="1200" dirty="0" smtClean="0">
                <a:solidFill>
                  <a:schemeClr val="tx1"/>
                </a:solidFill>
                <a:effectLst/>
                <a:latin typeface="+mn-lt"/>
                <a:ea typeface="+mn-ea"/>
                <a:cs typeface="+mn-cs"/>
              </a:rPr>
              <a:t> Keep your near-miss and mishap reporting forms simple! Use simple language and avoid technical jargon. Your employees are less likely to report mishaps if you have</a:t>
            </a:r>
            <a:r>
              <a:rPr lang="en-US" sz="1000" kern="1200" baseline="0" dirty="0" smtClean="0">
                <a:solidFill>
                  <a:schemeClr val="tx1"/>
                </a:solidFill>
                <a:effectLst/>
                <a:latin typeface="+mn-lt"/>
                <a:ea typeface="+mn-ea"/>
                <a:cs typeface="+mn-cs"/>
              </a:rPr>
              <a:t> complicated </a:t>
            </a:r>
            <a:r>
              <a:rPr lang="en-US" sz="1000" kern="1200" dirty="0" smtClean="0">
                <a:solidFill>
                  <a:schemeClr val="tx1"/>
                </a:solidFill>
                <a:effectLst/>
                <a:latin typeface="+mn-lt"/>
                <a:ea typeface="+mn-ea"/>
                <a:cs typeface="+mn-cs"/>
              </a:rPr>
              <a:t>forms or take a long time to complete. You only need a minimal amount of information from the employee to begin an investigation.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 shows an instructor training employees on how to report mishaps</a:t>
            </a:r>
            <a:r>
              <a:rPr lang="en-US" sz="1000" kern="1200" baseline="0" dirty="0" smtClean="0">
                <a:solidFill>
                  <a:schemeClr val="tx1"/>
                </a:solidFill>
                <a:effectLst/>
                <a:latin typeface="+mn-lt"/>
                <a:ea typeface="+mn-ea"/>
                <a:cs typeface="+mn-cs"/>
              </a:rPr>
              <a:t> and why mishap reporting is important. </a:t>
            </a:r>
            <a:r>
              <a:rPr lang="en-US" sz="1000" kern="1200" dirty="0" smtClean="0">
                <a:solidFill>
                  <a:schemeClr val="tx1"/>
                </a:solidFill>
                <a:effectLst/>
                <a:latin typeface="+mn-lt"/>
                <a:ea typeface="+mn-ea"/>
                <a:cs typeface="+mn-cs"/>
              </a:rPr>
              <a:t>Image retrieved from Bing Images (free to use and share license) at:</a:t>
            </a:r>
            <a:r>
              <a:rPr lang="en-US" sz="1000" b="1" kern="120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3"/>
              </a:rPr>
              <a:t>http://upload.wikimedia.org/wikipedia/commons/thumb/6/61/US_Navy_110617-N-ZL585-202_Rear_Adm._Thomas_A._Cropper%2C_commander_of_Strike_Force_Training_Pacific%2C_meets_with_employees_of_Cobham_Mission_Systems.jpg/1280px-US_Navy_110617-N-ZL585-202_Rear_Adm._Thomas_A._Cropper%2C_commander_of_Strike_Force_Training_Pacific%2C_meets_with_employees_of_Cobham_Mission_Systems.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327016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14178"/>
          </a:xfrm>
        </p:spPr>
        <p:txBody>
          <a:bodyPr/>
          <a:lstStyle/>
          <a:p>
            <a:r>
              <a:rPr lang="en-US" sz="1000" kern="1200" dirty="0" smtClean="0">
                <a:solidFill>
                  <a:schemeClr val="tx1"/>
                </a:solidFill>
                <a:effectLst/>
                <a:latin typeface="+mn-lt"/>
                <a:ea typeface="+mn-ea"/>
                <a:cs typeface="+mn-cs"/>
              </a:rPr>
              <a:t>Initiate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mishap</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investigations as soon as possible. An immediate investigation allows you to secure the scene and document the mishap site before removing potential evidence. Additionally, securing the scene helps protect employees from potentially uncontrolled hazards.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Thoroughly document all facts pertaining to the mishap. Document the date, time, and location of the mishap, take pictures of the mishap scene, and verify the names of employees involved in the mishap or who can serve</a:t>
            </a:r>
            <a:r>
              <a:rPr lang="en-US" sz="1000" kern="1200" baseline="0" dirty="0" smtClean="0">
                <a:solidFill>
                  <a:schemeClr val="tx1"/>
                </a:solidFill>
                <a:effectLst/>
                <a:latin typeface="+mn-lt"/>
                <a:ea typeface="+mn-ea"/>
                <a:cs typeface="+mn-cs"/>
              </a:rPr>
              <a:t> as </a:t>
            </a:r>
            <a:r>
              <a:rPr lang="en-US" sz="1000" kern="1200" dirty="0" smtClean="0">
                <a:solidFill>
                  <a:schemeClr val="tx1"/>
                </a:solidFill>
                <a:effectLst/>
                <a:latin typeface="+mn-lt"/>
                <a:ea typeface="+mn-ea"/>
                <a:cs typeface="+mn-cs"/>
              </a:rPr>
              <a:t>witnesses. Mishap investigations should capture worker and injury details, time factors, supervision information, and causal factors.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Select interview locations comfortable for employees. Not all employees feel comfortable with an interview at the mishap scene or around other employees. Be careful when asking questions. Avoid feeding information to the interviewee. Sometimes employees can provide answers they think the interviewer wants them to say. Try to provide open-ended questions interviewees cannot respond to</a:t>
            </a:r>
            <a:r>
              <a:rPr lang="en-US" sz="1000" kern="1200" baseline="0" dirty="0" smtClean="0">
                <a:solidFill>
                  <a:schemeClr val="tx1"/>
                </a:solidFill>
                <a:effectLst/>
                <a:latin typeface="+mn-lt"/>
                <a:ea typeface="+mn-ea"/>
                <a:cs typeface="+mn-cs"/>
              </a:rPr>
              <a:t> with simple yes/no answers.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Consider all possible factors when determining the root causes of the mishap. Was it a result of inadequate policies and procedures? Ineffective controls? Lack of training? Poor</a:t>
            </a:r>
            <a:r>
              <a:rPr lang="en-US" sz="1000" kern="1200" baseline="0" dirty="0" smtClean="0">
                <a:solidFill>
                  <a:schemeClr val="tx1"/>
                </a:solidFill>
                <a:effectLst/>
                <a:latin typeface="+mn-lt"/>
                <a:ea typeface="+mn-ea"/>
                <a:cs typeface="+mn-cs"/>
              </a:rPr>
              <a:t> management, leadership, or supervision</a:t>
            </a:r>
            <a:r>
              <a:rPr lang="en-US" sz="1000" kern="1200" dirty="0" smtClean="0">
                <a:solidFill>
                  <a:schemeClr val="tx1"/>
                </a:solidFill>
                <a:effectLst/>
                <a:latin typeface="+mn-lt"/>
                <a:ea typeface="+mn-ea"/>
                <a:cs typeface="+mn-cs"/>
              </a:rPr>
              <a:t>? Ask yourself, “</a:t>
            </a:r>
            <a:r>
              <a:rPr lang="en-US" sz="1000" i="1" kern="1200" dirty="0" smtClean="0">
                <a:solidFill>
                  <a:schemeClr val="tx1"/>
                </a:solidFill>
                <a:effectLst/>
                <a:latin typeface="+mn-lt"/>
                <a:ea typeface="+mn-ea"/>
                <a:cs typeface="+mn-cs"/>
              </a:rPr>
              <a:t>Why</a:t>
            </a:r>
            <a:r>
              <a:rPr lang="en-US" sz="1000" kern="1200" dirty="0" smtClean="0">
                <a:solidFill>
                  <a:schemeClr val="tx1"/>
                </a:solidFill>
                <a:effectLst/>
                <a:latin typeface="+mn-lt"/>
                <a:ea typeface="+mn-ea"/>
                <a:cs typeface="+mn-cs"/>
              </a:rPr>
              <a:t>?”, whenever you determine a potential cause. In most cases, you will identify and need to address multiple causes.</a:t>
            </a:r>
            <a:r>
              <a:rPr lang="en-US" sz="1000" kern="1200" baseline="0" dirty="0" smtClean="0">
                <a:solidFill>
                  <a:schemeClr val="tx1"/>
                </a:solidFill>
                <a:effectLst/>
                <a:latin typeface="+mn-lt"/>
                <a:ea typeface="+mn-ea"/>
                <a:cs typeface="+mn-cs"/>
              </a:rPr>
              <a:t> Unless gross negligence has occurred, avoid blaming employees for the cause of a mishap.</a:t>
            </a:r>
            <a:r>
              <a:rPr lang="en-US" sz="1000" kern="1200" dirty="0" smtClean="0">
                <a:solidFill>
                  <a:schemeClr val="tx1"/>
                </a:solidFill>
                <a:effectLst/>
                <a:latin typeface="+mn-lt"/>
                <a:ea typeface="+mn-ea"/>
                <a:cs typeface="+mn-cs"/>
              </a:rPr>
              <a:t> If gross negligence</a:t>
            </a:r>
            <a:r>
              <a:rPr lang="en-US" sz="1000" kern="1200" baseline="0" dirty="0" smtClean="0">
                <a:solidFill>
                  <a:schemeClr val="tx1"/>
                </a:solidFill>
                <a:effectLst/>
                <a:latin typeface="+mn-lt"/>
                <a:ea typeface="+mn-ea"/>
                <a:cs typeface="+mn-cs"/>
              </a:rPr>
              <a:t> is suspected, that cause should be thoroughly investigated to ensure discipline is not placed inadvertently. </a:t>
            </a:r>
            <a:r>
              <a:rPr lang="en-US" sz="1000" kern="1200" dirty="0" smtClean="0">
                <a:solidFill>
                  <a:schemeClr val="tx1"/>
                </a:solidFill>
                <a:effectLst/>
                <a:latin typeface="+mn-lt"/>
                <a:ea typeface="+mn-ea"/>
                <a:cs typeface="+mn-cs"/>
              </a:rPr>
              <a:t>Request a copy of the police</a:t>
            </a:r>
            <a:r>
              <a:rPr lang="en-US" sz="1000" kern="1200" baseline="0" dirty="0" smtClean="0">
                <a:solidFill>
                  <a:schemeClr val="tx1"/>
                </a:solidFill>
                <a:effectLst/>
                <a:latin typeface="+mn-lt"/>
                <a:ea typeface="+mn-ea"/>
                <a:cs typeface="+mn-cs"/>
              </a:rPr>
              <a:t> report, if applicable, and use it to help complete the mishap report.</a:t>
            </a: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images shows investigators</a:t>
            </a:r>
            <a:r>
              <a:rPr lang="en-US" sz="1000" kern="1200" baseline="0" dirty="0" smtClean="0">
                <a:solidFill>
                  <a:schemeClr val="tx1"/>
                </a:solidFill>
                <a:effectLst/>
                <a:latin typeface="+mn-lt"/>
                <a:ea typeface="+mn-ea"/>
                <a:cs typeface="+mn-cs"/>
              </a:rPr>
              <a:t> gathering and documenting information during a mishap investigation. </a:t>
            </a:r>
            <a:r>
              <a:rPr lang="en-US" sz="1000" kern="1200" dirty="0" smtClean="0">
                <a:solidFill>
                  <a:schemeClr val="tx1"/>
                </a:solidFill>
                <a:effectLst/>
                <a:latin typeface="+mn-lt"/>
                <a:ea typeface="+mn-ea"/>
                <a:cs typeface="+mn-cs"/>
              </a:rPr>
              <a:t>Make sure your written mishap report is comprehensive. Image retrieved from Bing Images (free to share and use license) at: </a:t>
            </a:r>
            <a:r>
              <a:rPr lang="en-US" sz="1000" u="sng" kern="1200" dirty="0" smtClean="0">
                <a:solidFill>
                  <a:schemeClr val="tx1"/>
                </a:solidFill>
                <a:effectLst/>
                <a:latin typeface="+mn-lt"/>
                <a:ea typeface="+mn-ea"/>
                <a:cs typeface="+mn-cs"/>
                <a:hlinkClick r:id="rId3"/>
              </a:rPr>
              <a:t>http://www.americantrainingresources.com/uploads/images/original/22.JPG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217800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14178"/>
          </a:xfrm>
        </p:spPr>
        <p:txBody>
          <a:bodyPr/>
          <a:lstStyle/>
          <a:p>
            <a:r>
              <a:rPr lang="en-US" sz="1000" kern="1200" dirty="0" smtClean="0">
                <a:solidFill>
                  <a:schemeClr val="tx1"/>
                </a:solidFill>
                <a:effectLst/>
                <a:latin typeface="+mn-lt"/>
                <a:ea typeface="+mn-ea"/>
                <a:cs typeface="+mn-cs"/>
              </a:rPr>
              <a:t>You need to implement solutions once you identify the</a:t>
            </a:r>
            <a:r>
              <a:rPr lang="en-US" sz="1000" kern="1200" baseline="0" dirty="0" smtClean="0">
                <a:solidFill>
                  <a:schemeClr val="tx1"/>
                </a:solidFill>
                <a:effectLst/>
                <a:latin typeface="+mn-lt"/>
                <a:ea typeface="+mn-ea"/>
                <a:cs typeface="+mn-cs"/>
              </a:rPr>
              <a:t> root cause and causal factors</a:t>
            </a:r>
            <a:r>
              <a:rPr lang="en-US" sz="1000" kern="1200" dirty="0" smtClean="0">
                <a:solidFill>
                  <a:schemeClr val="tx1"/>
                </a:solidFill>
                <a:effectLst/>
                <a:latin typeface="+mn-lt"/>
                <a:ea typeface="+mn-ea"/>
                <a:cs typeface="+mn-cs"/>
              </a:rPr>
              <a:t>. Remember, the goal is to provide maximum protection reasonable for employees. Sometimes Service/Agency-specific guidance or OSHA regulations specify exactly how to abate a particular hazard. Implemented solutions must satisfy applicable regulatory requirements, at a minimum. When varying requirements exist, always default to the most stringent requirement. Use the hierarchy of controls to determine the most effective control methods.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 corrective action plan</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addresses all identified causal factors and tracks the corrective measures to completion. The corrective action plan can also be referred to as a hazard abatement plan. Refer to your Service/Agency policies and procedures for abatement plans and corrective actions. </a:t>
            </a:r>
            <a:r>
              <a:rPr lang="en-US" sz="1000" kern="1200" baseline="0" dirty="0" smtClean="0">
                <a:solidFill>
                  <a:schemeClr val="tx1"/>
                </a:solidFill>
                <a:effectLst/>
                <a:latin typeface="+mn-lt"/>
                <a:ea typeface="+mn-ea"/>
                <a:cs typeface="+mn-cs"/>
              </a:rPr>
              <a:t>Conduct follow-ups to ensure implemented actions are as effective as anticipated. You may find some corrective actions did not work out the way you wanted, which requires more/different ideas to control a causal factor.</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 corrective action plan usually includes: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Date identified</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Description of the deficiency</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Assigned risk</a:t>
            </a:r>
            <a:r>
              <a:rPr lang="en-US" sz="1000" kern="1200" baseline="0" dirty="0" smtClean="0">
                <a:solidFill>
                  <a:schemeClr val="tx1"/>
                </a:solidFill>
                <a:effectLst/>
                <a:latin typeface="+mn-lt"/>
                <a:ea typeface="+mn-ea"/>
                <a:cs typeface="+mn-cs"/>
              </a:rPr>
              <a:t> assessment code</a:t>
            </a: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Location(s)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Interim controls, if applicable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Who has responsibility for correction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Description of the corrective action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Estimated completion date</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Final completion date </a:t>
            </a:r>
          </a:p>
          <a:p>
            <a:pPr marL="0" indent="0">
              <a:buFont typeface="Arial" panose="020B0604020202020204" pitchFamily="34" charset="0"/>
              <a:buNone/>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buClrTx/>
              <a:buSzTx/>
              <a:buFont typeface="Arial" panose="020B0604020202020204" pitchFamily="34" charset="0"/>
              <a:buNone/>
              <a:tabLst/>
              <a:defRPr/>
            </a:pPr>
            <a:r>
              <a:rPr lang="en-US" sz="1000" kern="1200" dirty="0" smtClean="0">
                <a:solidFill>
                  <a:schemeClr val="tx1"/>
                </a:solidFill>
                <a:effectLst/>
                <a:latin typeface="+mn-lt"/>
                <a:ea typeface="+mn-ea"/>
                <a:cs typeface="+mn-cs"/>
              </a:rPr>
              <a:t>The image shows Form</a:t>
            </a:r>
            <a:r>
              <a:rPr lang="en-US" sz="1000" kern="1200" baseline="0" dirty="0" smtClean="0">
                <a:solidFill>
                  <a:schemeClr val="tx1"/>
                </a:solidFill>
                <a:effectLst/>
                <a:latin typeface="+mn-lt"/>
                <a:ea typeface="+mn-ea"/>
                <a:cs typeface="+mn-cs"/>
              </a:rPr>
              <a:t> 5100, Hazard Abatement Project Request Form. </a:t>
            </a:r>
            <a:r>
              <a:rPr lang="en-US" sz="1000" kern="1200" dirty="0" smtClean="0">
                <a:solidFill>
                  <a:schemeClr val="tx1"/>
                </a:solidFill>
                <a:effectLst/>
                <a:latin typeface="+mn-lt"/>
                <a:ea typeface="+mn-ea"/>
                <a:cs typeface="+mn-cs"/>
              </a:rPr>
              <a:t>Image retrieved from</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Office of the Chief</a:t>
            </a:r>
            <a:r>
              <a:rPr lang="en-US" sz="1000" kern="1200" baseline="0" dirty="0" smtClean="0">
                <a:solidFill>
                  <a:schemeClr val="tx1"/>
                </a:solidFill>
                <a:effectLst/>
                <a:latin typeface="+mn-lt"/>
                <a:ea typeface="+mn-ea"/>
                <a:cs typeface="+mn-cs"/>
              </a:rPr>
              <a:t> of Naval Operations at: </a:t>
            </a:r>
            <a:r>
              <a:rPr lang="en-US" sz="1000" u="sng" kern="1200" spc="-50" dirty="0" smtClean="0">
                <a:solidFill>
                  <a:schemeClr val="tx1"/>
                </a:solidFill>
                <a:effectLst/>
                <a:latin typeface="+mn-lt"/>
                <a:ea typeface="+mn-ea"/>
                <a:cs typeface="+mn-cs"/>
                <a:hlinkClick r:id="rId3"/>
              </a:rPr>
              <a:t>https://www.navfac.navy.mil/products_and_services/sf/products_and_services/hazard_abatement.html</a:t>
            </a:r>
            <a:endParaRPr lang="en-US" sz="1000" kern="1200" spc="-5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100172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Communicate investigation findings with employees, supervisors, and managers. Present your information </a:t>
            </a:r>
            <a:r>
              <a:rPr lang="en-US" sz="1000" i="1" u="sng" kern="1200" dirty="0" smtClean="0">
                <a:solidFill>
                  <a:schemeClr val="tx1"/>
                </a:solidFill>
                <a:effectLst/>
                <a:latin typeface="+mn-lt"/>
                <a:ea typeface="+mn-ea"/>
                <a:cs typeface="+mn-cs"/>
              </a:rPr>
              <a:t>in context</a:t>
            </a:r>
            <a:r>
              <a:rPr lang="en-US" sz="1000" kern="1200" dirty="0" smtClean="0">
                <a:solidFill>
                  <a:schemeClr val="tx1"/>
                </a:solidFill>
                <a:effectLst/>
                <a:latin typeface="+mn-lt"/>
                <a:ea typeface="+mn-ea"/>
                <a:cs typeface="+mn-cs"/>
              </a:rPr>
              <a:t> so everyone understands how the mishap occurred and the measures in place to prevent it from happening again.</a:t>
            </a:r>
            <a:r>
              <a:rPr lang="en-US" sz="1000" b="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It is best to share this information across the entire organization, especially when the incident is not unique to a particular job. Do not include the names</a:t>
            </a:r>
            <a:r>
              <a:rPr lang="en-US" sz="1000" kern="1200" baseline="0" dirty="0" smtClean="0">
                <a:solidFill>
                  <a:schemeClr val="tx1"/>
                </a:solidFill>
                <a:effectLst/>
                <a:latin typeface="+mn-lt"/>
                <a:ea typeface="+mn-ea"/>
                <a:cs typeface="+mn-cs"/>
              </a:rPr>
              <a:t> of </a:t>
            </a:r>
            <a:r>
              <a:rPr lang="en-US" sz="1000" kern="1200" dirty="0" smtClean="0">
                <a:solidFill>
                  <a:schemeClr val="tx1"/>
                </a:solidFill>
                <a:effectLst/>
                <a:latin typeface="+mn-lt"/>
                <a:ea typeface="+mn-ea"/>
                <a:cs typeface="+mn-cs"/>
              </a:rPr>
              <a:t>individual’s involved</a:t>
            </a:r>
            <a:r>
              <a:rPr lang="en-US" sz="1000" kern="1200" baseline="0" dirty="0" smtClean="0">
                <a:solidFill>
                  <a:schemeClr val="tx1"/>
                </a:solidFill>
                <a:effectLst/>
                <a:latin typeface="+mn-lt"/>
                <a:ea typeface="+mn-ea"/>
                <a:cs typeface="+mn-cs"/>
              </a:rPr>
              <a:t> in mishaps </a:t>
            </a:r>
            <a:r>
              <a:rPr lang="en-US" sz="1000" kern="1200" dirty="0" smtClean="0">
                <a:solidFill>
                  <a:schemeClr val="tx1"/>
                </a:solidFill>
                <a:effectLst/>
                <a:latin typeface="+mn-lt"/>
                <a:ea typeface="+mn-ea"/>
                <a:cs typeface="+mn-cs"/>
              </a:rPr>
              <a:t>in your communications either – keep it to the high-level details</a:t>
            </a:r>
            <a:r>
              <a:rPr lang="en-US" sz="1000" kern="1200" baseline="0" dirty="0" smtClean="0">
                <a:solidFill>
                  <a:schemeClr val="tx1"/>
                </a:solidFill>
                <a:effectLst/>
                <a:latin typeface="+mn-lt"/>
                <a:ea typeface="+mn-ea"/>
                <a:cs typeface="+mn-cs"/>
              </a:rPr>
              <a:t> so everyone knows what happened and how it can be prevented in the future!</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Best Practice: </a:t>
            </a:r>
            <a:r>
              <a:rPr lang="en-US" sz="1000" b="0" kern="1200" dirty="0" smtClean="0">
                <a:solidFill>
                  <a:schemeClr val="tx1"/>
                </a:solidFill>
                <a:effectLst/>
                <a:latin typeface="+mn-lt"/>
                <a:ea typeface="+mn-ea"/>
                <a:cs typeface="+mn-cs"/>
              </a:rPr>
              <a:t>Po</a:t>
            </a:r>
            <a:r>
              <a:rPr lang="en-US" sz="1000" kern="1200" dirty="0" smtClean="0">
                <a:solidFill>
                  <a:schemeClr val="tx1"/>
                </a:solidFill>
                <a:effectLst/>
                <a:latin typeface="+mn-lt"/>
                <a:ea typeface="+mn-ea"/>
                <a:cs typeface="+mn-cs"/>
              </a:rPr>
              <a:t>st a summary of the incident report in the workplace or on your internal website to inform employees of the incident details.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Communicate: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What happened,</a:t>
            </a:r>
            <a:r>
              <a:rPr lang="en-US" sz="1000" kern="1200" baseline="0" dirty="0" smtClean="0">
                <a:solidFill>
                  <a:schemeClr val="tx1"/>
                </a:solidFill>
                <a:effectLst/>
                <a:latin typeface="+mn-lt"/>
                <a:ea typeface="+mn-ea"/>
                <a:cs typeface="+mn-cs"/>
              </a:rPr>
              <a:t> including essential background information</a:t>
            </a:r>
            <a:endParaRPr lang="en-US" sz="10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Your findings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The root causes and what you believe caused the mishap</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Corrective actions taken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Lessons learned</a:t>
            </a:r>
          </a:p>
          <a:p>
            <a:pPr lvl="0"/>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investigation results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(to include, at a minimum, a description of the mishap and the corrections made to avoid recurrence) must be available to employees on request, although you do not need to provide the actual investigation records</a:t>
            </a:r>
            <a:r>
              <a:rPr lang="en-US" sz="1000" kern="1200" baseline="0" dirty="0" smtClean="0">
                <a:solidFill>
                  <a:schemeClr val="tx1"/>
                </a:solidFill>
                <a:effectLst/>
                <a:latin typeface="+mn-lt"/>
                <a:ea typeface="+mn-ea"/>
                <a:cs typeface="+mn-cs"/>
              </a:rPr>
              <a:t> to them.</a:t>
            </a:r>
          </a:p>
          <a:p>
            <a:endParaRPr lang="en-US" sz="1000" kern="1200" baseline="0" dirty="0" smtClean="0">
              <a:solidFill>
                <a:schemeClr val="tx1"/>
              </a:solidFill>
              <a:effectLst/>
              <a:latin typeface="+mn-lt"/>
              <a:ea typeface="+mn-ea"/>
              <a:cs typeface="+mn-cs"/>
            </a:endParaRPr>
          </a:p>
          <a:p>
            <a:r>
              <a:rPr lang="en-US" dirty="0"/>
              <a:t>Image retrieved from Bing Images (free to share and use license) at: </a:t>
            </a:r>
            <a:r>
              <a:rPr lang="en-US" dirty="0" smtClean="0">
                <a:hlinkClick r:id="rId3"/>
              </a:rPr>
              <a:t>https</a:t>
            </a:r>
            <a:r>
              <a:rPr lang="en-US" dirty="0">
                <a:hlinkClick r:id="rId3"/>
              </a:rPr>
              <a:t>://</a:t>
            </a:r>
            <a:r>
              <a:rPr lang="en-US" dirty="0" smtClean="0">
                <a:hlinkClick r:id="rId3"/>
              </a:rPr>
              <a:t>farm1.staticflickr.com/128/422047475_63a639bc19.jpg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3736982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Creating graphical depictions of your mishaps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helps everyone</a:t>
            </a:r>
            <a:r>
              <a:rPr lang="en-US" sz="1000" kern="1200" baseline="0" dirty="0" smtClean="0">
                <a:solidFill>
                  <a:schemeClr val="tx1"/>
                </a:solidFill>
                <a:effectLst/>
                <a:latin typeface="+mn-lt"/>
                <a:ea typeface="+mn-ea"/>
                <a:cs typeface="+mn-cs"/>
              </a:rPr>
              <a:t> understand and interpret your trends</a:t>
            </a:r>
            <a:r>
              <a:rPr lang="en-US" sz="1000" kern="1200" dirty="0" smtClean="0">
                <a:solidFill>
                  <a:schemeClr val="tx1"/>
                </a:solidFill>
                <a:effectLst/>
                <a:latin typeface="+mn-lt"/>
                <a:ea typeface="+mn-ea"/>
                <a:cs typeface="+mn-cs"/>
              </a:rPr>
              <a:t>. To analyze your data, think about what the data </a:t>
            </a:r>
            <a:r>
              <a:rPr lang="en-US" sz="1000" u="sng" kern="1200" dirty="0" smtClean="0">
                <a:solidFill>
                  <a:schemeClr val="tx1"/>
                </a:solidFill>
                <a:effectLst/>
                <a:latin typeface="+mn-lt"/>
                <a:ea typeface="+mn-ea"/>
                <a:cs typeface="+mn-cs"/>
              </a:rPr>
              <a:t>means</a:t>
            </a:r>
            <a:r>
              <a:rPr lang="en-US" sz="1000" kern="1200" dirty="0" smtClean="0">
                <a:solidFill>
                  <a:schemeClr val="tx1"/>
                </a:solidFill>
                <a:effectLst/>
                <a:latin typeface="+mn-lt"/>
                <a:ea typeface="+mn-ea"/>
                <a:cs typeface="+mn-cs"/>
              </a:rPr>
              <a:t>. Think about how this data is important to your worksite and your site’s goals and objectives. Gather data over time so you can see how your trends develop.</a:t>
            </a: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Some trends to consider for both mishaps and near</a:t>
            </a:r>
            <a:r>
              <a:rPr lang="en-US" sz="1000" kern="1200" baseline="0" dirty="0" smtClean="0">
                <a:solidFill>
                  <a:schemeClr val="tx1"/>
                </a:solidFill>
                <a:effectLst/>
                <a:latin typeface="+mn-lt"/>
                <a:ea typeface="+mn-ea"/>
                <a:cs typeface="+mn-cs"/>
              </a:rPr>
              <a:t>-misses </a:t>
            </a:r>
            <a:r>
              <a:rPr lang="en-US" sz="1000" kern="1200" dirty="0" smtClean="0">
                <a:solidFill>
                  <a:schemeClr val="tx1"/>
                </a:solidFill>
                <a:effectLst/>
                <a:latin typeface="+mn-lt"/>
                <a:ea typeface="+mn-ea"/>
                <a:cs typeface="+mn-cs"/>
              </a:rPr>
              <a:t>can include, but are not limited</a:t>
            </a:r>
            <a:r>
              <a:rPr lang="en-US" sz="1000" kern="1200" baseline="0" dirty="0" smtClean="0">
                <a:solidFill>
                  <a:schemeClr val="tx1"/>
                </a:solidFill>
                <a:effectLst/>
                <a:latin typeface="+mn-lt"/>
                <a:ea typeface="+mn-ea"/>
                <a:cs typeface="+mn-cs"/>
              </a:rPr>
              <a:t> to: which shops/work areas have the most mishaps/near-misses; what time of day or day of the week mishaps and near-misses occur; what season of the year mishaps and near-misses occur; what jobs or job series have the most mishaps/near-misses; what causal factors and root causes appear most often; the severity of injury during mishaps or potential severity during a near-miss; what types of injury/illness happen most often; what objects, tools, equipment, or other devices cause most mishaps or near-misses; and what part of the body is injured/ill most often.</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Best Practice:</a:t>
            </a:r>
            <a:r>
              <a:rPr lang="en-US" sz="1000" b="1" kern="1200" baseline="0" dirty="0" smtClean="0">
                <a:solidFill>
                  <a:schemeClr val="tx1"/>
                </a:solidFill>
                <a:effectLst/>
                <a:latin typeface="+mn-lt"/>
                <a:ea typeface="+mn-ea"/>
                <a:cs typeface="+mn-cs"/>
              </a:rPr>
              <a:t> </a:t>
            </a:r>
            <a:r>
              <a:rPr lang="en-US" sz="1000" b="0" kern="1200" baseline="0" dirty="0" smtClean="0">
                <a:solidFill>
                  <a:schemeClr val="tx1"/>
                </a:solidFill>
                <a:effectLst/>
                <a:latin typeface="+mn-lt"/>
                <a:ea typeface="+mn-ea"/>
                <a:cs typeface="+mn-cs"/>
              </a:rPr>
              <a:t>T</a:t>
            </a:r>
            <a:r>
              <a:rPr lang="en-US" sz="1000" kern="1200" dirty="0" smtClean="0">
                <a:solidFill>
                  <a:schemeClr val="tx1"/>
                </a:solidFill>
                <a:effectLst/>
                <a:latin typeface="+mn-lt"/>
                <a:ea typeface="+mn-ea"/>
                <a:cs typeface="+mn-cs"/>
              </a:rPr>
              <a:t>rend your data at the end of the calendar year so you</a:t>
            </a:r>
            <a:r>
              <a:rPr lang="en-US" sz="1000" kern="1200" baseline="0" dirty="0" smtClean="0">
                <a:solidFill>
                  <a:schemeClr val="tx1"/>
                </a:solidFill>
                <a:effectLst/>
                <a:latin typeface="+mn-lt"/>
                <a:ea typeface="+mn-ea"/>
                <a:cs typeface="+mn-cs"/>
              </a:rPr>
              <a:t> can </a:t>
            </a:r>
            <a:r>
              <a:rPr lang="en-US" sz="1000" kern="1200" dirty="0" smtClean="0">
                <a:solidFill>
                  <a:schemeClr val="tx1"/>
                </a:solidFill>
                <a:effectLst/>
                <a:latin typeface="+mn-lt"/>
                <a:ea typeface="+mn-ea"/>
                <a:cs typeface="+mn-cs"/>
              </a:rPr>
              <a:t>review injuries and illnesses based on OSHA’s recordkeeping requirements. Don’t </a:t>
            </a:r>
            <a:r>
              <a:rPr lang="en-US" sz="1000" kern="1200" baseline="0" dirty="0" smtClean="0">
                <a:solidFill>
                  <a:schemeClr val="tx1"/>
                </a:solidFill>
                <a:effectLst/>
                <a:latin typeface="+mn-lt"/>
                <a:ea typeface="+mn-ea"/>
                <a:cs typeface="+mn-cs"/>
              </a:rPr>
              <a:t>forget to take a look at your near-misses. They can be insightful to the types of mishaps you have at your organization and may predict the next possible mishap – you can use your trend data to prevent these near-misses from turning into major mishaps!</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For additional information,</a:t>
            </a:r>
            <a:r>
              <a:rPr lang="en-US" sz="1000" kern="1200" baseline="0" dirty="0" smtClean="0">
                <a:solidFill>
                  <a:schemeClr val="tx1"/>
                </a:solidFill>
                <a:effectLst/>
                <a:latin typeface="+mn-lt"/>
                <a:ea typeface="+mn-ea"/>
                <a:cs typeface="+mn-cs"/>
              </a:rPr>
              <a:t> r</a:t>
            </a:r>
            <a:r>
              <a:rPr lang="en-US" sz="1000" kern="1200" dirty="0" smtClean="0">
                <a:solidFill>
                  <a:schemeClr val="tx1"/>
                </a:solidFill>
                <a:effectLst/>
                <a:latin typeface="+mn-lt"/>
                <a:ea typeface="+mn-ea"/>
                <a:cs typeface="+mn-cs"/>
              </a:rPr>
              <a:t>eview the SMCX VPP slide deck on Trend Analysis.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284977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04357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presentation is beneficial to safety and health (S&amp;H) professionals, OSHA VPP representatives, and designated mishap investigators.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32866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WA = Worksite Analysis</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Mishap:  </a:t>
            </a:r>
            <a:r>
              <a:rPr lang="en-US" sz="1000" kern="1200" dirty="0" smtClean="0">
                <a:solidFill>
                  <a:schemeClr val="tx1"/>
                </a:solidFill>
                <a:effectLst/>
                <a:latin typeface="+mn-lt"/>
                <a:ea typeface="+mn-ea"/>
                <a:cs typeface="+mn-cs"/>
              </a:rPr>
              <a:t>An unplanned event or series of events resulting in damage to DoD property; occupational illness to DoD personnel; injury to on- or off-duty DoD military personnel; injury to on-duty DoD civilian personnel; damage to public or private property, or injury or illness to non-DoD personnel, caused by DoD activities.</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Near</a:t>
            </a:r>
            <a:r>
              <a:rPr lang="en-US" sz="1000" b="1" kern="1200" baseline="0" dirty="0" smtClean="0">
                <a:solidFill>
                  <a:schemeClr val="tx1"/>
                </a:solidFill>
                <a:effectLst/>
                <a:latin typeface="+mn-lt"/>
                <a:ea typeface="+mn-ea"/>
                <a:cs typeface="+mn-cs"/>
              </a:rPr>
              <a:t>-</a:t>
            </a:r>
            <a:r>
              <a:rPr lang="en-US" sz="1000" b="1" kern="1200" dirty="0" smtClean="0">
                <a:solidFill>
                  <a:schemeClr val="tx1"/>
                </a:solidFill>
                <a:effectLst/>
                <a:latin typeface="+mn-lt"/>
                <a:ea typeface="+mn-ea"/>
                <a:cs typeface="+mn-cs"/>
              </a:rPr>
              <a:t>miss:</a:t>
            </a:r>
            <a:r>
              <a:rPr lang="en-US" sz="1000" kern="1200" dirty="0" smtClean="0">
                <a:solidFill>
                  <a:schemeClr val="tx1"/>
                </a:solidFill>
                <a:effectLst/>
                <a:latin typeface="+mn-lt"/>
                <a:ea typeface="+mn-ea"/>
                <a:cs typeface="+mn-cs"/>
              </a:rPr>
              <a:t>  An undesired event that, under slightly different circumstances, would have resulted in personal harm, property damage, or an undesired loss of resources.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Mishap investigations are an important component of a safety management system (SMS). The ultimate purpose of mishap investigations is preventing future accidents, incidents, and near-misses. These investigations identify root causes and help you determine controls to prevent the conditions and/or unsafe behaviors contributing to the mishap</a:t>
            </a:r>
            <a:r>
              <a:rPr lang="en-US" sz="1000" kern="1200" baseline="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a:t>
            </a:r>
          </a:p>
          <a:p>
            <a:r>
              <a:rPr lang="en-US" sz="1000" u="sng" kern="1200" dirty="0" smtClean="0">
                <a:solidFill>
                  <a:schemeClr val="tx1"/>
                </a:solidFill>
                <a:effectLst/>
                <a:latin typeface="+mn-lt"/>
                <a:ea typeface="+mn-ea"/>
                <a:cs typeface="+mn-cs"/>
                <a:hlinkClick r:id="rId3"/>
              </a:rPr>
              <a:t>http://fieldschiropracticclinic.com/wp-content/uploads/2016/02/fcc-car-wreck.jpg</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4250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r>
              <a:rPr lang="en-US" sz="1000" kern="1200" dirty="0" smtClean="0">
                <a:solidFill>
                  <a:schemeClr val="tx1"/>
                </a:solidFill>
                <a:effectLst/>
                <a:latin typeface="+mn-lt"/>
                <a:ea typeface="+mn-ea"/>
                <a:cs typeface="+mn-cs"/>
              </a:rPr>
              <a:t>JHA = job hazard analysis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 OSHA VPP assessment of your mishap investigation process includes a review of the documentation listed on this slide. This list is not an all-inclusive list of documentation.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Make sure you provide completed examples of forms and documents to your assessment team. Don’t just show them blank forms! They want to see the documents you filled out to assess the processes within your SMS.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created by the DoD SMCX. The image shows a snapshot of a site’s mishaps listed on an OSHA Form 300.</a:t>
            </a:r>
            <a:endParaRPr lang="en-US"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121197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r>
              <a:rPr lang="en-US" sz="1000" kern="1200" dirty="0" smtClean="0">
                <a:solidFill>
                  <a:schemeClr val="tx1"/>
                </a:solidFill>
                <a:effectLst/>
                <a:latin typeface="+mn-lt"/>
                <a:ea typeface="+mn-ea"/>
                <a:cs typeface="+mn-cs"/>
              </a:rPr>
              <a:t>Leaders must understand mishap investigation is a key element of any SMS and the VPP process. Leadership must be able to describe recent mishaps</a:t>
            </a:r>
            <a:r>
              <a:rPr lang="en-US" sz="1000" kern="1200" baseline="0" dirty="0" smtClean="0">
                <a:solidFill>
                  <a:schemeClr val="tx1"/>
                </a:solidFill>
                <a:effectLst/>
                <a:latin typeface="+mn-lt"/>
                <a:ea typeface="+mn-ea"/>
                <a:cs typeface="+mn-cs"/>
              </a:rPr>
              <a:t> and </a:t>
            </a:r>
            <a:r>
              <a:rPr lang="en-US" sz="1000" kern="1200" dirty="0" smtClean="0">
                <a:solidFill>
                  <a:schemeClr val="tx1"/>
                </a:solidFill>
                <a:effectLst/>
                <a:latin typeface="+mn-lt"/>
                <a:ea typeface="+mn-ea"/>
                <a:cs typeface="+mn-cs"/>
              </a:rPr>
              <a:t>mishap trends within their organizations (e.g. Classes A, B, C, D mishaps).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Leadership should also be able to discuss resources allocated for these investigations, especially when resources extend beyond the safety budget and available personnel. An organization may need to bring in subject matter experts (e.g., from the Service Safety Center or other organizations directed by higher authority) to serve on mishap investigation boards.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Additionally, leaders must demonstrate commitment and support</a:t>
            </a:r>
            <a:r>
              <a:rPr lang="en-US" sz="1000" kern="1200" baseline="0" dirty="0" smtClean="0">
                <a:solidFill>
                  <a:schemeClr val="tx1"/>
                </a:solidFill>
                <a:effectLst/>
                <a:latin typeface="+mn-lt"/>
                <a:ea typeface="+mn-ea"/>
                <a:cs typeface="+mn-cs"/>
              </a:rPr>
              <a:t> for correcting</a:t>
            </a:r>
            <a:r>
              <a:rPr lang="en-US" sz="1000" kern="1200" dirty="0" smtClean="0">
                <a:solidFill>
                  <a:schemeClr val="tx1"/>
                </a:solidFill>
                <a:effectLst/>
                <a:latin typeface="+mn-lt"/>
                <a:ea typeface="+mn-ea"/>
                <a:cs typeface="+mn-cs"/>
              </a:rPr>
              <a:t> mishaps, promoting the program, and recognizing employees who report near</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misses. Ensure you promote near</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miss reporting but do not encourage underreporting! Recognize employees or work areas who report significant near</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misses, and then consider</a:t>
            </a:r>
            <a:r>
              <a:rPr lang="en-US" sz="1000" kern="1200" baseline="0" dirty="0" smtClean="0">
                <a:solidFill>
                  <a:schemeClr val="tx1"/>
                </a:solidFill>
                <a:effectLst/>
                <a:latin typeface="+mn-lt"/>
                <a:ea typeface="+mn-ea"/>
                <a:cs typeface="+mn-cs"/>
              </a:rPr>
              <a:t> a</a:t>
            </a:r>
            <a:r>
              <a:rPr lang="en-US" sz="1000" kern="1200" dirty="0" smtClean="0">
                <a:solidFill>
                  <a:schemeClr val="tx1"/>
                </a:solidFill>
                <a:effectLst/>
                <a:latin typeface="+mn-lt"/>
                <a:ea typeface="+mn-ea"/>
                <a:cs typeface="+mn-cs"/>
              </a:rPr>
              <a:t>warding everyone when you achieve an organizational goal. Provide feedback and recognition at both an individual and organizational level.</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Microsoft Clip</a:t>
            </a:r>
            <a:r>
              <a:rPr lang="en-US" sz="1000" kern="1200" baseline="0" dirty="0" smtClean="0">
                <a:solidFill>
                  <a:schemeClr val="tx1"/>
                </a:solidFill>
                <a:effectLst/>
                <a:latin typeface="+mn-lt"/>
                <a:ea typeface="+mn-ea"/>
                <a:cs typeface="+mn-cs"/>
              </a:rPr>
              <a:t> A</a:t>
            </a:r>
            <a:r>
              <a:rPr lang="en-US" sz="1000" kern="1200" dirty="0" smtClean="0">
                <a:solidFill>
                  <a:schemeClr val="tx1"/>
                </a:solidFill>
                <a:effectLst/>
                <a:latin typeface="+mn-lt"/>
                <a:ea typeface="+mn-ea"/>
                <a:cs typeface="+mn-cs"/>
              </a:rPr>
              <a:t>rt. The image</a:t>
            </a:r>
            <a:r>
              <a:rPr lang="en-US" sz="1000" kern="1200" baseline="0" dirty="0" smtClean="0">
                <a:solidFill>
                  <a:schemeClr val="tx1"/>
                </a:solidFill>
                <a:effectLst/>
                <a:latin typeface="+mn-lt"/>
                <a:ea typeface="+mn-ea"/>
                <a:cs typeface="+mn-cs"/>
              </a:rPr>
              <a:t> shows a</a:t>
            </a:r>
            <a:r>
              <a:rPr lang="en-US" sz="1000" kern="1200" dirty="0" smtClean="0">
                <a:solidFill>
                  <a:schemeClr val="tx1"/>
                </a:solidFill>
                <a:effectLst/>
                <a:latin typeface="+mn-lt"/>
                <a:ea typeface="+mn-ea"/>
                <a:cs typeface="+mn-cs"/>
              </a:rPr>
              <a:t> group of senior leaders discussing mishaps and near</a:t>
            </a:r>
            <a:r>
              <a:rPr lang="en-US" sz="1000" kern="1200" baseline="0" dirty="0" smtClean="0">
                <a:solidFill>
                  <a:schemeClr val="tx1"/>
                </a:solidFill>
                <a:effectLst/>
                <a:latin typeface="+mn-lt"/>
                <a:ea typeface="+mn-ea"/>
                <a:cs typeface="+mn-cs"/>
              </a:rPr>
              <a:t>-</a:t>
            </a:r>
            <a:r>
              <a:rPr lang="en-US" sz="1000" kern="1200" dirty="0" smtClean="0">
                <a:solidFill>
                  <a:schemeClr val="tx1"/>
                </a:solidFill>
                <a:effectLst/>
                <a:latin typeface="+mn-lt"/>
                <a:ea typeface="+mn-ea"/>
                <a:cs typeface="+mn-cs"/>
              </a:rPr>
              <a:t>misses at their site.</a:t>
            </a: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87833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Mishap investigators are normally S&amp;H staff or other individuals with S&amp;H responsibilities; however, the process may involve others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at your organization, including supervisors, employees, and human resources personnel. Train these individuals on how to execute your mishap investigation process. Training must include root cause analysis and teach investigators to identify causal factors.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There are several different mishap investigation methods and techniques you can use. Remember, different factors (e.g., cost, property damage, type and severity of employees’ injury and or illness) may determine the complexity of the mishap investigation.</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Microsoft Clip Art. The image shows</a:t>
            </a:r>
            <a:r>
              <a:rPr lang="en-US" sz="1000" kern="1200" baseline="0" dirty="0" smtClean="0">
                <a:solidFill>
                  <a:schemeClr val="tx1"/>
                </a:solidFill>
                <a:effectLst/>
                <a:latin typeface="+mn-lt"/>
                <a:ea typeface="+mn-ea"/>
                <a:cs typeface="+mn-cs"/>
              </a:rPr>
              <a:t> employees assisting the S&amp;H Officer with a mishap investigation, a great way to encourage employee involvement in your organization, just remember to train them!</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93030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r>
              <a:rPr lang="en-US" sz="1000" kern="1200" dirty="0" smtClean="0">
                <a:solidFill>
                  <a:schemeClr val="tx1"/>
                </a:solidFill>
                <a:effectLst/>
                <a:latin typeface="+mn-lt"/>
                <a:ea typeface="+mn-ea"/>
                <a:cs typeface="+mn-cs"/>
              </a:rPr>
              <a:t>Ensure</a:t>
            </a:r>
            <a:r>
              <a:rPr lang="en-US" sz="1000" kern="1200" baseline="0" dirty="0" smtClean="0">
                <a:solidFill>
                  <a:schemeClr val="tx1"/>
                </a:solidFill>
                <a:effectLst/>
                <a:latin typeface="+mn-lt"/>
                <a:ea typeface="+mn-ea"/>
                <a:cs typeface="+mn-cs"/>
              </a:rPr>
              <a:t> your employees understand </a:t>
            </a:r>
            <a:r>
              <a:rPr lang="en-US" sz="1000" kern="1200" dirty="0" smtClean="0">
                <a:solidFill>
                  <a:schemeClr val="tx1"/>
                </a:solidFill>
                <a:effectLst/>
                <a:latin typeface="+mn-lt"/>
                <a:ea typeface="+mn-ea"/>
                <a:cs typeface="+mn-cs"/>
              </a:rPr>
              <a:t>the focus of mishap investigations is </a:t>
            </a:r>
            <a:r>
              <a:rPr lang="en-US" sz="1000" u="sng" kern="1200" dirty="0" smtClean="0">
                <a:solidFill>
                  <a:schemeClr val="tx1"/>
                </a:solidFill>
                <a:effectLst/>
                <a:latin typeface="+mn-lt"/>
                <a:ea typeface="+mn-ea"/>
                <a:cs typeface="+mn-cs"/>
              </a:rPr>
              <a:t>fact</a:t>
            </a:r>
            <a:r>
              <a:rPr lang="en-US" sz="1000" kern="1200" dirty="0" smtClean="0">
                <a:solidFill>
                  <a:schemeClr val="tx1"/>
                </a:solidFill>
                <a:effectLst/>
                <a:latin typeface="+mn-lt"/>
                <a:ea typeface="+mn-ea"/>
                <a:cs typeface="+mn-cs"/>
              </a:rPr>
              <a:t>-finding</a:t>
            </a:r>
            <a:r>
              <a:rPr lang="en-US" sz="1000" u="none" kern="1200" dirty="0" smtClean="0">
                <a:solidFill>
                  <a:schemeClr val="tx1"/>
                </a:solidFill>
                <a:effectLst/>
                <a:latin typeface="+mn-lt"/>
                <a:ea typeface="+mn-ea"/>
                <a:cs typeface="+mn-cs"/>
              </a:rPr>
              <a:t>,</a:t>
            </a:r>
            <a:r>
              <a:rPr lang="en-US" sz="1000" u="none"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not </a:t>
            </a:r>
            <a:r>
              <a:rPr lang="en-US" sz="1000" u="sng" kern="1200" dirty="0" smtClean="0">
                <a:solidFill>
                  <a:schemeClr val="tx1"/>
                </a:solidFill>
                <a:effectLst/>
                <a:latin typeface="+mn-lt"/>
                <a:ea typeface="+mn-ea"/>
                <a:cs typeface="+mn-cs"/>
              </a:rPr>
              <a:t>fault</a:t>
            </a:r>
            <a:r>
              <a:rPr lang="en-US" sz="1000" kern="1200" dirty="0" smtClean="0">
                <a:solidFill>
                  <a:schemeClr val="tx1"/>
                </a:solidFill>
                <a:effectLst/>
                <a:latin typeface="+mn-lt"/>
                <a:ea typeface="+mn-ea"/>
                <a:cs typeface="+mn-cs"/>
              </a:rPr>
              <a:t>-finding. Their cooperation and honesty is critical to complete a comprehensive investigation. Employees are generally involved in an investigation in one of two ways – either as the person involved in the mishap or as a witness of the event.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Employees must be able to answer “</a:t>
            </a:r>
            <a:r>
              <a:rPr lang="en-US" sz="1000" i="1" kern="1200" dirty="0" smtClean="0">
                <a:solidFill>
                  <a:schemeClr val="tx1"/>
                </a:solidFill>
                <a:effectLst/>
                <a:latin typeface="+mn-lt"/>
                <a:ea typeface="+mn-ea"/>
                <a:cs typeface="+mn-cs"/>
              </a:rPr>
              <a:t>What is the process for reporting a mishap? </a:t>
            </a:r>
            <a:r>
              <a:rPr lang="en-US" sz="1000" kern="1200" dirty="0" smtClean="0">
                <a:solidFill>
                  <a:schemeClr val="tx1"/>
                </a:solidFill>
                <a:effectLst/>
                <a:latin typeface="+mn-lt"/>
                <a:ea typeface="+mn-ea"/>
                <a:cs typeface="+mn-cs"/>
              </a:rPr>
              <a:t>” and “</a:t>
            </a:r>
            <a:r>
              <a:rPr lang="en-US" sz="1000" i="1" kern="1200" dirty="0" smtClean="0">
                <a:solidFill>
                  <a:schemeClr val="tx1"/>
                </a:solidFill>
                <a:effectLst/>
                <a:latin typeface="+mn-lt"/>
                <a:ea typeface="+mn-ea"/>
                <a:cs typeface="+mn-cs"/>
              </a:rPr>
              <a:t>What is the process for reporting a near-miss?</a:t>
            </a:r>
            <a:r>
              <a:rPr lang="en-US" sz="1000" kern="1200" dirty="0" smtClean="0">
                <a:solidFill>
                  <a:schemeClr val="tx1"/>
                </a:solidFill>
                <a:effectLst/>
                <a:latin typeface="+mn-lt"/>
                <a:ea typeface="+mn-ea"/>
                <a:cs typeface="+mn-cs"/>
              </a:rPr>
              <a:t>” They should understand how to file a mishap report even if they have never been</a:t>
            </a:r>
            <a:r>
              <a:rPr lang="en-US" sz="1000" kern="1200" baseline="0" dirty="0" smtClean="0">
                <a:solidFill>
                  <a:schemeClr val="tx1"/>
                </a:solidFill>
                <a:effectLst/>
                <a:latin typeface="+mn-lt"/>
                <a:ea typeface="+mn-ea"/>
                <a:cs typeface="+mn-cs"/>
              </a:rPr>
              <a:t> involved in a mishap</a:t>
            </a:r>
            <a:r>
              <a:rPr lang="en-US" sz="1000" kern="1200" dirty="0" smtClean="0">
                <a:solidFill>
                  <a:schemeClr val="tx1"/>
                </a:solidFill>
                <a:effectLst/>
                <a:latin typeface="+mn-lt"/>
                <a:ea typeface="+mn-ea"/>
                <a:cs typeface="+mn-cs"/>
              </a:rPr>
              <a:t>. Mishap reporting and near-miss reporting may</a:t>
            </a:r>
            <a:r>
              <a:rPr lang="en-US" sz="1000" kern="1200" baseline="0" dirty="0" smtClean="0">
                <a:solidFill>
                  <a:schemeClr val="tx1"/>
                </a:solidFill>
                <a:effectLst/>
                <a:latin typeface="+mn-lt"/>
                <a:ea typeface="+mn-ea"/>
                <a:cs typeface="+mn-cs"/>
              </a:rPr>
              <a:t> be the same process or follow the same procedure. If it is the case, employees should be able to communicate the procedure.</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Employees must have knowledge of their employee rights under the OSH Act and 29 CFR 1960 related to mishap investigations. These rights include: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Participating in a</a:t>
            </a:r>
            <a:r>
              <a:rPr lang="en-US" sz="1000" kern="1200" baseline="0" dirty="0" smtClean="0">
                <a:solidFill>
                  <a:schemeClr val="tx1"/>
                </a:solidFill>
                <a:effectLst/>
                <a:latin typeface="+mn-lt"/>
                <a:ea typeface="+mn-ea"/>
                <a:cs typeface="+mn-cs"/>
              </a:rPr>
              <a:t> mishap </a:t>
            </a:r>
            <a:r>
              <a:rPr lang="en-US" sz="1000" kern="1200" dirty="0" smtClean="0">
                <a:solidFill>
                  <a:schemeClr val="tx1"/>
                </a:solidFill>
                <a:effectLst/>
                <a:latin typeface="+mn-lt"/>
                <a:ea typeface="+mn-ea"/>
                <a:cs typeface="+mn-cs"/>
              </a:rPr>
              <a:t>investigation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Reporting a mishap without fear of reprisal or discrimination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Receiving, upon request, the results of mishap investigations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Receiving an explanation of any mishaps in their work area and corrective actions</a:t>
            </a:r>
          </a:p>
          <a:p>
            <a:pPr marL="171450" indent="-171450">
              <a:buFont typeface="Arial" panose="020B0604020202020204" pitchFamily="34" charset="0"/>
              <a:buChar char="•"/>
            </a:pPr>
            <a:r>
              <a:rPr lang="en-US" sz="1000" kern="1200" dirty="0" smtClean="0">
                <a:solidFill>
                  <a:schemeClr val="tx1"/>
                </a:solidFill>
                <a:effectLst/>
                <a:latin typeface="+mn-lt"/>
                <a:ea typeface="+mn-ea"/>
                <a:cs typeface="+mn-cs"/>
              </a:rPr>
              <a:t>Receiving whistleblower protection</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baseline="0" dirty="0" smtClean="0">
                <a:solidFill>
                  <a:schemeClr val="tx1"/>
                </a:solidFill>
                <a:effectLst/>
                <a:latin typeface="+mn-lt"/>
                <a:ea typeface="+mn-ea"/>
                <a:cs typeface="+mn-cs"/>
              </a:rPr>
              <a:t>It’s important to share lessons learned from mishap investigations with your employees. Remember, y</a:t>
            </a:r>
            <a:r>
              <a:rPr lang="en-US" sz="1000" kern="1200" dirty="0" smtClean="0">
                <a:solidFill>
                  <a:schemeClr val="tx1"/>
                </a:solidFill>
                <a:effectLst/>
                <a:latin typeface="+mn-lt"/>
                <a:ea typeface="+mn-ea"/>
                <a:cs typeface="+mn-cs"/>
              </a:rPr>
              <a:t>our employees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can also be involved in the investigation process as </a:t>
            </a:r>
            <a:r>
              <a:rPr lang="en-US" sz="1000" kern="1200" baseline="0" dirty="0" smtClean="0">
                <a:solidFill>
                  <a:schemeClr val="tx1"/>
                </a:solidFill>
                <a:effectLst/>
                <a:latin typeface="+mn-lt"/>
                <a:ea typeface="+mn-ea"/>
                <a:cs typeface="+mn-cs"/>
              </a:rPr>
              <a:t>a form of employee involvement, too! If you use mishap investigation as a method of employee involvement, be sure these employees are trained and understand their responsibilities.</a:t>
            </a: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 Images (free to share and use license) at:</a:t>
            </a:r>
            <a:r>
              <a:rPr lang="en-US" sz="1000" kern="1200" baseline="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3"/>
              </a:rPr>
              <a:t>http://vcvoices.org/wp-content/uploads/2015/05/blue-collar-workers-400x300.jpg</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214458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this action checklist to implement and sustain VPP expectations for mishap investigations. The presentation covers each of these action checklist items in more detail on the following slides.</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416873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594861"/>
          </a:xfrm>
        </p:spPr>
        <p:txBody>
          <a:bodyPr/>
          <a:lstStyle/>
          <a:p>
            <a:r>
              <a:rPr lang="en-US" sz="1000" kern="1200" spc="-50" dirty="0" smtClean="0">
                <a:solidFill>
                  <a:schemeClr val="tx1"/>
                </a:solidFill>
                <a:effectLst/>
                <a:latin typeface="+mn-lt"/>
                <a:ea typeface="+mn-ea"/>
                <a:cs typeface="+mn-cs"/>
              </a:rPr>
              <a:t>Each Service or Agency has its own mishap investigation</a:t>
            </a:r>
            <a:r>
              <a:rPr lang="en-US" sz="1000" kern="1200" spc="-50" baseline="0" dirty="0" smtClean="0">
                <a:solidFill>
                  <a:schemeClr val="tx1"/>
                </a:solidFill>
                <a:effectLst/>
                <a:latin typeface="+mn-lt"/>
                <a:ea typeface="+mn-ea"/>
                <a:cs typeface="+mn-cs"/>
              </a:rPr>
              <a:t> requirements</a:t>
            </a:r>
            <a:r>
              <a:rPr lang="en-US" sz="1000" kern="1200" spc="-50" dirty="0" smtClean="0">
                <a:solidFill>
                  <a:schemeClr val="tx1"/>
                </a:solidFill>
                <a:effectLst/>
                <a:latin typeface="+mn-lt"/>
                <a:ea typeface="+mn-ea"/>
                <a:cs typeface="+mn-cs"/>
              </a:rPr>
              <a:t>. S&amp;H staff and others with S&amp;H responsibilities must be aware of regulatory requirements governing mishap investigations within your organization.</a:t>
            </a:r>
          </a:p>
          <a:p>
            <a:endParaRPr lang="en-US" sz="1000" kern="1200" spc="-50" baseline="0" dirty="0" smtClean="0">
              <a:solidFill>
                <a:schemeClr val="tx1"/>
              </a:solidFill>
              <a:effectLst/>
              <a:latin typeface="+mn-lt"/>
              <a:ea typeface="+mn-ea"/>
              <a:cs typeface="+mn-cs"/>
            </a:endParaRPr>
          </a:p>
          <a:p>
            <a:r>
              <a:rPr lang="en-US" sz="1000" kern="1200" spc="-50" baseline="0" dirty="0" smtClean="0">
                <a:solidFill>
                  <a:schemeClr val="tx1"/>
                </a:solidFill>
                <a:effectLst/>
                <a:latin typeface="+mn-lt"/>
                <a:ea typeface="+mn-ea"/>
                <a:cs typeface="+mn-cs"/>
              </a:rPr>
              <a:t>Many Service/Agency regulations for mishap reporting and investigation do not cover near-misses, or only touch on near-misses briefly. Be sure you establish a clear process for reporting and investigating near-misses.</a:t>
            </a:r>
            <a:endParaRPr lang="en-US" sz="1000" kern="1200" spc="-50" dirty="0" smtClean="0">
              <a:solidFill>
                <a:schemeClr val="tx1"/>
              </a:solidFill>
              <a:effectLst/>
              <a:latin typeface="+mn-lt"/>
              <a:ea typeface="+mn-ea"/>
              <a:cs typeface="+mn-cs"/>
            </a:endParaRPr>
          </a:p>
          <a:p>
            <a:r>
              <a:rPr lang="en-US" sz="1000" kern="1200" spc="-50" dirty="0" smtClean="0">
                <a:solidFill>
                  <a:schemeClr val="tx1"/>
                </a:solidFill>
                <a:effectLst/>
                <a:latin typeface="+mn-lt"/>
                <a:ea typeface="+mn-ea"/>
                <a:cs typeface="+mn-cs"/>
              </a:rPr>
              <a:t> </a:t>
            </a:r>
          </a:p>
          <a:p>
            <a:r>
              <a:rPr lang="en-US" sz="1000" kern="1200" spc="-50" dirty="0" smtClean="0">
                <a:solidFill>
                  <a:schemeClr val="tx1"/>
                </a:solidFill>
                <a:effectLst/>
                <a:latin typeface="+mn-lt"/>
                <a:ea typeface="+mn-ea"/>
                <a:cs typeface="+mn-cs"/>
              </a:rPr>
              <a:t>29 Code of Federal Regulations (CFR) 1960.29 requires all federal workplaces to investigate mishaps. For more information, visit: </a:t>
            </a:r>
            <a:r>
              <a:rPr lang="en-US" sz="1000" u="sng" kern="1200" spc="-50" dirty="0" smtClean="0">
                <a:solidFill>
                  <a:schemeClr val="tx1"/>
                </a:solidFill>
                <a:effectLst/>
                <a:latin typeface="+mn-lt"/>
                <a:ea typeface="+mn-ea"/>
                <a:cs typeface="+mn-cs"/>
                <a:hlinkClick r:id="rId3"/>
              </a:rPr>
              <a:t>https://www.osha.gov/pls/oshaweb/owadisp.show_document?p_table=STANDARDS&amp;p_id=11280</a:t>
            </a:r>
            <a:endParaRPr lang="en-US" sz="1000" u="sng" kern="1200" spc="-50" dirty="0" smtClean="0">
              <a:solidFill>
                <a:schemeClr val="tx1"/>
              </a:solidFill>
              <a:effectLst/>
              <a:latin typeface="+mn-lt"/>
              <a:ea typeface="+mn-ea"/>
              <a:cs typeface="+mn-cs"/>
            </a:endParaRPr>
          </a:p>
          <a:p>
            <a:endParaRPr lang="en-US" sz="1000" kern="1200" spc="-50" dirty="0" smtClean="0">
              <a:solidFill>
                <a:schemeClr val="tx1"/>
              </a:solidFill>
              <a:effectLst/>
              <a:latin typeface="+mn-lt"/>
              <a:ea typeface="+mn-ea"/>
              <a:cs typeface="+mn-cs"/>
            </a:endParaRPr>
          </a:p>
          <a:p>
            <a:r>
              <a:rPr lang="en-US" sz="1000" kern="1200" spc="-50" dirty="0" smtClean="0">
                <a:solidFill>
                  <a:schemeClr val="tx1"/>
                </a:solidFill>
                <a:effectLst/>
                <a:latin typeface="+mn-lt"/>
                <a:ea typeface="+mn-ea"/>
                <a:cs typeface="+mn-cs"/>
              </a:rPr>
              <a:t>DoD Instruction 6055.01 requires each DoD Component to “establish procedures for identifying hazards from the results of mishap investigations and injury and illness reports.” DoD Instruction 6055.07</a:t>
            </a:r>
            <a:r>
              <a:rPr lang="en-US" sz="1000" kern="1200" spc="-50" baseline="0" dirty="0" smtClean="0">
                <a:solidFill>
                  <a:schemeClr val="tx1"/>
                </a:solidFill>
                <a:effectLst/>
                <a:latin typeface="+mn-lt"/>
                <a:ea typeface="+mn-ea"/>
                <a:cs typeface="+mn-cs"/>
              </a:rPr>
              <a:t> provides additional requirements related to mishap notification, investigation, reporting, and recordkeeping requirements within the DoD.</a:t>
            </a:r>
          </a:p>
          <a:p>
            <a:endParaRPr lang="en-US" sz="1000" kern="1200" spc="-50" dirty="0" smtClean="0">
              <a:solidFill>
                <a:schemeClr val="tx1"/>
              </a:solidFill>
              <a:effectLst/>
              <a:latin typeface="+mn-lt"/>
              <a:ea typeface="+mn-ea"/>
              <a:cs typeface="+mn-cs"/>
            </a:endParaRPr>
          </a:p>
          <a:p>
            <a:r>
              <a:rPr lang="en-US" sz="1000" kern="1200" spc="-50" dirty="0" smtClean="0">
                <a:solidFill>
                  <a:schemeClr val="tx1"/>
                </a:solidFill>
                <a:effectLst/>
                <a:latin typeface="+mn-lt"/>
                <a:ea typeface="+mn-ea"/>
                <a:cs typeface="+mn-cs"/>
              </a:rPr>
              <a:t>Service/Agency-specific guidance includes:</a:t>
            </a:r>
          </a:p>
          <a:p>
            <a:pPr marL="171450" lvl="0" indent="-171450">
              <a:buFont typeface="Arial" panose="020B0604020202020204" pitchFamily="34" charset="0"/>
              <a:buChar char="•"/>
            </a:pPr>
            <a:r>
              <a:rPr lang="en-US" sz="1000" kern="1200" spc="-50" dirty="0" smtClean="0">
                <a:solidFill>
                  <a:schemeClr val="tx1"/>
                </a:solidFill>
                <a:effectLst/>
                <a:latin typeface="+mn-lt"/>
                <a:ea typeface="+mn-ea"/>
                <a:cs typeface="+mn-cs"/>
              </a:rPr>
              <a:t>Air Force: AFI 91-204 – Safety Investigations and Reports</a:t>
            </a:r>
          </a:p>
          <a:p>
            <a:pPr marL="171450" lvl="0" indent="-171450">
              <a:buFont typeface="Arial" panose="020B0604020202020204" pitchFamily="34" charset="0"/>
              <a:buChar char="•"/>
            </a:pPr>
            <a:r>
              <a:rPr lang="en-US" sz="1000" kern="1200" spc="-50" dirty="0" smtClean="0">
                <a:solidFill>
                  <a:schemeClr val="tx1"/>
                </a:solidFill>
                <a:effectLst/>
                <a:latin typeface="+mn-lt"/>
                <a:ea typeface="+mn-ea"/>
                <a:cs typeface="+mn-cs"/>
              </a:rPr>
              <a:t>Army: AR 385-10 – Army Safety Program; and DA PAM 385-40 – Army Accident Investigations and Reporting</a:t>
            </a:r>
          </a:p>
          <a:p>
            <a:pPr marL="171450" lvl="0" indent="-171450">
              <a:buFont typeface="Arial" panose="020B0604020202020204" pitchFamily="34" charset="0"/>
              <a:buChar char="•"/>
            </a:pPr>
            <a:r>
              <a:rPr lang="en-US" sz="1000" kern="1200" spc="-50" dirty="0" smtClean="0">
                <a:solidFill>
                  <a:schemeClr val="tx1"/>
                </a:solidFill>
                <a:effectLst/>
                <a:latin typeface="+mn-lt"/>
                <a:ea typeface="+mn-ea"/>
                <a:cs typeface="+mn-cs"/>
              </a:rPr>
              <a:t>DLA: DLAI 6055.7 – Mishap and Near-Miss Reporting and Investigation</a:t>
            </a:r>
          </a:p>
          <a:p>
            <a:pPr marL="171450" lvl="0" indent="-171450">
              <a:buFont typeface="Arial" panose="020B0604020202020204" pitchFamily="34" charset="0"/>
              <a:buChar char="•"/>
            </a:pPr>
            <a:r>
              <a:rPr lang="en-US" sz="1000" kern="1200" spc="-50" dirty="0" smtClean="0">
                <a:solidFill>
                  <a:schemeClr val="tx1"/>
                </a:solidFill>
                <a:effectLst/>
                <a:latin typeface="+mn-lt"/>
                <a:ea typeface="+mn-ea"/>
                <a:cs typeface="+mn-cs"/>
              </a:rPr>
              <a:t>Navy/Marine Corps: OPNAVINST</a:t>
            </a:r>
            <a:r>
              <a:rPr lang="en-US" sz="1000" kern="1200" spc="-50" baseline="0" dirty="0" smtClean="0">
                <a:solidFill>
                  <a:schemeClr val="tx1"/>
                </a:solidFill>
                <a:effectLst/>
                <a:latin typeface="+mn-lt"/>
                <a:ea typeface="+mn-ea"/>
                <a:cs typeface="+mn-cs"/>
              </a:rPr>
              <a:t> 5102.1D/MCO P5102.1B, Navy and Marine Corps Mishap and Safety Investigation Reporting and Record Keeping Manual</a:t>
            </a:r>
            <a:endParaRPr lang="en-US" sz="1000" kern="1200" spc="-5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spc="-50" dirty="0" smtClean="0">
                <a:solidFill>
                  <a:schemeClr val="tx1"/>
                </a:solidFill>
                <a:effectLst/>
                <a:latin typeface="+mn-lt"/>
                <a:ea typeface="+mn-ea"/>
                <a:cs typeface="+mn-cs"/>
              </a:rPr>
              <a:t>USACE: EM 385-1-1 Safety and Health Requirements Manual</a:t>
            </a:r>
          </a:p>
          <a:p>
            <a:r>
              <a:rPr lang="en-US" sz="1000" kern="1200" spc="-50" dirty="0" smtClean="0">
                <a:solidFill>
                  <a:schemeClr val="tx1"/>
                </a:solidFill>
                <a:effectLst/>
                <a:latin typeface="+mn-lt"/>
                <a:ea typeface="+mn-ea"/>
                <a:cs typeface="+mn-cs"/>
              </a:rPr>
              <a:t/>
            </a:r>
            <a:br>
              <a:rPr lang="en-US" sz="1000" kern="1200" spc="-50" dirty="0" smtClean="0">
                <a:solidFill>
                  <a:schemeClr val="tx1"/>
                </a:solidFill>
                <a:effectLst/>
                <a:latin typeface="+mn-lt"/>
                <a:ea typeface="+mn-ea"/>
                <a:cs typeface="+mn-cs"/>
              </a:rPr>
            </a:br>
            <a:r>
              <a:rPr lang="en-US" sz="1000" kern="1200" spc="-50" dirty="0" smtClean="0">
                <a:solidFill>
                  <a:schemeClr val="tx1"/>
                </a:solidFill>
                <a:effectLst/>
                <a:latin typeface="+mn-lt"/>
                <a:ea typeface="+mn-ea"/>
                <a:cs typeface="+mn-cs"/>
              </a:rPr>
              <a:t>The image shows a mishap</a:t>
            </a:r>
            <a:r>
              <a:rPr lang="en-US" sz="1000" kern="1200" spc="-50" baseline="0" dirty="0" smtClean="0">
                <a:solidFill>
                  <a:schemeClr val="tx1"/>
                </a:solidFill>
                <a:effectLst/>
                <a:latin typeface="+mn-lt"/>
                <a:ea typeface="+mn-ea"/>
                <a:cs typeface="+mn-cs"/>
              </a:rPr>
              <a:t> investigator preparing to investigate an aircraft incident on a runway. </a:t>
            </a:r>
            <a:r>
              <a:rPr lang="en-US" sz="1000" kern="1200" spc="-50" dirty="0" smtClean="0">
                <a:solidFill>
                  <a:schemeClr val="tx1"/>
                </a:solidFill>
                <a:effectLst/>
                <a:latin typeface="+mn-lt"/>
                <a:ea typeface="+mn-ea"/>
                <a:cs typeface="+mn-cs"/>
              </a:rPr>
              <a:t>Image retrieved from Bing Images (free to share and use license) at: </a:t>
            </a:r>
            <a:r>
              <a:rPr lang="en-US" sz="1000" u="sng" kern="1200" spc="-50" dirty="0" smtClean="0">
                <a:solidFill>
                  <a:schemeClr val="tx1"/>
                </a:solidFill>
                <a:effectLst/>
                <a:latin typeface="+mn-lt"/>
                <a:ea typeface="+mn-ea"/>
                <a:cs typeface="+mn-cs"/>
                <a:hlinkClick r:id="rId4"/>
              </a:rPr>
              <a:t>https://c2.staticflickr.com/8/7597/16801190990_8e2e49d697_b.jpg</a:t>
            </a:r>
            <a:r>
              <a:rPr lang="en-US" sz="1000" kern="1200" spc="-50" dirty="0" smtClean="0">
                <a:solidFill>
                  <a:schemeClr val="tx1"/>
                </a:solidFill>
                <a:effectLst/>
                <a:latin typeface="+mn-lt"/>
                <a:ea typeface="+mn-ea"/>
                <a:cs typeface="+mn-cs"/>
              </a:rPr>
              <a:t> </a:t>
            </a:r>
            <a:endParaRPr lang="en-US" sz="1000" kern="1200" spc="-5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32353643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707886"/>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October 31, 2020. Other requests shall be referred to: Director, Operational Safety, OUSD(P&amp;R), 4000 Defense Pentagon, 2E580, Washington, DC 20301.</a:t>
            </a:r>
          </a:p>
          <a:p>
            <a:endParaRPr lang="en-US" sz="8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Accident/Incident Investigations</a:t>
            </a:r>
            <a:endParaRPr lang="en-US" dirty="0"/>
          </a:p>
        </p:txBody>
      </p:sp>
      <p:sp>
        <p:nvSpPr>
          <p:cNvPr id="3" name="Subtitle 2"/>
          <p:cNvSpPr>
            <a:spLocks noGrp="1"/>
          </p:cNvSpPr>
          <p:nvPr>
            <p:ph type="subTitle" idx="1"/>
          </p:nvPr>
        </p:nvSpPr>
        <p:spPr/>
        <p:txBody>
          <a:bodyPr/>
          <a:lstStyle/>
          <a:p>
            <a:r>
              <a:rPr lang="en-US" dirty="0" smtClean="0"/>
              <a:t>OSHA VPP</a:t>
            </a:r>
            <a:endParaRPr lang="en-US" dirty="0"/>
          </a:p>
        </p:txBody>
      </p:sp>
      <p:sp>
        <p:nvSpPr>
          <p:cNvPr id="4" name="Subtitle 2"/>
          <p:cNvSpPr txBox="1">
            <a:spLocks/>
          </p:cNvSpPr>
          <p:nvPr/>
        </p:nvSpPr>
        <p:spPr>
          <a:xfrm>
            <a:off x="1840360" y="4152367"/>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October 2020</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536775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Train Mishap Investigators</a:t>
            </a:r>
            <a:endParaRPr lang="en-US" dirty="0"/>
          </a:p>
        </p:txBody>
      </p:sp>
      <p:sp>
        <p:nvSpPr>
          <p:cNvPr id="3" name="Content Placeholder 2"/>
          <p:cNvSpPr>
            <a:spLocks noGrp="1"/>
          </p:cNvSpPr>
          <p:nvPr>
            <p:ph idx="1"/>
          </p:nvPr>
        </p:nvSpPr>
        <p:spPr/>
        <p:txBody>
          <a:bodyPr>
            <a:normAutofit/>
          </a:bodyPr>
          <a:lstStyle/>
          <a:p>
            <a:pPr lvl="0"/>
            <a:r>
              <a:rPr lang="en-US" dirty="0" smtClean="0"/>
              <a:t>Review Service/Agency investigator training requirements</a:t>
            </a:r>
          </a:p>
          <a:p>
            <a:pPr lvl="0"/>
            <a:r>
              <a:rPr lang="en-US" dirty="0" smtClean="0"/>
              <a:t>Train new investigators prior to assignment</a:t>
            </a:r>
          </a:p>
          <a:p>
            <a:pPr lvl="0"/>
            <a:r>
              <a:rPr lang="en-US" dirty="0" smtClean="0"/>
              <a:t>Determine the </a:t>
            </a:r>
            <a:r>
              <a:rPr lang="en-US" dirty="0"/>
              <a:t>best </a:t>
            </a:r>
            <a:r>
              <a:rPr lang="en-US" dirty="0" smtClean="0"/>
              <a:t>method </a:t>
            </a:r>
            <a:r>
              <a:rPr lang="en-US" dirty="0"/>
              <a:t>to </a:t>
            </a:r>
            <a:r>
              <a:rPr lang="en-US" dirty="0" smtClean="0"/>
              <a:t>train investigators</a:t>
            </a:r>
          </a:p>
          <a:p>
            <a:pPr lvl="0"/>
            <a:r>
              <a:rPr lang="en-US" dirty="0" smtClean="0"/>
              <a:t>Consider refresher training to keep investigators knowledgeable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pic>
        <p:nvPicPr>
          <p:cNvPr id="5" name="Picture 4" descr="https://officerofthewatch.files.wordpress.com/2015/07/2015-07-06-avoidable-accidents.jpg"/>
          <p:cNvPicPr/>
          <p:nvPr/>
        </p:nvPicPr>
        <p:blipFill rotWithShape="1">
          <a:blip r:embed="rId3">
            <a:extLst>
              <a:ext uri="{28A0092B-C50C-407E-A947-70E740481C1C}">
                <a14:useLocalDpi xmlns:a14="http://schemas.microsoft.com/office/drawing/2010/main" val="0"/>
              </a:ext>
            </a:extLst>
          </a:blip>
          <a:srcRect/>
          <a:stretch/>
        </p:blipFill>
        <p:spPr bwMode="auto">
          <a:xfrm>
            <a:off x="3121892" y="3432240"/>
            <a:ext cx="5868554" cy="2552000"/>
          </a:xfrm>
          <a:prstGeom prst="rect">
            <a:avLst/>
          </a:prstGeom>
          <a:noFill/>
          <a:ln>
            <a:noFill/>
          </a:ln>
        </p:spPr>
      </p:pic>
      <p:sp>
        <p:nvSpPr>
          <p:cNvPr id="6" name="TextBox 5"/>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309026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Employees</a:t>
            </a:r>
            <a:endParaRPr lang="en-US" dirty="0"/>
          </a:p>
        </p:txBody>
      </p:sp>
      <p:sp>
        <p:nvSpPr>
          <p:cNvPr id="3" name="Content Placeholder 2"/>
          <p:cNvSpPr>
            <a:spLocks noGrp="1"/>
          </p:cNvSpPr>
          <p:nvPr>
            <p:ph idx="1"/>
          </p:nvPr>
        </p:nvSpPr>
        <p:spPr>
          <a:xfrm>
            <a:off x="230719" y="955040"/>
            <a:ext cx="6667792" cy="5029200"/>
          </a:xfrm>
        </p:spPr>
        <p:txBody>
          <a:bodyPr>
            <a:normAutofit/>
          </a:bodyPr>
          <a:lstStyle/>
          <a:p>
            <a:r>
              <a:rPr lang="en-US" dirty="0" smtClean="0"/>
              <a:t>Employees need trained on:</a:t>
            </a:r>
          </a:p>
          <a:p>
            <a:pPr lvl="1"/>
            <a:r>
              <a:rPr lang="en-US" dirty="0" smtClean="0"/>
              <a:t>Responsibilities should a mishap occur</a:t>
            </a:r>
          </a:p>
          <a:p>
            <a:pPr lvl="1"/>
            <a:r>
              <a:rPr lang="en-US" dirty="0" smtClean="0"/>
              <a:t>Difference between mishaps and near-misses</a:t>
            </a:r>
          </a:p>
          <a:p>
            <a:pPr lvl="1"/>
            <a:r>
              <a:rPr lang="en-US" dirty="0" smtClean="0"/>
              <a:t>Receiving medical attention post-mishap</a:t>
            </a:r>
          </a:p>
          <a:p>
            <a:pPr lvl="1"/>
            <a:r>
              <a:rPr lang="en-US" dirty="0" smtClean="0"/>
              <a:t>Location of mishap and near-miss </a:t>
            </a:r>
            <a:br>
              <a:rPr lang="en-US" dirty="0" smtClean="0"/>
            </a:br>
            <a:r>
              <a:rPr lang="en-US" dirty="0" smtClean="0"/>
              <a:t>reporting forms</a:t>
            </a:r>
          </a:p>
          <a:p>
            <a:pPr lvl="1"/>
            <a:r>
              <a:rPr lang="en-US" dirty="0" smtClean="0"/>
              <a:t>Reporting procedures for mishaps and near-misses</a:t>
            </a:r>
          </a:p>
          <a:p>
            <a:pPr lvl="1"/>
            <a:r>
              <a:rPr lang="en-US" dirty="0" smtClean="0"/>
              <a:t>Importance of reporting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sp>
        <p:nvSpPr>
          <p:cNvPr id="5" name="Content Placeholder 2"/>
          <p:cNvSpPr txBox="1">
            <a:spLocks/>
          </p:cNvSpPr>
          <p:nvPr/>
        </p:nvSpPr>
        <p:spPr>
          <a:xfrm>
            <a:off x="5907089" y="964277"/>
            <a:ext cx="4657002" cy="5171123"/>
          </a:xfrm>
          <a:prstGeom prst="rect">
            <a:avLst/>
          </a:prstGeom>
        </p:spPr>
        <p:txBody>
          <a:bodyPr vert="horz" lIns="91440" tIns="45720" rIns="91440" bIns="45720" rtlCol="0">
            <a:normAutofit/>
          </a:bodyPr>
          <a:lstStyle>
            <a:lvl1pPr marL="342900" indent="-342900" algn="l" defTabSz="457200" rtl="0" eaLnBrk="1" latinLnBrk="0" hangingPunct="1">
              <a:spcBef>
                <a:spcPts val="600"/>
              </a:spcBef>
              <a:spcAft>
                <a:spcPts val="600"/>
              </a:spcAft>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spcAft>
                <a:spcPts val="600"/>
              </a:spcAft>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spcAft>
                <a:spcPts val="600"/>
              </a:spcAft>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spcAft>
                <a:spcPts val="600"/>
              </a:spcAft>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spcAft>
                <a:spcPts val="600"/>
              </a:spcAft>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6" name="Picture 5"/>
          <p:cNvPicPr/>
          <p:nvPr/>
        </p:nvPicPr>
        <p:blipFill>
          <a:blip r:embed="rId3"/>
          <a:stretch>
            <a:fillRect/>
          </a:stretch>
        </p:blipFill>
        <p:spPr>
          <a:xfrm>
            <a:off x="6898511" y="1567165"/>
            <a:ext cx="5167037" cy="3723671"/>
          </a:xfrm>
          <a:prstGeom prst="rect">
            <a:avLst/>
          </a:prstGeom>
        </p:spPr>
      </p:pic>
      <p:sp>
        <p:nvSpPr>
          <p:cNvPr id="7" name="TextBox 6"/>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86127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Conduct Investigations</a:t>
            </a:r>
            <a:endParaRPr lang="en-US" dirty="0"/>
          </a:p>
        </p:txBody>
      </p:sp>
      <p:sp>
        <p:nvSpPr>
          <p:cNvPr id="3" name="Content Placeholder 2"/>
          <p:cNvSpPr>
            <a:spLocks noGrp="1"/>
          </p:cNvSpPr>
          <p:nvPr>
            <p:ph idx="1"/>
          </p:nvPr>
        </p:nvSpPr>
        <p:spPr>
          <a:xfrm>
            <a:off x="230719" y="955040"/>
            <a:ext cx="5488763" cy="5029200"/>
          </a:xfrm>
        </p:spPr>
        <p:txBody>
          <a:bodyPr>
            <a:normAutofit/>
          </a:bodyPr>
          <a:lstStyle/>
          <a:p>
            <a:r>
              <a:rPr lang="en-US" dirty="0"/>
              <a:t>Initiate the investigation</a:t>
            </a:r>
          </a:p>
          <a:p>
            <a:r>
              <a:rPr lang="en-US" dirty="0" smtClean="0"/>
              <a:t>Secure the </a:t>
            </a:r>
            <a:r>
              <a:rPr lang="en-US" dirty="0"/>
              <a:t>scene</a:t>
            </a:r>
          </a:p>
          <a:p>
            <a:r>
              <a:rPr lang="en-US" dirty="0"/>
              <a:t>Collect </a:t>
            </a:r>
            <a:r>
              <a:rPr lang="en-US" dirty="0" smtClean="0"/>
              <a:t>mishap information</a:t>
            </a:r>
          </a:p>
          <a:p>
            <a:r>
              <a:rPr lang="en-US" dirty="0" smtClean="0"/>
              <a:t>Interview witnesses and involved employees</a:t>
            </a:r>
            <a:endParaRPr lang="en-US" dirty="0"/>
          </a:p>
          <a:p>
            <a:r>
              <a:rPr lang="en-US" dirty="0"/>
              <a:t>Identify </a:t>
            </a:r>
            <a:r>
              <a:rPr lang="en-US" dirty="0" smtClean="0"/>
              <a:t>causal factors, including root causes</a:t>
            </a:r>
            <a:endParaRPr lang="en-US" dirty="0"/>
          </a:p>
          <a:p>
            <a:r>
              <a:rPr lang="en-US" dirty="0" smtClean="0"/>
              <a:t>Write </a:t>
            </a:r>
            <a:r>
              <a:rPr lang="en-US" dirty="0"/>
              <a:t>the </a:t>
            </a:r>
            <a:r>
              <a:rPr lang="en-US" dirty="0" smtClean="0"/>
              <a:t>report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sp>
        <p:nvSpPr>
          <p:cNvPr id="6" name="TextBox 5"/>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pic>
        <p:nvPicPr>
          <p:cNvPr id="1026" name="Picture 2" descr="http://www.americantrainingresources.com/uploads/images/original/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482" y="955040"/>
            <a:ext cx="6346067" cy="480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140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Develop Corrective Action Plans</a:t>
            </a:r>
            <a:endParaRPr lang="en-US" dirty="0"/>
          </a:p>
        </p:txBody>
      </p:sp>
      <p:sp>
        <p:nvSpPr>
          <p:cNvPr id="3" name="Content Placeholder 2"/>
          <p:cNvSpPr>
            <a:spLocks noGrp="1"/>
          </p:cNvSpPr>
          <p:nvPr>
            <p:ph idx="1"/>
          </p:nvPr>
        </p:nvSpPr>
        <p:spPr>
          <a:xfrm>
            <a:off x="230719" y="955040"/>
            <a:ext cx="6691076" cy="5029200"/>
          </a:xfrm>
        </p:spPr>
        <p:txBody>
          <a:bodyPr>
            <a:normAutofit/>
          </a:bodyPr>
          <a:lstStyle/>
          <a:p>
            <a:pPr lvl="0"/>
            <a:r>
              <a:rPr lang="en-US" dirty="0" smtClean="0"/>
              <a:t>Identify causal </a:t>
            </a:r>
            <a:r>
              <a:rPr lang="en-US" dirty="0"/>
              <a:t>factors </a:t>
            </a:r>
            <a:r>
              <a:rPr lang="en-US" dirty="0" smtClean="0"/>
              <a:t>and root causes</a:t>
            </a:r>
          </a:p>
          <a:p>
            <a:pPr lvl="0"/>
            <a:r>
              <a:rPr lang="en-US" dirty="0" smtClean="0"/>
              <a:t>Determine potential control measures or corrective actions</a:t>
            </a:r>
            <a:endParaRPr lang="en-US" dirty="0"/>
          </a:p>
          <a:p>
            <a:pPr lvl="0"/>
            <a:r>
              <a:rPr lang="en-US" dirty="0" smtClean="0"/>
              <a:t>Assign priority, deadlines, and responsibility</a:t>
            </a:r>
          </a:p>
          <a:p>
            <a:pPr lvl="0"/>
            <a:r>
              <a:rPr lang="en-US" dirty="0" smtClean="0"/>
              <a:t>Implement corrective actions</a:t>
            </a:r>
          </a:p>
          <a:p>
            <a:pPr lvl="0"/>
            <a:r>
              <a:rPr lang="en-US" dirty="0" smtClean="0"/>
              <a:t>Conduct follow-up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
        <p:nvSpPr>
          <p:cNvPr id="6" name="TextBox 5"/>
          <p:cNvSpPr txBox="1"/>
          <p:nvPr/>
        </p:nvSpPr>
        <p:spPr>
          <a:xfrm>
            <a:off x="3476625" y="6374744"/>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Office of the Chief of Naval Operations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296" y="929416"/>
            <a:ext cx="4137891" cy="508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243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Communicate Results</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pPr lvl="0"/>
            <a:r>
              <a:rPr lang="en-US" dirty="0"/>
              <a:t>Share investigation results </a:t>
            </a:r>
            <a:r>
              <a:rPr lang="en-US" dirty="0" smtClean="0"/>
              <a:t>with leaders, supervisors, and employees</a:t>
            </a:r>
          </a:p>
          <a:p>
            <a:pPr lvl="0"/>
            <a:r>
              <a:rPr lang="en-US" dirty="0"/>
              <a:t>Utilize appropriate communication methods:</a:t>
            </a:r>
          </a:p>
          <a:p>
            <a:pPr lvl="1"/>
            <a:r>
              <a:rPr lang="en-US" dirty="0"/>
              <a:t>Leadership meetings</a:t>
            </a:r>
          </a:p>
          <a:p>
            <a:pPr lvl="1"/>
            <a:r>
              <a:rPr lang="en-US" dirty="0"/>
              <a:t>Safety council, committee, </a:t>
            </a:r>
            <a:r>
              <a:rPr lang="en-US" dirty="0" smtClean="0"/>
              <a:t>and/or</a:t>
            </a:r>
            <a:br>
              <a:rPr lang="en-US" dirty="0" smtClean="0"/>
            </a:br>
            <a:r>
              <a:rPr lang="en-US" dirty="0" smtClean="0"/>
              <a:t>staff </a:t>
            </a:r>
            <a:r>
              <a:rPr lang="en-US" dirty="0"/>
              <a:t>meetings</a:t>
            </a:r>
          </a:p>
          <a:p>
            <a:pPr lvl="1"/>
            <a:r>
              <a:rPr lang="en-US" dirty="0"/>
              <a:t>Toolbox talks, newsletters, websites</a:t>
            </a:r>
          </a:p>
          <a:p>
            <a:pPr lvl="1"/>
            <a:r>
              <a:rPr lang="en-US" dirty="0"/>
              <a:t>Posted incident report </a:t>
            </a:r>
            <a:r>
              <a:rPr lang="en-US" dirty="0" smtClean="0"/>
              <a:t>summaries</a:t>
            </a:r>
            <a:br>
              <a:rPr lang="en-US" dirty="0" smtClean="0"/>
            </a:br>
            <a:r>
              <a:rPr lang="en-US" dirty="0" smtClean="0"/>
              <a:t>or </a:t>
            </a:r>
            <a:r>
              <a:rPr lang="en-US" dirty="0"/>
              <a:t>“lessons learned”</a:t>
            </a:r>
          </a:p>
          <a:p>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sp>
        <p:nvSpPr>
          <p:cNvPr id="7" name="TextBox 6"/>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6874"/>
          <a:stretch/>
        </p:blipFill>
        <p:spPr>
          <a:xfrm>
            <a:off x="6457021" y="2317470"/>
            <a:ext cx="5505450" cy="3486009"/>
          </a:xfrm>
          <a:prstGeom prst="rect">
            <a:avLst/>
          </a:prstGeom>
        </p:spPr>
      </p:pic>
    </p:spTree>
    <p:extLst>
      <p:ext uri="{BB962C8B-B14F-4D97-AF65-F5344CB8AC3E}">
        <p14:creationId xmlns:p14="http://schemas.microsoft.com/office/powerpoint/2010/main" val="1121822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rmisha\AppData\Local\Microsoft\Windows\Temporary Internet Files\Content.IE5\5JBJTBGU\trend-line-forex-300x248[1].jpg"/>
          <p:cNvPicPr/>
          <p:nvPr/>
        </p:nvPicPr>
        <p:blipFill>
          <a:blip r:embed="rId3">
            <a:extLst>
              <a:ext uri="{BEBA8EAE-BF5A-486C-A8C5-ECC9F3942E4B}">
                <a14:imgProps xmlns:a14="http://schemas.microsoft.com/office/drawing/2010/main">
                  <a14:imgLayer r:embed="rId4">
                    <a14:imgEffect>
                      <a14:backgroundRemoval t="0" b="100000" l="0" r="100000">
                        <a14:foregroundMark x1="85667" y1="8871" x2="85667" y2="8871"/>
                        <a14:foregroundMark x1="76000" y1="17339" x2="76000" y2="17339"/>
                        <a14:foregroundMark x1="66667" y1="26613" x2="66667" y2="26613"/>
                      </a14:backgroundRemoval>
                    </a14:imgEffect>
                  </a14:imgLayer>
                </a14:imgProps>
              </a:ext>
              <a:ext uri="{28A0092B-C50C-407E-A947-70E740481C1C}">
                <a14:useLocalDpi xmlns:a14="http://schemas.microsoft.com/office/drawing/2010/main" val="0"/>
              </a:ext>
            </a:extLst>
          </a:blip>
          <a:srcRect/>
          <a:stretch>
            <a:fillRect/>
          </a:stretch>
        </p:blipFill>
        <p:spPr bwMode="auto">
          <a:xfrm>
            <a:off x="5058911" y="1452282"/>
            <a:ext cx="6903560" cy="4531958"/>
          </a:xfrm>
          <a:prstGeom prst="rect">
            <a:avLst/>
          </a:prstGeom>
          <a:noFill/>
          <a:ln>
            <a:noFill/>
          </a:ln>
        </p:spPr>
      </p:pic>
      <p:sp>
        <p:nvSpPr>
          <p:cNvPr id="2" name="Title 1"/>
          <p:cNvSpPr>
            <a:spLocks noGrp="1"/>
          </p:cNvSpPr>
          <p:nvPr>
            <p:ph type="title"/>
          </p:nvPr>
        </p:nvSpPr>
        <p:spPr/>
        <p:txBody>
          <a:bodyPr/>
          <a:lstStyle/>
          <a:p>
            <a:pPr lvl="0"/>
            <a:r>
              <a:rPr lang="en-US" dirty="0" smtClean="0"/>
              <a:t>Identify Mishap-Related Trends</a:t>
            </a:r>
            <a:endParaRPr lang="en-US" dirty="0"/>
          </a:p>
        </p:txBody>
      </p:sp>
      <p:sp>
        <p:nvSpPr>
          <p:cNvPr id="3" name="Content Placeholder 2"/>
          <p:cNvSpPr>
            <a:spLocks noGrp="1"/>
          </p:cNvSpPr>
          <p:nvPr>
            <p:ph idx="1"/>
          </p:nvPr>
        </p:nvSpPr>
        <p:spPr>
          <a:xfrm>
            <a:off x="230719" y="955040"/>
            <a:ext cx="11731752" cy="5029200"/>
          </a:xfrm>
        </p:spPr>
        <p:txBody>
          <a:bodyPr/>
          <a:lstStyle/>
          <a:p>
            <a:pPr lvl="0"/>
            <a:r>
              <a:rPr lang="en-US" dirty="0" smtClean="0"/>
              <a:t>Collect mishap and near-miss investigation data</a:t>
            </a:r>
          </a:p>
          <a:p>
            <a:pPr lvl="0"/>
            <a:r>
              <a:rPr lang="en-US" dirty="0" smtClean="0"/>
              <a:t>Analyze the collected data for similarities</a:t>
            </a:r>
          </a:p>
          <a:p>
            <a:pPr lvl="0"/>
            <a:r>
              <a:rPr lang="en-US" dirty="0" smtClean="0"/>
              <a:t>Use graphs, charts, and tables to display the data</a:t>
            </a:r>
          </a:p>
          <a:p>
            <a:pPr lvl="0"/>
            <a:r>
              <a:rPr lang="en-US" dirty="0" smtClean="0"/>
              <a:t>Interpret the findings</a:t>
            </a:r>
          </a:p>
          <a:p>
            <a:pPr lvl="0"/>
            <a:r>
              <a:rPr lang="en-US" dirty="0" smtClean="0"/>
              <a:t>Identify both positive and</a:t>
            </a:r>
            <a:br>
              <a:rPr lang="en-US" dirty="0" smtClean="0"/>
            </a:br>
            <a:r>
              <a:rPr lang="en-US" dirty="0" smtClean="0"/>
              <a:t>negative trends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6" name="TextBox 5"/>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2002097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lvl="0"/>
            <a:r>
              <a:rPr lang="en-US" dirty="0" smtClean="0"/>
              <a:t>In this presentation, you learned to:</a:t>
            </a:r>
          </a:p>
          <a:p>
            <a:pPr lvl="1"/>
            <a:r>
              <a:rPr lang="en-US" dirty="0" smtClean="0"/>
              <a:t>Summarize the background and importance of mishap investigations</a:t>
            </a:r>
          </a:p>
          <a:p>
            <a:pPr lvl="1"/>
            <a:r>
              <a:rPr lang="en-US" dirty="0" smtClean="0"/>
              <a:t>List investigation-related documentation</a:t>
            </a:r>
          </a:p>
          <a:p>
            <a:pPr lvl="1"/>
            <a:r>
              <a:rPr lang="en-US" dirty="0" smtClean="0"/>
              <a:t>Describe the knowledge leadership/management, key personnel, and the workforce should have regarding mishap investigations</a:t>
            </a:r>
          </a:p>
          <a:p>
            <a:pPr lvl="1"/>
            <a:r>
              <a:rPr lang="en-US" dirty="0" smtClean="0"/>
              <a:t>Identify mishap investigation-related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Tree>
    <p:extLst>
      <p:ext uri="{BB962C8B-B14F-4D97-AF65-F5344CB8AC3E}">
        <p14:creationId xmlns:p14="http://schemas.microsoft.com/office/powerpoint/2010/main" val="3332151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a:t>In this presentation, you will learn to</a:t>
            </a:r>
            <a:r>
              <a:rPr lang="en-US" dirty="0" smtClean="0"/>
              <a:t>:</a:t>
            </a:r>
            <a:endParaRPr lang="en-US" dirty="0"/>
          </a:p>
          <a:p>
            <a:pPr lvl="1"/>
            <a:r>
              <a:rPr lang="en-US" dirty="0"/>
              <a:t>Summarize the background and importance of mishap investigations</a:t>
            </a:r>
          </a:p>
          <a:p>
            <a:pPr lvl="1"/>
            <a:r>
              <a:rPr lang="en-US" dirty="0"/>
              <a:t>List </a:t>
            </a:r>
            <a:r>
              <a:rPr lang="en-US" dirty="0" smtClean="0"/>
              <a:t>investigation-related documentation</a:t>
            </a:r>
            <a:endParaRPr lang="en-US" dirty="0"/>
          </a:p>
          <a:p>
            <a:pPr lvl="1"/>
            <a:r>
              <a:rPr lang="en-US" dirty="0"/>
              <a:t>Describe the knowledge leadership/management, key personnel, and the workforce should have regarding mishap </a:t>
            </a:r>
            <a:r>
              <a:rPr lang="en-US" dirty="0" smtClean="0"/>
              <a:t>investigations</a:t>
            </a:r>
          </a:p>
          <a:p>
            <a:pPr lvl="1"/>
            <a:r>
              <a:rPr lang="en-US" dirty="0" smtClean="0"/>
              <a:t>Identify </a:t>
            </a:r>
            <a:r>
              <a:rPr lang="en-US" dirty="0"/>
              <a:t>mishap investigation-related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3895507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 &amp; Importance</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3</a:t>
            </a:fld>
            <a:endParaRPr lang="en-US" dirty="0"/>
          </a:p>
        </p:txBody>
      </p:sp>
      <p:sp>
        <p:nvSpPr>
          <p:cNvPr id="3" name="Content Placeholder 2"/>
          <p:cNvSpPr>
            <a:spLocks noGrp="1"/>
          </p:cNvSpPr>
          <p:nvPr>
            <p:ph sz="half" idx="1"/>
          </p:nvPr>
        </p:nvSpPr>
        <p:spPr>
          <a:xfrm>
            <a:off x="225881" y="952501"/>
            <a:ext cx="5012164" cy="5148263"/>
          </a:xfrm>
        </p:spPr>
        <p:txBody>
          <a:bodyPr/>
          <a:lstStyle/>
          <a:p>
            <a:pPr lvl="0"/>
            <a:r>
              <a:rPr lang="en-US" dirty="0"/>
              <a:t>Included in the WA criteria for VPP</a:t>
            </a:r>
          </a:p>
          <a:p>
            <a:pPr lvl="0"/>
            <a:r>
              <a:rPr lang="en-US" dirty="0" smtClean="0"/>
              <a:t>Identifies root causes and causal factors</a:t>
            </a:r>
            <a:endParaRPr lang="en-US" dirty="0"/>
          </a:p>
          <a:p>
            <a:pPr lvl="0"/>
            <a:r>
              <a:rPr lang="en-US" dirty="0" smtClean="0"/>
              <a:t>Determines mishap prevention measures</a:t>
            </a:r>
            <a:endParaRPr lang="en-US" dirty="0"/>
          </a:p>
          <a:p>
            <a:pPr lvl="0"/>
            <a:r>
              <a:rPr lang="en-US" dirty="0" smtClean="0"/>
              <a:t>Emphasizes a near-miss reporting system </a:t>
            </a:r>
          </a:p>
        </p:txBody>
      </p:sp>
      <p:sp>
        <p:nvSpPr>
          <p:cNvPr id="6" name="TextBox 5"/>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997" y="1263144"/>
            <a:ext cx="6487146" cy="417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245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230719" y="955040"/>
            <a:ext cx="6746153" cy="5029200"/>
          </a:xfrm>
        </p:spPr>
        <p:txBody>
          <a:bodyPr/>
          <a:lstStyle/>
          <a:p>
            <a:pPr lvl="0"/>
            <a:r>
              <a:rPr lang="en-US" dirty="0" smtClean="0"/>
              <a:t>Mishap investigation procedures</a:t>
            </a:r>
          </a:p>
          <a:p>
            <a:pPr lvl="0"/>
            <a:r>
              <a:rPr lang="en-US" dirty="0" smtClean="0"/>
              <a:t>Completed investigation forms</a:t>
            </a:r>
          </a:p>
          <a:p>
            <a:pPr lvl="0"/>
            <a:r>
              <a:rPr lang="en-US" dirty="0" smtClean="0"/>
              <a:t>Mishap trend analysis</a:t>
            </a:r>
          </a:p>
          <a:p>
            <a:pPr lvl="0"/>
            <a:r>
              <a:rPr lang="en-US" dirty="0" smtClean="0"/>
              <a:t>Employee reports of hazards and</a:t>
            </a:r>
            <a:br>
              <a:rPr lang="en-US" dirty="0" smtClean="0"/>
            </a:br>
            <a:r>
              <a:rPr lang="en-US" dirty="0" smtClean="0"/>
              <a:t>near-misses</a:t>
            </a:r>
          </a:p>
          <a:p>
            <a:pPr lvl="0"/>
            <a:r>
              <a:rPr lang="en-US" dirty="0" smtClean="0"/>
              <a:t>OSHA Forms 300, 300A, and 301</a:t>
            </a:r>
          </a:p>
          <a:p>
            <a:pPr lvl="0"/>
            <a:r>
              <a:rPr lang="en-US" dirty="0" smtClean="0"/>
              <a:t>Completed JHA/risk assessments</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6" name="TextBox 5"/>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created by the DoD SMCX</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311" y="939211"/>
            <a:ext cx="4820355" cy="50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729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 &amp; Management Knowledge</a:t>
            </a:r>
            <a:endParaRPr lang="en-US" dirty="0"/>
          </a:p>
        </p:txBody>
      </p:sp>
      <p:sp>
        <p:nvSpPr>
          <p:cNvPr id="7" name="Content Placeholder 6"/>
          <p:cNvSpPr>
            <a:spLocks noGrp="1"/>
          </p:cNvSpPr>
          <p:nvPr>
            <p:ph idx="1"/>
          </p:nvPr>
        </p:nvSpPr>
        <p:spPr/>
        <p:txBody>
          <a:bodyPr/>
          <a:lstStyle/>
          <a:p>
            <a:r>
              <a:rPr lang="en-US" dirty="0" smtClean="0"/>
              <a:t>Leaders should be knowledgeable about:</a:t>
            </a:r>
          </a:p>
          <a:p>
            <a:pPr lvl="1"/>
            <a:r>
              <a:rPr lang="en-US" dirty="0"/>
              <a:t>Information on the last mishap</a:t>
            </a:r>
          </a:p>
          <a:p>
            <a:pPr lvl="1"/>
            <a:r>
              <a:rPr lang="en-US" dirty="0"/>
              <a:t>Mishap and </a:t>
            </a:r>
            <a:r>
              <a:rPr lang="en-US" dirty="0" smtClean="0"/>
              <a:t>near-miss </a:t>
            </a:r>
            <a:r>
              <a:rPr lang="en-US" dirty="0"/>
              <a:t>trends</a:t>
            </a:r>
          </a:p>
          <a:p>
            <a:pPr lvl="1"/>
            <a:r>
              <a:rPr lang="en-US" dirty="0" smtClean="0"/>
              <a:t>Resources allocated to support</a:t>
            </a:r>
            <a:br>
              <a:rPr lang="en-US" dirty="0" smtClean="0"/>
            </a:br>
            <a:r>
              <a:rPr lang="en-US" dirty="0" smtClean="0"/>
              <a:t>investigations</a:t>
            </a:r>
            <a:endParaRPr lang="en-US" dirty="0"/>
          </a:p>
          <a:p>
            <a:pPr lvl="1"/>
            <a:r>
              <a:rPr lang="en-US" dirty="0" smtClean="0"/>
              <a:t>How to demonstrate commitment</a:t>
            </a:r>
            <a:br>
              <a:rPr lang="en-US" dirty="0" smtClean="0"/>
            </a:br>
            <a:r>
              <a:rPr lang="en-US" dirty="0" smtClean="0"/>
              <a:t>and support for preventing mishaps</a:t>
            </a:r>
            <a:br>
              <a:rPr lang="en-US" dirty="0" smtClean="0"/>
            </a:br>
            <a:r>
              <a:rPr lang="en-US" dirty="0" smtClean="0"/>
              <a:t>and correcting hazards</a:t>
            </a:r>
          </a:p>
          <a:p>
            <a:pPr lvl="1"/>
            <a:r>
              <a:rPr lang="en-US" dirty="0" smtClean="0"/>
              <a:t>Recognizing employees and</a:t>
            </a:r>
            <a:br>
              <a:rPr lang="en-US" dirty="0" smtClean="0"/>
            </a:br>
            <a:r>
              <a:rPr lang="en-US" dirty="0" smtClean="0"/>
              <a:t>promoting reporting</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pic>
        <p:nvPicPr>
          <p:cNvPr id="5" name="Picture 4" descr="C:\Users\gormisha\AppData\Local\Microsoft\Windows\Temporary Internet Files\Content.IE5\5JBJTBGU\1200px-Tangipahoa_Parish_Board_of_Election_Supervisors_2010_December_03-2[1].jpg"/>
          <p:cNvPicPr/>
          <p:nvPr/>
        </p:nvPicPr>
        <p:blipFill rotWithShape="1">
          <a:blip r:embed="rId3">
            <a:extLst>
              <a:ext uri="{28A0092B-C50C-407E-A947-70E740481C1C}">
                <a14:useLocalDpi xmlns:a14="http://schemas.microsoft.com/office/drawing/2010/main" val="0"/>
              </a:ext>
            </a:extLst>
          </a:blip>
          <a:srcRect/>
          <a:stretch/>
        </p:blipFill>
        <p:spPr bwMode="auto">
          <a:xfrm>
            <a:off x="6517984" y="1670756"/>
            <a:ext cx="5109571" cy="3945168"/>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3077143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Personnel Knowledge</a:t>
            </a:r>
            <a:endParaRPr lang="en-US" dirty="0"/>
          </a:p>
        </p:txBody>
      </p:sp>
      <p:sp>
        <p:nvSpPr>
          <p:cNvPr id="3" name="Content Placeholder 2"/>
          <p:cNvSpPr>
            <a:spLocks noGrp="1"/>
          </p:cNvSpPr>
          <p:nvPr>
            <p:ph idx="1"/>
          </p:nvPr>
        </p:nvSpPr>
        <p:spPr/>
        <p:txBody>
          <a:bodyPr>
            <a:normAutofit/>
          </a:bodyPr>
          <a:lstStyle/>
          <a:p>
            <a:pPr lvl="0"/>
            <a:r>
              <a:rPr lang="en-US" dirty="0" smtClean="0"/>
              <a:t>Mishap investigators should </a:t>
            </a:r>
            <a:r>
              <a:rPr lang="en-US" dirty="0"/>
              <a:t>be knowledgeable </a:t>
            </a:r>
            <a:r>
              <a:rPr lang="en-US" dirty="0" smtClean="0"/>
              <a:t>of:</a:t>
            </a:r>
            <a:endParaRPr lang="en-US" dirty="0"/>
          </a:p>
          <a:p>
            <a:pPr lvl="1"/>
            <a:r>
              <a:rPr lang="en-US" dirty="0"/>
              <a:t>Timeline for initiating investigations</a:t>
            </a:r>
          </a:p>
          <a:p>
            <a:pPr lvl="1"/>
            <a:r>
              <a:rPr lang="en-US" dirty="0" smtClean="0"/>
              <a:t>Mishap investigation methods and</a:t>
            </a:r>
            <a:br>
              <a:rPr lang="en-US" dirty="0" smtClean="0"/>
            </a:br>
            <a:r>
              <a:rPr lang="en-US" dirty="0" smtClean="0"/>
              <a:t>techniques</a:t>
            </a:r>
            <a:endParaRPr lang="en-US" dirty="0"/>
          </a:p>
          <a:p>
            <a:pPr lvl="1"/>
            <a:r>
              <a:rPr lang="en-US" dirty="0" smtClean="0"/>
              <a:t>Process </a:t>
            </a:r>
            <a:r>
              <a:rPr lang="en-US" dirty="0"/>
              <a:t>to correct or </a:t>
            </a:r>
            <a:r>
              <a:rPr lang="en-US" dirty="0" smtClean="0"/>
              <a:t>abate identified</a:t>
            </a:r>
            <a:br>
              <a:rPr lang="en-US" dirty="0" smtClean="0"/>
            </a:br>
            <a:r>
              <a:rPr lang="en-US" dirty="0" smtClean="0"/>
              <a:t>causal factors</a:t>
            </a:r>
            <a:endParaRPr lang="en-US" dirty="0"/>
          </a:p>
          <a:p>
            <a:pPr lvl="1"/>
            <a:r>
              <a:rPr lang="en-US" dirty="0" smtClean="0"/>
              <a:t>Reporting near-misses and tracking </a:t>
            </a:r>
            <a:br>
              <a:rPr lang="en-US" dirty="0" smtClean="0"/>
            </a:br>
            <a:r>
              <a:rPr lang="en-US" dirty="0" smtClean="0"/>
              <a:t>corrections</a:t>
            </a:r>
            <a:endParaRPr lang="en-US" dirty="0"/>
          </a:p>
          <a:p>
            <a:pPr lvl="1"/>
            <a:r>
              <a:rPr lang="en-US" dirty="0"/>
              <a:t>Mishap and </a:t>
            </a:r>
            <a:r>
              <a:rPr lang="en-US" dirty="0" smtClean="0"/>
              <a:t>near-miss investigation</a:t>
            </a:r>
            <a:br>
              <a:rPr lang="en-US" dirty="0" smtClean="0"/>
            </a:br>
            <a:r>
              <a:rPr lang="en-US" dirty="0" smtClean="0"/>
              <a:t>trends</a:t>
            </a:r>
            <a:endParaRPr lang="en-US" dirty="0"/>
          </a:p>
        </p:txBody>
      </p:sp>
      <p:sp>
        <p:nvSpPr>
          <p:cNvPr id="4" name="Slide Number Placeholder 3"/>
          <p:cNvSpPr>
            <a:spLocks noGrp="1"/>
          </p:cNvSpPr>
          <p:nvPr>
            <p:ph type="sldNum" sz="quarter" idx="4"/>
          </p:nvPr>
        </p:nvSpPr>
        <p:spPr>
          <a:xfrm>
            <a:off x="230719" y="6310171"/>
            <a:ext cx="2133600" cy="365125"/>
          </a:xfrm>
        </p:spPr>
        <p:txBody>
          <a:bodyPr/>
          <a:lstStyle/>
          <a:p>
            <a:fld id="{EC6B01B9-2AD7-FF46-ADAD-E0B0ABE832D6}" type="slidenum">
              <a:rPr lang="en-US" smtClean="0"/>
              <a:pPr/>
              <a:t>6</a:t>
            </a:fld>
            <a:endParaRPr lang="en-US" dirty="0"/>
          </a:p>
        </p:txBody>
      </p:sp>
      <p:sp>
        <p:nvSpPr>
          <p:cNvPr id="6" name="TextBox 5"/>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Microsoft Clip Art</a:t>
            </a:r>
          </a:p>
        </p:txBody>
      </p:sp>
      <p:pic>
        <p:nvPicPr>
          <p:cNvPr id="7" name="Picture 6" descr="C:\Users\gormisha\AppData\Local\Microsoft\Windows\Temporary Internet Files\Content.IE5\5JBJTBGU\6973610672_9e6bddb72f_z[1].jpg"/>
          <p:cNvPicPr/>
          <p:nvPr/>
        </p:nvPicPr>
        <p:blipFill>
          <a:blip r:embed="rId3">
            <a:extLst>
              <a:ext uri="{28A0092B-C50C-407E-A947-70E740481C1C}">
                <a14:useLocalDpi xmlns:a14="http://schemas.microsoft.com/office/drawing/2010/main" val="0"/>
              </a:ext>
            </a:extLst>
          </a:blip>
          <a:srcRect/>
          <a:stretch>
            <a:fillRect/>
          </a:stretch>
        </p:blipFill>
        <p:spPr bwMode="auto">
          <a:xfrm>
            <a:off x="6622620" y="1783644"/>
            <a:ext cx="5083958" cy="3634458"/>
          </a:xfrm>
          <a:prstGeom prst="rect">
            <a:avLst/>
          </a:prstGeom>
          <a:noFill/>
          <a:ln>
            <a:noFill/>
          </a:ln>
        </p:spPr>
      </p:pic>
    </p:spTree>
    <p:extLst>
      <p:ext uri="{BB962C8B-B14F-4D97-AF65-F5344CB8AC3E}">
        <p14:creationId xmlns:p14="http://schemas.microsoft.com/office/powerpoint/2010/main" val="1036820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Workforce Knowledge</a:t>
            </a:r>
            <a:endParaRPr lang="en-US" dirty="0"/>
          </a:p>
        </p:txBody>
      </p:sp>
      <p:sp>
        <p:nvSpPr>
          <p:cNvPr id="3" name="Content Placeholder 2"/>
          <p:cNvSpPr>
            <a:spLocks noGrp="1"/>
          </p:cNvSpPr>
          <p:nvPr>
            <p:ph idx="1"/>
          </p:nvPr>
        </p:nvSpPr>
        <p:spPr/>
        <p:txBody>
          <a:bodyPr>
            <a:normAutofit/>
          </a:bodyPr>
          <a:lstStyle/>
          <a:p>
            <a:pPr lvl="0"/>
            <a:r>
              <a:rPr lang="en-US" dirty="0"/>
              <a:t>Employees should be knowledgeable about</a:t>
            </a:r>
            <a:r>
              <a:rPr lang="en-US" dirty="0" smtClean="0"/>
              <a:t>:</a:t>
            </a:r>
            <a:endParaRPr lang="en-US" dirty="0"/>
          </a:p>
          <a:p>
            <a:pPr lvl="1"/>
            <a:r>
              <a:rPr lang="en-US" dirty="0" smtClean="0"/>
              <a:t>Steps to report a </a:t>
            </a:r>
            <a:r>
              <a:rPr lang="en-US" dirty="0"/>
              <a:t>mishap </a:t>
            </a:r>
            <a:r>
              <a:rPr lang="en-US" dirty="0" smtClean="0"/>
              <a:t>or a near-miss</a:t>
            </a:r>
          </a:p>
          <a:p>
            <a:pPr lvl="1"/>
            <a:r>
              <a:rPr lang="en-US" dirty="0" smtClean="0"/>
              <a:t>Ways to request mishap investigation</a:t>
            </a:r>
            <a:br>
              <a:rPr lang="en-US" dirty="0" smtClean="0"/>
            </a:br>
            <a:r>
              <a:rPr lang="en-US" dirty="0" smtClean="0"/>
              <a:t>information</a:t>
            </a:r>
            <a:endParaRPr lang="en-US" dirty="0"/>
          </a:p>
          <a:p>
            <a:pPr lvl="1"/>
            <a:r>
              <a:rPr lang="en-US" dirty="0" smtClean="0"/>
              <a:t>Employee rights </a:t>
            </a:r>
            <a:r>
              <a:rPr lang="en-US" dirty="0"/>
              <a:t>under </a:t>
            </a:r>
            <a:r>
              <a:rPr lang="en-US" dirty="0" smtClean="0"/>
              <a:t>OSHA and </a:t>
            </a:r>
            <a:br>
              <a:rPr lang="en-US" dirty="0" smtClean="0"/>
            </a:br>
            <a:r>
              <a:rPr lang="en-US" dirty="0" smtClean="0"/>
              <a:t>29 CFR 1960</a:t>
            </a:r>
          </a:p>
          <a:p>
            <a:pPr lvl="1"/>
            <a:r>
              <a:rPr lang="en-US" dirty="0" smtClean="0"/>
              <a:t>Lessons learned from mishaps</a:t>
            </a:r>
          </a:p>
          <a:p>
            <a:pPr lvl="1"/>
            <a:r>
              <a:rPr lang="en-US" dirty="0" smtClean="0"/>
              <a:t>Mishap investigation responsibilities, </a:t>
            </a:r>
            <a:br>
              <a:rPr lang="en-US" dirty="0" smtClean="0"/>
            </a:br>
            <a:r>
              <a:rPr lang="en-US" dirty="0" smtClean="0"/>
              <a:t>if applicable</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1026" name="Picture 2" descr="http://vcvoices.org/wp-content/uploads/2015/05/blue-collar-workers-4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193" y="1722559"/>
            <a:ext cx="4822779" cy="36170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972928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a:xfrm>
            <a:off x="242813" y="6302665"/>
            <a:ext cx="2133600" cy="365125"/>
          </a:xfrm>
        </p:spPr>
        <p:txBody>
          <a:bodyPr/>
          <a:lstStyle/>
          <a:p>
            <a:fld id="{EC6B01B9-2AD7-FF46-ADAD-E0B0ABE832D6}" type="slidenum">
              <a:rPr lang="en-US" smtClean="0"/>
              <a:pPr/>
              <a:t>8</a:t>
            </a:fld>
            <a:endParaRPr lang="en-US" dirty="0"/>
          </a:p>
        </p:txBody>
      </p:sp>
      <p:sp>
        <p:nvSpPr>
          <p:cNvPr id="5" name="Rounded Rectangle 4"/>
          <p:cNvSpPr/>
          <p:nvPr/>
        </p:nvSpPr>
        <p:spPr>
          <a:xfrm>
            <a:off x="370397" y="1275644"/>
            <a:ext cx="11567567" cy="4391378"/>
          </a:xfrm>
          <a:prstGeom prst="roundRect">
            <a:avLst>
              <a:gd name="adj" fmla="val 11107"/>
            </a:avLst>
          </a:prstGeom>
        </p:spPr>
        <p:style>
          <a:lnRef idx="1">
            <a:schemeClr val="dk1"/>
          </a:lnRef>
          <a:fillRef idx="2">
            <a:schemeClr val="dk1"/>
          </a:fillRef>
          <a:effectRef idx="1">
            <a:schemeClr val="dk1"/>
          </a:effectRef>
          <a:fontRef idx="minor">
            <a:schemeClr val="dk1"/>
          </a:fontRef>
        </p:style>
        <p:txBody>
          <a:bodyPr rtlCol="0" anchor="ctr"/>
          <a:lstStyle/>
          <a:p>
            <a:pPr marL="574675" indent="-457200">
              <a:spcBef>
                <a:spcPts val="600"/>
              </a:spcBef>
              <a:spcAft>
                <a:spcPts val="600"/>
              </a:spcAft>
              <a:buFont typeface="Wingdings" panose="05000000000000000000" pitchFamily="2" charset="2"/>
              <a:buChar char="q"/>
            </a:pPr>
            <a:r>
              <a:rPr lang="en-US" sz="2600" dirty="0"/>
              <a:t>Review Service/Agency mishap reporting and </a:t>
            </a:r>
            <a:r>
              <a:rPr lang="en-US" sz="2600" dirty="0" smtClean="0"/>
              <a:t>investigation </a:t>
            </a:r>
            <a:r>
              <a:rPr lang="en-US" sz="2600" dirty="0"/>
              <a:t>policies</a:t>
            </a:r>
          </a:p>
          <a:p>
            <a:pPr marL="574675" indent="-457200">
              <a:spcBef>
                <a:spcPts val="600"/>
              </a:spcBef>
              <a:spcAft>
                <a:spcPts val="600"/>
              </a:spcAft>
              <a:buFont typeface="Wingdings" panose="05000000000000000000" pitchFamily="2" charset="2"/>
              <a:buChar char="q"/>
            </a:pPr>
            <a:r>
              <a:rPr lang="en-US" sz="2600" dirty="0"/>
              <a:t>Train investigators in mishap investigation requirements and techniques</a:t>
            </a:r>
          </a:p>
          <a:p>
            <a:pPr marL="574675" indent="-457200">
              <a:spcBef>
                <a:spcPts val="600"/>
              </a:spcBef>
              <a:spcAft>
                <a:spcPts val="600"/>
              </a:spcAft>
              <a:buFont typeface="Wingdings" panose="05000000000000000000" pitchFamily="2" charset="2"/>
              <a:buChar char="q"/>
            </a:pPr>
            <a:r>
              <a:rPr lang="en-US" sz="2600" dirty="0"/>
              <a:t>Train employees on reporting procedures</a:t>
            </a:r>
          </a:p>
          <a:p>
            <a:pPr marL="574675" indent="-457200">
              <a:spcBef>
                <a:spcPts val="600"/>
              </a:spcBef>
              <a:spcAft>
                <a:spcPts val="600"/>
              </a:spcAft>
              <a:buFont typeface="Wingdings" panose="05000000000000000000" pitchFamily="2" charset="2"/>
              <a:buChar char="q"/>
            </a:pPr>
            <a:r>
              <a:rPr lang="en-US" sz="2600" dirty="0"/>
              <a:t>Conduct mishap investigations</a:t>
            </a:r>
          </a:p>
          <a:p>
            <a:pPr marL="574675" indent="-457200">
              <a:spcBef>
                <a:spcPts val="600"/>
              </a:spcBef>
              <a:spcAft>
                <a:spcPts val="600"/>
              </a:spcAft>
              <a:buFont typeface="Wingdings" panose="05000000000000000000" pitchFamily="2" charset="2"/>
              <a:buChar char="q"/>
            </a:pPr>
            <a:r>
              <a:rPr lang="en-US" sz="2600" dirty="0"/>
              <a:t>Develop corrective action plans</a:t>
            </a:r>
          </a:p>
          <a:p>
            <a:pPr marL="574675" indent="-457200">
              <a:spcBef>
                <a:spcPts val="600"/>
              </a:spcBef>
              <a:spcAft>
                <a:spcPts val="600"/>
              </a:spcAft>
              <a:buFont typeface="Wingdings" panose="05000000000000000000" pitchFamily="2" charset="2"/>
              <a:buChar char="q"/>
            </a:pPr>
            <a:r>
              <a:rPr lang="en-US" sz="2600" dirty="0"/>
              <a:t>Communicate investigation results and corrective actions</a:t>
            </a:r>
          </a:p>
          <a:p>
            <a:pPr marL="574675" indent="-457200">
              <a:spcBef>
                <a:spcPts val="600"/>
              </a:spcBef>
              <a:spcAft>
                <a:spcPts val="600"/>
              </a:spcAft>
              <a:buFont typeface="Wingdings" panose="05000000000000000000" pitchFamily="2" charset="2"/>
              <a:buChar char="q"/>
            </a:pPr>
            <a:r>
              <a:rPr lang="en-US" sz="2600" dirty="0"/>
              <a:t>Identify mishap-related trends</a:t>
            </a:r>
          </a:p>
        </p:txBody>
      </p:sp>
    </p:spTree>
    <p:extLst>
      <p:ext uri="{BB962C8B-B14F-4D97-AF65-F5344CB8AC3E}">
        <p14:creationId xmlns:p14="http://schemas.microsoft.com/office/powerpoint/2010/main" val="2468159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Reporting and Investigation Policies</a:t>
            </a:r>
            <a:endParaRPr lang="en-US" dirty="0"/>
          </a:p>
        </p:txBody>
      </p:sp>
      <p:sp>
        <p:nvSpPr>
          <p:cNvPr id="5" name="Content Placeholder 4"/>
          <p:cNvSpPr>
            <a:spLocks noGrp="1"/>
          </p:cNvSpPr>
          <p:nvPr>
            <p:ph idx="1"/>
          </p:nvPr>
        </p:nvSpPr>
        <p:spPr>
          <a:xfrm>
            <a:off x="230719" y="955040"/>
            <a:ext cx="7445988" cy="5029200"/>
          </a:xfrm>
        </p:spPr>
        <p:txBody>
          <a:bodyPr/>
          <a:lstStyle/>
          <a:p>
            <a:pPr lvl="0"/>
            <a:r>
              <a:rPr lang="en-US" dirty="0" smtClean="0"/>
              <a:t>Review applicable Service/Agency mishap reporting and investigation policies and procedures</a:t>
            </a:r>
          </a:p>
          <a:p>
            <a:pPr lvl="0"/>
            <a:r>
              <a:rPr lang="en-US" dirty="0" smtClean="0"/>
              <a:t>Adopt or develop local mishap reporting and investigation policies</a:t>
            </a:r>
          </a:p>
          <a:p>
            <a:pPr lvl="0"/>
            <a:r>
              <a:rPr lang="en-US" dirty="0" smtClean="0"/>
              <a:t>Identify a process for the reporting and investigation of near-misses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9" name="TextBox 8"/>
          <p:cNvSpPr txBox="1"/>
          <p:nvPr/>
        </p:nvSpPr>
        <p:spPr>
          <a:xfrm>
            <a:off x="3476625" y="6369623"/>
            <a:ext cx="5238750" cy="246221"/>
          </a:xfrm>
          <a:prstGeom prst="rect">
            <a:avLst/>
          </a:prstGeom>
          <a:noFill/>
        </p:spPr>
        <p:txBody>
          <a:bodyPr wrap="square" rtlCol="0">
            <a:spAutoFit/>
          </a:bodyPr>
          <a:lstStyle/>
          <a:p>
            <a:pPr algn="ctr"/>
            <a:r>
              <a:rPr lang="en-US" sz="1000" dirty="0">
                <a:solidFill>
                  <a:schemeClr val="bg1">
                    <a:lumMod val="50000"/>
                  </a:schemeClr>
                </a:solidFill>
              </a:rPr>
              <a:t>Image retrieved from Bing Images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379" b="9698"/>
          <a:stretch/>
        </p:blipFill>
        <p:spPr bwMode="auto">
          <a:xfrm flipH="1">
            <a:off x="8025696" y="955040"/>
            <a:ext cx="3499995" cy="508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459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5CDCED-95E4-482B-B4DD-6679AB938AA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7ED4FB3-A3F6-481E-AD54-4426B8A5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865A09F-9C90-449A-BF58-BD4262864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30098</TotalTime>
  <Words>2918</Words>
  <Application>Microsoft Office PowerPoint</Application>
  <PresentationFormat>Widescreen</PresentationFormat>
  <Paragraphs>267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Swiss 721 BT</vt:lpstr>
      <vt:lpstr>Wingdings</vt:lpstr>
      <vt:lpstr>Office Theme</vt:lpstr>
      <vt:lpstr>Accident/Incident Investigations</vt:lpstr>
      <vt:lpstr>Objectives</vt:lpstr>
      <vt:lpstr>Background &amp; Importance</vt:lpstr>
      <vt:lpstr>Documentation</vt:lpstr>
      <vt:lpstr>Leadership &amp; Management Knowledge</vt:lpstr>
      <vt:lpstr>Key Personnel Knowledge</vt:lpstr>
      <vt:lpstr>Workforce Knowledge</vt:lpstr>
      <vt:lpstr>Action Checklist</vt:lpstr>
      <vt:lpstr>Review Reporting and Investigation Policies</vt:lpstr>
      <vt:lpstr>Train Mishap Investigators</vt:lpstr>
      <vt:lpstr>Train Employees</vt:lpstr>
      <vt:lpstr>Conduct Investigations</vt:lpstr>
      <vt:lpstr>Develop Corrective Action Plans</vt:lpstr>
      <vt:lpstr>Communicate Results</vt:lpstr>
      <vt:lpstr>Identify Mishap-Related Trends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Schroth, Lori</cp:lastModifiedBy>
  <cp:revision>213</cp:revision>
  <cp:lastPrinted>2015-05-08T19:29:59Z</cp:lastPrinted>
  <dcterms:created xsi:type="dcterms:W3CDTF">2013-07-03T14:40:41Z</dcterms:created>
  <dcterms:modified xsi:type="dcterms:W3CDTF">2020-10-29T20:24:07Z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