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80870" autoAdjust="0"/>
  </p:normalViewPr>
  <p:slideViewPr>
    <p:cSldViewPr snapToGrid="0" snapToObjects="1" showGuides="1">
      <p:cViewPr>
        <p:scale>
          <a:sx n="75" d="100"/>
          <a:sy n="75" d="100"/>
        </p:scale>
        <p:origin x="918" y="306"/>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200" d="100"/>
          <a:sy n="200" d="100"/>
        </p:scale>
        <p:origin x="1212" y="-13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10/29/2020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10/29/2020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farm5.staticflickr.com/4100/4885136304_d910fe45f4_z.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arm8.staticflickr.com/7126/7537055320_8923026c93_z.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pload.wikimedia.org/wikipedia/commons/d/d5/US_Navy_020724-N-9802B-001_A_safety_Inspection_is_conducted_in_the_main_spaces_aboard_USS_Essex_(LHD_2).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sd.whs.mil/Portals/54/Documents/DD/issuances/dodi/605501p.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sha.gov/Publications/osha3165-8514.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lickr.com/photos/nrcgov/774118729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outlines baseline hazard analysis requirements for the purposes of Occupational Safety &amp; Health Administration (OSHA) Voluntary Protection Programs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VPP) approval.</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presentation provides information on the background and importance of baseline hazard analyses, required documentation, and the various levels of employee knowledge. It concludes with an action checklist and supplemental details to help with OSHA VPP implementation and sustainment efforts.</a:t>
            </a: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1260451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Identify all work areas with potential S&amp;H hazards or where employees may perform work. Identify any known S&amp;H hazards in each area – more hazards will be identified later during the site walkthrough. The key personnel and the leaders for each area should complete this step.</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image illustrates safety staff assessing a work facility under renovation. Image retrieved from Bing Images (free to share and use license) at: </a:t>
            </a:r>
            <a:r>
              <a:rPr lang="en-US" sz="1000" u="sng" kern="1200" dirty="0" smtClean="0">
                <a:solidFill>
                  <a:schemeClr val="tx1"/>
                </a:solidFill>
                <a:effectLst/>
                <a:latin typeface="+mn-lt"/>
                <a:ea typeface="+mn-ea"/>
                <a:cs typeface="+mn-cs"/>
                <a:hlinkClick r:id="rId3"/>
              </a:rPr>
              <a:t>http://farm5.staticflickr.com/4100/4885136304_d910fe45f4_z.jpg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1486503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Documents to help you to complete a baseline hazard analysis may include: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Hazard tracking logs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Hazard or risk assessment reports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IH surveys and monitoring</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Chemical inventories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Facility or equipment maintenance work orders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Employee hazard reports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Hazard control programs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Occupational health surveillance program documents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Building blueprints/design</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Workplace inspection results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Accident investigation reports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Trend analysis results</a:t>
            </a:r>
          </a:p>
          <a:p>
            <a:pPr lvl="0"/>
            <a:endParaRPr lang="en-US"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https://farm8.staticflickr.com/7126/7537055320_8923026c93_z.jpg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677131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Safety staff generally completes a baseline safety hazard analysis. IH specialists, and sometimes occupational health staff, complete a baseline health hazard analysis. </a:t>
            </a:r>
            <a:r>
              <a:rPr lang="en-US" sz="1000" b="1" kern="1200" dirty="0" smtClean="0">
                <a:solidFill>
                  <a:schemeClr val="tx1"/>
                </a:solidFill>
                <a:effectLst/>
                <a:latin typeface="+mn-lt"/>
                <a:ea typeface="+mn-ea"/>
                <a:cs typeface="+mn-cs"/>
              </a:rPr>
              <a:t>It is recommended to complete these assessments together to minimize duplicated efforts.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Walk through and evaluate the work area. Look at the operations. Identify the hazards presenting a potential for occupational exposure to injury. Compare the facilities, operations, and surroundings to applicable building codes, S&amp;H standards, and DoD, Service, Agency, state, and local regulations.</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image illustrates two personnel conducting baseline assessments. Image retrieved from Bing Images (free to use and share license) at: </a:t>
            </a:r>
            <a:r>
              <a:rPr lang="en-US" sz="1000" u="sng" kern="1200" dirty="0" smtClean="0">
                <a:solidFill>
                  <a:schemeClr val="tx1"/>
                </a:solidFill>
                <a:effectLst/>
                <a:latin typeface="+mn-lt"/>
                <a:ea typeface="+mn-ea"/>
                <a:cs typeface="+mn-cs"/>
                <a:hlinkClick r:id="rId3"/>
              </a:rPr>
              <a:t>https://upload.wikimedia.org/wikipedia/commons/d/d5/US_Navy_020724-N-9802B-001_A_safety_Inspection_is_conducted_in_the_main_spaces_aboard_USS_Essex_%28LHD_2%29.jpg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2063480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Interview managers, supervisors, and workers – ask questions related to information discovered in the document review. Ask about previous accidents, injuries, and complaints. Scan their answers for useful information providing insight into the work processes in their work areas and any potential hazards. Ask detailed questions regarding the processes and operations. Have employees show you any additional documents to support their answers, such as safety data sheets, previous hazard analyses, operation manuals, and past sampling results.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571532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Health hazards are not always as straight forward as safety hazards. In many cases, you need additional surveying, sampling, or monitoring to determine if a health hazard is truly present.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Examples of IH sampling include: air, noise, dust swipe, mold swipe, and ergonomic evaluations.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Compare results of sampling against S&amp;H standards to determine if the suspected hazard is at a hazardous level of exposure. Examples</a:t>
            </a:r>
            <a:r>
              <a:rPr lang="en-US" sz="1000" kern="1200" baseline="0" dirty="0" smtClean="0">
                <a:solidFill>
                  <a:schemeClr val="tx1"/>
                </a:solidFill>
                <a:effectLst/>
                <a:latin typeface="+mn-lt"/>
                <a:ea typeface="+mn-ea"/>
                <a:cs typeface="+mn-cs"/>
              </a:rPr>
              <a:t> of government agencies with comparable exposure limits include:  OSHA, the National Institute of Occupational Safety and Health (NIOSH), and the American Conference of Governmental Industrial Hygienists (ACGIH).</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342588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RAC = risk assessment code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Refer to your DoD, Service or Agency, and local instructions to determine how to document the baseline assessments. Additionally, document any identified S&amp;H hazards on your hazard tracking log–these are hazards needing addressed or mitigated.</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Be sure to list each identified hazard. Sometimes it is good to provide some additional notes regarding the hazard (e.g., specific areas, number of exposed personnel, process involved) to drive hazard mitigation.</a:t>
            </a:r>
          </a:p>
          <a:p>
            <a:endParaRPr lang="en-US" sz="1000"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Use DoDI 6055.01 to help you determine and assign RACs: </a:t>
            </a:r>
            <a:r>
              <a:rPr lang="en-US" u="sng" kern="1200" dirty="0" smtClean="0">
                <a:solidFill>
                  <a:schemeClr val="tx1"/>
                </a:solidFill>
                <a:effectLst/>
                <a:latin typeface="+mn-lt"/>
                <a:ea typeface="+mn-ea"/>
                <a:cs typeface="+mn-cs"/>
                <a:hlinkClick r:id="rId3"/>
              </a:rPr>
              <a:t>http://www.esd.whs.mil/Portals/54/Documents/DD/issuances/dodi/605501p.pdf</a:t>
            </a:r>
            <a:endParaRPr lang="en-US" u="sng" kern="1200" dirty="0" smtClean="0">
              <a:solidFill>
                <a:schemeClr val="tx1"/>
              </a:solidFill>
              <a:effectLst/>
              <a:latin typeface="+mn-lt"/>
              <a:ea typeface="+mn-ea"/>
              <a:cs typeface="+mn-cs"/>
            </a:endParaRPr>
          </a:p>
          <a:p>
            <a:endParaRPr lang="en-US" u="sng"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(Creative Commons). </a:t>
            </a: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2201868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u="none" kern="1200" dirty="0" smtClean="0">
                <a:solidFill>
                  <a:schemeClr val="tx1"/>
                </a:solidFill>
                <a:effectLst/>
                <a:latin typeface="+mn-lt"/>
                <a:ea typeface="+mn-ea"/>
                <a:cs typeface="+mn-cs"/>
              </a:rPr>
              <a:t>The image shows a sample baseline assessment form for safety hazards. In </a:t>
            </a:r>
            <a:r>
              <a:rPr lang="en-US" sz="1000" kern="1200" dirty="0" smtClean="0">
                <a:solidFill>
                  <a:schemeClr val="tx1"/>
                </a:solidFill>
                <a:effectLst/>
                <a:latin typeface="+mn-lt"/>
                <a:ea typeface="+mn-ea"/>
                <a:cs typeface="+mn-cs"/>
              </a:rPr>
              <a:t>this case, the organization uses a Workplace Hazard Assessment Form to identify and document the safety findings, including</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the personal protective equipment (PPE) requirements for the work area.</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1923988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Health hazard baseline assessment forms come in several formats. Document the location of the assessment, the identified health hazard, the related work activities or processes of the exposure, sampling results, and any hazard controls in place, which may help to reduce or eliminate the identified hazard.</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u="none" kern="1200" dirty="0" smtClean="0">
                <a:solidFill>
                  <a:schemeClr val="tx1"/>
                </a:solidFill>
                <a:effectLst/>
                <a:latin typeface="+mn-lt"/>
                <a:ea typeface="+mn-ea"/>
                <a:cs typeface="+mn-cs"/>
              </a:rPr>
              <a:t>The image shows a sample baseline assessment field evaluation form for health hazards. Make</a:t>
            </a:r>
            <a:r>
              <a:rPr lang="en-US" sz="1000" u="none" kern="1200" baseline="0" dirty="0" smtClean="0">
                <a:solidFill>
                  <a:schemeClr val="tx1"/>
                </a:solidFill>
                <a:effectLst/>
                <a:latin typeface="+mn-lt"/>
                <a:ea typeface="+mn-ea"/>
                <a:cs typeface="+mn-cs"/>
              </a:rPr>
              <a:t> sure the information included on forms is clear so employees can understand their expectations. When you use numbers to classify ratings, employees must be able to know what these numbers indicate – in this current table, we can’t comprehend the ratings unless we are familiar with the rating scale.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u="none" kern="1200" baseline="0" dirty="0" smtClean="0">
              <a:solidFill>
                <a:schemeClr val="tx1"/>
              </a:solidFill>
              <a:effectLst/>
              <a:latin typeface="+mn-lt"/>
              <a:ea typeface="+mn-ea"/>
              <a:cs typeface="+mn-cs"/>
            </a:endParaRPr>
          </a:p>
          <a:p>
            <a:r>
              <a:rPr lang="en-US" sz="1000" u="none" kern="1200" baseline="0" dirty="0" smtClean="0">
                <a:solidFill>
                  <a:schemeClr val="tx1"/>
                </a:solidFill>
                <a:effectLst/>
                <a:latin typeface="+mn-lt"/>
                <a:ea typeface="+mn-ea"/>
                <a:cs typeface="+mn-cs"/>
              </a:rPr>
              <a:t>Additionally, when referring them to hazard controls beyond those included in this document, make sure they know where to obtain their information so they can be safe and healthful while performing their jobs.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269862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Notify employees when you are conducting a baseline assessment. Inform the employees of the identified S&amp;H hazards in their work areas afterwards. Ensure employees have easy access to the documented baseline assessments for their reference. Choose an easily-accessible location, such as on a SharePoint or internal website.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(Creative Commons).</a:t>
            </a:r>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311641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You must have processes in place to baseline all new changes to the workplace. Change can include new materials, chemicals, facilities, equipment, or processes. Failing to notify key personnel of these changes beforehand potentially introduces new hazards to the workplace and can lead to injury or illness.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Train employees to ensure they understand the hazards identified through the baseline assessment, the location of any relevant documentation outlining the hazards of their work, who they can contact with questions, and how to report hazards they identify when working.</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402462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This presentation is beneficial to safety and health (S&amp;H) professionals, VPP representatives, and others with baseline hazard analysis responsibilities.</a:t>
            </a:r>
            <a:endParaRPr lang="en-US" sz="1000" dirty="0" smtClean="0"/>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3952558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Always document the reviews of each baseline assessment, even if you do not make any changes. You do not need to review or repeat the original baseline analysis unless there are changes in processes, equipment, and hazard controls. Communicate any baseline assessment changes to the workforce.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IH staff conducts surveys based on the priority levels of the work areas and severity of the hazards. Include the Fire Department in the review and update of the baseline as well, as they assess buildings and facilities for compliance with building codes and fire regulations.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(Creative Commons). </a:t>
            </a:r>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1341615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21</a:t>
            </a:fld>
            <a:endParaRPr lang="en-US" dirty="0"/>
          </a:p>
        </p:txBody>
      </p:sp>
    </p:spTree>
    <p:extLst>
      <p:ext uri="{BB962C8B-B14F-4D97-AF65-F5344CB8AC3E}">
        <p14:creationId xmlns:p14="http://schemas.microsoft.com/office/powerpoint/2010/main" val="146927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WA = Worksite Analysis</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IH = industrial hygiene</a:t>
            </a: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Baseline hazard analysis</a:t>
            </a:r>
            <a:r>
              <a:rPr lang="en-US" sz="1000" kern="1200" dirty="0" smtClean="0">
                <a:solidFill>
                  <a:schemeClr val="tx1"/>
                </a:solidFill>
                <a:effectLst/>
                <a:latin typeface="+mn-lt"/>
                <a:ea typeface="+mn-ea"/>
                <a:cs typeface="+mn-cs"/>
              </a:rPr>
              <a:t>: An assessment identifying and documenting all of the S&amp;H hazards at a worksite.</a:t>
            </a:r>
            <a:br>
              <a:rPr lang="en-US" sz="1000" kern="1200" dirty="0" smtClean="0">
                <a:solidFill>
                  <a:schemeClr val="tx1"/>
                </a:solidFill>
                <a:effectLst/>
                <a:latin typeface="+mn-lt"/>
                <a:ea typeface="+mn-ea"/>
                <a:cs typeface="+mn-cs"/>
              </a:rPr>
            </a:b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Baseline analysis involves looking for S&amp;H hazards associated with:</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OSHA, American National Standards Institute (ANSI), Department of Defense (DoD), Service</a:t>
            </a:r>
            <a:r>
              <a:rPr lang="en-US" sz="1000" kern="1200" baseline="0" dirty="0" smtClean="0">
                <a:solidFill>
                  <a:schemeClr val="tx1"/>
                </a:solidFill>
                <a:effectLst/>
                <a:latin typeface="+mn-lt"/>
                <a:ea typeface="+mn-ea"/>
                <a:cs typeface="+mn-cs"/>
              </a:rPr>
              <a:t>-specific, </a:t>
            </a:r>
            <a:r>
              <a:rPr lang="en-US" sz="1000" kern="1200" dirty="0" smtClean="0">
                <a:solidFill>
                  <a:schemeClr val="tx1"/>
                </a:solidFill>
                <a:effectLst/>
                <a:latin typeface="+mn-lt"/>
                <a:ea typeface="+mn-ea"/>
                <a:cs typeface="+mn-cs"/>
              </a:rPr>
              <a:t>or other S&amp;H regulations and requirements</a:t>
            </a:r>
          </a:p>
          <a:p>
            <a:pPr marL="171450" indent="-171450">
              <a:buFont typeface="Arial" panose="020B0604020202020204" pitchFamily="34" charset="0"/>
              <a:buChar char="•"/>
            </a:pPr>
            <a:r>
              <a:rPr lang="en-US" dirty="0"/>
              <a:t>S</a:t>
            </a:r>
            <a:r>
              <a:rPr lang="en-US" sz="1000" kern="1200" dirty="0" smtClean="0">
                <a:solidFill>
                  <a:schemeClr val="tx1"/>
                </a:solidFill>
                <a:effectLst/>
                <a:latin typeface="+mn-lt"/>
                <a:ea typeface="+mn-ea"/>
                <a:cs typeface="+mn-cs"/>
              </a:rPr>
              <a:t>tate and local building standards or codes</a:t>
            </a:r>
          </a:p>
          <a:p>
            <a:pPr marL="171450" indent="-171450">
              <a:buFont typeface="Arial" panose="020B0604020202020204" pitchFamily="34" charset="0"/>
              <a:buChar char="•"/>
            </a:pPr>
            <a:r>
              <a:rPr lang="en-US" dirty="0" smtClean="0"/>
              <a:t>H</a:t>
            </a:r>
            <a:r>
              <a:rPr lang="en-US" sz="1000" kern="1200" dirty="0" smtClean="0">
                <a:solidFill>
                  <a:schemeClr val="tx1"/>
                </a:solidFill>
                <a:effectLst/>
                <a:latin typeface="+mn-lt"/>
                <a:ea typeface="+mn-ea"/>
                <a:cs typeface="+mn-cs"/>
              </a:rPr>
              <a:t>azards in the workplace associated with controls already in place.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Baseline hazard analysis involves both safety and health hazards. IH assessment and surveys are a big part in not only identifying health hazards, but also in determining how to monitor employee exposures to health hazards.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141619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Make sure you provide completed</a:t>
            </a:r>
            <a:r>
              <a:rPr lang="en-US" sz="1000" kern="1200" baseline="0" dirty="0" smtClean="0">
                <a:solidFill>
                  <a:schemeClr val="tx1"/>
                </a:solidFill>
                <a:effectLst/>
                <a:latin typeface="+mn-lt"/>
                <a:ea typeface="+mn-ea"/>
                <a:cs typeface="+mn-cs"/>
              </a:rPr>
              <a:t> examples of forms and documents to your assessment team. Don’t just show them blank forms! They want to see the documents you filled out to thoroughly assess the processes within your safety management system.</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Use these documents to satisfy the baseline hazards analysis requirements of VPP.</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construction phase baseline</a:t>
            </a:r>
            <a:r>
              <a:rPr lang="en-US" sz="1000" kern="1200" baseline="0" dirty="0" smtClean="0">
                <a:solidFill>
                  <a:schemeClr val="tx1"/>
                </a:solidFill>
                <a:effectLst/>
                <a:latin typeface="+mn-lt"/>
                <a:ea typeface="+mn-ea"/>
                <a:cs typeface="+mn-cs"/>
              </a:rPr>
              <a:t> assessments</a:t>
            </a:r>
            <a:r>
              <a:rPr lang="en-US" sz="1000" kern="1200" dirty="0" smtClean="0">
                <a:solidFill>
                  <a:schemeClr val="tx1"/>
                </a:solidFill>
                <a:effectLst/>
                <a:latin typeface="+mn-lt"/>
                <a:ea typeface="+mn-ea"/>
                <a:cs typeface="+mn-cs"/>
              </a:rPr>
              <a:t> are only applicable to you if you perform construction work or are a construction company pursuing VPP Star recognition. You do not need construction phase baseline</a:t>
            </a:r>
            <a:r>
              <a:rPr lang="en-US" sz="1000" kern="1200" baseline="0" dirty="0" smtClean="0">
                <a:solidFill>
                  <a:schemeClr val="tx1"/>
                </a:solidFill>
                <a:effectLst/>
                <a:latin typeface="+mn-lt"/>
                <a:ea typeface="+mn-ea"/>
                <a:cs typeface="+mn-cs"/>
              </a:rPr>
              <a:t> assessments</a:t>
            </a:r>
            <a:r>
              <a:rPr lang="en-US" sz="1000" kern="1200" dirty="0" smtClean="0">
                <a:solidFill>
                  <a:schemeClr val="tx1"/>
                </a:solidFill>
                <a:effectLst/>
                <a:latin typeface="+mn-lt"/>
                <a:ea typeface="+mn-ea"/>
                <a:cs typeface="+mn-cs"/>
              </a:rPr>
              <a:t> for construction contractors who work on site at your organization.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414246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It is the responsibility of leadership and upper management to provide their employees with a safe and healthful working environment. As such, leaders should know the hazards at the worksites, including the most hazardous areas and operations they own.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Leaders should be knowledgeable of employees working at an external site or alongside contractors. They must realize hazards created by contractor operations could affect their employees’ workplace S&amp;H.</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If you expect supervisors to conduct baseline assessments with S&amp;H professionals, then the supervisors must understand how to identify S&amp;H hazards – some organizations ensure supervisor</a:t>
            </a:r>
            <a:r>
              <a:rPr lang="en-US" sz="1000" kern="1200" baseline="0" dirty="0" smtClean="0">
                <a:solidFill>
                  <a:schemeClr val="tx1"/>
                </a:solidFill>
                <a:effectLst/>
                <a:latin typeface="+mn-lt"/>
                <a:ea typeface="+mn-ea"/>
                <a:cs typeface="+mn-cs"/>
              </a:rPr>
              <a:t> have this knowledge</a:t>
            </a:r>
            <a:r>
              <a:rPr lang="en-US" sz="1000" kern="1200" dirty="0" smtClean="0">
                <a:solidFill>
                  <a:schemeClr val="tx1"/>
                </a:solidFill>
                <a:effectLst/>
                <a:latin typeface="+mn-lt"/>
                <a:ea typeface="+mn-ea"/>
                <a:cs typeface="+mn-cs"/>
              </a:rPr>
              <a:t> through a hazard recognition and identification training course.</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(Creative Commons). </a:t>
            </a: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345886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Key personnel may include:  safety office staff, IH specialists, fire department officials, and occupational health personnel.</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Safety personnel should be familiar with the processes and procedures used to identify hazards. These are generally documented in overarching DoD or Service-specific S&amp;H regulations and local instructions.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Safety personnel should also be familiar with the process of assigning risk assessment codes to each identified hazard and work with key personnel to determine the best mitigation strategies.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IH specialists and occupational health staff should work with the safety professionals to identify health hazards during the baseline assessment.</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Image retrieved from Bing Images (Creative Commons). </a:t>
            </a: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197536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Inform employees of baseline hazard assessments and the results of IH sampling or surveys conducted in the work areas,</a:t>
            </a:r>
            <a:r>
              <a:rPr lang="en-US" sz="1000" kern="1200" baseline="0" dirty="0" smtClean="0">
                <a:solidFill>
                  <a:schemeClr val="tx1"/>
                </a:solidFill>
                <a:effectLst/>
                <a:latin typeface="+mn-lt"/>
                <a:ea typeface="+mn-ea"/>
                <a:cs typeface="+mn-cs"/>
              </a:rPr>
              <a:t> what those results mean, and how they are protected.</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For additional information on OSHA rights and responsibilities, visit: </a:t>
            </a:r>
            <a:r>
              <a:rPr lang="en-US" sz="1000" u="sng" kern="1200" dirty="0" smtClean="0">
                <a:solidFill>
                  <a:schemeClr val="tx1"/>
                </a:solidFill>
                <a:effectLst/>
                <a:latin typeface="+mn-lt"/>
                <a:ea typeface="+mn-ea"/>
                <a:cs typeface="+mn-cs"/>
                <a:hlinkClick r:id="rId3"/>
              </a:rPr>
              <a:t>https://www.osha.gov/Publications/osha3165-8514.pdf</a:t>
            </a:r>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image shows several workers conducting an inspection on machinery prior to the start of work. Image retrieved from Bing Images (free to use and share license) at: </a:t>
            </a:r>
            <a:r>
              <a:rPr lang="en-US" sz="1000" u="sng" kern="1200" dirty="0" smtClean="0">
                <a:solidFill>
                  <a:schemeClr val="tx1"/>
                </a:solidFill>
                <a:effectLst/>
                <a:latin typeface="+mn-lt"/>
                <a:ea typeface="+mn-ea"/>
                <a:cs typeface="+mn-cs"/>
                <a:hlinkClick r:id="rId4"/>
              </a:rPr>
              <a:t>https://www.flickr.com/photos/nrcgov/7741187290</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330093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Follow this action checklist to implement and sustain VPP expectations for baseline</a:t>
            </a:r>
            <a:r>
              <a:rPr lang="en-US" sz="1000" kern="1200" baseline="0" dirty="0" smtClean="0">
                <a:solidFill>
                  <a:schemeClr val="tx1"/>
                </a:solidFill>
                <a:effectLst/>
                <a:latin typeface="+mn-lt"/>
                <a:ea typeface="+mn-ea"/>
                <a:cs typeface="+mn-cs"/>
              </a:rPr>
              <a:t> hazard analysis</a:t>
            </a:r>
            <a:r>
              <a:rPr lang="en-US" sz="1000" kern="1200" dirty="0" smtClean="0">
                <a:solidFill>
                  <a:schemeClr val="tx1"/>
                </a:solidFill>
                <a:effectLst/>
                <a:latin typeface="+mn-lt"/>
                <a:ea typeface="+mn-ea"/>
                <a:cs typeface="+mn-cs"/>
              </a:rPr>
              <a:t>. Each of these action checklist items will be covered in more detail.</a:t>
            </a: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2322830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Follow overarching S&amp;H regulations and local instructions. Safety professionals generally conduct baseline safety hazard analyses, but other trained personnel can participate, if needed.</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(Creative Commons). </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26286634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707886"/>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 October 31, 2020. Other requests shall be referred to: Director, Operational Safety, OUSD(P&amp;R), 4000 Defense Pentagon, 2E580, Washington, DC 20301.</a:t>
            </a:r>
          </a:p>
          <a:p>
            <a:endParaRPr lang="en-US" sz="8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Baseline Hazard Analysis</a:t>
            </a:r>
            <a:endParaRPr lang="en-US" dirty="0"/>
          </a:p>
        </p:txBody>
      </p:sp>
      <p:sp>
        <p:nvSpPr>
          <p:cNvPr id="3" name="Subtitle 2"/>
          <p:cNvSpPr>
            <a:spLocks noGrp="1"/>
          </p:cNvSpPr>
          <p:nvPr>
            <p:ph type="subTitle" idx="1"/>
          </p:nvPr>
        </p:nvSpPr>
        <p:spPr/>
        <p:txBody>
          <a:bodyPr/>
          <a:lstStyle/>
          <a:p>
            <a:r>
              <a:rPr lang="en-US" dirty="0" smtClean="0"/>
              <a:t>OSHA VPP</a:t>
            </a:r>
            <a:endParaRPr lang="en-US" dirty="0"/>
          </a:p>
        </p:txBody>
      </p:sp>
      <p:sp>
        <p:nvSpPr>
          <p:cNvPr id="4" name="Subtitle 2"/>
          <p:cNvSpPr txBox="1">
            <a:spLocks/>
          </p:cNvSpPr>
          <p:nvPr/>
        </p:nvSpPr>
        <p:spPr>
          <a:xfrm>
            <a:off x="1840360" y="4175014"/>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smtClean="0">
                <a:solidFill>
                  <a:schemeClr val="tx1">
                    <a:lumMod val="85000"/>
                    <a:lumOff val="15000"/>
                  </a:schemeClr>
                </a:solidFill>
              </a:rPr>
              <a:t>October 2020</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1327906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Work Area Identification</a:t>
            </a:r>
            <a:endParaRPr lang="en-US" dirty="0"/>
          </a:p>
        </p:txBody>
      </p:sp>
      <p:sp>
        <p:nvSpPr>
          <p:cNvPr id="3" name="Content Placeholder 2"/>
          <p:cNvSpPr>
            <a:spLocks noGrp="1"/>
          </p:cNvSpPr>
          <p:nvPr>
            <p:ph idx="1"/>
          </p:nvPr>
        </p:nvSpPr>
        <p:spPr>
          <a:xfrm>
            <a:off x="230719" y="955040"/>
            <a:ext cx="7284897" cy="5029200"/>
          </a:xfrm>
        </p:spPr>
        <p:txBody>
          <a:bodyPr>
            <a:normAutofit/>
          </a:bodyPr>
          <a:lstStyle/>
          <a:p>
            <a:r>
              <a:rPr lang="en-US" dirty="0"/>
              <a:t>Think about all the work </a:t>
            </a:r>
            <a:r>
              <a:rPr lang="en-US" dirty="0" smtClean="0"/>
              <a:t>areas with potential hazards</a:t>
            </a:r>
            <a:endParaRPr lang="en-US" dirty="0"/>
          </a:p>
          <a:p>
            <a:r>
              <a:rPr lang="en-US" dirty="0"/>
              <a:t>Develop a list of areas to </a:t>
            </a:r>
            <a:r>
              <a:rPr lang="en-US" dirty="0" smtClean="0"/>
              <a:t>assess</a:t>
            </a:r>
            <a:endParaRPr lang="en-US" dirty="0"/>
          </a:p>
          <a:p>
            <a:pPr lvl="1"/>
            <a:r>
              <a:rPr lang="en-US" dirty="0" smtClean="0"/>
              <a:t>List may </a:t>
            </a:r>
            <a:r>
              <a:rPr lang="en-US" dirty="0"/>
              <a:t>be </a:t>
            </a:r>
            <a:r>
              <a:rPr lang="en-US" dirty="0" smtClean="0"/>
              <a:t>building-, </a:t>
            </a:r>
            <a:r>
              <a:rPr lang="en-US" dirty="0"/>
              <a:t>work </a:t>
            </a:r>
            <a:r>
              <a:rPr lang="en-US" dirty="0" smtClean="0"/>
              <a:t>area-, or</a:t>
            </a:r>
            <a:br>
              <a:rPr lang="en-US" dirty="0" smtClean="0"/>
            </a:br>
            <a:r>
              <a:rPr lang="en-US" dirty="0" smtClean="0"/>
              <a:t>operation-specific</a:t>
            </a:r>
            <a:endParaRPr lang="en-US" dirty="0"/>
          </a:p>
          <a:p>
            <a:pPr lvl="1"/>
            <a:r>
              <a:rPr lang="en-US" dirty="0"/>
              <a:t>Include all </a:t>
            </a:r>
            <a:r>
              <a:rPr lang="en-US" dirty="0" smtClean="0"/>
              <a:t>work </a:t>
            </a:r>
            <a:r>
              <a:rPr lang="en-US" dirty="0"/>
              <a:t>areas </a:t>
            </a:r>
            <a:r>
              <a:rPr lang="en-US" dirty="0" smtClean="0"/>
              <a:t>needing a baseline analysis performed</a:t>
            </a:r>
            <a:endParaRPr lang="en-US" dirty="0"/>
          </a:p>
          <a:p>
            <a:r>
              <a:rPr lang="en-US" dirty="0"/>
              <a:t>Make sure the list covers </a:t>
            </a:r>
            <a:r>
              <a:rPr lang="en-US" dirty="0" smtClean="0"/>
              <a:t>any work</a:t>
            </a:r>
            <a:br>
              <a:rPr lang="en-US" dirty="0" smtClean="0"/>
            </a:br>
            <a:r>
              <a:rPr lang="en-US" dirty="0" smtClean="0"/>
              <a:t>areas where employees may</a:t>
            </a:r>
            <a:br>
              <a:rPr lang="en-US" dirty="0" smtClean="0"/>
            </a:br>
            <a:r>
              <a:rPr lang="en-US" dirty="0" smtClean="0"/>
              <a:t>perform work</a:t>
            </a:r>
            <a:endParaRPr lang="en-US" dirty="0">
              <a:effectLst/>
            </a:endParaRPr>
          </a:p>
        </p:txBody>
      </p:sp>
      <p:sp>
        <p:nvSpPr>
          <p:cNvPr id="4" name="Slide Number Placeholder 3"/>
          <p:cNvSpPr>
            <a:spLocks noGrp="1"/>
          </p:cNvSpPr>
          <p:nvPr>
            <p:ph type="sldNum" sz="quarter" idx="4"/>
          </p:nvPr>
        </p:nvSpPr>
        <p:spPr>
          <a:xfrm>
            <a:off x="230719" y="6310170"/>
            <a:ext cx="2133600" cy="365125"/>
          </a:xfrm>
        </p:spPr>
        <p:txBody>
          <a:bodyPr/>
          <a:lstStyle/>
          <a:p>
            <a:fld id="{EC6B01B9-2AD7-FF46-ADAD-E0B0ABE832D6}" type="slidenum">
              <a:rPr lang="en-US" smtClean="0"/>
              <a:pPr/>
              <a:t>10</a:t>
            </a:fld>
            <a:endParaRPr lang="en-US" dirty="0"/>
          </a:p>
        </p:txBody>
      </p:sp>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pic>
        <p:nvPicPr>
          <p:cNvPr id="7" name="Picture 6"/>
          <p:cNvPicPr>
            <a:picLocks noChangeAspect="1"/>
          </p:cNvPicPr>
          <p:nvPr/>
        </p:nvPicPr>
        <p:blipFill>
          <a:blip r:embed="rId3"/>
          <a:stretch>
            <a:fillRect/>
          </a:stretch>
        </p:blipFill>
        <p:spPr>
          <a:xfrm>
            <a:off x="7515616" y="860551"/>
            <a:ext cx="4093278" cy="5273549"/>
          </a:xfrm>
          <a:prstGeom prst="rect">
            <a:avLst/>
          </a:prstGeom>
        </p:spPr>
      </p:pic>
    </p:spTree>
    <p:extLst>
      <p:ext uri="{BB962C8B-B14F-4D97-AF65-F5344CB8AC3E}">
        <p14:creationId xmlns:p14="http://schemas.microsoft.com/office/powerpoint/2010/main" val="768176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&amp; Health Documentation Review</a:t>
            </a:r>
            <a:endParaRPr lang="en-US" dirty="0"/>
          </a:p>
        </p:txBody>
      </p:sp>
      <p:sp>
        <p:nvSpPr>
          <p:cNvPr id="3" name="Content Placeholder 2"/>
          <p:cNvSpPr>
            <a:spLocks noGrp="1"/>
          </p:cNvSpPr>
          <p:nvPr>
            <p:ph idx="1"/>
          </p:nvPr>
        </p:nvSpPr>
        <p:spPr>
          <a:xfrm>
            <a:off x="230719" y="955040"/>
            <a:ext cx="6657761" cy="5029200"/>
          </a:xfrm>
        </p:spPr>
        <p:txBody>
          <a:bodyPr/>
          <a:lstStyle/>
          <a:p>
            <a:r>
              <a:rPr lang="en-US" dirty="0" smtClean="0"/>
              <a:t>Review existing S&amp;H documents for:</a:t>
            </a:r>
          </a:p>
          <a:p>
            <a:pPr lvl="1"/>
            <a:r>
              <a:rPr lang="en-US" dirty="0" smtClean="0"/>
              <a:t>Previously identified S&amp;H hazards</a:t>
            </a:r>
          </a:p>
          <a:p>
            <a:pPr lvl="1"/>
            <a:r>
              <a:rPr lang="en-US" dirty="0" smtClean="0"/>
              <a:t>Prior accidents and mishaps</a:t>
            </a:r>
          </a:p>
          <a:p>
            <a:pPr lvl="1"/>
            <a:r>
              <a:rPr lang="en-US" dirty="0" smtClean="0"/>
              <a:t>Employee reported hazards</a:t>
            </a:r>
          </a:p>
          <a:p>
            <a:pPr lvl="1"/>
            <a:r>
              <a:rPr lang="en-US" dirty="0" smtClean="0"/>
              <a:t>Workplace trends</a:t>
            </a:r>
          </a:p>
          <a:p>
            <a:r>
              <a:rPr lang="en-US" dirty="0" smtClean="0"/>
              <a:t>Review S&amp;H standards, regulations, </a:t>
            </a:r>
            <a:br>
              <a:rPr lang="en-US" dirty="0" smtClean="0"/>
            </a:br>
            <a:r>
              <a:rPr lang="en-US" dirty="0" smtClean="0"/>
              <a:t>and applicable codes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317" y="833741"/>
            <a:ext cx="5245209" cy="530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447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Hazard Analysis</a:t>
            </a:r>
            <a:endParaRPr lang="en-US" dirty="0"/>
          </a:p>
        </p:txBody>
      </p:sp>
      <p:sp>
        <p:nvSpPr>
          <p:cNvPr id="3" name="Content Placeholder 2"/>
          <p:cNvSpPr>
            <a:spLocks noGrp="1"/>
          </p:cNvSpPr>
          <p:nvPr>
            <p:ph idx="1"/>
          </p:nvPr>
        </p:nvSpPr>
        <p:spPr>
          <a:xfrm>
            <a:off x="230719" y="955040"/>
            <a:ext cx="6106581" cy="5029200"/>
          </a:xfrm>
        </p:spPr>
        <p:txBody>
          <a:bodyPr/>
          <a:lstStyle/>
          <a:p>
            <a:r>
              <a:rPr lang="en-US" dirty="0" smtClean="0"/>
              <a:t>Conduct a walkthrough inspection of the area, looking for:</a:t>
            </a:r>
          </a:p>
          <a:p>
            <a:pPr lvl="1"/>
            <a:r>
              <a:rPr lang="en-US" dirty="0"/>
              <a:t>Perceived or potential S&amp;H hazards</a:t>
            </a:r>
          </a:p>
          <a:p>
            <a:pPr lvl="1"/>
            <a:r>
              <a:rPr lang="en-US" dirty="0"/>
              <a:t>Non-compliance with standards,</a:t>
            </a:r>
            <a:br>
              <a:rPr lang="en-US" dirty="0"/>
            </a:br>
            <a:r>
              <a:rPr lang="en-US" dirty="0"/>
              <a:t>regulations, codes, and instructions</a:t>
            </a:r>
          </a:p>
          <a:p>
            <a:pPr lvl="1"/>
            <a:r>
              <a:rPr lang="en-US" dirty="0"/>
              <a:t>Hazards for which controls already exist to mitigate</a:t>
            </a:r>
          </a:p>
          <a:p>
            <a:pPr lvl="1"/>
            <a:r>
              <a:rPr lang="en-US" dirty="0"/>
              <a:t>Processes or procedures </a:t>
            </a:r>
            <a:r>
              <a:rPr lang="en-US" dirty="0" smtClean="0"/>
              <a:t>needing</a:t>
            </a:r>
            <a:r>
              <a:rPr lang="en-US" dirty="0"/>
              <a:t/>
            </a:r>
            <a:br>
              <a:rPr lang="en-US" dirty="0"/>
            </a:br>
            <a:r>
              <a:rPr lang="en-US" dirty="0"/>
              <a:t>follow-up assessments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pic>
        <p:nvPicPr>
          <p:cNvPr id="7" name="Picture 2" descr="https://upload.wikimedia.org/wikipedia/commons/d/d5/US_Navy_020724-N-9802B-001_A_safety_Inspection_is_conducted_in_the_main_spaces_aboard_USS_Essex_%28LHD_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253" y="1496171"/>
            <a:ext cx="5434880" cy="407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84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Hazard Analysis</a:t>
            </a:r>
            <a:endParaRPr lang="en-US" dirty="0"/>
          </a:p>
        </p:txBody>
      </p:sp>
      <p:sp>
        <p:nvSpPr>
          <p:cNvPr id="3" name="Content Placeholder 2"/>
          <p:cNvSpPr>
            <a:spLocks noGrp="1"/>
          </p:cNvSpPr>
          <p:nvPr>
            <p:ph idx="1"/>
          </p:nvPr>
        </p:nvSpPr>
        <p:spPr>
          <a:xfrm>
            <a:off x="230719" y="955040"/>
            <a:ext cx="5776854" cy="5029200"/>
          </a:xfrm>
        </p:spPr>
        <p:txBody>
          <a:bodyPr/>
          <a:lstStyle/>
          <a:p>
            <a:r>
              <a:rPr lang="en-US" dirty="0"/>
              <a:t>Perform management and employee interviews</a:t>
            </a:r>
          </a:p>
          <a:p>
            <a:pPr lvl="1"/>
            <a:r>
              <a:rPr lang="en-US" dirty="0"/>
              <a:t>Discuss job tasks, work processes, operations, and facility layout</a:t>
            </a:r>
          </a:p>
          <a:p>
            <a:pPr lvl="1"/>
            <a:r>
              <a:rPr lang="en-US" dirty="0"/>
              <a:t>Ask for opinions regarding S&amp;H hazards present in the workplace</a:t>
            </a:r>
          </a:p>
          <a:p>
            <a:r>
              <a:rPr lang="en-US" dirty="0"/>
              <a:t>Review documentation relative to tasks, processes, and operations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pic>
        <p:nvPicPr>
          <p:cNvPr id="8" name="Picture 2" descr="C:\Users\schrothl\AppData\Local\Microsoft\Windows\Temporary Internet Files\Content.IE5\AEF846BO\zwischenmenschliche-beziehungen-sympathien-abneigungen-interwie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499" y="1476878"/>
            <a:ext cx="6032501" cy="403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353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Industrial Hygiene Sampling</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sp>
        <p:nvSpPr>
          <p:cNvPr id="7" name="Content Placeholder 2"/>
          <p:cNvSpPr>
            <a:spLocks noGrp="1"/>
          </p:cNvSpPr>
          <p:nvPr>
            <p:ph idx="1"/>
          </p:nvPr>
        </p:nvSpPr>
        <p:spPr>
          <a:xfrm>
            <a:off x="230719" y="955040"/>
            <a:ext cx="4115813" cy="5029200"/>
          </a:xfrm>
        </p:spPr>
        <p:txBody>
          <a:bodyPr>
            <a:normAutofit/>
          </a:bodyPr>
          <a:lstStyle/>
          <a:p>
            <a:r>
              <a:rPr lang="en-US" dirty="0" smtClean="0"/>
              <a:t>Conduct IH sampling or surveys to discover additional information on health hazards in each work area</a:t>
            </a:r>
          </a:p>
          <a:p>
            <a:r>
              <a:rPr lang="en-US" dirty="0" smtClean="0"/>
              <a:t>Capture follow-up surveys or sampling needed to measure exposures</a:t>
            </a:r>
          </a:p>
        </p:txBody>
      </p:sp>
      <p:sp>
        <p:nvSpPr>
          <p:cNvPr id="8" name="TextBox 7"/>
          <p:cNvSpPr txBox="1"/>
          <p:nvPr/>
        </p:nvSpPr>
        <p:spPr>
          <a:xfrm>
            <a:off x="4784323" y="955040"/>
            <a:ext cx="7040247" cy="498598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spcBef>
                <a:spcPts val="600"/>
              </a:spcBef>
              <a:spcAft>
                <a:spcPts val="600"/>
              </a:spcAft>
            </a:pPr>
            <a:r>
              <a:rPr lang="en-US" sz="2800" b="1" u="sng" dirty="0"/>
              <a:t>Benefits of IH Sampling</a:t>
            </a:r>
          </a:p>
          <a:p>
            <a:pPr marL="285750" indent="-285750">
              <a:spcBef>
                <a:spcPts val="600"/>
              </a:spcBef>
              <a:spcAft>
                <a:spcPts val="600"/>
              </a:spcAft>
              <a:buFont typeface="Arial" panose="020B0604020202020204" pitchFamily="34" charset="0"/>
              <a:buChar char="•"/>
            </a:pPr>
            <a:r>
              <a:rPr lang="en-US" sz="2400" dirty="0"/>
              <a:t>Further evaluates workplace health hazard exposure</a:t>
            </a:r>
          </a:p>
          <a:p>
            <a:pPr marL="285750" indent="-285750">
              <a:spcBef>
                <a:spcPts val="600"/>
              </a:spcBef>
              <a:spcAft>
                <a:spcPts val="600"/>
              </a:spcAft>
              <a:buFont typeface="Arial" panose="020B0604020202020204" pitchFamily="34" charset="0"/>
              <a:buChar char="•"/>
            </a:pPr>
            <a:r>
              <a:rPr lang="en-US" sz="2400" dirty="0"/>
              <a:t>Determines if exposures are hazardous in comparison to regulatory guidelines</a:t>
            </a:r>
          </a:p>
          <a:p>
            <a:pPr marL="285750" indent="-285750">
              <a:spcBef>
                <a:spcPts val="600"/>
              </a:spcBef>
              <a:spcAft>
                <a:spcPts val="600"/>
              </a:spcAft>
              <a:buFont typeface="Arial" panose="020B0604020202020204" pitchFamily="34" charset="0"/>
              <a:buChar char="•"/>
            </a:pPr>
            <a:r>
              <a:rPr lang="en-US" sz="2400" dirty="0"/>
              <a:t>May include full-shift sampling, initial screenings, or grab sampling</a:t>
            </a:r>
          </a:p>
          <a:p>
            <a:pPr marL="285750" indent="-285750">
              <a:spcBef>
                <a:spcPts val="600"/>
              </a:spcBef>
              <a:spcAft>
                <a:spcPts val="600"/>
              </a:spcAft>
              <a:buFont typeface="Arial" panose="020B0604020202020204" pitchFamily="34" charset="0"/>
              <a:buChar char="•"/>
            </a:pPr>
            <a:r>
              <a:rPr lang="en-US" sz="2400" dirty="0"/>
              <a:t>Sets an initial exposure for comparison to future exposure levels</a:t>
            </a:r>
          </a:p>
          <a:p>
            <a:pPr marL="285750" indent="-285750">
              <a:spcBef>
                <a:spcPts val="600"/>
              </a:spcBef>
              <a:spcAft>
                <a:spcPts val="600"/>
              </a:spcAft>
              <a:buFont typeface="Arial" panose="020B0604020202020204" pitchFamily="34" charset="0"/>
              <a:buChar char="•"/>
            </a:pPr>
            <a:r>
              <a:rPr lang="en-US" sz="2400" dirty="0"/>
              <a:t>Identifies the need for health hazard controls or workplace changes</a:t>
            </a:r>
          </a:p>
        </p:txBody>
      </p:sp>
    </p:spTree>
    <p:extLst>
      <p:ext uri="{BB962C8B-B14F-4D97-AF65-F5344CB8AC3E}">
        <p14:creationId xmlns:p14="http://schemas.microsoft.com/office/powerpoint/2010/main" val="2208705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the Outcomes</a:t>
            </a:r>
            <a:endParaRPr lang="en-US" dirty="0"/>
          </a:p>
        </p:txBody>
      </p:sp>
      <p:sp>
        <p:nvSpPr>
          <p:cNvPr id="3" name="Content Placeholder 2"/>
          <p:cNvSpPr>
            <a:spLocks noGrp="1"/>
          </p:cNvSpPr>
          <p:nvPr>
            <p:ph idx="1"/>
          </p:nvPr>
        </p:nvSpPr>
        <p:spPr/>
        <p:txBody>
          <a:bodyPr/>
          <a:lstStyle/>
          <a:p>
            <a:r>
              <a:rPr lang="en-US" dirty="0" smtClean="0"/>
              <a:t>Use a form or database to document the baseline results:</a:t>
            </a:r>
          </a:p>
          <a:p>
            <a:pPr lvl="1"/>
            <a:r>
              <a:rPr lang="en-US" dirty="0" smtClean="0"/>
              <a:t>S&amp;H hazards identified, including where and how the hazards occur</a:t>
            </a:r>
          </a:p>
          <a:p>
            <a:pPr lvl="1"/>
            <a:r>
              <a:rPr lang="en-US" dirty="0" smtClean="0"/>
              <a:t>S&amp;H hazards requiring further evaluation</a:t>
            </a:r>
          </a:p>
          <a:p>
            <a:pPr lvl="1"/>
            <a:r>
              <a:rPr lang="en-US" dirty="0" smtClean="0"/>
              <a:t>Who conducted the baseline</a:t>
            </a:r>
          </a:p>
          <a:p>
            <a:pPr lvl="1"/>
            <a:r>
              <a:rPr lang="en-US" dirty="0" smtClean="0"/>
              <a:t>When the assessment was completed</a:t>
            </a:r>
          </a:p>
          <a:p>
            <a:pPr lvl="1"/>
            <a:r>
              <a:rPr lang="en-US" dirty="0" smtClean="0"/>
              <a:t>When recurring assessments or follow-up </a:t>
            </a:r>
            <a:br>
              <a:rPr lang="en-US" dirty="0" smtClean="0"/>
            </a:br>
            <a:r>
              <a:rPr lang="en-US" dirty="0" smtClean="0"/>
              <a:t>surveys occur</a:t>
            </a:r>
          </a:p>
          <a:p>
            <a:r>
              <a:rPr lang="en-US" dirty="0" smtClean="0"/>
              <a:t>Assign a RAC to each uncontrolled </a:t>
            </a:r>
            <a:br>
              <a:rPr lang="en-US" dirty="0" smtClean="0"/>
            </a:br>
            <a:r>
              <a:rPr lang="en-US" dirty="0" smtClean="0"/>
              <a:t>hazard and track to closure</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sp>
        <p:nvSpPr>
          <p:cNvPr id="5" name="Rectangle 4"/>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514" y="2242157"/>
            <a:ext cx="3649325" cy="3649325"/>
          </a:xfrm>
          <a:prstGeom prst="rect">
            <a:avLst/>
          </a:prstGeom>
        </p:spPr>
      </p:pic>
    </p:spTree>
    <p:extLst>
      <p:ext uri="{BB962C8B-B14F-4D97-AF65-F5344CB8AC3E}">
        <p14:creationId xmlns:p14="http://schemas.microsoft.com/office/powerpoint/2010/main" val="69372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Example – Safety Hazards Assessment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sp>
        <p:nvSpPr>
          <p:cNvPr id="8" name="Rectangle 7"/>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a:t>
            </a:r>
            <a:r>
              <a:rPr lang="en-US" sz="1000" dirty="0" smtClean="0">
                <a:solidFill>
                  <a:schemeClr val="bg1">
                    <a:lumMod val="50000"/>
                  </a:schemeClr>
                </a:solidFill>
              </a:rPr>
              <a:t>courtesy of the </a:t>
            </a:r>
            <a:r>
              <a:rPr lang="en-US" sz="1000" dirty="0">
                <a:solidFill>
                  <a:schemeClr val="bg1">
                    <a:lumMod val="50000"/>
                  </a:schemeClr>
                </a:solidFill>
              </a:rPr>
              <a:t>DoD SMCX</a:t>
            </a:r>
          </a:p>
        </p:txBody>
      </p:sp>
      <p:pic>
        <p:nvPicPr>
          <p:cNvPr id="6" name="Picture 5"/>
          <p:cNvPicPr>
            <a:picLocks noChangeAspect="1"/>
          </p:cNvPicPr>
          <p:nvPr/>
        </p:nvPicPr>
        <p:blipFill>
          <a:blip r:embed="rId3"/>
          <a:stretch>
            <a:fillRect/>
          </a:stretch>
        </p:blipFill>
        <p:spPr>
          <a:xfrm>
            <a:off x="242813" y="1352030"/>
            <a:ext cx="5757154" cy="4162267"/>
          </a:xfrm>
          <a:prstGeom prst="rect">
            <a:avLst/>
          </a:prstGeom>
        </p:spPr>
      </p:pic>
      <p:pic>
        <p:nvPicPr>
          <p:cNvPr id="7" name="Picture 6"/>
          <p:cNvPicPr>
            <a:picLocks noChangeAspect="1"/>
          </p:cNvPicPr>
          <p:nvPr/>
        </p:nvPicPr>
        <p:blipFill>
          <a:blip r:embed="rId4"/>
          <a:stretch>
            <a:fillRect/>
          </a:stretch>
        </p:blipFill>
        <p:spPr>
          <a:xfrm>
            <a:off x="6201786" y="1352030"/>
            <a:ext cx="5744188" cy="4162267"/>
          </a:xfrm>
          <a:prstGeom prst="rect">
            <a:avLst/>
          </a:prstGeom>
        </p:spPr>
      </p:pic>
    </p:spTree>
    <p:extLst>
      <p:ext uri="{BB962C8B-B14F-4D97-AF65-F5344CB8AC3E}">
        <p14:creationId xmlns:p14="http://schemas.microsoft.com/office/powerpoint/2010/main" val="1581337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Example – Health Hazards Assessment</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843054081"/>
              </p:ext>
            </p:extLst>
          </p:nvPr>
        </p:nvGraphicFramePr>
        <p:xfrm>
          <a:off x="0" y="838198"/>
          <a:ext cx="12192000" cy="5308601"/>
        </p:xfrm>
        <a:graphic>
          <a:graphicData uri="http://schemas.openxmlformats.org/drawingml/2006/table">
            <a:tbl>
              <a:tblPr firstRow="1" bandRow="1">
                <a:tableStyleId>{073A0DAA-6AF3-43AB-8588-CEC1D06C72B9}</a:tableStyleId>
              </a:tblPr>
              <a:tblGrid>
                <a:gridCol w="3746500">
                  <a:extLst>
                    <a:ext uri="{9D8B030D-6E8A-4147-A177-3AD203B41FA5}">
                      <a16:colId xmlns:a16="http://schemas.microsoft.com/office/drawing/2014/main" val="20000"/>
                    </a:ext>
                  </a:extLst>
                </a:gridCol>
                <a:gridCol w="4222750">
                  <a:extLst>
                    <a:ext uri="{9D8B030D-6E8A-4147-A177-3AD203B41FA5}">
                      <a16:colId xmlns:a16="http://schemas.microsoft.com/office/drawing/2014/main" val="20001"/>
                    </a:ext>
                  </a:extLst>
                </a:gridCol>
                <a:gridCol w="4222750">
                  <a:extLst>
                    <a:ext uri="{9D8B030D-6E8A-4147-A177-3AD203B41FA5}">
                      <a16:colId xmlns:a16="http://schemas.microsoft.com/office/drawing/2014/main" val="20002"/>
                    </a:ext>
                  </a:extLst>
                </a:gridCol>
              </a:tblGrid>
              <a:tr h="386135">
                <a:tc>
                  <a:txBody>
                    <a:bodyPr/>
                    <a:lstStyle/>
                    <a:p>
                      <a:pPr>
                        <a:lnSpc>
                          <a:spcPct val="100000"/>
                        </a:lnSpc>
                      </a:pPr>
                      <a:endParaRPr lang="en-US" b="1" dirty="0">
                        <a:solidFill>
                          <a:schemeClr val="bg1"/>
                        </a:solidFill>
                      </a:endParaRPr>
                    </a:p>
                  </a:txBody>
                  <a:tcPr anchor="ctr">
                    <a:solidFill>
                      <a:schemeClr val="tx2">
                        <a:lumMod val="75000"/>
                      </a:schemeClr>
                    </a:solidFill>
                  </a:tcPr>
                </a:tc>
                <a:tc>
                  <a:txBody>
                    <a:bodyPr/>
                    <a:lstStyle/>
                    <a:p>
                      <a:pPr algn="ctr">
                        <a:lnSpc>
                          <a:spcPct val="100000"/>
                        </a:lnSpc>
                      </a:pPr>
                      <a:r>
                        <a:rPr lang="en-US" sz="1400" b="1" dirty="0" smtClean="0">
                          <a:solidFill>
                            <a:schemeClr val="bg1"/>
                          </a:solidFill>
                        </a:rPr>
                        <a:t>1</a:t>
                      </a:r>
                      <a:endParaRPr lang="en-US" sz="1400" b="1" dirty="0">
                        <a:solidFill>
                          <a:schemeClr val="bg1"/>
                        </a:solidFill>
                      </a:endParaRPr>
                    </a:p>
                  </a:txBody>
                  <a:tcPr anchor="ctr">
                    <a:solidFill>
                      <a:schemeClr val="tx2">
                        <a:lumMod val="75000"/>
                      </a:schemeClr>
                    </a:solidFill>
                  </a:tcPr>
                </a:tc>
                <a:tc>
                  <a:txBody>
                    <a:bodyPr/>
                    <a:lstStyle/>
                    <a:p>
                      <a:pPr algn="ctr">
                        <a:lnSpc>
                          <a:spcPct val="100000"/>
                        </a:lnSpc>
                      </a:pPr>
                      <a:r>
                        <a:rPr lang="en-US" sz="1400" b="1" dirty="0" smtClean="0">
                          <a:solidFill>
                            <a:schemeClr val="bg1"/>
                          </a:solidFill>
                        </a:rPr>
                        <a:t>2</a:t>
                      </a:r>
                      <a:endParaRPr lang="en-US" sz="1400" b="1" dirty="0">
                        <a:solidFill>
                          <a:schemeClr val="bg1"/>
                        </a:solidFill>
                      </a:endParaRPr>
                    </a:p>
                  </a:txBody>
                  <a:tcPr anchor="ctr">
                    <a:solidFill>
                      <a:schemeClr val="tx2">
                        <a:lumMod val="75000"/>
                      </a:schemeClr>
                    </a:solidFill>
                  </a:tcPr>
                </a:tc>
                <a:extLst>
                  <a:ext uri="{0D108BD9-81ED-4DB2-BD59-A6C34878D82A}">
                    <a16:rowId xmlns:a16="http://schemas.microsoft.com/office/drawing/2014/main" val="10000"/>
                  </a:ext>
                </a:extLst>
              </a:tr>
              <a:tr h="346636">
                <a:tc>
                  <a:txBody>
                    <a:bodyPr/>
                    <a:lstStyle/>
                    <a:p>
                      <a:pPr>
                        <a:lnSpc>
                          <a:spcPct val="100000"/>
                        </a:lnSpc>
                      </a:pPr>
                      <a:r>
                        <a:rPr lang="en-US" sz="1200" b="1" dirty="0" smtClean="0">
                          <a:solidFill>
                            <a:schemeClr val="bg1"/>
                          </a:solidFill>
                        </a:rPr>
                        <a:t>Location</a:t>
                      </a:r>
                      <a:endParaRPr lang="en-US" sz="1200" b="1" dirty="0">
                        <a:solidFill>
                          <a:schemeClr val="bg1"/>
                        </a:solidFill>
                      </a:endParaRPr>
                    </a:p>
                  </a:txBody>
                  <a:tcPr anchor="ctr">
                    <a:solidFill>
                      <a:schemeClr val="tx2">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Building 2715</a:t>
                      </a:r>
                      <a:endParaRPr lang="en-US" sz="2800" dirty="0" smtClean="0">
                        <a:effectLst/>
                        <a:latin typeface="Calibri"/>
                        <a:ea typeface="Calibri"/>
                        <a:cs typeface="Times New Roman"/>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Site-wide</a:t>
                      </a:r>
                      <a:endParaRPr lang="en-US" sz="2800" dirty="0" smtClean="0">
                        <a:effectLst/>
                        <a:latin typeface="Calibri"/>
                        <a:ea typeface="Calibri"/>
                        <a:cs typeface="Times New Roman"/>
                      </a:endParaRPr>
                    </a:p>
                  </a:txBody>
                  <a:tcPr anchor="ctr"/>
                </a:tc>
                <a:extLst>
                  <a:ext uri="{0D108BD9-81ED-4DB2-BD59-A6C34878D82A}">
                    <a16:rowId xmlns:a16="http://schemas.microsoft.com/office/drawing/2014/main" val="10001"/>
                  </a:ext>
                </a:extLst>
              </a:tr>
              <a:tr h="346636">
                <a:tc>
                  <a:txBody>
                    <a:bodyPr/>
                    <a:lstStyle/>
                    <a:p>
                      <a:pPr>
                        <a:lnSpc>
                          <a:spcPct val="100000"/>
                        </a:lnSpc>
                      </a:pPr>
                      <a:r>
                        <a:rPr lang="en-US" sz="1200" b="1" dirty="0" smtClean="0">
                          <a:solidFill>
                            <a:schemeClr val="bg1"/>
                          </a:solidFill>
                        </a:rPr>
                        <a:t>Hazard Description</a:t>
                      </a:r>
                      <a:endParaRPr lang="en-US" sz="1200" b="1" dirty="0">
                        <a:solidFill>
                          <a:schemeClr val="bg1"/>
                        </a:solidFill>
                      </a:endParaRPr>
                    </a:p>
                  </a:txBody>
                  <a:tcPr anchor="ctr">
                    <a:solidFill>
                      <a:schemeClr val="tx2">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Toluene &amp; Other VOCs</a:t>
                      </a:r>
                      <a:endParaRPr lang="en-US" sz="2800" dirty="0" smtClean="0">
                        <a:effectLst/>
                        <a:latin typeface="Calibri"/>
                        <a:ea typeface="Calibri"/>
                        <a:cs typeface="Times New Roman"/>
                      </a:endParaRPr>
                    </a:p>
                  </a:txBody>
                  <a:tcPr anchor="ctr"/>
                </a:tc>
                <a:tc>
                  <a:txBody>
                    <a:bodyPr/>
                    <a:lstStyle/>
                    <a:p>
                      <a:pPr>
                        <a:lnSpc>
                          <a:spcPct val="100000"/>
                        </a:lnSpc>
                      </a:pPr>
                      <a:r>
                        <a:rPr lang="en-US" sz="1200" dirty="0" smtClean="0">
                          <a:effectLst/>
                        </a:rPr>
                        <a:t>Asbestos </a:t>
                      </a:r>
                      <a:endParaRPr lang="en-US" sz="1200" dirty="0"/>
                    </a:p>
                  </a:txBody>
                  <a:tcPr anchor="ctr"/>
                </a:tc>
                <a:extLst>
                  <a:ext uri="{0D108BD9-81ED-4DB2-BD59-A6C34878D82A}">
                    <a16:rowId xmlns:a16="http://schemas.microsoft.com/office/drawing/2014/main" val="10002"/>
                  </a:ext>
                </a:extLst>
              </a:tr>
              <a:tr h="475864">
                <a:tc>
                  <a:txBody>
                    <a:bodyPr/>
                    <a:lstStyle/>
                    <a:p>
                      <a:pPr>
                        <a:lnSpc>
                          <a:spcPct val="100000"/>
                        </a:lnSpc>
                      </a:pPr>
                      <a:r>
                        <a:rPr lang="en-US" sz="1200" b="1" dirty="0" smtClean="0">
                          <a:solidFill>
                            <a:schemeClr val="bg1"/>
                          </a:solidFill>
                        </a:rPr>
                        <a:t>Activity or Work Process</a:t>
                      </a:r>
                      <a:endParaRPr lang="en-US" sz="1200" b="1" dirty="0">
                        <a:solidFill>
                          <a:schemeClr val="bg1"/>
                        </a:solidFill>
                      </a:endParaRPr>
                    </a:p>
                  </a:txBody>
                  <a:tcPr anchor="ctr">
                    <a:solidFill>
                      <a:schemeClr val="tx2">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Application of lacquer products</a:t>
                      </a:r>
                      <a:endParaRPr lang="en-US" sz="2800" dirty="0" smtClean="0">
                        <a:effectLst/>
                        <a:latin typeface="Calibri"/>
                        <a:ea typeface="Calibri"/>
                        <a:cs typeface="Times New Roman"/>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Removing and replacing asbestos floor tiles</a:t>
                      </a:r>
                      <a:endParaRPr lang="en-US" sz="2800" dirty="0" smtClean="0">
                        <a:effectLst/>
                        <a:latin typeface="Calibri"/>
                        <a:ea typeface="Calibri"/>
                        <a:cs typeface="Times New Roman"/>
                      </a:endParaRPr>
                    </a:p>
                  </a:txBody>
                  <a:tcPr anchor="ctr"/>
                </a:tc>
                <a:extLst>
                  <a:ext uri="{0D108BD9-81ED-4DB2-BD59-A6C34878D82A}">
                    <a16:rowId xmlns:a16="http://schemas.microsoft.com/office/drawing/2014/main" val="10003"/>
                  </a:ext>
                </a:extLst>
              </a:tr>
              <a:tr h="666211">
                <a:tc>
                  <a:txBody>
                    <a:bodyPr/>
                    <a:lstStyle/>
                    <a:p>
                      <a:pPr>
                        <a:lnSpc>
                          <a:spcPct val="100000"/>
                        </a:lnSpc>
                      </a:pPr>
                      <a:r>
                        <a:rPr lang="en-US" sz="1200" b="1" dirty="0" smtClean="0">
                          <a:solidFill>
                            <a:schemeClr val="bg1"/>
                          </a:solidFill>
                        </a:rPr>
                        <a:t>Hazard</a:t>
                      </a:r>
                      <a:r>
                        <a:rPr lang="en-US" sz="1200" b="1" baseline="0" dirty="0" smtClean="0">
                          <a:solidFill>
                            <a:schemeClr val="bg1"/>
                          </a:solidFill>
                        </a:rPr>
                        <a:t> Evaluation</a:t>
                      </a:r>
                      <a:endParaRPr lang="en-US" sz="1200" b="1" dirty="0">
                        <a:solidFill>
                          <a:schemeClr val="bg1"/>
                        </a:solidFill>
                      </a:endParaRPr>
                    </a:p>
                  </a:txBody>
                  <a:tcPr anchor="ctr">
                    <a:solidFill>
                      <a:schemeClr val="tx2">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Monitoring conducted for use in the Building 2715 paint booth with mixed results</a:t>
                      </a:r>
                      <a:endParaRPr lang="en-US" sz="2800" dirty="0" smtClean="0">
                        <a:effectLst/>
                        <a:latin typeface="Calibri"/>
                        <a:ea typeface="Calibri"/>
                        <a:cs typeface="Times New Roman"/>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Exposure resulting from work with tiles and leveling compounds</a:t>
                      </a:r>
                      <a:endParaRPr lang="en-US" sz="2800" dirty="0" smtClean="0">
                        <a:effectLst/>
                        <a:latin typeface="Calibri"/>
                        <a:ea typeface="Calibri"/>
                        <a:cs typeface="Times New Roman"/>
                      </a:endParaRPr>
                    </a:p>
                  </a:txBody>
                  <a:tcPr anchor="ctr"/>
                </a:tc>
                <a:extLst>
                  <a:ext uri="{0D108BD9-81ED-4DB2-BD59-A6C34878D82A}">
                    <a16:rowId xmlns:a16="http://schemas.microsoft.com/office/drawing/2014/main" val="10004"/>
                  </a:ext>
                </a:extLst>
              </a:tr>
              <a:tr h="289601">
                <a:tc>
                  <a:txBody>
                    <a:bodyPr/>
                    <a:lstStyle/>
                    <a:p>
                      <a:pPr>
                        <a:lnSpc>
                          <a:spcPct val="100000"/>
                        </a:lnSpc>
                      </a:pPr>
                      <a:r>
                        <a:rPr lang="en-US" sz="1200" b="1" dirty="0" smtClean="0">
                          <a:solidFill>
                            <a:schemeClr val="bg1"/>
                          </a:solidFill>
                        </a:rPr>
                        <a:t>Exposure Rating (0–4)</a:t>
                      </a:r>
                      <a:endParaRPr lang="en-US" sz="1200" b="1" dirty="0">
                        <a:solidFill>
                          <a:schemeClr val="bg1"/>
                        </a:solidFill>
                      </a:endParaRPr>
                    </a:p>
                  </a:txBody>
                  <a:tcPr anchor="ctr">
                    <a:solidFill>
                      <a:schemeClr val="tx2">
                        <a:lumMod val="75000"/>
                      </a:schemeClr>
                    </a:solidFill>
                  </a:tcPr>
                </a:tc>
                <a:tc>
                  <a:txBody>
                    <a:bodyPr/>
                    <a:lstStyle/>
                    <a:p>
                      <a:pPr>
                        <a:lnSpc>
                          <a:spcPct val="100000"/>
                        </a:lnSpc>
                      </a:pPr>
                      <a:r>
                        <a:rPr lang="en-US" sz="1200" dirty="0" smtClean="0"/>
                        <a:t>2</a:t>
                      </a:r>
                      <a:endParaRPr lang="en-US" sz="1200" dirty="0"/>
                    </a:p>
                  </a:txBody>
                  <a:tcPr anchor="ctr"/>
                </a:tc>
                <a:tc>
                  <a:txBody>
                    <a:bodyPr/>
                    <a:lstStyle/>
                    <a:p>
                      <a:pPr>
                        <a:lnSpc>
                          <a:spcPct val="100000"/>
                        </a:lnSpc>
                      </a:pPr>
                      <a:r>
                        <a:rPr lang="en-US" sz="1200" dirty="0" smtClean="0"/>
                        <a:t>2</a:t>
                      </a:r>
                      <a:endParaRPr lang="en-US" sz="1200" dirty="0"/>
                    </a:p>
                  </a:txBody>
                  <a:tcPr anchor="ctr"/>
                </a:tc>
                <a:extLst>
                  <a:ext uri="{0D108BD9-81ED-4DB2-BD59-A6C34878D82A}">
                    <a16:rowId xmlns:a16="http://schemas.microsoft.com/office/drawing/2014/main" val="10005"/>
                  </a:ext>
                </a:extLst>
              </a:tr>
              <a:tr h="289601">
                <a:tc>
                  <a:txBody>
                    <a:bodyPr/>
                    <a:lstStyle/>
                    <a:p>
                      <a:pPr>
                        <a:lnSpc>
                          <a:spcPct val="100000"/>
                        </a:lnSpc>
                      </a:pPr>
                      <a:r>
                        <a:rPr lang="en-US" sz="1200" b="1" dirty="0" smtClean="0">
                          <a:solidFill>
                            <a:schemeClr val="bg1"/>
                          </a:solidFill>
                        </a:rPr>
                        <a:t>Health Effect Rating (0–4)</a:t>
                      </a:r>
                      <a:endParaRPr lang="en-US" sz="1200" b="1" dirty="0">
                        <a:solidFill>
                          <a:schemeClr val="bg1"/>
                        </a:solidFill>
                      </a:endParaRPr>
                    </a:p>
                  </a:txBody>
                  <a:tcPr anchor="ctr">
                    <a:solidFill>
                      <a:schemeClr val="tx2">
                        <a:lumMod val="75000"/>
                      </a:schemeClr>
                    </a:solidFill>
                  </a:tcPr>
                </a:tc>
                <a:tc>
                  <a:txBody>
                    <a:bodyPr/>
                    <a:lstStyle/>
                    <a:p>
                      <a:pPr>
                        <a:lnSpc>
                          <a:spcPct val="100000"/>
                        </a:lnSpc>
                      </a:pPr>
                      <a:r>
                        <a:rPr lang="en-US" sz="1200" dirty="0" smtClean="0"/>
                        <a:t>3</a:t>
                      </a:r>
                      <a:endParaRPr lang="en-US" sz="1200" dirty="0"/>
                    </a:p>
                  </a:txBody>
                  <a:tcPr anchor="ctr"/>
                </a:tc>
                <a:tc>
                  <a:txBody>
                    <a:bodyPr/>
                    <a:lstStyle/>
                    <a:p>
                      <a:pPr>
                        <a:lnSpc>
                          <a:spcPct val="100000"/>
                        </a:lnSpc>
                      </a:pPr>
                      <a:r>
                        <a:rPr lang="en-US" sz="1200" dirty="0" smtClean="0"/>
                        <a:t>4</a:t>
                      </a:r>
                      <a:endParaRPr lang="en-US" sz="1200" dirty="0"/>
                    </a:p>
                  </a:txBody>
                  <a:tcPr anchor="ctr"/>
                </a:tc>
                <a:extLst>
                  <a:ext uri="{0D108BD9-81ED-4DB2-BD59-A6C34878D82A}">
                    <a16:rowId xmlns:a16="http://schemas.microsoft.com/office/drawing/2014/main" val="10006"/>
                  </a:ext>
                </a:extLst>
              </a:tr>
              <a:tr h="475864">
                <a:tc>
                  <a:txBody>
                    <a:bodyPr/>
                    <a:lstStyle/>
                    <a:p>
                      <a:pPr>
                        <a:lnSpc>
                          <a:spcPct val="100000"/>
                        </a:lnSpc>
                      </a:pPr>
                      <a:r>
                        <a:rPr lang="en-US" sz="1200" b="1" dirty="0" smtClean="0">
                          <a:solidFill>
                            <a:schemeClr val="bg1"/>
                          </a:solidFill>
                        </a:rPr>
                        <a:t>Qualitative Exposure Assessment</a:t>
                      </a:r>
                      <a:r>
                        <a:rPr lang="en-US" sz="1200" b="1" baseline="0" dirty="0" smtClean="0">
                          <a:solidFill>
                            <a:schemeClr val="bg1"/>
                          </a:solidFill>
                        </a:rPr>
                        <a:t> Rating (0</a:t>
                      </a:r>
                      <a:r>
                        <a:rPr lang="en-US" sz="1200" b="1" dirty="0" smtClean="0">
                          <a:solidFill>
                            <a:schemeClr val="bg1"/>
                          </a:solidFill>
                        </a:rPr>
                        <a:t>–</a:t>
                      </a:r>
                      <a:r>
                        <a:rPr lang="en-US" sz="1200" b="1" baseline="0" dirty="0" smtClean="0">
                          <a:solidFill>
                            <a:schemeClr val="bg1"/>
                          </a:solidFill>
                        </a:rPr>
                        <a:t>16)</a:t>
                      </a:r>
                      <a:endParaRPr lang="en-US" sz="1200" b="1" dirty="0">
                        <a:solidFill>
                          <a:schemeClr val="bg1"/>
                        </a:solidFill>
                      </a:endParaRPr>
                    </a:p>
                  </a:txBody>
                  <a:tcPr anchor="ctr">
                    <a:solidFill>
                      <a:schemeClr val="tx2">
                        <a:lumMod val="75000"/>
                      </a:schemeClr>
                    </a:solidFill>
                  </a:tcPr>
                </a:tc>
                <a:tc>
                  <a:txBody>
                    <a:bodyPr/>
                    <a:lstStyle/>
                    <a:p>
                      <a:pPr>
                        <a:lnSpc>
                          <a:spcPct val="100000"/>
                        </a:lnSpc>
                      </a:pPr>
                      <a:r>
                        <a:rPr lang="en-US" sz="1200" dirty="0" smtClean="0"/>
                        <a:t>6</a:t>
                      </a:r>
                      <a:endParaRPr lang="en-US" sz="1200" dirty="0"/>
                    </a:p>
                  </a:txBody>
                  <a:tcPr anchor="ctr"/>
                </a:tc>
                <a:tc>
                  <a:txBody>
                    <a:bodyPr/>
                    <a:lstStyle/>
                    <a:p>
                      <a:pPr>
                        <a:lnSpc>
                          <a:spcPct val="100000"/>
                        </a:lnSpc>
                      </a:pPr>
                      <a:r>
                        <a:rPr lang="en-US" sz="1200" dirty="0" smtClean="0"/>
                        <a:t>8</a:t>
                      </a:r>
                      <a:endParaRPr lang="en-US" sz="1200" dirty="0"/>
                    </a:p>
                  </a:txBody>
                  <a:tcPr anchor="ctr"/>
                </a:tc>
                <a:extLst>
                  <a:ext uri="{0D108BD9-81ED-4DB2-BD59-A6C34878D82A}">
                    <a16:rowId xmlns:a16="http://schemas.microsoft.com/office/drawing/2014/main" val="10007"/>
                  </a:ext>
                </a:extLst>
              </a:tr>
              <a:tr h="289601">
                <a:tc>
                  <a:txBody>
                    <a:bodyPr/>
                    <a:lstStyle/>
                    <a:p>
                      <a:pPr>
                        <a:lnSpc>
                          <a:spcPct val="100000"/>
                        </a:lnSpc>
                      </a:pPr>
                      <a:r>
                        <a:rPr lang="en-US" sz="1200" b="1" dirty="0" smtClean="0">
                          <a:solidFill>
                            <a:schemeClr val="bg1"/>
                          </a:solidFill>
                        </a:rPr>
                        <a:t>Frequency of Contact</a:t>
                      </a:r>
                      <a:endParaRPr lang="en-US" sz="1200" b="1" dirty="0">
                        <a:solidFill>
                          <a:schemeClr val="bg1"/>
                        </a:solidFill>
                      </a:endParaRPr>
                    </a:p>
                  </a:txBody>
                  <a:tcPr anchor="ctr">
                    <a:solidFill>
                      <a:schemeClr val="tx2">
                        <a:lumMod val="75000"/>
                      </a:schemeClr>
                    </a:solidFill>
                  </a:tcPr>
                </a:tc>
                <a:tc>
                  <a:txBody>
                    <a:bodyPr/>
                    <a:lstStyle/>
                    <a:p>
                      <a:pPr>
                        <a:lnSpc>
                          <a:spcPct val="100000"/>
                        </a:lnSpc>
                      </a:pPr>
                      <a:r>
                        <a:rPr lang="en-US" sz="1200" dirty="0" smtClean="0"/>
                        <a:t>3</a:t>
                      </a:r>
                      <a:endParaRPr lang="en-US" sz="1200" dirty="0"/>
                    </a:p>
                  </a:txBody>
                  <a:tcPr anchor="ctr"/>
                </a:tc>
                <a:tc>
                  <a:txBody>
                    <a:bodyPr/>
                    <a:lstStyle/>
                    <a:p>
                      <a:pPr>
                        <a:lnSpc>
                          <a:spcPct val="100000"/>
                        </a:lnSpc>
                      </a:pPr>
                      <a:r>
                        <a:rPr lang="en-US" sz="1200" dirty="0" smtClean="0"/>
                        <a:t>1</a:t>
                      </a:r>
                      <a:endParaRPr lang="en-US" sz="1200" dirty="0"/>
                    </a:p>
                  </a:txBody>
                  <a:tcPr anchor="ctr"/>
                </a:tc>
                <a:extLst>
                  <a:ext uri="{0D108BD9-81ED-4DB2-BD59-A6C34878D82A}">
                    <a16:rowId xmlns:a16="http://schemas.microsoft.com/office/drawing/2014/main" val="10008"/>
                  </a:ext>
                </a:extLst>
              </a:tr>
              <a:tr h="729605">
                <a:tc>
                  <a:txBody>
                    <a:bodyPr/>
                    <a:lstStyle/>
                    <a:p>
                      <a:pPr>
                        <a:lnSpc>
                          <a:spcPct val="100000"/>
                        </a:lnSpc>
                      </a:pPr>
                      <a:r>
                        <a:rPr lang="en-US" sz="1200" b="1" dirty="0" smtClean="0">
                          <a:solidFill>
                            <a:schemeClr val="bg1"/>
                          </a:solidFill>
                        </a:rPr>
                        <a:t>Hazard</a:t>
                      </a:r>
                      <a:r>
                        <a:rPr lang="en-US" sz="1200" b="1" baseline="0" dirty="0" smtClean="0">
                          <a:solidFill>
                            <a:schemeClr val="bg1"/>
                          </a:solidFill>
                        </a:rPr>
                        <a:t> Controls in Place</a:t>
                      </a:r>
                      <a:endParaRPr lang="en-US" sz="1200" b="1" dirty="0">
                        <a:solidFill>
                          <a:schemeClr val="bg1"/>
                        </a:solidFill>
                      </a:endParaRPr>
                    </a:p>
                  </a:txBody>
                  <a:tcPr anchor="ctr">
                    <a:solidFill>
                      <a:schemeClr val="tx2">
                        <a:lumMod val="75000"/>
                      </a:schemeClr>
                    </a:solidFill>
                  </a:tcPr>
                </a:tc>
                <a:tc>
                  <a:txBody>
                    <a:bodyPr/>
                    <a:lstStyle/>
                    <a:p>
                      <a:pPr marL="0" marR="0">
                        <a:lnSpc>
                          <a:spcPct val="100000"/>
                        </a:lnSpc>
                        <a:spcBef>
                          <a:spcPts val="0"/>
                        </a:spcBef>
                        <a:spcAft>
                          <a:spcPts val="0"/>
                        </a:spcAft>
                      </a:pPr>
                      <a:r>
                        <a:rPr lang="en-US" sz="1200" dirty="0" smtClean="0">
                          <a:effectLst/>
                        </a:rPr>
                        <a:t>Paint booth</a:t>
                      </a:r>
                      <a:endParaRPr lang="en-US" sz="2800" dirty="0" smtClean="0">
                        <a:effectLst/>
                        <a:latin typeface="Calibri"/>
                        <a:ea typeface="Calibri"/>
                        <a:cs typeface="Times New Roman"/>
                      </a:endParaRPr>
                    </a:p>
                    <a:p>
                      <a:pPr marL="0" marR="0">
                        <a:lnSpc>
                          <a:spcPct val="100000"/>
                        </a:lnSpc>
                        <a:spcBef>
                          <a:spcPts val="0"/>
                        </a:spcBef>
                        <a:spcAft>
                          <a:spcPts val="0"/>
                        </a:spcAft>
                      </a:pPr>
                      <a:r>
                        <a:rPr lang="en-US" sz="1200" dirty="0" smtClean="0">
                          <a:effectLst/>
                        </a:rPr>
                        <a:t>Stay upwind from paint stream when spraying</a:t>
                      </a:r>
                      <a:endParaRPr lang="en-US" sz="2800" dirty="0" smtClean="0">
                        <a:effectLst/>
                        <a:latin typeface="Calibri"/>
                        <a:ea typeface="Calibri"/>
                        <a:cs typeface="Times New Roman"/>
                      </a:endParaRPr>
                    </a:p>
                    <a:p>
                      <a:pPr marL="0" marR="0">
                        <a:lnSpc>
                          <a:spcPct val="100000"/>
                        </a:lnSpc>
                        <a:spcBef>
                          <a:spcPts val="0"/>
                        </a:spcBef>
                        <a:spcAft>
                          <a:spcPts val="0"/>
                        </a:spcAft>
                      </a:pPr>
                      <a:r>
                        <a:rPr lang="en-US" sz="1200" dirty="0" smtClean="0">
                          <a:effectLst/>
                        </a:rPr>
                        <a:t>Respirators, chemical resistant gloves</a:t>
                      </a:r>
                      <a:endParaRPr lang="en-US" sz="2800" dirty="0" smtClean="0">
                        <a:effectLst/>
                        <a:latin typeface="Calibri"/>
                        <a:ea typeface="Calibri"/>
                        <a:cs typeface="Times New Roman"/>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See OI 321</a:t>
                      </a:r>
                      <a:endParaRPr lang="en-US" sz="2800" dirty="0" smtClean="0">
                        <a:effectLst/>
                        <a:latin typeface="Calibri"/>
                        <a:ea typeface="Calibri"/>
                        <a:cs typeface="Times New Roman"/>
                      </a:endParaRPr>
                    </a:p>
                  </a:txBody>
                  <a:tcPr anchor="ctr"/>
                </a:tc>
                <a:extLst>
                  <a:ext uri="{0D108BD9-81ED-4DB2-BD59-A6C34878D82A}">
                    <a16:rowId xmlns:a16="http://schemas.microsoft.com/office/drawing/2014/main" val="10009"/>
                  </a:ext>
                </a:extLst>
              </a:tr>
              <a:tr h="346636">
                <a:tc>
                  <a:txBody>
                    <a:bodyPr/>
                    <a:lstStyle/>
                    <a:p>
                      <a:pPr>
                        <a:lnSpc>
                          <a:spcPct val="100000"/>
                        </a:lnSpc>
                      </a:pPr>
                      <a:r>
                        <a:rPr lang="en-US" sz="1200" b="1" dirty="0" smtClean="0">
                          <a:solidFill>
                            <a:schemeClr val="bg1"/>
                          </a:solidFill>
                        </a:rPr>
                        <a:t>Priority Rating</a:t>
                      </a:r>
                      <a:endParaRPr lang="en-US" sz="1200" b="1" dirty="0">
                        <a:solidFill>
                          <a:schemeClr val="bg1"/>
                        </a:solidFill>
                      </a:endParaRPr>
                    </a:p>
                  </a:txBody>
                  <a:tcPr anchor="ctr">
                    <a:solidFill>
                      <a:schemeClr val="tx2">
                        <a:lumMod val="75000"/>
                      </a:schemeClr>
                    </a:solidFill>
                  </a:tcPr>
                </a:tc>
                <a:tc>
                  <a:txBody>
                    <a:bodyPr/>
                    <a:lstStyle/>
                    <a:p>
                      <a:pPr>
                        <a:lnSpc>
                          <a:spcPct val="100000"/>
                        </a:lnSpc>
                      </a:pPr>
                      <a:r>
                        <a:rPr lang="en-US" sz="1200" dirty="0" smtClean="0"/>
                        <a:t>Low</a:t>
                      </a:r>
                      <a:endParaRPr lang="en-US" sz="1200" dirty="0"/>
                    </a:p>
                  </a:txBody>
                  <a:tcPr anchor="ctr"/>
                </a:tc>
                <a:tc>
                  <a:txBody>
                    <a:bodyPr/>
                    <a:lstStyle/>
                    <a:p>
                      <a:pPr>
                        <a:lnSpc>
                          <a:spcPct val="100000"/>
                        </a:lnSpc>
                      </a:pPr>
                      <a:r>
                        <a:rPr lang="en-US" sz="1200" dirty="0" smtClean="0"/>
                        <a:t>Medium</a:t>
                      </a:r>
                      <a:endParaRPr lang="en-US" sz="1200" dirty="0"/>
                    </a:p>
                  </a:txBody>
                  <a:tcPr anchor="ctr"/>
                </a:tc>
                <a:extLst>
                  <a:ext uri="{0D108BD9-81ED-4DB2-BD59-A6C34878D82A}">
                    <a16:rowId xmlns:a16="http://schemas.microsoft.com/office/drawing/2014/main" val="10010"/>
                  </a:ext>
                </a:extLst>
              </a:tr>
              <a:tr h="666211">
                <a:tc>
                  <a:txBody>
                    <a:bodyPr/>
                    <a:lstStyle/>
                    <a:p>
                      <a:pPr>
                        <a:lnSpc>
                          <a:spcPct val="100000"/>
                        </a:lnSpc>
                      </a:pPr>
                      <a:r>
                        <a:rPr lang="en-US" sz="1200" b="1" dirty="0" smtClean="0">
                          <a:solidFill>
                            <a:schemeClr val="bg1"/>
                          </a:solidFill>
                        </a:rPr>
                        <a:t>Evaluation Needs</a:t>
                      </a:r>
                      <a:endParaRPr lang="en-US" sz="1200" b="1" dirty="0">
                        <a:solidFill>
                          <a:schemeClr val="bg1"/>
                        </a:solidFill>
                      </a:endParaRPr>
                    </a:p>
                  </a:txBody>
                  <a:tcPr anchor="ctr">
                    <a:solidFill>
                      <a:schemeClr val="tx2">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If lacquer-based products are used for &gt;3 hours in one shift, contact IH for monitoring</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Determine during planning if removal of asbestos-containing floor tiles requires monitoring</a:t>
                      </a:r>
                    </a:p>
                  </a:txBody>
                  <a:tcPr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27004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653" y="3235096"/>
            <a:ext cx="4031684" cy="244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pPr lvl="0"/>
            <a:r>
              <a:rPr lang="en-US" dirty="0" smtClean="0"/>
              <a:t>Communication</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r>
              <a:rPr lang="en-US" dirty="0"/>
              <a:t>Inform affected management and employees of</a:t>
            </a:r>
            <a:r>
              <a:rPr lang="en-US" dirty="0" smtClean="0"/>
              <a:t>:</a:t>
            </a:r>
            <a:endParaRPr lang="en-US" dirty="0"/>
          </a:p>
          <a:p>
            <a:pPr lvl="1"/>
            <a:r>
              <a:rPr lang="en-US" dirty="0"/>
              <a:t>Baseline assessment results</a:t>
            </a:r>
          </a:p>
          <a:p>
            <a:pPr lvl="1"/>
            <a:r>
              <a:rPr lang="en-US" dirty="0"/>
              <a:t>IH surveys and sampling results</a:t>
            </a:r>
          </a:p>
          <a:p>
            <a:pPr lvl="1"/>
            <a:r>
              <a:rPr lang="en-US" dirty="0"/>
              <a:t>Expected </a:t>
            </a:r>
            <a:r>
              <a:rPr lang="en-US" dirty="0" smtClean="0"/>
              <a:t>timeline for </a:t>
            </a:r>
            <a:r>
              <a:rPr lang="en-US" dirty="0"/>
              <a:t>recurring or follow-up assessments</a:t>
            </a:r>
          </a:p>
          <a:p>
            <a:r>
              <a:rPr lang="en-US" dirty="0"/>
              <a:t>Work with management </a:t>
            </a:r>
            <a:r>
              <a:rPr lang="en-US" dirty="0" smtClean="0"/>
              <a:t>and employees to </a:t>
            </a:r>
            <a:br>
              <a:rPr lang="en-US" dirty="0" smtClean="0"/>
            </a:br>
            <a:r>
              <a:rPr lang="en-US" dirty="0" smtClean="0"/>
              <a:t>select </a:t>
            </a:r>
            <a:r>
              <a:rPr lang="en-US" dirty="0"/>
              <a:t>hazard controls, when needed</a:t>
            </a:r>
          </a:p>
          <a:p>
            <a:r>
              <a:rPr lang="en-US" dirty="0"/>
              <a:t>Provide documented </a:t>
            </a:r>
            <a:r>
              <a:rPr lang="en-US" dirty="0" smtClean="0"/>
              <a:t>assessment results</a:t>
            </a:r>
            <a:br>
              <a:rPr lang="en-US" dirty="0" smtClean="0"/>
            </a:br>
            <a:r>
              <a:rPr lang="en-US" dirty="0" smtClean="0"/>
              <a:t>in </a:t>
            </a:r>
            <a:r>
              <a:rPr lang="en-US" dirty="0"/>
              <a:t>a </a:t>
            </a:r>
            <a:r>
              <a:rPr lang="en-US" dirty="0" smtClean="0"/>
              <a:t>readily available location</a:t>
            </a:r>
            <a:endParaRPr lang="en-US" dirty="0"/>
          </a:p>
        </p:txBody>
      </p:sp>
      <p:sp>
        <p:nvSpPr>
          <p:cNvPr id="4" name="Slide Number Placeholder 3"/>
          <p:cNvSpPr>
            <a:spLocks noGrp="1"/>
          </p:cNvSpPr>
          <p:nvPr>
            <p:ph type="sldNum" sz="quarter" idx="4"/>
          </p:nvPr>
        </p:nvSpPr>
        <p:spPr>
          <a:xfrm>
            <a:off x="230719" y="6310171"/>
            <a:ext cx="2133600" cy="365125"/>
          </a:xfrm>
        </p:spPr>
        <p:txBody>
          <a:bodyPr/>
          <a:lstStyle/>
          <a:p>
            <a:fld id="{EC6B01B9-2AD7-FF46-ADAD-E0B0ABE832D6}" type="slidenum">
              <a:rPr lang="en-US" smtClean="0"/>
              <a:pPr/>
              <a:t>18</a:t>
            </a:fld>
            <a:endParaRPr lang="en-US" dirty="0"/>
          </a:p>
        </p:txBody>
      </p:sp>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1760417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Training</a:t>
            </a:r>
            <a:endParaRPr lang="en-US" dirty="0"/>
          </a:p>
        </p:txBody>
      </p:sp>
      <p:sp>
        <p:nvSpPr>
          <p:cNvPr id="3" name="Content Placeholder 2"/>
          <p:cNvSpPr>
            <a:spLocks noGrp="1"/>
          </p:cNvSpPr>
          <p:nvPr>
            <p:ph idx="1"/>
          </p:nvPr>
        </p:nvSpPr>
        <p:spPr>
          <a:xfrm>
            <a:off x="230719" y="955040"/>
            <a:ext cx="7567081" cy="5029200"/>
          </a:xfrm>
        </p:spPr>
        <p:txBody>
          <a:bodyPr>
            <a:normAutofit/>
          </a:bodyPr>
          <a:lstStyle/>
          <a:p>
            <a:r>
              <a:rPr lang="en-US" dirty="0"/>
              <a:t>Train management </a:t>
            </a:r>
            <a:r>
              <a:rPr lang="en-US" dirty="0" smtClean="0"/>
              <a:t>to </a:t>
            </a:r>
            <a:r>
              <a:rPr lang="en-US" dirty="0"/>
              <a:t>notify key personnel when </a:t>
            </a:r>
            <a:r>
              <a:rPr lang="en-US" dirty="0" smtClean="0"/>
              <a:t>workplace changes occur</a:t>
            </a:r>
            <a:endParaRPr lang="en-US" dirty="0"/>
          </a:p>
          <a:p>
            <a:r>
              <a:rPr lang="en-US" dirty="0"/>
              <a:t>Train employees on:</a:t>
            </a:r>
          </a:p>
          <a:p>
            <a:pPr lvl="1"/>
            <a:r>
              <a:rPr lang="en-US" dirty="0" smtClean="0"/>
              <a:t>Location </a:t>
            </a:r>
            <a:r>
              <a:rPr lang="en-US" dirty="0"/>
              <a:t>of documented </a:t>
            </a:r>
            <a:r>
              <a:rPr lang="en-US" dirty="0" smtClean="0"/>
              <a:t>baseline</a:t>
            </a:r>
            <a:br>
              <a:rPr lang="en-US" dirty="0" smtClean="0"/>
            </a:br>
            <a:r>
              <a:rPr lang="en-US" dirty="0" smtClean="0"/>
              <a:t>assessments</a:t>
            </a:r>
            <a:endParaRPr lang="en-US" dirty="0"/>
          </a:p>
          <a:p>
            <a:pPr lvl="1"/>
            <a:r>
              <a:rPr lang="en-US" dirty="0"/>
              <a:t>Location of IH surveys </a:t>
            </a:r>
            <a:r>
              <a:rPr lang="en-US" dirty="0" smtClean="0"/>
              <a:t>and </a:t>
            </a:r>
            <a:br>
              <a:rPr lang="en-US" dirty="0" smtClean="0"/>
            </a:br>
            <a:r>
              <a:rPr lang="en-US" dirty="0" smtClean="0"/>
              <a:t>sampling results</a:t>
            </a:r>
            <a:endParaRPr lang="en-US" dirty="0"/>
          </a:p>
          <a:p>
            <a:pPr lvl="1"/>
            <a:r>
              <a:rPr lang="en-US" dirty="0"/>
              <a:t>Who to contact </a:t>
            </a:r>
            <a:r>
              <a:rPr lang="en-US" dirty="0" smtClean="0"/>
              <a:t>with questions</a:t>
            </a:r>
            <a:endParaRPr lang="en-US" dirty="0"/>
          </a:p>
          <a:p>
            <a:pPr lvl="1"/>
            <a:r>
              <a:rPr lang="en-US" dirty="0" smtClean="0"/>
              <a:t>Hazard </a:t>
            </a:r>
            <a:r>
              <a:rPr lang="en-US" dirty="0"/>
              <a:t>reporting process</a:t>
            </a:r>
          </a:p>
        </p:txBody>
      </p:sp>
      <p:sp>
        <p:nvSpPr>
          <p:cNvPr id="4" name="Slide Number Placeholder 3"/>
          <p:cNvSpPr>
            <a:spLocks noGrp="1"/>
          </p:cNvSpPr>
          <p:nvPr>
            <p:ph type="sldNum" sz="quarter" idx="4"/>
          </p:nvPr>
        </p:nvSpPr>
        <p:spPr>
          <a:xfrm>
            <a:off x="230719" y="6310171"/>
            <a:ext cx="2133600" cy="365125"/>
          </a:xfrm>
        </p:spPr>
        <p:txBody>
          <a:bodyPr/>
          <a:lstStyle/>
          <a:p>
            <a:fld id="{EC6B01B9-2AD7-FF46-ADAD-E0B0ABE832D6}" type="slidenum">
              <a:rPr lang="en-US" smtClean="0"/>
              <a:pPr/>
              <a:t>19</a:t>
            </a:fld>
            <a:endParaRPr lang="en-US" dirty="0"/>
          </a:p>
        </p:txBody>
      </p:sp>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pic>
        <p:nvPicPr>
          <p:cNvPr id="8" name="Picture 7" descr="36 parents receive road safety training in Bangkok – AIP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619" y="1885198"/>
            <a:ext cx="5702426" cy="3801618"/>
          </a:xfrm>
          <a:prstGeom prst="rect">
            <a:avLst/>
          </a:prstGeom>
        </p:spPr>
      </p:pic>
    </p:spTree>
    <p:extLst>
      <p:ext uri="{BB962C8B-B14F-4D97-AF65-F5344CB8AC3E}">
        <p14:creationId xmlns:p14="http://schemas.microsoft.com/office/powerpoint/2010/main" val="2774534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In this presentation, you will learn to:</a:t>
            </a:r>
          </a:p>
          <a:p>
            <a:pPr lvl="1"/>
            <a:r>
              <a:rPr lang="en-US" dirty="0" smtClean="0"/>
              <a:t>Summarize the background and importance of baseline hazard analyses</a:t>
            </a:r>
          </a:p>
          <a:p>
            <a:pPr lvl="1"/>
            <a:r>
              <a:rPr lang="en-US" dirty="0" smtClean="0"/>
              <a:t>List baseline hazard analysis-related documentation</a:t>
            </a:r>
          </a:p>
          <a:p>
            <a:pPr lvl="1"/>
            <a:r>
              <a:rPr lang="en-US" dirty="0" smtClean="0"/>
              <a:t>Describe the knowledge leadership/management, key personnel, and the workforce should have regarding baseline hazard analyses</a:t>
            </a:r>
          </a:p>
          <a:p>
            <a:pPr lvl="1"/>
            <a:r>
              <a:rPr lang="en-US" dirty="0" smtClean="0"/>
              <a:t>Identify baseline hazard analysis actions to implement and sustain OSHA 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1276798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Review &amp; Updates</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r>
              <a:rPr lang="en-US" dirty="0"/>
              <a:t>Review/update each baseline </a:t>
            </a:r>
            <a:r>
              <a:rPr lang="en-US" dirty="0" smtClean="0"/>
              <a:t>hazard analysis</a:t>
            </a:r>
            <a:r>
              <a:rPr lang="en-US" dirty="0"/>
              <a:t>:</a:t>
            </a:r>
          </a:p>
          <a:p>
            <a:pPr lvl="1"/>
            <a:r>
              <a:rPr lang="en-US" dirty="0" smtClean="0"/>
              <a:t>Annually</a:t>
            </a:r>
          </a:p>
          <a:p>
            <a:pPr lvl="1"/>
            <a:r>
              <a:rPr lang="en-US" dirty="0" smtClean="0"/>
              <a:t>When </a:t>
            </a:r>
            <a:r>
              <a:rPr lang="en-US" dirty="0"/>
              <a:t>significant </a:t>
            </a:r>
            <a:r>
              <a:rPr lang="en-US" dirty="0" smtClean="0"/>
              <a:t>workplace changes occur</a:t>
            </a:r>
          </a:p>
          <a:p>
            <a:pPr lvl="1"/>
            <a:r>
              <a:rPr lang="en-US" dirty="0" smtClean="0"/>
              <a:t>If </a:t>
            </a:r>
            <a:r>
              <a:rPr lang="en-US" dirty="0"/>
              <a:t>significant injuries occur due to </a:t>
            </a:r>
            <a:r>
              <a:rPr lang="en-US" dirty="0" smtClean="0"/>
              <a:t/>
            </a:r>
            <a:br>
              <a:rPr lang="en-US" dirty="0" smtClean="0"/>
            </a:br>
            <a:r>
              <a:rPr lang="en-US" dirty="0" smtClean="0"/>
              <a:t>unidentified hazards</a:t>
            </a:r>
            <a:endParaRPr lang="en-US" dirty="0"/>
          </a:p>
          <a:p>
            <a:r>
              <a:rPr lang="en-US" dirty="0"/>
              <a:t>Document the </a:t>
            </a:r>
            <a:r>
              <a:rPr lang="en-US" dirty="0" smtClean="0"/>
              <a:t>assessment review</a:t>
            </a:r>
            <a:br>
              <a:rPr lang="en-US" dirty="0" smtClean="0"/>
            </a:br>
            <a:r>
              <a:rPr lang="en-US" dirty="0" smtClean="0"/>
              <a:t>and updates</a:t>
            </a:r>
            <a:endParaRPr lang="en-US" dirty="0"/>
          </a:p>
          <a:p>
            <a:r>
              <a:rPr lang="en-US" dirty="0"/>
              <a:t>Notify the workforce </a:t>
            </a:r>
            <a:r>
              <a:rPr lang="en-US" dirty="0" smtClean="0"/>
              <a:t>whenever changes</a:t>
            </a:r>
            <a:br>
              <a:rPr lang="en-US" dirty="0" smtClean="0"/>
            </a:br>
            <a:r>
              <a:rPr lang="en-US" dirty="0" smtClean="0"/>
              <a:t>are made</a:t>
            </a:r>
            <a:br>
              <a:rPr lang="en-US" dirty="0" smtClean="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20</a:t>
            </a:fld>
            <a:endParaRPr lang="en-US" dirty="0"/>
          </a:p>
        </p:txBody>
      </p:sp>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pic>
        <p:nvPicPr>
          <p:cNvPr id="9" name="Picture 8" descr="http://www.peertechz.com/images/review.jpg"/>
          <p:cNvPicPr/>
          <p:nvPr/>
        </p:nvPicPr>
        <p:blipFill>
          <a:blip r:embed="rId3">
            <a:extLst>
              <a:ext uri="{28A0092B-C50C-407E-A947-70E740481C1C}">
                <a14:useLocalDpi xmlns:a14="http://schemas.microsoft.com/office/drawing/2010/main" val="0"/>
              </a:ext>
            </a:extLst>
          </a:blip>
          <a:srcRect/>
          <a:stretch>
            <a:fillRect/>
          </a:stretch>
        </p:blipFill>
        <p:spPr bwMode="auto">
          <a:xfrm>
            <a:off x="7352778" y="1891429"/>
            <a:ext cx="4509370" cy="3632549"/>
          </a:xfrm>
          <a:prstGeom prst="rect">
            <a:avLst/>
          </a:prstGeom>
          <a:noFill/>
          <a:ln>
            <a:noFill/>
          </a:ln>
        </p:spPr>
      </p:pic>
    </p:spTree>
    <p:extLst>
      <p:ext uri="{BB962C8B-B14F-4D97-AF65-F5344CB8AC3E}">
        <p14:creationId xmlns:p14="http://schemas.microsoft.com/office/powerpoint/2010/main" val="3611091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 this presentation, you learned to:</a:t>
            </a:r>
          </a:p>
          <a:p>
            <a:pPr lvl="1"/>
            <a:r>
              <a:rPr lang="en-US" dirty="0" smtClean="0"/>
              <a:t>Summarize the background and importance of baseline hazard analyses</a:t>
            </a:r>
          </a:p>
          <a:p>
            <a:pPr lvl="1"/>
            <a:r>
              <a:rPr lang="en-US" dirty="0" smtClean="0"/>
              <a:t>List baseline hazard analysis-related documentation</a:t>
            </a:r>
          </a:p>
          <a:p>
            <a:pPr lvl="1"/>
            <a:r>
              <a:rPr lang="en-US" dirty="0" smtClean="0"/>
              <a:t>Describe the knowledge leadership/management, key personnel, and the workforce should have regarding baseline hazard analyses</a:t>
            </a:r>
          </a:p>
          <a:p>
            <a:pPr lvl="1"/>
            <a:r>
              <a:rPr lang="en-US" dirty="0" smtClean="0"/>
              <a:t>Identify baseline hazard analysis actions to implement and sustain OSHA 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21</a:t>
            </a:fld>
            <a:endParaRPr lang="en-US" dirty="0"/>
          </a:p>
        </p:txBody>
      </p:sp>
    </p:spTree>
    <p:extLst>
      <p:ext uri="{BB962C8B-B14F-4D97-AF65-F5344CB8AC3E}">
        <p14:creationId xmlns:p14="http://schemas.microsoft.com/office/powerpoint/2010/main" val="2476610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 &amp; Importance</a:t>
            </a:r>
            <a:endParaRPr lang="en-US" dirty="0"/>
          </a:p>
        </p:txBody>
      </p:sp>
      <p:sp>
        <p:nvSpPr>
          <p:cNvPr id="3" name="Content Placeholder 2"/>
          <p:cNvSpPr>
            <a:spLocks noGrp="1"/>
          </p:cNvSpPr>
          <p:nvPr>
            <p:ph idx="1"/>
          </p:nvPr>
        </p:nvSpPr>
        <p:spPr>
          <a:xfrm>
            <a:off x="230718" y="955040"/>
            <a:ext cx="7456267" cy="5175304"/>
          </a:xfrm>
        </p:spPr>
        <p:txBody>
          <a:bodyPr>
            <a:normAutofit/>
          </a:bodyPr>
          <a:lstStyle/>
          <a:p>
            <a:r>
              <a:rPr lang="en-US" dirty="0" smtClean="0"/>
              <a:t>Included in the WA criteria for VPP</a:t>
            </a:r>
          </a:p>
          <a:p>
            <a:r>
              <a:rPr lang="en-US" dirty="0" smtClean="0"/>
              <a:t>Identifies and documents common worksite hazards</a:t>
            </a:r>
          </a:p>
          <a:p>
            <a:r>
              <a:rPr lang="en-US" dirty="0" smtClean="0"/>
              <a:t>Assesses the workplace for both safety AND health hazards</a:t>
            </a:r>
          </a:p>
          <a:p>
            <a:r>
              <a:rPr lang="en-US" dirty="0" smtClean="0"/>
              <a:t>Involves IH assessment and monitoring</a:t>
            </a:r>
          </a:p>
          <a:p>
            <a:r>
              <a:rPr lang="en-US" dirty="0" smtClean="0"/>
              <a:t>Develops sampling strategies to assess employee exposure to hazards</a:t>
            </a:r>
          </a:p>
          <a:p>
            <a:r>
              <a:rPr lang="en-US" dirty="0" smtClean="0"/>
              <a:t>Evaluates S&amp;H at each phase of construction projects, if applicable</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pic>
        <p:nvPicPr>
          <p:cNvPr id="7" name="Picture 6"/>
          <p:cNvPicPr>
            <a:picLocks noChangeAspect="1"/>
          </p:cNvPicPr>
          <p:nvPr/>
        </p:nvPicPr>
        <p:blipFill>
          <a:blip r:embed="rId3"/>
          <a:stretch>
            <a:fillRect/>
          </a:stretch>
        </p:blipFill>
        <p:spPr>
          <a:xfrm>
            <a:off x="7686986" y="850274"/>
            <a:ext cx="4505014" cy="5280070"/>
          </a:xfrm>
          <a:prstGeom prst="rect">
            <a:avLst/>
          </a:prstGeom>
        </p:spPr>
      </p:pic>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3397464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clrChange>
              <a:clrFrom>
                <a:srgbClr val="DBDBDB"/>
              </a:clrFrom>
              <a:clrTo>
                <a:srgbClr val="DBDBDB">
                  <a:alpha val="0"/>
                </a:srgbClr>
              </a:clrTo>
            </a:clrChange>
            <a:extLst>
              <a:ext uri="{28A0092B-C50C-407E-A947-70E740481C1C}">
                <a14:useLocalDpi xmlns:a14="http://schemas.microsoft.com/office/drawing/2010/main" val="0"/>
              </a:ext>
            </a:extLst>
          </a:blip>
          <a:srcRect/>
          <a:stretch>
            <a:fillRect/>
          </a:stretch>
        </p:blipFill>
        <p:spPr bwMode="auto">
          <a:xfrm>
            <a:off x="6350000" y="1255057"/>
            <a:ext cx="5842000" cy="486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dirty="0" smtClean="0"/>
              <a:t>Documentation</a:t>
            </a:r>
            <a:endParaRPr lang="en-US" dirty="0"/>
          </a:p>
        </p:txBody>
      </p:sp>
      <p:sp>
        <p:nvSpPr>
          <p:cNvPr id="3" name="Content Placeholder 2"/>
          <p:cNvSpPr>
            <a:spLocks noGrp="1"/>
          </p:cNvSpPr>
          <p:nvPr>
            <p:ph idx="1"/>
          </p:nvPr>
        </p:nvSpPr>
        <p:spPr/>
        <p:txBody>
          <a:bodyPr>
            <a:normAutofit/>
          </a:bodyPr>
          <a:lstStyle/>
          <a:p>
            <a:r>
              <a:rPr lang="en-US" dirty="0"/>
              <a:t>Safety hazards baseline assessment</a:t>
            </a:r>
          </a:p>
          <a:p>
            <a:r>
              <a:rPr lang="en-US" dirty="0"/>
              <a:t>Health hazards baseline assessment</a:t>
            </a:r>
          </a:p>
          <a:p>
            <a:r>
              <a:rPr lang="en-US" dirty="0"/>
              <a:t>IH implementation plan</a:t>
            </a:r>
          </a:p>
          <a:p>
            <a:r>
              <a:rPr lang="en-US" dirty="0"/>
              <a:t>IH sampling strategy</a:t>
            </a:r>
          </a:p>
          <a:p>
            <a:r>
              <a:rPr lang="en-US" dirty="0"/>
              <a:t>Previous IH sampling </a:t>
            </a:r>
            <a:r>
              <a:rPr lang="en-US" dirty="0" smtClean="0"/>
              <a:t>results</a:t>
            </a:r>
            <a:endParaRPr lang="en-US" dirty="0"/>
          </a:p>
          <a:p>
            <a:r>
              <a:rPr lang="en-US" dirty="0"/>
              <a:t>Construction phase </a:t>
            </a:r>
            <a:r>
              <a:rPr lang="en-US" dirty="0" smtClean="0"/>
              <a:t>baseline</a:t>
            </a:r>
            <a:br>
              <a:rPr lang="en-US" dirty="0" smtClean="0"/>
            </a:br>
            <a:r>
              <a:rPr lang="en-US" dirty="0" smtClean="0"/>
              <a:t>studies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2095751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Leadership/Management Knowledge</a:t>
            </a:r>
            <a:endParaRPr lang="en-US" dirty="0"/>
          </a:p>
        </p:txBody>
      </p:sp>
      <p:sp>
        <p:nvSpPr>
          <p:cNvPr id="3" name="Content Placeholder 2"/>
          <p:cNvSpPr>
            <a:spLocks noGrp="1"/>
          </p:cNvSpPr>
          <p:nvPr>
            <p:ph idx="1"/>
          </p:nvPr>
        </p:nvSpPr>
        <p:spPr>
          <a:xfrm>
            <a:off x="230719" y="955040"/>
            <a:ext cx="7414681" cy="5029200"/>
          </a:xfrm>
        </p:spPr>
        <p:txBody>
          <a:bodyPr>
            <a:normAutofit/>
          </a:bodyPr>
          <a:lstStyle/>
          <a:p>
            <a:r>
              <a:rPr lang="en-US" dirty="0" smtClean="0"/>
              <a:t>Leaders </a:t>
            </a:r>
            <a:r>
              <a:rPr lang="en-US" dirty="0"/>
              <a:t>and managers </a:t>
            </a:r>
            <a:r>
              <a:rPr lang="en-US" dirty="0" smtClean="0"/>
              <a:t>should know:</a:t>
            </a:r>
            <a:endParaRPr lang="en-US" dirty="0"/>
          </a:p>
          <a:p>
            <a:pPr lvl="1"/>
            <a:r>
              <a:rPr lang="en-US" dirty="0"/>
              <a:t>S&amp;H hazards throughout the worksite</a:t>
            </a:r>
          </a:p>
          <a:p>
            <a:pPr lvl="1"/>
            <a:r>
              <a:rPr lang="en-US" dirty="0"/>
              <a:t>S&amp;H hazards in contractor work areas</a:t>
            </a:r>
          </a:p>
          <a:p>
            <a:pPr lvl="1"/>
            <a:r>
              <a:rPr lang="en-US" dirty="0" smtClean="0"/>
              <a:t>Most </a:t>
            </a:r>
            <a:r>
              <a:rPr lang="en-US" dirty="0"/>
              <a:t>hazardous areas and operations at the worksite</a:t>
            </a:r>
          </a:p>
          <a:p>
            <a:pPr lvl="1"/>
            <a:r>
              <a:rPr lang="en-US" dirty="0"/>
              <a:t>Who provides S&amp;H support to the organization</a:t>
            </a:r>
          </a:p>
          <a:p>
            <a:pPr lvl="1"/>
            <a:r>
              <a:rPr lang="en-US" dirty="0" smtClean="0"/>
              <a:t>Process </a:t>
            </a:r>
            <a:r>
              <a:rPr lang="en-US" dirty="0"/>
              <a:t>for hazard assessment and </a:t>
            </a:r>
            <a:r>
              <a:rPr lang="en-US" dirty="0" smtClean="0"/>
              <a:t>identification</a:t>
            </a:r>
            <a:endParaRPr lang="en-US" dirty="0"/>
          </a:p>
          <a:p>
            <a:pPr lvl="1"/>
            <a:r>
              <a:rPr lang="en-US" dirty="0" smtClean="0"/>
              <a:t>Resources </a:t>
            </a:r>
            <a:r>
              <a:rPr lang="en-US" dirty="0"/>
              <a:t>allocated to provide a safe and healthful workplace</a:t>
            </a:r>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pic>
        <p:nvPicPr>
          <p:cNvPr id="5" name="Picture 4" descr="Article: Interview: HR leaders must embrace mobility ..."/>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21955" r="78686"/>
                    </a14:imgEffect>
                  </a14:imgLayer>
                </a14:imgProps>
              </a:ext>
              <a:ext uri="{28A0092B-C50C-407E-A947-70E740481C1C}">
                <a14:useLocalDpi xmlns:a14="http://schemas.microsoft.com/office/drawing/2010/main" val="0"/>
              </a:ext>
            </a:extLst>
          </a:blip>
          <a:srcRect l="30284" r="22976"/>
          <a:stretch/>
        </p:blipFill>
        <p:spPr>
          <a:xfrm>
            <a:off x="7848600" y="1274003"/>
            <a:ext cx="4038600" cy="4860324"/>
          </a:xfrm>
          <a:prstGeom prst="rect">
            <a:avLst/>
          </a:prstGeom>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2783415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Personnel Knowledge</a:t>
            </a:r>
            <a:endParaRPr lang="en-US" dirty="0"/>
          </a:p>
        </p:txBody>
      </p:sp>
      <p:sp>
        <p:nvSpPr>
          <p:cNvPr id="3" name="Content Placeholder 2"/>
          <p:cNvSpPr>
            <a:spLocks noGrp="1"/>
          </p:cNvSpPr>
          <p:nvPr>
            <p:ph idx="1"/>
          </p:nvPr>
        </p:nvSpPr>
        <p:spPr>
          <a:xfrm>
            <a:off x="230719" y="955040"/>
            <a:ext cx="9116481" cy="5029200"/>
          </a:xfrm>
        </p:spPr>
        <p:txBody>
          <a:bodyPr>
            <a:normAutofit/>
          </a:bodyPr>
          <a:lstStyle/>
          <a:p>
            <a:r>
              <a:rPr lang="en-US" dirty="0" smtClean="0"/>
              <a:t>Key personnel should know:</a:t>
            </a:r>
            <a:endParaRPr lang="en-US" dirty="0"/>
          </a:p>
          <a:p>
            <a:pPr lvl="1"/>
            <a:r>
              <a:rPr lang="en-US" dirty="0"/>
              <a:t>Procedures and processes to identify S&amp;H </a:t>
            </a:r>
            <a:r>
              <a:rPr lang="en-US" dirty="0" smtClean="0"/>
              <a:t>hazards</a:t>
            </a:r>
            <a:endParaRPr lang="en-US" dirty="0"/>
          </a:p>
          <a:p>
            <a:pPr lvl="1"/>
            <a:r>
              <a:rPr lang="en-US" dirty="0"/>
              <a:t>S&amp;H hazards at the worksite and </a:t>
            </a:r>
            <a:r>
              <a:rPr lang="en-US" dirty="0" smtClean="0"/>
              <a:t>in </a:t>
            </a:r>
            <a:r>
              <a:rPr lang="en-US" dirty="0"/>
              <a:t>contractor areas</a:t>
            </a:r>
          </a:p>
          <a:p>
            <a:pPr lvl="1"/>
            <a:r>
              <a:rPr lang="en-US" dirty="0" smtClean="0"/>
              <a:t>Process </a:t>
            </a:r>
            <a:r>
              <a:rPr lang="en-US" dirty="0"/>
              <a:t>for determining </a:t>
            </a:r>
            <a:r>
              <a:rPr lang="en-US" dirty="0" smtClean="0"/>
              <a:t>risks associated </a:t>
            </a:r>
            <a:r>
              <a:rPr lang="en-US" dirty="0"/>
              <a:t>with S&amp;H </a:t>
            </a:r>
            <a:r>
              <a:rPr lang="en-US" dirty="0" smtClean="0"/>
              <a:t>hazards</a:t>
            </a:r>
            <a:endParaRPr lang="en-US" dirty="0"/>
          </a:p>
          <a:p>
            <a:pPr lvl="1"/>
            <a:r>
              <a:rPr lang="en-US" dirty="0"/>
              <a:t>S&amp;H regulations, codes, </a:t>
            </a:r>
            <a:r>
              <a:rPr lang="en-US" dirty="0" smtClean="0"/>
              <a:t>requirements</a:t>
            </a:r>
            <a:r>
              <a:rPr lang="en-US" dirty="0"/>
              <a:t>, and </a:t>
            </a:r>
            <a:r>
              <a:rPr lang="en-US" dirty="0" smtClean="0"/>
              <a:t>exposure</a:t>
            </a:r>
            <a:br>
              <a:rPr lang="en-US" dirty="0" smtClean="0"/>
            </a:br>
            <a:r>
              <a:rPr lang="en-US" dirty="0" smtClean="0"/>
              <a:t>limits</a:t>
            </a:r>
            <a:endParaRPr lang="en-US" dirty="0"/>
          </a:p>
          <a:p>
            <a:pPr lvl="1"/>
            <a:r>
              <a:rPr lang="en-US" dirty="0"/>
              <a:t>Sampling and surveying methods </a:t>
            </a:r>
            <a:r>
              <a:rPr lang="en-US" dirty="0" smtClean="0"/>
              <a:t>for </a:t>
            </a:r>
            <a:r>
              <a:rPr lang="en-US" dirty="0"/>
              <a:t>health </a:t>
            </a:r>
            <a:r>
              <a:rPr lang="en-US" dirty="0" smtClean="0"/>
              <a:t/>
            </a:r>
            <a:br>
              <a:rPr lang="en-US" dirty="0" smtClean="0"/>
            </a:br>
            <a:r>
              <a:rPr lang="en-US" dirty="0" smtClean="0"/>
              <a:t>hazards</a:t>
            </a:r>
            <a:endParaRPr lang="en-US" dirty="0"/>
          </a:p>
          <a:p>
            <a:pPr lvl="1"/>
            <a:r>
              <a:rPr lang="en-US" dirty="0"/>
              <a:t>Employee health monitoring and surveillance</a:t>
            </a:r>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sp>
        <p:nvSpPr>
          <p:cNvPr id="5" name="Rectangle 4"/>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9810" b="100000" l="0" r="62012">
                        <a14:foregroundMark x1="30664" y1="35578" x2="37891" y2="34993"/>
                        <a14:foregroundMark x1="23828" y1="39239" x2="24121" y2="39531"/>
                        <a14:backgroundMark x1="51563" y1="71157" x2="51758" y2="72914"/>
                        <a14:backgroundMark x1="24219" y1="36603" x2="24902" y2="28697"/>
                        <a14:backgroundMark x1="24707" y1="29283" x2="27051" y2="24451"/>
                        <a14:backgroundMark x1="32813" y1="21816" x2="37109" y2="24305"/>
                        <a14:backgroundMark x1="37695" y1="24597" x2="39551" y2="29429"/>
                        <a14:backgroundMark x1="40137" y1="29575" x2="40430" y2="33529"/>
                        <a14:backgroundMark x1="40625" y1="34261" x2="41016" y2="36896"/>
                        <a14:backgroundMark x1="40820" y1="37189" x2="41699" y2="37921"/>
                        <a14:backgroundMark x1="28223" y1="23280" x2="29785" y2="21376"/>
                      </a14:backgroundRemoval>
                    </a14:imgEffect>
                  </a14:imgLayer>
                </a14:imgProps>
              </a:ext>
              <a:ext uri="{28A0092B-C50C-407E-A947-70E740481C1C}">
                <a14:useLocalDpi xmlns:a14="http://schemas.microsoft.com/office/drawing/2010/main" val="0"/>
              </a:ext>
            </a:extLst>
          </a:blip>
          <a:srcRect t="20850" r="39926"/>
          <a:stretch/>
        </p:blipFill>
        <p:spPr>
          <a:xfrm>
            <a:off x="7602150" y="2105979"/>
            <a:ext cx="4589850" cy="4033489"/>
          </a:xfrm>
          <a:prstGeom prst="rect">
            <a:avLst/>
          </a:prstGeom>
        </p:spPr>
      </p:pic>
    </p:spTree>
    <p:extLst>
      <p:ext uri="{BB962C8B-B14F-4D97-AF65-F5344CB8AC3E}">
        <p14:creationId xmlns:p14="http://schemas.microsoft.com/office/powerpoint/2010/main" val="2810659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Workforce Knowledge</a:t>
            </a:r>
            <a:endParaRPr lang="en-US" dirty="0"/>
          </a:p>
        </p:txBody>
      </p:sp>
      <p:sp>
        <p:nvSpPr>
          <p:cNvPr id="3" name="Content Placeholder 2"/>
          <p:cNvSpPr>
            <a:spLocks noGrp="1"/>
          </p:cNvSpPr>
          <p:nvPr>
            <p:ph idx="1"/>
          </p:nvPr>
        </p:nvSpPr>
        <p:spPr>
          <a:xfrm>
            <a:off x="230719" y="955040"/>
            <a:ext cx="7135281" cy="5029200"/>
          </a:xfrm>
        </p:spPr>
        <p:txBody>
          <a:bodyPr>
            <a:normAutofit/>
          </a:bodyPr>
          <a:lstStyle/>
          <a:p>
            <a:r>
              <a:rPr lang="en-US" dirty="0" smtClean="0"/>
              <a:t>Employees </a:t>
            </a:r>
            <a:r>
              <a:rPr lang="en-US" dirty="0"/>
              <a:t>should </a:t>
            </a:r>
            <a:r>
              <a:rPr lang="en-US" dirty="0" smtClean="0"/>
              <a:t>know:</a:t>
            </a:r>
            <a:endParaRPr lang="en-US" dirty="0"/>
          </a:p>
          <a:p>
            <a:pPr lvl="1"/>
            <a:r>
              <a:rPr lang="en-US" dirty="0"/>
              <a:t>S&amp;H hazards associated with their job tasks/work areas</a:t>
            </a:r>
          </a:p>
          <a:p>
            <a:pPr lvl="1"/>
            <a:r>
              <a:rPr lang="en-US" dirty="0"/>
              <a:t>Location of S&amp;H baseline surveys and identified hazards</a:t>
            </a:r>
          </a:p>
          <a:p>
            <a:pPr lvl="1"/>
            <a:r>
              <a:rPr lang="en-US" dirty="0"/>
              <a:t>IH sampling or survey results and identified hazards</a:t>
            </a:r>
          </a:p>
          <a:p>
            <a:pPr lvl="1"/>
            <a:r>
              <a:rPr lang="en-US" dirty="0"/>
              <a:t>Employee S&amp;H rights and responsibilities under OSHA</a:t>
            </a:r>
            <a:r>
              <a:rPr lang="en-US" dirty="0" smtClean="0"/>
              <a:t/>
            </a:r>
            <a:br>
              <a:rPr lang="en-US" dirty="0" smtClean="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109" y="847185"/>
            <a:ext cx="3630572" cy="528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309041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Action Checklist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
        <p:nvSpPr>
          <p:cNvPr id="9" name="Rounded Rectangle 8"/>
          <p:cNvSpPr/>
          <p:nvPr/>
        </p:nvSpPr>
        <p:spPr>
          <a:xfrm>
            <a:off x="240159" y="886574"/>
            <a:ext cx="11825389" cy="5184026"/>
          </a:xfrm>
          <a:prstGeom prst="roundRect">
            <a:avLst>
              <a:gd name="adj" fmla="val 11032"/>
            </a:avLst>
          </a:prstGeom>
        </p:spPr>
        <p:style>
          <a:lnRef idx="1">
            <a:schemeClr val="dk1"/>
          </a:lnRef>
          <a:fillRef idx="2">
            <a:schemeClr val="dk1"/>
          </a:fillRef>
          <a:effectRef idx="1">
            <a:schemeClr val="dk1"/>
          </a:effectRef>
          <a:fontRef idx="minor">
            <a:schemeClr val="dk1"/>
          </a:fontRef>
        </p:style>
        <p:txBody>
          <a:bodyPr rtlCol="0" anchor="ctr"/>
          <a:lstStyle/>
          <a:p>
            <a:pPr marL="630238" indent="-519113">
              <a:spcBef>
                <a:spcPts val="600"/>
              </a:spcBef>
              <a:spcAft>
                <a:spcPts val="600"/>
              </a:spcAft>
              <a:buFont typeface="Wingdings" panose="05000000000000000000" pitchFamily="2" charset="2"/>
              <a:buChar char="q"/>
            </a:pPr>
            <a:r>
              <a:rPr lang="en-US" sz="2400" dirty="0"/>
              <a:t>Develop or review baseline hazard analysis method(s)</a:t>
            </a:r>
          </a:p>
          <a:p>
            <a:pPr marL="630238" indent="-519113">
              <a:spcBef>
                <a:spcPts val="600"/>
              </a:spcBef>
              <a:spcAft>
                <a:spcPts val="600"/>
              </a:spcAft>
              <a:buFont typeface="Wingdings" panose="05000000000000000000" pitchFamily="2" charset="2"/>
              <a:buChar char="q"/>
            </a:pPr>
            <a:r>
              <a:rPr lang="en-US" sz="2400" dirty="0"/>
              <a:t>Make a list of buildings and work areas where hazards need identified</a:t>
            </a:r>
          </a:p>
          <a:p>
            <a:pPr marL="630238" indent="-519113">
              <a:spcBef>
                <a:spcPts val="600"/>
              </a:spcBef>
              <a:spcAft>
                <a:spcPts val="600"/>
              </a:spcAft>
              <a:buFont typeface="Wingdings" panose="05000000000000000000" pitchFamily="2" charset="2"/>
              <a:buChar char="q"/>
            </a:pPr>
            <a:r>
              <a:rPr lang="en-US" sz="2400" dirty="0"/>
              <a:t>Review S&amp;H documentation</a:t>
            </a:r>
          </a:p>
          <a:p>
            <a:pPr marL="630238" indent="-519113">
              <a:spcBef>
                <a:spcPts val="600"/>
              </a:spcBef>
              <a:spcAft>
                <a:spcPts val="600"/>
              </a:spcAft>
              <a:buFont typeface="Wingdings" panose="05000000000000000000" pitchFamily="2" charset="2"/>
              <a:buChar char="q"/>
            </a:pPr>
            <a:r>
              <a:rPr lang="en-US" sz="2400" dirty="0"/>
              <a:t>Perform the hazard assessment </a:t>
            </a:r>
          </a:p>
          <a:p>
            <a:pPr marL="630238" indent="-519113">
              <a:spcBef>
                <a:spcPts val="600"/>
              </a:spcBef>
              <a:spcAft>
                <a:spcPts val="600"/>
              </a:spcAft>
              <a:buFont typeface="Wingdings" panose="05000000000000000000" pitchFamily="2" charset="2"/>
              <a:buChar char="q"/>
            </a:pPr>
            <a:r>
              <a:rPr lang="en-US" sz="2400" dirty="0"/>
              <a:t>Document the outcome of the baseline hazard analysis</a:t>
            </a:r>
          </a:p>
          <a:p>
            <a:pPr marL="630238" indent="-519113">
              <a:spcBef>
                <a:spcPts val="600"/>
              </a:spcBef>
              <a:spcAft>
                <a:spcPts val="600"/>
              </a:spcAft>
              <a:buFont typeface="Wingdings" panose="05000000000000000000" pitchFamily="2" charset="2"/>
              <a:buChar char="q"/>
            </a:pPr>
            <a:r>
              <a:rPr lang="en-US" sz="2400" dirty="0"/>
              <a:t>Conduct and document IH sampling or survey data</a:t>
            </a:r>
          </a:p>
          <a:p>
            <a:pPr marL="630238" indent="-519113">
              <a:spcBef>
                <a:spcPts val="600"/>
              </a:spcBef>
              <a:spcAft>
                <a:spcPts val="600"/>
              </a:spcAft>
              <a:buFont typeface="Wingdings" panose="05000000000000000000" pitchFamily="2" charset="2"/>
              <a:buChar char="q"/>
            </a:pPr>
            <a:r>
              <a:rPr lang="en-US" sz="2400" dirty="0"/>
              <a:t>Communicate the results to affected personnel</a:t>
            </a:r>
          </a:p>
          <a:p>
            <a:pPr marL="630238" indent="-519113">
              <a:spcBef>
                <a:spcPts val="600"/>
              </a:spcBef>
              <a:spcAft>
                <a:spcPts val="600"/>
              </a:spcAft>
              <a:buFont typeface="Wingdings" panose="05000000000000000000" pitchFamily="2" charset="2"/>
              <a:buChar char="q"/>
            </a:pPr>
            <a:r>
              <a:rPr lang="en-US" sz="2400" dirty="0"/>
              <a:t>Train employees</a:t>
            </a:r>
          </a:p>
          <a:p>
            <a:pPr marL="630238" indent="-519113">
              <a:spcBef>
                <a:spcPts val="600"/>
              </a:spcBef>
              <a:spcAft>
                <a:spcPts val="600"/>
              </a:spcAft>
              <a:buFont typeface="Wingdings" panose="05000000000000000000" pitchFamily="2" charset="2"/>
              <a:buChar char="q"/>
            </a:pPr>
            <a:r>
              <a:rPr lang="en-US" sz="2400" dirty="0"/>
              <a:t>Review and update existing baseline hazard analyses</a:t>
            </a:r>
          </a:p>
        </p:txBody>
      </p:sp>
    </p:spTree>
    <p:extLst>
      <p:ext uri="{BB962C8B-B14F-4D97-AF65-F5344CB8AC3E}">
        <p14:creationId xmlns:p14="http://schemas.microsoft.com/office/powerpoint/2010/main" val="790062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Baseline Hazard Analysis Method(s)</a:t>
            </a:r>
            <a:endParaRPr lang="en-US" dirty="0"/>
          </a:p>
        </p:txBody>
      </p:sp>
      <p:sp>
        <p:nvSpPr>
          <p:cNvPr id="3" name="Content Placeholder 2"/>
          <p:cNvSpPr>
            <a:spLocks noGrp="1"/>
          </p:cNvSpPr>
          <p:nvPr>
            <p:ph idx="1"/>
          </p:nvPr>
        </p:nvSpPr>
        <p:spPr>
          <a:xfrm>
            <a:off x="230719" y="955040"/>
            <a:ext cx="6721225" cy="5029200"/>
          </a:xfrm>
        </p:spPr>
        <p:txBody>
          <a:bodyPr>
            <a:normAutofit/>
          </a:bodyPr>
          <a:lstStyle/>
          <a:p>
            <a:r>
              <a:rPr lang="en-US" dirty="0"/>
              <a:t>Review the processes outlined in Service or Agency S&amp;H instructions</a:t>
            </a:r>
          </a:p>
          <a:p>
            <a:r>
              <a:rPr lang="en-US" dirty="0"/>
              <a:t>Become familiar with:</a:t>
            </a:r>
          </a:p>
          <a:p>
            <a:pPr lvl="1"/>
            <a:r>
              <a:rPr lang="en-US" dirty="0"/>
              <a:t>Baseline assessment procedures</a:t>
            </a:r>
          </a:p>
          <a:p>
            <a:pPr lvl="1"/>
            <a:r>
              <a:rPr lang="en-US" dirty="0"/>
              <a:t>Who is </a:t>
            </a:r>
            <a:r>
              <a:rPr lang="en-US" dirty="0" smtClean="0"/>
              <a:t>responsible</a:t>
            </a:r>
            <a:endParaRPr lang="en-US" dirty="0"/>
          </a:p>
          <a:p>
            <a:pPr lvl="1"/>
            <a:r>
              <a:rPr lang="en-US" dirty="0"/>
              <a:t>When to conduct a baseline assessment</a:t>
            </a:r>
          </a:p>
          <a:p>
            <a:pPr lvl="1"/>
            <a:r>
              <a:rPr lang="en-US" dirty="0"/>
              <a:t>How to document each assessment</a:t>
            </a:r>
          </a:p>
          <a:p>
            <a:pPr lvl="1"/>
            <a:r>
              <a:rPr lang="en-US" dirty="0"/>
              <a:t>When and how to communicate the assessment </a:t>
            </a:r>
            <a:r>
              <a:rPr lang="en-US" dirty="0" smtClean="0"/>
              <a:t>results</a:t>
            </a:r>
          </a:p>
          <a:p>
            <a:pPr lvl="1"/>
            <a:r>
              <a:rPr lang="en-US" dirty="0" smtClean="0">
                <a:effectLst/>
              </a:rPr>
              <a:t>What to do with the assessment results</a:t>
            </a:r>
            <a:endParaRPr lang="en-US" dirty="0">
              <a:effectLst/>
            </a:endParaRPr>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sp>
        <p:nvSpPr>
          <p:cNvPr id="5" name="Rectangle 4"/>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pic>
        <p:nvPicPr>
          <p:cNvPr id="6" name="Picture 5"/>
          <p:cNvPicPr>
            <a:picLocks noChangeAspect="1"/>
          </p:cNvPicPr>
          <p:nvPr/>
        </p:nvPicPr>
        <p:blipFill>
          <a:blip r:embed="rId3"/>
          <a:stretch>
            <a:fillRect/>
          </a:stretch>
        </p:blipFill>
        <p:spPr>
          <a:xfrm>
            <a:off x="6951944" y="849551"/>
            <a:ext cx="5252581" cy="5275675"/>
          </a:xfrm>
          <a:prstGeom prst="rect">
            <a:avLst/>
          </a:prstGeom>
        </p:spPr>
      </p:pic>
    </p:spTree>
    <p:extLst>
      <p:ext uri="{BB962C8B-B14F-4D97-AF65-F5344CB8AC3E}">
        <p14:creationId xmlns:p14="http://schemas.microsoft.com/office/powerpoint/2010/main" val="2632190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2.xml><?xml version="1.0" encoding="utf-8"?>
<ds:datastoreItem xmlns:ds="http://schemas.openxmlformats.org/officeDocument/2006/customXml" ds:itemID="{686A0AFE-7297-4007-B127-CE8E9A7CE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55CDCED-95E4-482B-B4DD-6679AB938AA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29851</TotalTime>
  <Words>2615</Words>
  <Application>Microsoft Office PowerPoint</Application>
  <PresentationFormat>Widescreen</PresentationFormat>
  <Paragraphs>332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Swiss 721 BT</vt:lpstr>
      <vt:lpstr>Times New Roman</vt:lpstr>
      <vt:lpstr>Wingdings</vt:lpstr>
      <vt:lpstr>Office Theme</vt:lpstr>
      <vt:lpstr>Baseline Hazard Analysis</vt:lpstr>
      <vt:lpstr>Objectives</vt:lpstr>
      <vt:lpstr>Background &amp; Importance</vt:lpstr>
      <vt:lpstr>Documentation</vt:lpstr>
      <vt:lpstr>Leadership/Management Knowledge</vt:lpstr>
      <vt:lpstr>Key Personnel Knowledge</vt:lpstr>
      <vt:lpstr>Workforce Knowledge</vt:lpstr>
      <vt:lpstr>Action Checklist</vt:lpstr>
      <vt:lpstr>Baseline Hazard Analysis Method(s)</vt:lpstr>
      <vt:lpstr>Work Area Identification</vt:lpstr>
      <vt:lpstr>Safety &amp; Health Documentation Review</vt:lpstr>
      <vt:lpstr>Baseline Hazard Analysis</vt:lpstr>
      <vt:lpstr>Baseline Hazard Analysis</vt:lpstr>
      <vt:lpstr>Industrial Hygiene Sampling</vt:lpstr>
      <vt:lpstr>Document the Outcomes</vt:lpstr>
      <vt:lpstr>Example – Safety Hazards Assessment</vt:lpstr>
      <vt:lpstr>Example – Health Hazards Assessment</vt:lpstr>
      <vt:lpstr>Communication</vt:lpstr>
      <vt:lpstr>Training</vt:lpstr>
      <vt:lpstr>Review &amp; Updates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151</cp:revision>
  <cp:lastPrinted>2015-05-08T19:29:59Z</cp:lastPrinted>
  <dcterms:created xsi:type="dcterms:W3CDTF">2013-07-03T14:40:41Z</dcterms:created>
  <dcterms:modified xsi:type="dcterms:W3CDTF">2020-10-29T18:02:26Z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