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CC00"/>
    <a:srgbClr val="FFFF66"/>
    <a:srgbClr val="000000"/>
    <a:srgbClr val="E1FFFF"/>
    <a:srgbClr val="162146"/>
    <a:srgbClr val="5F656B"/>
    <a:srgbClr val="596165"/>
    <a:srgbClr val="DDDAD7"/>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8029" autoAdjust="0"/>
  </p:normalViewPr>
  <p:slideViewPr>
    <p:cSldViewPr snapToGrid="0" snapToObjects="1" showGuides="1">
      <p:cViewPr>
        <p:scale>
          <a:sx n="75" d="100"/>
          <a:sy n="75" d="100"/>
        </p:scale>
        <p:origin x="1578" y="486"/>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56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11/23/2020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11/23/2020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uldunay.com/wp-content/uploads/2013/04/Team.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ublications/osha307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owelawfirm.com/wp-content/uploads/2015/02/Services-Document-Review-E-Discovery.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2.staticflickr.com/4/3672/11325450014_02d6a20d2d_z.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ronkitenews.asu.edu/assets/images/12/09/13-defense-worker-horizontal-full.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dnll.marketlab.com/images/xxl/MSDSandSafetyBinders_a.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jsa.ehs.ucla.edu/"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osha.gov/Publications/osha3071.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eb.mit.edu/course/10/10.27/www/1027CourseManual/1027CourseManual-AppVI.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shatrain.org/images/hazop4.gi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eacheratsea.files.wordpress.com/2011/05/pre_brief.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eertechz.com/images/review.jp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a.istockphoto.com/photos/instruction-manual-bound-paperwork-document-on-white-picture-id504054619?k=6&amp;m=504054619&amp;s=612x612&amp;w=0&amp;h=XP2n9wbSCeIT-Hl9bb4uCkA4y01dgBWO7mhsVcun5V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hs.ucsb.edu/files/images/gs/jha2.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rillingcontractor.org/wp-content/uploads/2013/01/web_093_N5A8536.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hazard analysis requirements of routine activities for the purposes of Occupational Safety and Health Administration (OSHA) Voluntary Protection Programs (VPP) approval.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hazard analysis for routine activities, required documentation, and the various levels of employee knowledge. It concludes with an action checklist and supplemental details to help with OSHA VPP implementation and sustainment efforts.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377454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While forming a hazard analysis team is not a VPP requirement, it is a good form of employee involvement. Forming a team gets many individuals involved, including those with S&amp;H expertise, those most familiar with the task, and outsiders who may have a different perspective on the task performed.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you choose to set up a team, make sure it is composed of the essential individuals needed to conduct a hazard analysis (e.g., supervisors, S&amp;H professionals), as well as employees. Set up a meeting time and place to discuss hazard analysis issues and questions, or findings repetitively found in the workplace. Before anyone conducts a hazard analysis, they need to be familiar with your hazard analysis processes and understand their roles and responsibilities in executing any task assigned to them.</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http://pauldunay.com/wp-content/uploads/2013/04/Team.jpg</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9628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Examples of hazard analysis methods include: JHA or JSA, HAZOP, what-if analysis checklist, FTA, FMEA,</a:t>
            </a:r>
            <a:r>
              <a:rPr lang="en-US" sz="1000" kern="1200" baseline="0" dirty="0" smtClean="0">
                <a:solidFill>
                  <a:schemeClr val="tx1"/>
                </a:solidFill>
                <a:effectLst/>
                <a:latin typeface="+mn-lt"/>
                <a:ea typeface="+mn-ea"/>
                <a:cs typeface="+mn-cs"/>
              </a:rPr>
              <a:t> ETA, health hazard assessments, HACCP, and PHA.</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Regardless of the hazard analysis method you select, identify hazards associated with each job and list the control measures to prevent or reduce exposure. Your Service or Agency guidance may provide you with direct information on the hazard analysis methods you are to choose when evaluating routine activities and tasks.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additional information on job hazard analysis, view OSHA 3071 publication: </a:t>
            </a:r>
            <a:r>
              <a:rPr lang="en-US" sz="1000" u="sng" kern="1200" dirty="0" smtClean="0">
                <a:solidFill>
                  <a:schemeClr val="tx1"/>
                </a:solidFill>
                <a:effectLst/>
                <a:latin typeface="+mn-lt"/>
                <a:ea typeface="+mn-ea"/>
                <a:cs typeface="+mn-cs"/>
                <a:hlinkClick r:id="rId3"/>
              </a:rPr>
              <a:t>https://www.osha.gov/Publications/osha3071.pdf</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Graphic courtesy of Concurrent Technologies Corporation. The graphic shows potential hazard analysis methods you can use.</a:t>
            </a: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54362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smtClean="0"/>
              <a:t>Think about routinely occurring workplace tasks:</a:t>
            </a:r>
          </a:p>
          <a:p>
            <a:pPr marL="0" lvl="1" indent="-171450">
              <a:buFont typeface="Arial" panose="020B0604020202020204" pitchFamily="34" charset="0"/>
              <a:buChar char="•"/>
            </a:pPr>
            <a:r>
              <a:rPr lang="en-US" sz="1000" dirty="0" smtClean="0"/>
              <a:t>Is the task potentially hazardous?</a:t>
            </a:r>
          </a:p>
          <a:p>
            <a:pPr marL="0" lvl="1" indent="-171450">
              <a:buFont typeface="Arial" panose="020B0604020202020204" pitchFamily="34" charset="0"/>
              <a:buChar char="•"/>
            </a:pPr>
            <a:r>
              <a:rPr lang="en-US" sz="1000" dirty="0" smtClean="0"/>
              <a:t>Have the hazards been analyzed?</a:t>
            </a:r>
          </a:p>
          <a:p>
            <a:endParaRPr lang="en-US" sz="1000" kern="1200" dirty="0" smtClean="0">
              <a:solidFill>
                <a:schemeClr val="tx1"/>
              </a:solidFill>
              <a:effectLst/>
            </a:endParaRPr>
          </a:p>
          <a:p>
            <a:r>
              <a:rPr lang="en-US" sz="1000" kern="1200" dirty="0" smtClean="0">
                <a:solidFill>
                  <a:schemeClr val="tx1"/>
                </a:solidFill>
                <a:effectLst/>
              </a:rPr>
              <a:t>Utilize employees and supervisors to build a list of routine tasks and operations. They can help you identify potential</a:t>
            </a:r>
            <a:r>
              <a:rPr lang="en-US" sz="1000" kern="1200" baseline="0" dirty="0" smtClean="0">
                <a:solidFill>
                  <a:schemeClr val="tx1"/>
                </a:solidFill>
                <a:effectLst/>
              </a:rPr>
              <a:t> risks and hazards related to the task so you can prioritize the completion of the hazard analysis.</a:t>
            </a:r>
          </a:p>
          <a:p>
            <a:endParaRPr lang="en-US" sz="1000" kern="1200" baseline="0" dirty="0" smtClean="0">
              <a:solidFill>
                <a:schemeClr val="tx1"/>
              </a:solidFill>
              <a:effectLst/>
            </a:endParaRPr>
          </a:p>
          <a:p>
            <a:r>
              <a:rPr lang="en-US" sz="1000" kern="1200" dirty="0" smtClean="0">
                <a:solidFill>
                  <a:schemeClr val="tx1"/>
                </a:solidFill>
                <a:effectLst/>
              </a:rPr>
              <a:t>Interview managers, supervision, and lead workers. Ask questions related to information discovered in the document review. Ask about previous accidents, injuries, and complaints. Scan their answers for useful information providing insight to the routine work processes in their work areas.</a:t>
            </a:r>
            <a:endParaRPr lang="en-US" sz="1000" kern="1200" baseline="0" dirty="0" smtClean="0">
              <a:solidFill>
                <a:schemeClr val="tx1"/>
              </a:solidFill>
              <a:effectLst/>
            </a:endParaRPr>
          </a:p>
          <a:p>
            <a:endParaRPr lang="en-US" sz="1000" kern="1200" baseline="0" dirty="0" smtClean="0">
              <a:solidFill>
                <a:schemeClr val="tx1"/>
              </a:solidFill>
              <a:effectLst/>
            </a:endParaRPr>
          </a:p>
          <a:p>
            <a:r>
              <a:rPr lang="en-US" sz="1000" kern="1200" baseline="0" dirty="0" smtClean="0">
                <a:solidFill>
                  <a:schemeClr val="tx1"/>
                </a:solidFill>
                <a:effectLst/>
              </a:rPr>
              <a:t>Image retrieved from Bing Images (Creative Commons).</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19593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Documents that may help you to complete a hazard analysis for routine activities include: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tracking logs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or risk assessment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IH surveys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Chemical inventories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Facility or medical maintenance work orders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Employee hazard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control programs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OH surveillance program documents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Building blueprints/design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Past monitoring data</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Workplace inspection results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Accident investigation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Trend analysis results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SOPs</a:t>
            </a:r>
          </a:p>
          <a:p>
            <a:pPr mar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r>
              <a:rPr lang="en-US" sz="1000" kern="1200" dirty="0" smtClean="0">
                <a:solidFill>
                  <a:schemeClr val="tx1"/>
                </a:solidFill>
                <a:effectLst/>
                <a:latin typeface="+mn-lt"/>
                <a:ea typeface="+mn-ea"/>
                <a:cs typeface="+mn-cs"/>
              </a:rPr>
              <a:t>These</a:t>
            </a:r>
            <a:r>
              <a:rPr lang="en-US" sz="1000" kern="1200" baseline="0" dirty="0" smtClean="0">
                <a:solidFill>
                  <a:schemeClr val="tx1"/>
                </a:solidFill>
                <a:effectLst/>
                <a:latin typeface="+mn-lt"/>
                <a:ea typeface="+mn-ea"/>
                <a:cs typeface="+mn-cs"/>
              </a:rPr>
              <a:t> documents may help you prioritize your task list.</a:t>
            </a:r>
          </a:p>
          <a:p>
            <a:pPr marL="0" indent="0">
              <a:buFont typeface="Arial" panose="020B0604020202020204" pitchFamily="34" charset="0"/>
              <a:buNone/>
            </a:pPr>
            <a:endParaRPr lang="en-US"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baseline="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http://howelawfirm.com/wp-content/uploads/2015/02/Services-Document-Review-E-Discovery.jpg</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64130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Make the employee more comfortable</a:t>
            </a:r>
            <a:r>
              <a:rPr lang="en-US" sz="1000" kern="1200" baseline="0" dirty="0" smtClean="0">
                <a:solidFill>
                  <a:schemeClr val="tx1"/>
                </a:solidFill>
                <a:effectLst/>
                <a:latin typeface="+mn-lt"/>
                <a:ea typeface="+mn-ea"/>
                <a:cs typeface="+mn-cs"/>
              </a:rPr>
              <a:t> by introducing yourself and explaining why you are observing them and the task performed.</a:t>
            </a:r>
          </a:p>
          <a:p>
            <a:endParaRPr lang="en-US" sz="1000" kern="1200" baseline="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Examples of task documents may include: operator manuals or SOPs.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(free to share and use license) at: </a:t>
            </a:r>
            <a:r>
              <a:rPr lang="en-US" sz="1000" u="sng" kern="1200" dirty="0" smtClean="0">
                <a:solidFill>
                  <a:schemeClr val="tx1"/>
                </a:solidFill>
                <a:effectLst/>
                <a:latin typeface="+mn-lt"/>
                <a:ea typeface="+mn-ea"/>
                <a:cs typeface="+mn-cs"/>
                <a:hlinkClick r:id="rId3"/>
              </a:rPr>
              <a:t>https://c2.staticflickr.com/4/3672/11325450014_02d6a20d2d_z.jpg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00546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Take time to observe the task as the employee performs it – you should review each task about five or six times to get an accurate list of steps. There is no better way to determine how employees perform a job and identify hazards than to witness it firsthand. Allow multiple employees to complete the task to see if others perform the job differently.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Consider both existing and potential hazards when determining hazardous conditions or unsafe work practices.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Walk through and inspect the work area. Look at the operations. Identify the S&amp;H hazards presenting a potential for injury or illness. The job may not be the only thing creating hazards, as the facility and environment surrounding the task can be hazardous as well.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Always follow guidance from the hazard analysis method you choose to use. Each has its own criteria and techniques to complete the hazard analysis process.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an employee completing a work process. Observe</a:t>
            </a:r>
            <a:r>
              <a:rPr lang="en-US" sz="1000" kern="1200" baseline="0" dirty="0" smtClean="0">
                <a:solidFill>
                  <a:schemeClr val="tx1"/>
                </a:solidFill>
                <a:effectLst/>
                <a:latin typeface="+mn-lt"/>
                <a:ea typeface="+mn-ea"/>
                <a:cs typeface="+mn-cs"/>
              </a:rPr>
              <a:t> employees as they perform work to evaluate the task effectively.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(free to share and use license) at: </a:t>
            </a:r>
            <a:r>
              <a:rPr lang="en-US" sz="1000" u="sng" kern="1200" dirty="0" smtClean="0">
                <a:solidFill>
                  <a:schemeClr val="tx1"/>
                </a:solidFill>
                <a:effectLst/>
                <a:latin typeface="+mn-lt"/>
                <a:ea typeface="+mn-ea"/>
                <a:cs typeface="+mn-cs"/>
                <a:hlinkClick r:id="rId3"/>
              </a:rPr>
              <a:t>http://cronkitenews.asu.edu/assets/images/12/09/13-defense-worker-horizontal-full.jpg</a:t>
            </a:r>
            <a:endParaRPr lang="en-US" sz="10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56314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PPE = personal protective equipment</a:t>
            </a:r>
          </a:p>
          <a:p>
            <a:endParaRPr lang="en-US" sz="1000" kern="1200" dirty="0" smtClean="0">
              <a:solidFill>
                <a:schemeClr val="tx1"/>
              </a:solidFill>
              <a:effectLst/>
            </a:endParaRPr>
          </a:p>
          <a:p>
            <a:r>
              <a:rPr lang="en-US" sz="1000" kern="1200" dirty="0" smtClean="0">
                <a:solidFill>
                  <a:schemeClr val="tx1"/>
                </a:solidFill>
                <a:effectLst/>
              </a:rPr>
              <a:t>Identify all hazards and make sure they are adequately controlled.</a:t>
            </a:r>
          </a:p>
          <a:p>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Think about improvements to make the task safer. Would it help to combine steps or change the sequence? Are safety equipment and other precautions needed?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If a safer way of performing the job is possible, list each new step, being as specific as possible about the new procedure.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If no safer way to perform the job is feasible, determine whether any physical changes may eliminate or reduce the danger. These might include: redesigning equipment, changing tools, adding machine guards, using PPE, or improving ventilation.</a:t>
            </a: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41146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Document the routine task on your Service- or Agency-specified form or in a manner associated with the hazard analysis methodology used.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Outcomes generally include a list of the steps taken to complete the task, hazards, and both recommended and required hazard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Consider clarifying which hazard controls are recommended versus which are required – this helps employees understand their requirements and expectations. Be sure to include safe work procedures, required training topics (particularly for skill-related tasks), and personal protective equipment.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Make sure you date each hazard analysis to show which date you performed the analysis– this may be useful if you experience task-related process or equipment changes. </a:t>
            </a:r>
          </a:p>
          <a:p>
            <a:endParaRPr lang="en-US" sz="1000" dirty="0"/>
          </a:p>
          <a:p>
            <a:r>
              <a:rPr lang="en-US" sz="1000" kern="1200" dirty="0" smtClean="0">
                <a:solidFill>
                  <a:schemeClr val="tx1"/>
                </a:solidFill>
                <a:effectLst/>
                <a:latin typeface="+mn-lt"/>
                <a:ea typeface="+mn-ea"/>
                <a:cs typeface="+mn-cs"/>
              </a:rPr>
              <a:t>It is best practice to change the date after each annual review, regardless of any changes made or not made. Adding and updating dates to your documentation ensures the document is up-to-date and shows you completed an annual review of the content. </a:t>
            </a:r>
          </a:p>
          <a:p>
            <a:endParaRPr lang="en-US" sz="1000" dirty="0"/>
          </a:p>
          <a:p>
            <a:r>
              <a:rPr lang="en-US" sz="1000" kern="1200" dirty="0" smtClean="0">
                <a:solidFill>
                  <a:schemeClr val="tx1"/>
                </a:solidFill>
                <a:effectLst/>
                <a:latin typeface="+mn-lt"/>
                <a:ea typeface="+mn-ea"/>
                <a:cs typeface="+mn-cs"/>
              </a:rPr>
              <a:t>When documenting who completed a hazard analysis, include anyone who assisted in the analysis, including employees. This is a good way to show employee involvement.</a:t>
            </a: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95494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Post this documentation in employee accessible locations (e.g., bulletin boards, site SharePoint or local computer folders, or a safety binder in a centralized area).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http://cdnll.marketlab.com/images/xxl/MSDSandSafetyBinders_a.jpg</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a:t>
            </a:r>
            <a:r>
              <a:rPr lang="en-US" sz="1000" kern="1200" baseline="0" dirty="0" smtClean="0">
                <a:solidFill>
                  <a:schemeClr val="tx1"/>
                </a:solidFill>
                <a:effectLst/>
                <a:latin typeface="+mn-lt"/>
                <a:ea typeface="+mn-ea"/>
                <a:cs typeface="+mn-cs"/>
              </a:rPr>
              <a:t> a safety documents binder; a binder may be useful for you to store hazard analysis documents, as long as employees can easily access it.</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310515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72454"/>
          </a:xfrm>
        </p:spPr>
        <p:txBody>
          <a:bodyPr/>
          <a:lstStyle/>
          <a:p>
            <a:r>
              <a:rPr lang="en-US" sz="1000" dirty="0"/>
              <a:t>Left image retrieved from the University of California, Los Angeles via the Washington State Department of Labor &amp; Industries at: </a:t>
            </a:r>
            <a:r>
              <a:rPr lang="en-US" sz="1000" u="sng" dirty="0">
                <a:hlinkClick r:id="rId3"/>
              </a:rPr>
              <a:t>http://jsa.ehs.ucla.edu</a:t>
            </a:r>
            <a:r>
              <a:rPr lang="en-US" sz="1000" u="sng" dirty="0" smtClean="0">
                <a:hlinkClick r:id="rId3"/>
              </a:rPr>
              <a:t>/</a:t>
            </a:r>
            <a:endParaRPr lang="en-US" sz="1000" dirty="0" smtClean="0"/>
          </a:p>
          <a:p>
            <a:endParaRPr lang="en-US" sz="1000" dirty="0"/>
          </a:p>
          <a:p>
            <a:r>
              <a:rPr lang="en-US" sz="1000" dirty="0" smtClean="0"/>
              <a:t>The </a:t>
            </a:r>
            <a:r>
              <a:rPr lang="en-US" sz="1000" kern="1200" dirty="0" smtClean="0">
                <a:solidFill>
                  <a:schemeClr val="tx1"/>
                </a:solidFill>
                <a:effectLst/>
              </a:rPr>
              <a:t>left image shows an example of a completed hazard analysis. In this example, you can see a basic task description, the tasks listed step-by-step, hazard descriptions, and hazard control list. </a:t>
            </a:r>
          </a:p>
          <a:p>
            <a:endParaRPr lang="en-US" sz="1000" kern="1200" dirty="0" smtClean="0">
              <a:solidFill>
                <a:schemeClr val="tx1"/>
              </a:solidFill>
              <a:effectLst/>
            </a:endParaRPr>
          </a:p>
          <a:p>
            <a:r>
              <a:rPr lang="en-US" sz="1000" kern="1200" dirty="0" smtClean="0">
                <a:solidFill>
                  <a:schemeClr val="tx1"/>
                </a:solidFill>
                <a:effectLst/>
              </a:rPr>
              <a:t>Note the task steps give just enough information to evaluate the task, not overwhelming the employees with too many details. The listed hazards seem to be comprehensive and the hazard control list includes all levels of controls, including engineering, administrative, and PPE.</a:t>
            </a:r>
          </a:p>
          <a:p>
            <a:endParaRPr lang="en-US" sz="1000" kern="1200" dirty="0" smtClean="0">
              <a:solidFill>
                <a:schemeClr val="tx1"/>
              </a:solidFill>
              <a:effectLst/>
            </a:endParaRPr>
          </a:p>
          <a:p>
            <a:pPr>
              <a:defRPr/>
            </a:pPr>
            <a:r>
              <a:rPr lang="en-US" sz="1000" dirty="0" smtClean="0"/>
              <a:t>Right </a:t>
            </a:r>
            <a:r>
              <a:rPr lang="en-US" sz="1000" dirty="0"/>
              <a:t>image retrieved from OSHA at: </a:t>
            </a:r>
            <a:r>
              <a:rPr lang="en-US" sz="1000" u="sng" dirty="0">
                <a:hlinkClick r:id="rId4"/>
              </a:rPr>
              <a:t>https://www.osha.gov/Publications/osha3071.pdf</a:t>
            </a: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right image shows an example of a completed hazard analysis. In this example, you can see a task description, hazard description, and hazard control list.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Note the task description is very detailed – it not only includes the task itself, but also provides more information on the frequency and environmental factors related to this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hazard description</a:t>
            </a:r>
            <a:r>
              <a:rPr lang="en-US" sz="1000" kern="1200" baseline="0" dirty="0" smtClean="0">
                <a:solidFill>
                  <a:schemeClr val="tx1"/>
                </a:solidFill>
                <a:effectLst/>
              </a:rPr>
              <a:t> </a:t>
            </a:r>
            <a:r>
              <a:rPr lang="en-US" sz="1000" kern="1200" dirty="0" smtClean="0">
                <a:solidFill>
                  <a:schemeClr val="tx1"/>
                </a:solidFill>
                <a:effectLst/>
              </a:rPr>
              <a:t>focuses on the weight of the casting. Consider expanding on the hazard description to include ergonomics (e.g., repetitiveness, strains) and other hazards. Oftentimes, each task step lists its own set of hazards.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Finally, go beyond PPE requirements for hazard controls – also include engineering and administrative controls. You can expand on several of the hazard controls on this list – be more detailed by including techniques to practice (e.g., two man lifts, lifting only so many per hour before a break), the specific type of protective glove employees need to wear, and the specific device name to assist in this task. You may also include additional administrative controls, such as taking breaks.</a:t>
            </a: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33311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is beneficial to safety and health (S&amp;H) professionals, VPP representatives, and others with hazard analysis responsibilities for routine activities, to include supervisors and facility managers.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2710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image shows an example of a completed hazard analysis. In this example, you can see the review team brainstormed the possible what-if scenarios possible during this operation.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Each situation is analyzed by including an answer to the outcome, or the possible hazards employees may experience. Some of these answers could be more detailed or expanded.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likelihood and consequences of each possible scenario is also listed; however, make sure your employees understand what these terms mean. For example, is very serious the most severe consequence employees may experience? Or are there other levels?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There</a:t>
            </a:r>
            <a:r>
              <a:rPr lang="en-US" sz="1000" kern="1200" baseline="0" dirty="0" smtClean="0">
                <a:solidFill>
                  <a:schemeClr val="tx1"/>
                </a:solidFill>
                <a:effectLst/>
              </a:rPr>
              <a:t> are also </a:t>
            </a:r>
            <a:r>
              <a:rPr lang="en-US" sz="1000" kern="1200" dirty="0" smtClean="0">
                <a:solidFill>
                  <a:schemeClr val="tx1"/>
                </a:solidFill>
                <a:effectLst/>
              </a:rPr>
              <a:t>recommendations to move forward with making this operation safer for the workforce.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You can see this checklist was completed by a review team. It would be beneficial to know which employees specifically contributed to this review; especially for employee involvement purposes.</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Image retrieved from Massachusetts Institute of Technology at: </a:t>
            </a:r>
            <a:r>
              <a:rPr lang="en-US" sz="1000" u="sng" kern="1200" dirty="0" smtClean="0">
                <a:solidFill>
                  <a:schemeClr val="tx1"/>
                </a:solidFill>
                <a:effectLst/>
                <a:hlinkClick r:id="rId3"/>
              </a:rPr>
              <a:t>http://web.mit.edu/course/10/10.27/www/1027CourseManual/1027CourseManual-AppVI.html</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8231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The image shows an example of a completed hazard analysis. In this example, you can see the</a:t>
            </a:r>
            <a:r>
              <a:rPr lang="en-US" sz="1000" kern="1200" baseline="0" dirty="0" smtClean="0">
                <a:solidFill>
                  <a:schemeClr val="tx1"/>
                </a:solidFill>
                <a:effectLst/>
              </a:rPr>
              <a:t> outcome of a flat tire on a vehicle. The analysis part shows what can go wrong if the vehicle gets a flat tire. Then, uses a numerical analysis to determine the overall risk. </a:t>
            </a:r>
          </a:p>
          <a:p>
            <a:endParaRPr lang="en-US" sz="1000" kern="1200" baseline="0" dirty="0" smtClean="0">
              <a:solidFill>
                <a:schemeClr val="tx1"/>
              </a:solidFill>
              <a:effectLst/>
            </a:endParaRPr>
          </a:p>
          <a:p>
            <a:r>
              <a:rPr lang="en-US" sz="1000" kern="1200" baseline="0" dirty="0" smtClean="0">
                <a:solidFill>
                  <a:schemeClr val="tx1"/>
                </a:solidFill>
                <a:effectLst/>
              </a:rPr>
              <a:t>You can use this information to put controls and actions in place. When you do this, you want to re-evaluate the situation with the new controls and actions, and re-calculate the risk – the risk priority number should be lower than it was before. If not, the controls and actions taken are not effective!</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270689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The image shows an example of a completed hazard analysis. In this example, you can see the team lists potential deviations from the process and the causes for these deviations. The analysis</a:t>
            </a:r>
            <a:r>
              <a:rPr lang="en-US" sz="1000" kern="1200" baseline="0" dirty="0" smtClean="0">
                <a:solidFill>
                  <a:schemeClr val="tx1"/>
                </a:solidFill>
                <a:effectLst/>
              </a:rPr>
              <a:t> </a:t>
            </a:r>
            <a:r>
              <a:rPr lang="en-US" sz="1000" kern="1200" dirty="0" smtClean="0">
                <a:solidFill>
                  <a:schemeClr val="tx1"/>
                </a:solidFill>
                <a:effectLst/>
              </a:rPr>
              <a:t>uses the causes to evaluate the potential consequences of failure during this process.</a:t>
            </a:r>
          </a:p>
          <a:p>
            <a:endParaRPr lang="en-US" sz="1000" dirty="0"/>
          </a:p>
          <a:p>
            <a:r>
              <a:rPr lang="en-US" sz="1000" kern="1200" dirty="0" smtClean="0">
                <a:solidFill>
                  <a:schemeClr val="tx1"/>
                </a:solidFill>
                <a:effectLst/>
              </a:rPr>
              <a:t>While it is not wrong to list the information as they did in the table, it may be better to use bulleted lists in these sections so the employees can read the information easier. </a:t>
            </a:r>
          </a:p>
          <a:p>
            <a:endParaRPr lang="en-US" sz="1000" kern="1200" dirty="0" smtClean="0">
              <a:solidFill>
                <a:schemeClr val="tx1"/>
              </a:solidFill>
              <a:effectLst/>
            </a:endParaRPr>
          </a:p>
          <a:p>
            <a:r>
              <a:rPr lang="en-US" sz="1000" kern="1200" dirty="0" smtClean="0">
                <a:solidFill>
                  <a:schemeClr val="tx1"/>
                </a:solidFill>
                <a:effectLst/>
              </a:rPr>
              <a:t>This study also lists several safeguards. Consider expanding these safeguards to follow the hierarchy of controls. Many of these are administrative safeguards (e.g., regulations), where you may possibly be able to implement engineering controls to permanently reduce the likelihood of the deviation.</a:t>
            </a:r>
          </a:p>
          <a:p>
            <a:endParaRPr lang="en-US" sz="1000" dirty="0"/>
          </a:p>
          <a:p>
            <a:r>
              <a:rPr lang="en-US" sz="1000" kern="1200" dirty="0" smtClean="0">
                <a:solidFill>
                  <a:schemeClr val="tx1"/>
                </a:solidFill>
                <a:effectLst/>
              </a:rPr>
              <a:t>The recommendations give a good starting point to make this process safer.</a:t>
            </a:r>
          </a:p>
          <a:p>
            <a:endParaRPr lang="en-US" sz="1000" dirty="0" smtClean="0"/>
          </a:p>
          <a:p>
            <a:r>
              <a:rPr lang="en-US" sz="1000" kern="1200" dirty="0" smtClean="0">
                <a:solidFill>
                  <a:schemeClr val="tx1"/>
                </a:solidFill>
                <a:effectLst/>
              </a:rPr>
              <a:t>Image retrieved from Bing Images (free to share and use license) at: </a:t>
            </a:r>
            <a:r>
              <a:rPr lang="en-US" sz="1000" u="sng" kern="1200" dirty="0" smtClean="0">
                <a:solidFill>
                  <a:schemeClr val="tx1"/>
                </a:solidFill>
                <a:effectLst/>
                <a:hlinkClick r:id="rId3"/>
              </a:rPr>
              <a:t>http://www.oshatrain.org/images/hazop4.gif</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293517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Train employees on the hazards and control measures associated with the jobs they perform.</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1542064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Train employees each time you discover new hazards or you put new controls in place. Train employees on any changes you find during the hazard analysis process too – it is important they are aware of these changes so they can continue to safely perform their tasks.</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https://teacheratsea.files.wordpress.com/2011/05/pre_brief.jpg</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 work leader reviewing a hazard analysis with employees prior to performing a job task.</a:t>
            </a:r>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1150913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Always document each hazard analysis review, even if you make no changes to the documentation. You can update the date on the hazard analysis document itself, or document the review in meeting minutes, if applicable.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Encourage employees to assist in these reviews and updates; they have great knowledge on the subject and its great way for them to participate in safety. Additionally, communicate any changes made to a non-routine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hazard analysis to the workforce.</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http://www.peertechz.com/images/review.jpg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25</a:t>
            </a:fld>
            <a:endParaRPr lang="en-US" dirty="0"/>
          </a:p>
        </p:txBody>
      </p:sp>
    </p:spTree>
    <p:extLst>
      <p:ext uri="{BB962C8B-B14F-4D97-AF65-F5344CB8AC3E}">
        <p14:creationId xmlns:p14="http://schemas.microsoft.com/office/powerpoint/2010/main" val="3500159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26</a:t>
            </a:fld>
            <a:endParaRPr lang="en-US" dirty="0"/>
          </a:p>
        </p:txBody>
      </p:sp>
    </p:spTree>
    <p:extLst>
      <p:ext uri="{BB962C8B-B14F-4D97-AF65-F5344CB8AC3E}">
        <p14:creationId xmlns:p14="http://schemas.microsoft.com/office/powerpoint/2010/main" val="73396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WA = Worksite Analysis</a:t>
            </a:r>
            <a:br>
              <a:rPr lang="en-US" sz="1000" kern="1200" dirty="0" smtClean="0">
                <a:solidFill>
                  <a:schemeClr val="tx1"/>
                </a:solidFill>
                <a:effectLst/>
              </a:rPr>
            </a:br>
            <a:r>
              <a:rPr lang="en-US" sz="1000" dirty="0" smtClean="0">
                <a:effectLst/>
              </a:rPr>
              <a:t> </a:t>
            </a:r>
          </a:p>
          <a:p>
            <a:r>
              <a:rPr lang="en-US" sz="1000" b="1" kern="1200" dirty="0" smtClean="0">
                <a:solidFill>
                  <a:schemeClr val="tx1"/>
                </a:solidFill>
                <a:effectLst/>
              </a:rPr>
              <a:t>Hazard analysis:</a:t>
            </a:r>
            <a:r>
              <a:rPr lang="en-US" sz="1000" kern="1200" dirty="0" smtClean="0">
                <a:solidFill>
                  <a:schemeClr val="tx1"/>
                </a:solidFill>
                <a:effectLst/>
              </a:rPr>
              <a:t> Also known as hazard assessment; the process of recognizing hazards that may arise from a system or its environment, documenting unwanted consequences and analyzing potential causes.</a:t>
            </a:r>
          </a:p>
          <a:p>
            <a:r>
              <a:rPr lang="en-US" sz="1000" kern="1200" dirty="0" smtClean="0">
                <a:solidFill>
                  <a:schemeClr val="tx1"/>
                </a:solidFill>
                <a:effectLst/>
              </a:rPr>
              <a:t> </a:t>
            </a:r>
          </a:p>
          <a:p>
            <a:r>
              <a:rPr lang="en-US" sz="1000" kern="1200" dirty="0" smtClean="0">
                <a:solidFill>
                  <a:schemeClr val="tx1"/>
                </a:solidFill>
                <a:effectLst/>
              </a:rPr>
              <a:t>Hazard analysis reduces the risk of injuries and illnesses by identifying hazards and hazardous conditions associated with jobs so you can select and implement controls. </a:t>
            </a:r>
          </a:p>
          <a:p>
            <a:endParaRPr lang="en-US" sz="1000" kern="1200" dirty="0" smtClean="0">
              <a:solidFill>
                <a:schemeClr val="tx1"/>
              </a:solidFill>
              <a:effectLst/>
            </a:endParaRPr>
          </a:p>
          <a:p>
            <a:r>
              <a:rPr lang="en-US" sz="1000" kern="1200" dirty="0" smtClean="0">
                <a:solidFill>
                  <a:schemeClr val="tx1"/>
                </a:solidFill>
                <a:effectLst/>
              </a:rPr>
              <a:t>OSHA says you must have a “minimally effective” hazard analysis system in place for routine jobs and activities in order to qualify for VPP Star recognition. If you do not have an effective system in place, you cannot achieve VPP Star status.</a:t>
            </a:r>
          </a:p>
          <a:p>
            <a:endParaRPr lang="en-US" sz="1000" kern="1200" dirty="0" smtClean="0">
              <a:solidFill>
                <a:schemeClr val="tx1"/>
              </a:solidFill>
              <a:effectLst/>
            </a:endParaRPr>
          </a:p>
          <a:p>
            <a:r>
              <a:rPr lang="en-US" sz="1000" kern="1200" dirty="0" smtClean="0">
                <a:solidFill>
                  <a:schemeClr val="tx1"/>
                </a:solidFill>
                <a:effectLst/>
              </a:rPr>
              <a:t>Examples of routine activities you may perform hazard analysis on include: machine or equipment operation, welding, and sanding.</a:t>
            </a:r>
          </a:p>
          <a:p>
            <a:endParaRPr lang="en-US" sz="1000" kern="1200" dirty="0" smtClean="0">
              <a:solidFill>
                <a:schemeClr val="tx1"/>
              </a:solidFill>
              <a:effectLst/>
            </a:endParaRPr>
          </a:p>
          <a:p>
            <a:r>
              <a:rPr lang="en-US" sz="1000" kern="1200" dirty="0" smtClean="0">
                <a:solidFill>
                  <a:schemeClr val="tx1"/>
                </a:solidFill>
                <a:effectLst/>
              </a:rPr>
              <a:t>Examples of hazard analysis methods include: job hazard analysis (JHA),</a:t>
            </a:r>
            <a:r>
              <a:rPr lang="en-US" sz="1000" kern="1200" baseline="0" dirty="0" smtClean="0">
                <a:solidFill>
                  <a:schemeClr val="tx1"/>
                </a:solidFill>
                <a:effectLst/>
              </a:rPr>
              <a:t> </a:t>
            </a:r>
            <a:r>
              <a:rPr lang="en-US" sz="1000" kern="1200" dirty="0" smtClean="0">
                <a:solidFill>
                  <a:schemeClr val="tx1"/>
                </a:solidFill>
                <a:effectLst/>
              </a:rPr>
              <a:t>job safety analysis (JSA), hazard and operability study (HAZOP</a:t>
            </a:r>
            <a:r>
              <a:rPr lang="en-US" sz="1000" dirty="0" smtClean="0"/>
              <a:t>), </a:t>
            </a:r>
            <a:r>
              <a:rPr lang="en-US" sz="1000" kern="1200" dirty="0" smtClean="0">
                <a:solidFill>
                  <a:schemeClr val="tx1"/>
                </a:solidFill>
                <a:effectLst/>
              </a:rPr>
              <a:t>what-if analysis checklist, fault tree analysis (FTA), failure mode effects analysis (FMEA),</a:t>
            </a:r>
            <a:r>
              <a:rPr lang="en-US" sz="1000" kern="1200" baseline="0" dirty="0" smtClean="0">
                <a:solidFill>
                  <a:schemeClr val="tx1"/>
                </a:solidFill>
                <a:effectLst/>
              </a:rPr>
              <a:t> event tree analysis (ETA), health hazard assessments, hazard analysis critical control point (HACCP) studies, and process hazard analysis (PHA).</a:t>
            </a:r>
            <a:endParaRPr lang="en-US" sz="1000" kern="1200" dirty="0" smtClean="0">
              <a:solidFill>
                <a:schemeClr val="tx1"/>
              </a:solidFill>
              <a:effectLst/>
            </a:endParaRPr>
          </a:p>
          <a:p>
            <a:endParaRPr lang="en-US" sz="1000" kern="1200" dirty="0" smtClean="0">
              <a:solidFill>
                <a:schemeClr val="tx1"/>
              </a:solidFill>
              <a:effectLst/>
            </a:endParaRPr>
          </a:p>
          <a:p>
            <a:r>
              <a:rPr lang="en-US" sz="1000" kern="1200" dirty="0" smtClean="0">
                <a:solidFill>
                  <a:schemeClr val="tx1"/>
                </a:solidFill>
                <a:effectLst/>
              </a:rPr>
              <a:t>Image retrieved from Bing Images (Creative</a:t>
            </a:r>
            <a:r>
              <a:rPr lang="en-US" sz="1000" kern="1200" baseline="0" dirty="0" smtClean="0">
                <a:solidFill>
                  <a:schemeClr val="tx1"/>
                </a:solidFill>
                <a:effectLst/>
              </a:rPr>
              <a:t> Commons).</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235452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16698"/>
          </a:xfrm>
        </p:spPr>
        <p:txBody>
          <a:bodyPr/>
          <a:lstStyle/>
          <a:p>
            <a:r>
              <a:rPr lang="en-US" sz="1000" kern="1200" dirty="0" smtClean="0">
                <a:solidFill>
                  <a:schemeClr val="tx1"/>
                </a:solidFill>
                <a:effectLst/>
                <a:latin typeface="+mn-lt"/>
                <a:ea typeface="+mn-ea"/>
                <a:cs typeface="+mn-cs"/>
              </a:rPr>
              <a:t>SOP = standard operating procedure</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Make sure you provide completed</a:t>
            </a:r>
            <a:r>
              <a:rPr lang="en-US" sz="1000"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a:t>
            </a:r>
          </a:p>
          <a:p>
            <a:endParaRPr lang="en-US" sz="1000" b="1"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Standard operating procedures: </a:t>
            </a:r>
            <a:r>
              <a:rPr lang="en-US" sz="1000" kern="1200" dirty="0" smtClean="0">
                <a:solidFill>
                  <a:schemeClr val="tx1"/>
                </a:solidFill>
                <a:effectLst/>
                <a:latin typeface="+mn-lt"/>
                <a:ea typeface="+mn-ea"/>
                <a:cs typeface="+mn-cs"/>
              </a:rPr>
              <a:t>A set of step-by-step instructions</a:t>
            </a:r>
            <a:r>
              <a:rPr lang="en-US" sz="1000" b="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inform employees how to carry out a task.</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inspection checklists, not because they are part of the hazard analysis of routine jobs, but because you may need to check if controls are in place and effective. Machine guarding is one example. Here you may use hazard analysis to identify the need for guards, but then use inspections to ensure guards are in place and not creating an additional hazard. When you discover uncontrolled hazards, or evaluate new jobs, document these hazards and track them until they are controlled. Review hazard tracking logs to make sure identified hazards are tracked to closure (e.g., until mitigation occurs).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all hazard analysis content annually. Evaluate jobs to ensure they have not changed, no new hazards are present, and all hazard analyses are current. It is highly recommended to document annual reviews. If you do not document the reviews on the hazard analyses themselves, incorporate the discussions and reviews into committee meeting minutes, if applicable.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https://media.istockphoto.com/photos/instruction-manual-bound-paperwork-document-on-white-picture-id504054619?k=6&amp;m=504054619&amp;s=612x612&amp;w=0&amp;h=XP2n9wbSCeIT-Hl9bb4uCkA4y01dgBWO7mhsVcun5Vw</a:t>
            </a:r>
            <a:r>
              <a:rPr lang="en-US" sz="1000" kern="1200" dirty="0" smtClean="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344865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Leaders should be familiar with the hierarchy of controls and understand it is their responsibility to provide a safe work environment. They are responsible for ensuring and obtaining adequate resources to protect employees from injury and illness. In addition, leaders must enforce the use of safety procedures and hazard controls to ensure employees abide by prescribed safety precautions.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Leaders should know who is responsible for conducting and documenting the hazard analysis of routine jobs and the location(s) of these documents. Safety professionals sometimes assist with hazard analysis, or at least approve each completed document, but many times supervisors and their employees are responsible for drafting hazard analyses.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http://www.ehs.ucsb.edu/files/images/gs/jha2.jpg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94906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IH = industrial hygiene</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OH = occupational health</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may include: safety personnel, IH representatives, OH care personnel, supervisors, and anyone else involved in the hazard analysis process for routine activities.</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Safety personnel generally train and involve others in the hazard analysis process. Though conducting hazard analysis and drafting documents may be a supervisor responsibility in some cases, safety staff should train supervisors and their employees how to carry out this process. Incorporate the results of IH/OH surveys into any hazard analysis, as applicable.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61621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employees should be familiar with the hazards and the associated controls in their work areas. It is important for employees to know which jobs have a hazard analysis completed and where the documents are located. The documents must be readily accessible, meaning employees must be able to access it immediately, when needed.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employees are involved in the development or review of hazard analyses, they should be able to communicate this involvement. In addition, involved employees may be expected to communicate how they conduct hazard analyses and what they review.</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a:t>
            </a:r>
            <a:r>
              <a:rPr lang="en-US" sz="1000" kern="1200" baseline="0" dirty="0" smtClean="0">
                <a:solidFill>
                  <a:schemeClr val="tx1"/>
                </a:solidFill>
                <a:effectLst/>
                <a:latin typeface="+mn-lt"/>
                <a:ea typeface="+mn-ea"/>
                <a:cs typeface="+mn-cs"/>
              </a:rPr>
              <a:t> from Bing Images (free to share and use license) at: </a:t>
            </a:r>
            <a:r>
              <a:rPr lang="en-US" sz="1000" u="sng" kern="1200" dirty="0" smtClean="0">
                <a:solidFill>
                  <a:schemeClr val="tx1"/>
                </a:solidFill>
                <a:effectLst/>
                <a:latin typeface="+mn-lt"/>
                <a:ea typeface="+mn-ea"/>
                <a:cs typeface="+mn-cs"/>
                <a:hlinkClick r:id="rId3"/>
              </a:rPr>
              <a:t>http://www.drillingcontractor.org/wp-content/uploads/2013/01/web_093_N5A8536.jpg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9757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Follow this action checklist to implement and sustain VPP expectations for hazard analysis of routine activities. Each of these action checklist items will be covered in more detail on the following slides.</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46880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Review your Service or Agency guidance for additional guidance on hazard analysis methodologies and responsible key personnel.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Personnel involved in these assessments may include: S&amp;H staff, IH personnel, environmental personnel, OH personnel, and the fire department.</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5453663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a:t>
            </a:r>
            <a:r>
              <a:rPr lang="en-US" sz="800" baseline="0" dirty="0" smtClean="0">
                <a:solidFill>
                  <a:schemeClr val="bg1">
                    <a:lumMod val="50000"/>
                  </a:schemeClr>
                </a:solidFill>
              </a:rPr>
              <a:t> November 30</a:t>
            </a:r>
            <a:r>
              <a:rPr lang="en-US" sz="800" dirty="0" smtClean="0">
                <a:solidFill>
                  <a:schemeClr val="bg1">
                    <a:lumMod val="50000"/>
                  </a:schemeClr>
                </a:solidFill>
              </a:rPr>
              <a:t>, 2020.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 Analysis of Routine Activities</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62033"/>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November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06615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Analysis Process Development</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Consider putting together a hazard analysis team </a:t>
            </a:r>
            <a:r>
              <a:rPr lang="en-US" dirty="0" smtClean="0"/>
              <a:t>at </a:t>
            </a:r>
            <a:r>
              <a:rPr lang="en-US" dirty="0"/>
              <a:t>your </a:t>
            </a:r>
            <a:r>
              <a:rPr lang="en-US" dirty="0" smtClean="0"/>
              <a:t>worksite:</a:t>
            </a:r>
            <a:endParaRPr lang="en-US" dirty="0"/>
          </a:p>
          <a:p>
            <a:pPr lvl="1"/>
            <a:r>
              <a:rPr lang="en-US" dirty="0"/>
              <a:t>Involve key personnel, especially S&amp;H personnel</a:t>
            </a:r>
          </a:p>
          <a:p>
            <a:pPr lvl="1"/>
            <a:r>
              <a:rPr lang="en-US" dirty="0"/>
              <a:t>Involve employees at all levels</a:t>
            </a:r>
          </a:p>
          <a:p>
            <a:pPr lvl="1"/>
            <a:r>
              <a:rPr lang="en-US" dirty="0"/>
              <a:t>Set up a recurring meeting time and place</a:t>
            </a:r>
          </a:p>
          <a:p>
            <a:pPr lvl="1"/>
            <a:r>
              <a:rPr lang="en-US" dirty="0"/>
              <a:t>Educate team members on </a:t>
            </a:r>
            <a:r>
              <a:rPr lang="en-US" dirty="0" smtClean="0"/>
              <a:t>performing</a:t>
            </a:r>
            <a:br>
              <a:rPr lang="en-US" dirty="0" smtClean="0"/>
            </a:br>
            <a:r>
              <a:rPr lang="en-US" dirty="0" smtClean="0"/>
              <a:t>hazard </a:t>
            </a:r>
            <a:r>
              <a:rPr lang="en-US" dirty="0"/>
              <a:t>analysis process(es)</a:t>
            </a:r>
            <a:endParaRPr lang="en-US" dirty="0">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7848" y="2194560"/>
            <a:ext cx="3770563" cy="352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8689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Analysis Methods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11</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Graphic courtesy of Concurrent Technologies Corporation</a:t>
            </a:r>
          </a:p>
        </p:txBody>
      </p:sp>
      <p:sp>
        <p:nvSpPr>
          <p:cNvPr id="5" name="AutoShape 4" descr="http://i.telegraph.co.uk/multimedia/archive/02960/manager-employee_2960857b.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i.telegraph.co.uk/multimedia/archive/02960/manager-employee_2960857b.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http://i.telegraph.co.uk/multimedia/archive/02960/manager-employee_2960857b.jpg"/>
          <p:cNvSpPr>
            <a:spLocks noChangeAspect="1" noChangeArrowheads="1"/>
          </p:cNvSpPr>
          <p:nvPr/>
        </p:nvSpPr>
        <p:spPr bwMode="auto">
          <a:xfrm>
            <a:off x="1892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0" descr="http://i.telegraph.co.uk/multimedia/archive/02960/manager-employee_2960857b.jpg"/>
          <p:cNvSpPr>
            <a:spLocks noChangeAspect="1" noChangeArrowheads="1"/>
          </p:cNvSpPr>
          <p:nvPr/>
        </p:nvSpPr>
        <p:spPr bwMode="auto">
          <a:xfrm>
            <a:off x="2044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909639"/>
            <a:ext cx="68580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87500" y="4394201"/>
            <a:ext cx="2768600" cy="1200329"/>
          </a:xfrm>
          <a:prstGeom prst="rect">
            <a:avLst/>
          </a:prstGeom>
          <a:noFill/>
        </p:spPr>
        <p:txBody>
          <a:bodyPr wrap="square" rtlCol="0">
            <a:spAutoFit/>
          </a:bodyPr>
          <a:lstStyle/>
          <a:p>
            <a:r>
              <a:rPr lang="en-US" dirty="0"/>
              <a:t>Some worksites use risk management worksheets to document job steps, hazards, and controls</a:t>
            </a:r>
          </a:p>
        </p:txBody>
      </p:sp>
      <p:sp>
        <p:nvSpPr>
          <p:cNvPr id="7" name="TextBox 6"/>
          <p:cNvSpPr txBox="1"/>
          <p:nvPr/>
        </p:nvSpPr>
        <p:spPr>
          <a:xfrm>
            <a:off x="7917320" y="1092201"/>
            <a:ext cx="2483981" cy="1200329"/>
          </a:xfrm>
          <a:prstGeom prst="rect">
            <a:avLst/>
          </a:prstGeom>
          <a:noFill/>
        </p:spPr>
        <p:txBody>
          <a:bodyPr wrap="square" rtlCol="0">
            <a:spAutoFit/>
          </a:bodyPr>
          <a:lstStyle/>
          <a:p>
            <a:r>
              <a:rPr lang="en-US" dirty="0"/>
              <a:t>Other worksites use more specific tools, like those listed here, to analyze a job task</a:t>
            </a:r>
          </a:p>
        </p:txBody>
      </p:sp>
    </p:spTree>
    <p:extLst>
      <p:ext uri="{BB962C8B-B14F-4D97-AF65-F5344CB8AC3E}">
        <p14:creationId xmlns:p14="http://schemas.microsoft.com/office/powerpoint/2010/main" val="329143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Tasks &amp; Processes List</a:t>
            </a:r>
            <a:endParaRPr lang="en-US" dirty="0"/>
          </a:p>
        </p:txBody>
      </p:sp>
      <p:sp>
        <p:nvSpPr>
          <p:cNvPr id="3" name="Content Placeholder 2"/>
          <p:cNvSpPr>
            <a:spLocks noGrp="1"/>
          </p:cNvSpPr>
          <p:nvPr>
            <p:ph idx="1"/>
          </p:nvPr>
        </p:nvSpPr>
        <p:spPr/>
        <p:txBody>
          <a:bodyPr>
            <a:normAutofit/>
          </a:bodyPr>
          <a:lstStyle/>
          <a:p>
            <a:r>
              <a:rPr lang="en-US" dirty="0"/>
              <a:t>Think about </a:t>
            </a:r>
            <a:r>
              <a:rPr lang="en-US" dirty="0" smtClean="0"/>
              <a:t>routinely occurring workplace tasks</a:t>
            </a:r>
            <a:endParaRPr lang="en-US" dirty="0"/>
          </a:p>
          <a:p>
            <a:r>
              <a:rPr lang="en-US" dirty="0" smtClean="0"/>
              <a:t>Develop </a:t>
            </a:r>
            <a:r>
              <a:rPr lang="en-US" dirty="0"/>
              <a:t>a list of </a:t>
            </a:r>
            <a:r>
              <a:rPr lang="en-US" dirty="0" smtClean="0"/>
              <a:t>unanalyzed routine </a:t>
            </a:r>
            <a:r>
              <a:rPr lang="en-US" dirty="0"/>
              <a:t>tasks</a:t>
            </a:r>
          </a:p>
          <a:p>
            <a:r>
              <a:rPr lang="en-US" dirty="0"/>
              <a:t>Interview supervisors </a:t>
            </a:r>
            <a:r>
              <a:rPr lang="en-US" dirty="0" smtClean="0"/>
              <a:t>to help identify</a:t>
            </a:r>
            <a:br>
              <a:rPr lang="en-US" dirty="0" smtClean="0"/>
            </a:br>
            <a:r>
              <a:rPr lang="en-US" dirty="0" smtClean="0"/>
              <a:t>these tasks</a:t>
            </a:r>
            <a:endParaRPr lang="en-US" dirty="0"/>
          </a:p>
          <a:p>
            <a:r>
              <a:rPr lang="en-US" dirty="0"/>
              <a:t>Conduct preliminary </a:t>
            </a:r>
            <a:r>
              <a:rPr lang="en-US" dirty="0" smtClean="0"/>
              <a:t>interviews to</a:t>
            </a:r>
            <a:br>
              <a:rPr lang="en-US" dirty="0" smtClean="0"/>
            </a:br>
            <a:r>
              <a:rPr lang="en-US" dirty="0" smtClean="0"/>
              <a:t>discover more about </a:t>
            </a:r>
            <a:r>
              <a:rPr lang="en-US" dirty="0" smtClean="0"/>
              <a:t>potential risks</a:t>
            </a:r>
            <a:r>
              <a:rPr lang="en-US" dirty="0" smtClean="0"/>
              <a:t/>
            </a:r>
            <a:br>
              <a:rPr lang="en-US" dirty="0" smtClean="0"/>
            </a:br>
            <a:r>
              <a:rPr lang="en-US" dirty="0" smtClean="0"/>
              <a:t>and </a:t>
            </a:r>
            <a:r>
              <a:rPr lang="en-US" dirty="0" smtClean="0"/>
              <a:t>hazards</a:t>
            </a:r>
            <a:br>
              <a:rPr lang="en-US" dirty="0" smtClean="0"/>
            </a:b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3074" name="Picture 2" descr="C:\Users\schrothl\AppData\Local\Microsoft\Windows\Temporary Internet Files\Content.IE5\IJDQNUTK\Qualitative-Research-Interview-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38803" y="2459911"/>
            <a:ext cx="5323668" cy="35324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
        <p:nvSpPr>
          <p:cNvPr id="5" name="Rectangle 4"/>
          <p:cNvSpPr/>
          <p:nvPr/>
        </p:nvSpPr>
        <p:spPr>
          <a:xfrm>
            <a:off x="6638803" y="2457831"/>
            <a:ext cx="1162050" cy="3529584"/>
          </a:xfrm>
          <a:prstGeom prst="rect">
            <a:avLst/>
          </a:prstGeom>
          <a:gradFill flip="none" rotWithShape="1">
            <a:gsLst>
              <a:gs pos="36000">
                <a:srgbClr val="D9D9D9">
                  <a:alpha val="98000"/>
                </a:srgbClr>
              </a:gs>
              <a:gs pos="100000">
                <a:srgbClr val="D9D9D9">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63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&amp; Health Document Review</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Review existing S&amp;H documents for:</a:t>
            </a:r>
          </a:p>
          <a:p>
            <a:pPr lvl="1"/>
            <a:r>
              <a:rPr lang="en-US" dirty="0" smtClean="0"/>
              <a:t>Known S&amp;H hazards</a:t>
            </a:r>
          </a:p>
          <a:p>
            <a:pPr lvl="1"/>
            <a:r>
              <a:rPr lang="en-US" dirty="0" smtClean="0"/>
              <a:t>Implemented hazard controls</a:t>
            </a:r>
          </a:p>
          <a:p>
            <a:pPr lvl="1"/>
            <a:r>
              <a:rPr lang="en-US" dirty="0" smtClean="0"/>
              <a:t>Accident history</a:t>
            </a:r>
          </a:p>
          <a:p>
            <a:pPr lvl="1"/>
            <a:r>
              <a:rPr lang="en-US" dirty="0" smtClean="0"/>
              <a:t>Root causes and contributing </a:t>
            </a:r>
            <a:r>
              <a:rPr lang="en-US" dirty="0" smtClean="0"/>
              <a:t>factors</a:t>
            </a:r>
            <a:br>
              <a:rPr lang="en-US" dirty="0" smtClean="0"/>
            </a:br>
            <a:r>
              <a:rPr lang="en-US" dirty="0" smtClean="0"/>
              <a:t>for incidents and </a:t>
            </a:r>
            <a:r>
              <a:rPr lang="en-US" dirty="0" smtClean="0"/>
              <a:t>near-misses</a:t>
            </a:r>
          </a:p>
          <a:p>
            <a:pPr lvl="1"/>
            <a:r>
              <a:rPr lang="en-US" dirty="0" smtClean="0"/>
              <a:t>Reported hazards</a:t>
            </a:r>
          </a:p>
          <a:p>
            <a:pPr lvl="1"/>
            <a:r>
              <a:rPr lang="en-US" dirty="0" smtClean="0"/>
              <a:t>Employee monitoring or </a:t>
            </a:r>
            <a:r>
              <a:rPr lang="en-US" dirty="0" smtClean="0"/>
              <a:t>surveillance</a:t>
            </a:r>
            <a:br>
              <a:rPr lang="en-US" dirty="0" smtClean="0"/>
            </a:br>
            <a:r>
              <a:rPr lang="en-US" dirty="0" smtClean="0"/>
              <a:t>requirements</a:t>
            </a:r>
            <a:endParaRPr lang="en-US" dirty="0" smtClean="0"/>
          </a:p>
          <a:p>
            <a:pPr lvl="1"/>
            <a:r>
              <a:rPr lang="en-US" dirty="0" smtClean="0"/>
              <a:t>Workplace trends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5" name="Rectangle 4"/>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4833" b="16506"/>
          <a:stretch/>
        </p:blipFill>
        <p:spPr bwMode="auto">
          <a:xfrm>
            <a:off x="7269479" y="1272541"/>
            <a:ext cx="3978287" cy="439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661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Task Analysis</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Define the task to analyze</a:t>
            </a:r>
          </a:p>
          <a:p>
            <a:r>
              <a:rPr lang="en-US" dirty="0" smtClean="0"/>
              <a:t>Interview the person conducting</a:t>
            </a:r>
            <a:br>
              <a:rPr lang="en-US" dirty="0" smtClean="0"/>
            </a:br>
            <a:r>
              <a:rPr lang="en-US" dirty="0" smtClean="0"/>
              <a:t>the task</a:t>
            </a:r>
          </a:p>
          <a:p>
            <a:r>
              <a:rPr lang="en-US" dirty="0" smtClean="0"/>
              <a:t>Explain why the task is being</a:t>
            </a:r>
            <a:br>
              <a:rPr lang="en-US" dirty="0" smtClean="0"/>
            </a:br>
            <a:r>
              <a:rPr lang="en-US" dirty="0" smtClean="0"/>
              <a:t>analyzed</a:t>
            </a:r>
          </a:p>
          <a:p>
            <a:r>
              <a:rPr lang="en-US" dirty="0" smtClean="0"/>
              <a:t>Identify the end goal of the task</a:t>
            </a:r>
          </a:p>
          <a:p>
            <a:r>
              <a:rPr lang="en-US" dirty="0" smtClean="0"/>
              <a:t>Review task-specific</a:t>
            </a:r>
            <a:br>
              <a:rPr lang="en-US" dirty="0" smtClean="0"/>
            </a:br>
            <a:r>
              <a:rPr lang="en-US" dirty="0" smtClean="0"/>
              <a:t>documentation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4098" name="Picture 2" descr="https://c2.staticflickr.com/4/3672/11325450014_02d6a20d2d_z.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6208" y="1670397"/>
            <a:ext cx="5406178" cy="35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9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Task Analysis</a:t>
            </a:r>
            <a:endParaRPr lang="en-US" dirty="0"/>
          </a:p>
        </p:txBody>
      </p:sp>
      <p:sp>
        <p:nvSpPr>
          <p:cNvPr id="3" name="Content Placeholder 2"/>
          <p:cNvSpPr>
            <a:spLocks noGrp="1"/>
          </p:cNvSpPr>
          <p:nvPr>
            <p:ph idx="1"/>
          </p:nvPr>
        </p:nvSpPr>
        <p:spPr/>
        <p:txBody>
          <a:bodyPr/>
          <a:lstStyle/>
          <a:p>
            <a:r>
              <a:rPr lang="en-US" dirty="0" smtClean="0"/>
              <a:t>Observe the task performed</a:t>
            </a:r>
          </a:p>
          <a:p>
            <a:r>
              <a:rPr lang="en-US" dirty="0" smtClean="0"/>
              <a:t>Watch every job step to see how it is performed</a:t>
            </a:r>
          </a:p>
          <a:p>
            <a:r>
              <a:rPr lang="en-US" dirty="0" smtClean="0"/>
              <a:t>Evaluate the following: </a:t>
            </a:r>
          </a:p>
          <a:p>
            <a:pPr lvl="1"/>
            <a:r>
              <a:rPr lang="en-US" dirty="0" smtClean="0"/>
              <a:t>Hazards in the work area</a:t>
            </a:r>
          </a:p>
          <a:p>
            <a:pPr lvl="1"/>
            <a:r>
              <a:rPr lang="en-US" dirty="0" smtClean="0"/>
              <a:t>Hazards related to the task</a:t>
            </a:r>
          </a:p>
          <a:p>
            <a:pPr lvl="1"/>
            <a:r>
              <a:rPr lang="en-US" dirty="0" smtClean="0"/>
              <a:t>Tools and equipment used</a:t>
            </a:r>
          </a:p>
          <a:p>
            <a:pPr lvl="1"/>
            <a:r>
              <a:rPr lang="en-US" dirty="0" smtClean="0"/>
              <a:t>Physical forces</a:t>
            </a:r>
          </a:p>
          <a:p>
            <a:pPr lvl="1"/>
            <a:r>
              <a:rPr lang="en-US" dirty="0" smtClean="0"/>
              <a:t>Human factors</a:t>
            </a:r>
          </a:p>
          <a:p>
            <a:pPr lvl="1"/>
            <a:r>
              <a:rPr lang="en-US" dirty="0" smtClean="0"/>
              <a:t>Any other factors or risks </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2109" y="2231136"/>
            <a:ext cx="5153890" cy="360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40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&amp; Controls</a:t>
            </a:r>
            <a:endParaRPr lang="en-US" dirty="0"/>
          </a:p>
        </p:txBody>
      </p:sp>
      <p:sp>
        <p:nvSpPr>
          <p:cNvPr id="3" name="Content Placeholder 2"/>
          <p:cNvSpPr>
            <a:spLocks noGrp="1"/>
          </p:cNvSpPr>
          <p:nvPr>
            <p:ph idx="1"/>
          </p:nvPr>
        </p:nvSpPr>
        <p:spPr/>
        <p:txBody>
          <a:bodyPr/>
          <a:lstStyle/>
          <a:p>
            <a:r>
              <a:rPr lang="en-US" dirty="0" smtClean="0"/>
              <a:t>Identify hazards and hazard controls using the information gained from the task analysis</a:t>
            </a:r>
          </a:p>
          <a:p>
            <a:r>
              <a:rPr lang="en-US" dirty="0" smtClean="0"/>
              <a:t>If additional hazard controls are needed:</a:t>
            </a:r>
          </a:p>
          <a:p>
            <a:pPr lvl="1"/>
            <a:r>
              <a:rPr lang="en-US" dirty="0" smtClean="0"/>
              <a:t>Gain employee input when selecting hazard controls</a:t>
            </a:r>
          </a:p>
          <a:p>
            <a:pPr lvl="1"/>
            <a:r>
              <a:rPr lang="en-US" dirty="0" smtClean="0"/>
              <a:t>Use the hierarchy of controls to choose controls</a:t>
            </a:r>
          </a:p>
          <a:p>
            <a:pPr lvl="1"/>
            <a:r>
              <a:rPr lang="en-US" dirty="0" smtClean="0"/>
              <a:t>Think about safe work practices and PPE</a:t>
            </a:r>
          </a:p>
          <a:p>
            <a:pPr lvl="1"/>
            <a:r>
              <a:rPr lang="en-US" dirty="0" smtClean="0"/>
              <a:t>Implement selected hazard controls</a:t>
            </a:r>
          </a:p>
          <a:p>
            <a:pPr lvl="1"/>
            <a:r>
              <a:rPr lang="en-US" dirty="0" smtClean="0"/>
              <a:t>Evaluate the effectiveness of the controls</a:t>
            </a:r>
          </a:p>
          <a:p>
            <a:r>
              <a:rPr lang="en-US" dirty="0" smtClean="0"/>
              <a:t>Think about improvements to make the task safer</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Tree>
    <p:extLst>
      <p:ext uri="{BB962C8B-B14F-4D97-AF65-F5344CB8AC3E}">
        <p14:creationId xmlns:p14="http://schemas.microsoft.com/office/powerpoint/2010/main" val="13159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 Documentation</a:t>
            </a:r>
            <a:endParaRPr lang="en-US" dirty="0"/>
          </a:p>
        </p:txBody>
      </p:sp>
      <p:sp>
        <p:nvSpPr>
          <p:cNvPr id="3" name="Content Placeholder 2"/>
          <p:cNvSpPr>
            <a:spLocks noGrp="1"/>
          </p:cNvSpPr>
          <p:nvPr>
            <p:ph idx="1"/>
          </p:nvPr>
        </p:nvSpPr>
        <p:spPr/>
        <p:txBody>
          <a:bodyPr/>
          <a:lstStyle/>
          <a:p>
            <a:r>
              <a:rPr lang="en-US" dirty="0" smtClean="0"/>
              <a:t>Document completion of the hazard analysis, including:</a:t>
            </a:r>
          </a:p>
          <a:p>
            <a:pPr lvl="1"/>
            <a:r>
              <a:rPr lang="en-US" dirty="0" smtClean="0"/>
              <a:t>Date of the analysis</a:t>
            </a:r>
          </a:p>
          <a:p>
            <a:pPr lvl="1"/>
            <a:r>
              <a:rPr lang="en-US" dirty="0" smtClean="0"/>
              <a:t>Who conducted the analysis</a:t>
            </a:r>
          </a:p>
          <a:p>
            <a:pPr lvl="1"/>
            <a:r>
              <a:rPr lang="en-US" dirty="0" smtClean="0"/>
              <a:t>The outcomes of the hazard analysis</a:t>
            </a:r>
          </a:p>
          <a:p>
            <a:pPr lvl="1"/>
            <a:r>
              <a:rPr lang="en-US" dirty="0" smtClean="0"/>
              <a:t>Detailed steps performed to complete the task</a:t>
            </a:r>
          </a:p>
          <a:p>
            <a:pPr lvl="1"/>
            <a:r>
              <a:rPr lang="en-US" dirty="0" smtClean="0"/>
              <a:t>All hazards associated with the task</a:t>
            </a:r>
          </a:p>
          <a:p>
            <a:pPr lvl="1"/>
            <a:r>
              <a:rPr lang="en-US" dirty="0" smtClean="0"/>
              <a:t>Recommended and required hazard controls</a:t>
            </a:r>
          </a:p>
          <a:p>
            <a:pPr lvl="1"/>
            <a:r>
              <a:rPr lang="en-US" dirty="0" smtClean="0"/>
              <a:t>Who was involved in the analysis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Tree>
    <p:extLst>
      <p:ext uri="{BB962C8B-B14F-4D97-AF65-F5344CB8AC3E}">
        <p14:creationId xmlns:p14="http://schemas.microsoft.com/office/powerpoint/2010/main" val="223774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19" y="955040"/>
            <a:ext cx="11834830" cy="5029200"/>
          </a:xfrm>
        </p:spPr>
        <p:txBody>
          <a:bodyPr>
            <a:normAutofit/>
          </a:bodyPr>
          <a:lstStyle/>
          <a:p>
            <a:r>
              <a:rPr lang="en-US" dirty="0" smtClean="0"/>
              <a:t>Gain </a:t>
            </a:r>
            <a:r>
              <a:rPr lang="en-US" dirty="0"/>
              <a:t>input </a:t>
            </a:r>
            <a:r>
              <a:rPr lang="en-US" dirty="0" smtClean="0"/>
              <a:t>for completed hazard analyses from observed employees or those conducting </a:t>
            </a:r>
            <a:r>
              <a:rPr lang="en-US" dirty="0"/>
              <a:t>the task</a:t>
            </a:r>
          </a:p>
          <a:p>
            <a:r>
              <a:rPr lang="en-US" dirty="0"/>
              <a:t>Attain approval from management, </a:t>
            </a:r>
            <a:r>
              <a:rPr lang="en-US" dirty="0" smtClean="0"/>
              <a:t>safety</a:t>
            </a:r>
            <a:br>
              <a:rPr lang="en-US" dirty="0" smtClean="0"/>
            </a:br>
            <a:r>
              <a:rPr lang="en-US" dirty="0" smtClean="0"/>
              <a:t>personnel</a:t>
            </a:r>
            <a:r>
              <a:rPr lang="en-US" dirty="0"/>
              <a:t>, and </a:t>
            </a:r>
            <a:r>
              <a:rPr lang="en-US" dirty="0" smtClean="0"/>
              <a:t>IH personnel</a:t>
            </a:r>
            <a:endParaRPr lang="en-US" dirty="0"/>
          </a:p>
          <a:p>
            <a:r>
              <a:rPr lang="en-US" dirty="0"/>
              <a:t>Revise the hazard analysis, </a:t>
            </a:r>
            <a:r>
              <a:rPr lang="en-US" dirty="0" smtClean="0"/>
              <a:t>as needed</a:t>
            </a:r>
            <a:endParaRPr lang="en-US" dirty="0"/>
          </a:p>
          <a:p>
            <a:r>
              <a:rPr lang="en-US" dirty="0"/>
              <a:t>Store documents in an easily </a:t>
            </a:r>
            <a:r>
              <a:rPr lang="en-US" dirty="0" smtClean="0"/>
              <a:t>accessible</a:t>
            </a:r>
            <a:br>
              <a:rPr lang="en-US" dirty="0" smtClean="0"/>
            </a:br>
            <a:r>
              <a:rPr lang="en-US" dirty="0" smtClean="0"/>
              <a:t>location</a:t>
            </a:r>
            <a:endParaRPr lang="en-US" dirty="0"/>
          </a:p>
        </p:txBody>
      </p:sp>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46720" y="1965960"/>
            <a:ext cx="3470275" cy="3470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dirty="0" smtClean="0"/>
              <a:t>Hazard Analysis Documentation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910368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Job Hazard Analysis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19</a:t>
            </a:fld>
            <a:endParaRPr lang="en-US" dirty="0"/>
          </a:p>
        </p:txBody>
      </p:sp>
      <p:pic>
        <p:nvPicPr>
          <p:cNvPr id="6" name="Picture 5"/>
          <p:cNvPicPr>
            <a:picLocks noChangeAspect="1"/>
          </p:cNvPicPr>
          <p:nvPr/>
        </p:nvPicPr>
        <p:blipFill>
          <a:blip r:embed="rId3">
            <a:clrChange>
              <a:clrFrom>
                <a:srgbClr val="E2E2E2"/>
              </a:clrFrom>
              <a:clrTo>
                <a:srgbClr val="E2E2E2">
                  <a:alpha val="0"/>
                </a:srgbClr>
              </a:clrTo>
            </a:clrChange>
          </a:blip>
          <a:stretch>
            <a:fillRect/>
          </a:stretch>
        </p:blipFill>
        <p:spPr>
          <a:xfrm>
            <a:off x="6577663" y="1015842"/>
            <a:ext cx="5036820" cy="5021580"/>
          </a:xfrm>
          <a:prstGeom prst="rect">
            <a:avLst/>
          </a:prstGeom>
        </p:spPr>
      </p:pic>
      <p:sp>
        <p:nvSpPr>
          <p:cNvPr id="7" name="Rectangle 6"/>
          <p:cNvSpPr/>
          <p:nvPr/>
        </p:nvSpPr>
        <p:spPr>
          <a:xfrm>
            <a:off x="3721642" y="6307282"/>
            <a:ext cx="4751827" cy="400110"/>
          </a:xfrm>
          <a:prstGeom prst="rect">
            <a:avLst/>
          </a:prstGeom>
        </p:spPr>
        <p:txBody>
          <a:bodyPr wrap="square">
            <a:spAutoFit/>
          </a:bodyPr>
          <a:lstStyle/>
          <a:p>
            <a:pPr algn="ctr"/>
            <a:r>
              <a:rPr lang="en-US" sz="1000" dirty="0">
                <a:solidFill>
                  <a:schemeClr val="bg1">
                    <a:lumMod val="50000"/>
                  </a:schemeClr>
                </a:solidFill>
              </a:rPr>
              <a:t>Images retrieved from Washington  State Department of Labor &amp; Industries (left) and OSHA (right)</a:t>
            </a:r>
          </a:p>
        </p:txBody>
      </p:sp>
      <p:pic>
        <p:nvPicPr>
          <p:cNvPr id="11" name="Picture 10"/>
          <p:cNvPicPr>
            <a:picLocks noChangeAspect="1"/>
          </p:cNvPicPr>
          <p:nvPr/>
        </p:nvPicPr>
        <p:blipFill>
          <a:blip r:embed="rId4"/>
          <a:stretch>
            <a:fillRect/>
          </a:stretch>
        </p:blipFill>
        <p:spPr>
          <a:xfrm>
            <a:off x="951404" y="913543"/>
            <a:ext cx="4300538" cy="5226177"/>
          </a:xfrm>
          <a:prstGeom prst="rect">
            <a:avLst/>
          </a:prstGeom>
        </p:spPr>
      </p:pic>
    </p:spTree>
    <p:extLst>
      <p:ext uri="{BB962C8B-B14F-4D97-AF65-F5344CB8AC3E}">
        <p14:creationId xmlns:p14="http://schemas.microsoft.com/office/powerpoint/2010/main" val="325378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 this presentation, you will learn to:</a:t>
            </a:r>
          </a:p>
          <a:p>
            <a:pPr lvl="1"/>
            <a:r>
              <a:rPr lang="en-US" dirty="0" smtClean="0"/>
              <a:t>Summarize the background and importance for hazard analysis of routine activities</a:t>
            </a:r>
          </a:p>
          <a:p>
            <a:pPr lvl="1"/>
            <a:r>
              <a:rPr lang="en-US" dirty="0" smtClean="0"/>
              <a:t>List documentation related to hazard analysis of routine activities</a:t>
            </a:r>
          </a:p>
          <a:p>
            <a:pPr lvl="1"/>
            <a:r>
              <a:rPr lang="en-US" dirty="0" smtClean="0"/>
              <a:t>Describe the knowledge leadership/management, key personnel, and the workforce should have regarding hazard analysis of routine activities</a:t>
            </a:r>
          </a:p>
          <a:p>
            <a:pPr lvl="1"/>
            <a:r>
              <a:rPr lang="en-US" dirty="0" smtClean="0"/>
              <a:t>Identify hazard analysis actions for routine activities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2488901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What-If Analysis Checklist</a:t>
            </a:r>
            <a:endParaRPr lang="en-US" dirty="0"/>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20</a:t>
            </a:fld>
            <a:endParaRPr lang="en-US" dirty="0"/>
          </a:p>
        </p:txBody>
      </p:sp>
      <p:sp>
        <p:nvSpPr>
          <p:cNvPr id="7" name="Rectangle 6"/>
          <p:cNvSpPr/>
          <p:nvPr/>
        </p:nvSpPr>
        <p:spPr>
          <a:xfrm>
            <a:off x="3720088" y="6369623"/>
            <a:ext cx="4751827" cy="246221"/>
          </a:xfrm>
          <a:prstGeom prst="rect">
            <a:avLst/>
          </a:prstGeom>
        </p:spPr>
        <p:txBody>
          <a:bodyPr wrap="square">
            <a:spAutoFit/>
          </a:bodyPr>
          <a:lstStyle/>
          <a:p>
            <a:pPr algn="ctr"/>
            <a:r>
              <a:rPr lang="en-US" sz="1000" dirty="0">
                <a:solidFill>
                  <a:schemeClr val="bg1">
                    <a:lumMod val="50000"/>
                  </a:schemeClr>
                </a:solidFill>
              </a:rPr>
              <a:t>Image retrieved from Massachusetts Institute of Technology</a:t>
            </a:r>
          </a:p>
        </p:txBody>
      </p:sp>
      <p:pic>
        <p:nvPicPr>
          <p:cNvPr id="3" name="Picture 2"/>
          <p:cNvPicPr>
            <a:picLocks noChangeAspect="1"/>
          </p:cNvPicPr>
          <p:nvPr/>
        </p:nvPicPr>
        <p:blipFill>
          <a:blip r:embed="rId3"/>
          <a:stretch>
            <a:fillRect/>
          </a:stretch>
        </p:blipFill>
        <p:spPr>
          <a:xfrm>
            <a:off x="3222488" y="853934"/>
            <a:ext cx="5747025" cy="5251592"/>
          </a:xfrm>
          <a:prstGeom prst="rect">
            <a:avLst/>
          </a:prstGeom>
        </p:spPr>
      </p:pic>
    </p:spTree>
    <p:extLst>
      <p:ext uri="{BB962C8B-B14F-4D97-AF65-F5344CB8AC3E}">
        <p14:creationId xmlns:p14="http://schemas.microsoft.com/office/powerpoint/2010/main" val="1035209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Failure Modes &amp; Effects Analysis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21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0842244"/>
              </p:ext>
            </p:extLst>
          </p:nvPr>
        </p:nvGraphicFramePr>
        <p:xfrm>
          <a:off x="414235" y="949902"/>
          <a:ext cx="11363530" cy="2757056"/>
        </p:xfrm>
        <a:graphic>
          <a:graphicData uri="http://schemas.openxmlformats.org/drawingml/2006/table">
            <a:tbl>
              <a:tblPr firstRow="1" bandRow="1">
                <a:tableStyleId>{073A0DAA-6AF3-43AB-8588-CEC1D06C72B9}</a:tableStyleId>
              </a:tblPr>
              <a:tblGrid>
                <a:gridCol w="2272706">
                  <a:extLst>
                    <a:ext uri="{9D8B030D-6E8A-4147-A177-3AD203B41FA5}">
                      <a16:colId xmlns:a16="http://schemas.microsoft.com/office/drawing/2014/main" val="20000"/>
                    </a:ext>
                  </a:extLst>
                </a:gridCol>
                <a:gridCol w="2272706">
                  <a:extLst>
                    <a:ext uri="{9D8B030D-6E8A-4147-A177-3AD203B41FA5}">
                      <a16:colId xmlns:a16="http://schemas.microsoft.com/office/drawing/2014/main" val="20001"/>
                    </a:ext>
                  </a:extLst>
                </a:gridCol>
                <a:gridCol w="2272706">
                  <a:extLst>
                    <a:ext uri="{9D8B030D-6E8A-4147-A177-3AD203B41FA5}">
                      <a16:colId xmlns:a16="http://schemas.microsoft.com/office/drawing/2014/main" val="20002"/>
                    </a:ext>
                  </a:extLst>
                </a:gridCol>
                <a:gridCol w="2272706">
                  <a:extLst>
                    <a:ext uri="{9D8B030D-6E8A-4147-A177-3AD203B41FA5}">
                      <a16:colId xmlns:a16="http://schemas.microsoft.com/office/drawing/2014/main" val="20003"/>
                    </a:ext>
                  </a:extLst>
                </a:gridCol>
                <a:gridCol w="2272706">
                  <a:extLst>
                    <a:ext uri="{9D8B030D-6E8A-4147-A177-3AD203B41FA5}">
                      <a16:colId xmlns:a16="http://schemas.microsoft.com/office/drawing/2014/main" val="20004"/>
                    </a:ext>
                  </a:extLst>
                </a:gridCol>
              </a:tblGrid>
              <a:tr h="465202">
                <a:tc>
                  <a:txBody>
                    <a:bodyPr/>
                    <a:lstStyle/>
                    <a:p>
                      <a:pPr algn="ctr"/>
                      <a:r>
                        <a:rPr lang="en-US" sz="1400" b="1" dirty="0" smtClean="0">
                          <a:solidFill>
                            <a:schemeClr val="bg1"/>
                          </a:solidFill>
                        </a:rPr>
                        <a:t>ITEM</a:t>
                      </a: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FAILURE MODES</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FAILURE</a:t>
                      </a:r>
                      <a:r>
                        <a:rPr lang="en-US" sz="1400" b="1" baseline="0" dirty="0" smtClean="0">
                          <a:solidFill>
                            <a:schemeClr val="bg1"/>
                          </a:solidFill>
                        </a:rPr>
                        <a:t> EFFECTS</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FAILURE CAUSES</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DETECTION MODE</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13090">
                <a:tc>
                  <a:txBody>
                    <a:bodyPr/>
                    <a:lstStyle/>
                    <a:p>
                      <a:r>
                        <a:rPr lang="en-US" sz="1050" i="1" dirty="0" smtClean="0"/>
                        <a:t>What is the</a:t>
                      </a:r>
                      <a:r>
                        <a:rPr lang="en-US" sz="1050" i="1" baseline="0" dirty="0" smtClean="0"/>
                        <a:t> item, or step, being analyzed?</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i="1" dirty="0" smtClean="0"/>
                        <a:t>What could go wrong?</a:t>
                      </a:r>
                      <a:r>
                        <a:rPr lang="en-US" sz="1050" i="1" baseline="0" dirty="0" smtClean="0"/>
                        <a:t> </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i="1" dirty="0" smtClean="0"/>
                        <a:t>What is the consequence of each failure?</a:t>
                      </a:r>
                      <a:r>
                        <a:rPr lang="en-US" sz="1050" i="1" baseline="0" dirty="0" smtClean="0"/>
                        <a:t> </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i="1" dirty="0" smtClean="0"/>
                        <a:t>Why would the failure happen?</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i="1" dirty="0" smtClean="0"/>
                        <a:t>What controls are in place to detect, or prevent, the failure? </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78764">
                <a:tc>
                  <a:txBody>
                    <a:bodyPr/>
                    <a:lstStyle/>
                    <a:p>
                      <a:r>
                        <a:rPr lang="en-US" sz="1400" baseline="0" dirty="0" smtClean="0"/>
                        <a:t>Tire stability to operate a vehicle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Flat tire</a:t>
                      </a:r>
                    </a:p>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Tire falls off vehicle</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spcAft>
                          <a:spcPts val="600"/>
                        </a:spcAft>
                        <a:buFont typeface="Arial" panose="020B0604020202020204" pitchFamily="34" charset="0"/>
                        <a:buChar char="•"/>
                      </a:pPr>
                      <a:r>
                        <a:rPr lang="en-US" sz="1400" dirty="0" smtClean="0"/>
                        <a:t>Stops vehicle</a:t>
                      </a:r>
                    </a:p>
                    <a:p>
                      <a:pPr marL="111125" indent="-111125">
                        <a:spcAft>
                          <a:spcPts val="600"/>
                        </a:spcAft>
                        <a:buFont typeface="Arial" panose="020B0604020202020204" pitchFamily="34" charset="0"/>
                        <a:buChar char="•"/>
                      </a:pPr>
                      <a:r>
                        <a:rPr lang="en-US" sz="1400" baseline="0" dirty="0" smtClean="0"/>
                        <a:t>Driver stranded, or have to change tire</a:t>
                      </a:r>
                    </a:p>
                    <a:p>
                      <a:pPr marL="111125" indent="-111125">
                        <a:spcAft>
                          <a:spcPts val="600"/>
                        </a:spcAft>
                        <a:buFont typeface="Arial" panose="020B0604020202020204" pitchFamily="34" charset="0"/>
                        <a:buChar char="•"/>
                      </a:pPr>
                      <a:r>
                        <a:rPr lang="en-US" sz="1400" baseline="0" dirty="0" smtClean="0"/>
                        <a:t>Spin out on the roadway</a:t>
                      </a:r>
                    </a:p>
                    <a:p>
                      <a:pPr marL="111125" indent="-111125">
                        <a:spcAft>
                          <a:spcPts val="600"/>
                        </a:spcAft>
                        <a:buFont typeface="Arial" panose="020B0604020202020204" pitchFamily="34" charset="0"/>
                        <a:buChar char="•"/>
                      </a:pPr>
                      <a:r>
                        <a:rPr lang="en-US" sz="1400" baseline="0" dirty="0" smtClean="0"/>
                        <a:t>Hit other vehicles, </a:t>
                      </a:r>
                      <a:r>
                        <a:rPr lang="en-US" sz="1400" baseline="0" dirty="0" smtClean="0"/>
                        <a:t>property, or </a:t>
                      </a:r>
                      <a:r>
                        <a:rPr lang="en-US" sz="1400" baseline="0" dirty="0" smtClean="0"/>
                        <a:t>even people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Puncture</a:t>
                      </a:r>
                    </a:p>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Bolts</a:t>
                      </a:r>
                      <a:r>
                        <a:rPr lang="en-US" sz="1400" kern="1200" baseline="0" dirty="0" smtClean="0">
                          <a:solidFill>
                            <a:schemeClr val="dk1"/>
                          </a:solidFill>
                          <a:latin typeface="+mn-lt"/>
                          <a:ea typeface="+mn-ea"/>
                          <a:cs typeface="+mn-cs"/>
                        </a:rPr>
                        <a:t> not tightened</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Tire checks before vehicle use</a:t>
                      </a:r>
                    </a:p>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Feel</a:t>
                      </a:r>
                      <a:r>
                        <a:rPr lang="en-US" sz="1400" kern="1200" baseline="0" dirty="0" smtClean="0">
                          <a:solidFill>
                            <a:schemeClr val="dk1"/>
                          </a:solidFill>
                          <a:latin typeface="+mn-lt"/>
                          <a:ea typeface="+mn-ea"/>
                          <a:cs typeface="+mn-cs"/>
                        </a:rPr>
                        <a:t> s</a:t>
                      </a:r>
                      <a:r>
                        <a:rPr lang="en-US" sz="1400" kern="1200" dirty="0" smtClean="0">
                          <a:solidFill>
                            <a:schemeClr val="dk1"/>
                          </a:solidFill>
                          <a:latin typeface="+mn-lt"/>
                          <a:ea typeface="+mn-ea"/>
                          <a:cs typeface="+mn-cs"/>
                        </a:rPr>
                        <a:t>teering pull to one side during driving</a:t>
                      </a:r>
                    </a:p>
                    <a:p>
                      <a:pPr marL="111125" indent="-111125" algn="l" defTabSz="457200" rtl="0" eaLnBrk="1" latinLnBrk="0" hangingPunct="1">
                        <a:spcAft>
                          <a:spcPts val="600"/>
                        </a:spcAft>
                        <a:buFont typeface="Arial" panose="020B0604020202020204" pitchFamily="34" charset="0"/>
                        <a:buChar char="•"/>
                      </a:pPr>
                      <a:r>
                        <a:rPr lang="en-US" sz="1400" kern="1200" dirty="0" smtClean="0">
                          <a:solidFill>
                            <a:schemeClr val="dk1"/>
                          </a:solidFill>
                          <a:latin typeface="+mn-lt"/>
                          <a:ea typeface="+mn-ea"/>
                          <a:cs typeface="+mn-cs"/>
                        </a:rPr>
                        <a:t>Listen</a:t>
                      </a:r>
                      <a:r>
                        <a:rPr lang="en-US" sz="1400" kern="1200" baseline="0" dirty="0" smtClean="0">
                          <a:solidFill>
                            <a:schemeClr val="dk1"/>
                          </a:solidFill>
                          <a:latin typeface="+mn-lt"/>
                          <a:ea typeface="+mn-ea"/>
                          <a:cs typeface="+mn-cs"/>
                        </a:rPr>
                        <a:t> for excess </a:t>
                      </a:r>
                      <a:r>
                        <a:rPr lang="en-US" sz="1400" kern="1200" dirty="0" smtClean="0">
                          <a:solidFill>
                            <a:schemeClr val="dk1"/>
                          </a:solidFill>
                          <a:latin typeface="+mn-lt"/>
                          <a:ea typeface="+mn-ea"/>
                          <a:cs typeface="+mn-cs"/>
                        </a:rPr>
                        <a:t>noise during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83663993"/>
              </p:ext>
            </p:extLst>
          </p:nvPr>
        </p:nvGraphicFramePr>
        <p:xfrm>
          <a:off x="1524000" y="3844254"/>
          <a:ext cx="9144000" cy="2161717"/>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144353">
                <a:tc>
                  <a:txBody>
                    <a:bodyPr/>
                    <a:lstStyle/>
                    <a:p>
                      <a:pPr algn="ctr"/>
                      <a:r>
                        <a:rPr lang="en-US" sz="1400" b="1" dirty="0" smtClean="0">
                          <a:solidFill>
                            <a:schemeClr val="bg1"/>
                          </a:solidFill>
                        </a:rPr>
                        <a:t>A) Severity</a:t>
                      </a:r>
                    </a:p>
                    <a:p>
                      <a:pPr algn="ctr"/>
                      <a:endParaRPr lang="en-US" sz="11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Rate</a:t>
                      </a:r>
                      <a:r>
                        <a:rPr lang="en-US" sz="1100" b="1" baseline="0" dirty="0" smtClean="0">
                          <a:solidFill>
                            <a:schemeClr val="bg1"/>
                          </a:solidFill>
                        </a:rPr>
                        <a:t> 1-10</a:t>
                      </a:r>
                      <a:br>
                        <a:rPr lang="en-US" sz="1100" b="1" baseline="0" dirty="0" smtClean="0">
                          <a:solidFill>
                            <a:schemeClr val="bg1"/>
                          </a:solidFill>
                        </a:rPr>
                      </a:br>
                      <a:r>
                        <a:rPr lang="en-US" sz="1100" b="1" baseline="0" dirty="0" smtClean="0">
                          <a:solidFill>
                            <a:schemeClr val="bg1"/>
                          </a:solidFill>
                        </a:rPr>
                        <a:t>10  = Most Severe</a:t>
                      </a:r>
                      <a:endParaRPr lang="en-US" sz="1100" b="1" dirty="0" smtClean="0">
                        <a:solidFill>
                          <a:schemeClr val="bg1"/>
                        </a:solidFill>
                      </a:endParaRPr>
                    </a:p>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B) Probability</a:t>
                      </a:r>
                      <a:r>
                        <a:rPr lang="en-US" sz="1400" b="1" baseline="0" dirty="0" smtClean="0">
                          <a:solidFill>
                            <a:schemeClr val="bg1"/>
                          </a:solidFill>
                        </a:rPr>
                        <a:t> of </a:t>
                      </a:r>
                      <a:r>
                        <a:rPr lang="en-US" sz="1400" b="1" dirty="0" smtClean="0">
                          <a:solidFill>
                            <a:schemeClr val="bg1"/>
                          </a:solidFill>
                        </a:rPr>
                        <a:t>Occurrence</a:t>
                      </a:r>
                      <a:r>
                        <a:rPr lang="en-US" sz="1100" b="1" dirty="0" smtClean="0">
                          <a:solidFill>
                            <a:schemeClr val="bg1"/>
                          </a:solidFill>
                        </a:rPr>
                        <a:t/>
                      </a:r>
                      <a:br>
                        <a:rPr lang="en-US" sz="1100" b="1" dirty="0" smtClean="0">
                          <a:solidFill>
                            <a:schemeClr val="bg1"/>
                          </a:solidFill>
                        </a:rPr>
                      </a:br>
                      <a:r>
                        <a:rPr lang="en-US" sz="1100" b="1" dirty="0" smtClean="0">
                          <a:solidFill>
                            <a:schemeClr val="bg1"/>
                          </a:solidFill>
                        </a:rPr>
                        <a:t/>
                      </a:r>
                      <a:br>
                        <a:rPr lang="en-US" sz="1100" b="1" dirty="0" smtClean="0">
                          <a:solidFill>
                            <a:schemeClr val="bg1"/>
                          </a:solidFill>
                        </a:rPr>
                      </a:br>
                      <a:endParaRPr lang="en-US" sz="11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Rate</a:t>
                      </a:r>
                      <a:r>
                        <a:rPr lang="en-US" sz="1100" b="1" baseline="0" dirty="0" smtClean="0">
                          <a:solidFill>
                            <a:schemeClr val="bg1"/>
                          </a:solidFill>
                        </a:rPr>
                        <a:t> 1-10</a:t>
                      </a:r>
                      <a:br>
                        <a:rPr lang="en-US" sz="1100" b="1" baseline="0" dirty="0" smtClean="0">
                          <a:solidFill>
                            <a:schemeClr val="bg1"/>
                          </a:solidFill>
                        </a:rPr>
                      </a:br>
                      <a:r>
                        <a:rPr lang="en-US" sz="1100" b="1" baseline="0" dirty="0" smtClean="0">
                          <a:solidFill>
                            <a:schemeClr val="bg1"/>
                          </a:solidFill>
                        </a:rPr>
                        <a:t>10  = Highest  Probability</a:t>
                      </a:r>
                      <a:endParaRPr lang="en-US" sz="1100" b="1" dirty="0" smtClean="0">
                        <a:solidFill>
                          <a:schemeClr val="bg1"/>
                        </a:solidFill>
                      </a:endParaRPr>
                    </a:p>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C) Probability</a:t>
                      </a:r>
                      <a:r>
                        <a:rPr lang="en-US" sz="1400" b="1" baseline="0" dirty="0" smtClean="0">
                          <a:solidFill>
                            <a:schemeClr val="bg1"/>
                          </a:solidFill>
                        </a:rPr>
                        <a:t> of </a:t>
                      </a:r>
                      <a:r>
                        <a:rPr lang="en-US" sz="1400" b="1" dirty="0" smtClean="0">
                          <a:solidFill>
                            <a:schemeClr val="bg1"/>
                          </a:solidFill>
                        </a:rPr>
                        <a:t>Detection</a:t>
                      </a:r>
                    </a:p>
                    <a:p>
                      <a:pPr algn="ctr"/>
                      <a:endParaRPr lang="en-US" sz="14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Rate</a:t>
                      </a:r>
                      <a:r>
                        <a:rPr lang="en-US" sz="1100" b="1" baseline="0" dirty="0" smtClean="0">
                          <a:solidFill>
                            <a:schemeClr val="bg1"/>
                          </a:solidFill>
                        </a:rPr>
                        <a:t> 1-10</a:t>
                      </a:r>
                      <a:br>
                        <a:rPr lang="en-US" sz="1100" b="1" baseline="0" dirty="0" smtClean="0">
                          <a:solidFill>
                            <a:schemeClr val="bg1"/>
                          </a:solidFill>
                        </a:rPr>
                      </a:br>
                      <a:r>
                        <a:rPr lang="en-US" sz="1100" b="1" baseline="0" dirty="0" smtClean="0">
                          <a:solidFill>
                            <a:schemeClr val="bg1"/>
                          </a:solidFill>
                        </a:rPr>
                        <a:t>10  = Lowest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100" b="1" dirty="0" smtClean="0">
                        <a:solidFill>
                          <a:schemeClr val="bg1"/>
                        </a:solidFill>
                      </a:endParaRPr>
                    </a:p>
                    <a:p>
                      <a:pPr algn="ctr"/>
                      <a:r>
                        <a:rPr lang="en-US" sz="1400" b="1" dirty="0" smtClean="0">
                          <a:solidFill>
                            <a:schemeClr val="bg1"/>
                          </a:solidFill>
                        </a:rPr>
                        <a:t>RISK</a:t>
                      </a:r>
                      <a:r>
                        <a:rPr lang="en-US" sz="1400" b="1" baseline="0" dirty="0" smtClean="0">
                          <a:solidFill>
                            <a:schemeClr val="bg1"/>
                          </a:solidFill>
                        </a:rPr>
                        <a:t> PRIORITY NUMBER</a:t>
                      </a:r>
                      <a:br>
                        <a:rPr lang="en-US" sz="1400" b="1" baseline="0" dirty="0" smtClean="0">
                          <a:solidFill>
                            <a:schemeClr val="bg1"/>
                          </a:solidFill>
                        </a:rPr>
                      </a:br>
                      <a:r>
                        <a:rPr lang="en-US" sz="1400" b="1" baseline="0" dirty="0" smtClean="0">
                          <a:solidFill>
                            <a:schemeClr val="bg1"/>
                          </a:solidFill>
                        </a:rPr>
                        <a:t>(RPN)</a:t>
                      </a:r>
                    </a:p>
                    <a:p>
                      <a:pPr algn="ctr"/>
                      <a:endParaRPr lang="en-US" sz="1100" b="1" baseline="0" dirty="0" smtClean="0">
                        <a:solidFill>
                          <a:schemeClr val="bg1"/>
                        </a:solidFill>
                      </a:endParaRPr>
                    </a:p>
                    <a:p>
                      <a:pPr algn="ctr"/>
                      <a:r>
                        <a:rPr lang="en-US" sz="1100" b="1" baseline="0" dirty="0" smtClean="0">
                          <a:solidFill>
                            <a:schemeClr val="bg1"/>
                          </a:solidFill>
                        </a:rPr>
                        <a:t>A x B X C</a:t>
                      </a: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00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i="1" dirty="0" smtClean="0"/>
                        <a:t>How severe</a:t>
                      </a:r>
                      <a:r>
                        <a:rPr lang="en-US" sz="1050" i="1" baseline="0" dirty="0" smtClean="0"/>
                        <a:t> is the effect?</a:t>
                      </a:r>
                      <a:endParaRPr lang="en-US" sz="1050"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i="1" dirty="0" smtClean="0"/>
                        <a:t>How likely</a:t>
                      </a:r>
                      <a:r>
                        <a:rPr lang="en-US" sz="1050" i="1" baseline="0" dirty="0" smtClean="0"/>
                        <a:t> is this to occur?</a:t>
                      </a:r>
                      <a:endParaRPr lang="en-US" sz="1050"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i="1" dirty="0" smtClean="0"/>
                        <a:t>How easy is this to detect?</a:t>
                      </a:r>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5271">
                <a:tc>
                  <a:txBody>
                    <a:bodyPr/>
                    <a:lstStyle/>
                    <a:p>
                      <a:pPr algn="ctr"/>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62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Hazard &amp; Operability Study</a:t>
            </a:r>
            <a:endParaRPr lang="en-US" dirty="0"/>
          </a:p>
        </p:txBody>
      </p:sp>
      <p:sp>
        <p:nvSpPr>
          <p:cNvPr id="4" name="Slide Number Placeholder 3"/>
          <p:cNvSpPr>
            <a:spLocks noGrp="1"/>
          </p:cNvSpPr>
          <p:nvPr>
            <p:ph type="sldNum" sz="quarter" idx="4"/>
          </p:nvPr>
        </p:nvSpPr>
        <p:spPr>
          <a:xfrm>
            <a:off x="242813" y="6310170"/>
            <a:ext cx="2133600" cy="365125"/>
          </a:xfrm>
        </p:spPr>
        <p:txBody>
          <a:bodyPr/>
          <a:lstStyle/>
          <a:p>
            <a:fld id="{EC6B01B9-2AD7-FF46-ADAD-E0B0ABE832D6}" type="slidenum">
              <a:rPr lang="en-US" smtClean="0"/>
              <a:pPr/>
              <a:t>22</a:t>
            </a:fld>
            <a:endParaRPr lang="en-US" dirty="0"/>
          </a:p>
        </p:txBody>
      </p:sp>
      <p:sp>
        <p:nvSpPr>
          <p:cNvPr id="7" name="Rectangle 6"/>
          <p:cNvSpPr/>
          <p:nvPr/>
        </p:nvSpPr>
        <p:spPr>
          <a:xfrm>
            <a:off x="3711592" y="6369623"/>
            <a:ext cx="4751827" cy="246221"/>
          </a:xfrm>
          <a:prstGeom prst="rect">
            <a:avLst/>
          </a:prstGeom>
        </p:spPr>
        <p:txBody>
          <a:bodyPr wrap="square">
            <a:spAutoFit/>
          </a:bodyPr>
          <a:lstStyle/>
          <a:p>
            <a:pPr algn="ctr"/>
            <a:r>
              <a:rPr lang="en-US" sz="1000" dirty="0" smtClean="0">
                <a:solidFill>
                  <a:schemeClr val="bg1">
                    <a:lumMod val="50000"/>
                  </a:schemeClr>
                </a:solidFill>
              </a:rPr>
              <a:t>Image </a:t>
            </a:r>
            <a:r>
              <a:rPr lang="en-US" sz="1000" dirty="0">
                <a:solidFill>
                  <a:schemeClr val="bg1">
                    <a:lumMod val="50000"/>
                  </a:schemeClr>
                </a:solidFill>
              </a:rPr>
              <a:t>retrieved from Bing Images</a:t>
            </a:r>
          </a:p>
        </p:txBody>
      </p:sp>
      <p:pic>
        <p:nvPicPr>
          <p:cNvPr id="3" name="Picture 2"/>
          <p:cNvPicPr>
            <a:picLocks noChangeAspect="1"/>
          </p:cNvPicPr>
          <p:nvPr/>
        </p:nvPicPr>
        <p:blipFill>
          <a:blip r:embed="rId3"/>
          <a:stretch>
            <a:fillRect/>
          </a:stretch>
        </p:blipFill>
        <p:spPr>
          <a:xfrm>
            <a:off x="1395413" y="1138238"/>
            <a:ext cx="9401175" cy="4581525"/>
          </a:xfrm>
          <a:prstGeom prst="rect">
            <a:avLst/>
          </a:prstGeom>
        </p:spPr>
      </p:pic>
    </p:spTree>
    <p:extLst>
      <p:ext uri="{BB962C8B-B14F-4D97-AF65-F5344CB8AC3E}">
        <p14:creationId xmlns:p14="http://schemas.microsoft.com/office/powerpoint/2010/main" val="378238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Employee Training – Topics</a:t>
            </a:r>
            <a:endParaRPr lang="en-US" dirty="0"/>
          </a:p>
        </p:txBody>
      </p:sp>
      <p:sp>
        <p:nvSpPr>
          <p:cNvPr id="3" name="Content Placeholder 2"/>
          <p:cNvSpPr>
            <a:spLocks noGrp="1"/>
          </p:cNvSpPr>
          <p:nvPr>
            <p:ph idx="1"/>
          </p:nvPr>
        </p:nvSpPr>
        <p:spPr/>
        <p:txBody>
          <a:bodyPr/>
          <a:lstStyle/>
          <a:p>
            <a:r>
              <a:rPr lang="en-US" dirty="0" smtClean="0"/>
              <a:t>Train supervisors on:</a:t>
            </a:r>
          </a:p>
          <a:p>
            <a:pPr lvl="1"/>
            <a:r>
              <a:rPr lang="en-US" dirty="0" smtClean="0"/>
              <a:t>Process for conducting hazard analysis</a:t>
            </a:r>
          </a:p>
          <a:p>
            <a:pPr lvl="1"/>
            <a:r>
              <a:rPr lang="en-US" dirty="0" smtClean="0"/>
              <a:t>Using hazard analyses as a training tool</a:t>
            </a:r>
          </a:p>
          <a:p>
            <a:r>
              <a:rPr lang="en-US" dirty="0" smtClean="0"/>
              <a:t>Train employees on:</a:t>
            </a:r>
          </a:p>
          <a:p>
            <a:pPr lvl="1"/>
            <a:r>
              <a:rPr lang="en-US" dirty="0" smtClean="0"/>
              <a:t>How to conduct/assist with the hazard analysis process</a:t>
            </a:r>
          </a:p>
          <a:p>
            <a:pPr lvl="1"/>
            <a:r>
              <a:rPr lang="en-US" dirty="0" smtClean="0"/>
              <a:t>Location of hazard analysis documentation</a:t>
            </a:r>
          </a:p>
          <a:p>
            <a:pPr lvl="1"/>
            <a:r>
              <a:rPr lang="en-US" dirty="0" smtClean="0"/>
              <a:t>Task-related steps, hazards, controls, and safe work procedures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Tree>
    <p:extLst>
      <p:ext uri="{BB962C8B-B14F-4D97-AF65-F5344CB8AC3E}">
        <p14:creationId xmlns:p14="http://schemas.microsoft.com/office/powerpoint/2010/main" val="528814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Employee Training – Frequency </a:t>
            </a:r>
            <a:endParaRPr lang="en-US" dirty="0"/>
          </a:p>
        </p:txBody>
      </p:sp>
      <p:sp>
        <p:nvSpPr>
          <p:cNvPr id="3" name="Content Placeholder 2"/>
          <p:cNvSpPr>
            <a:spLocks noGrp="1"/>
          </p:cNvSpPr>
          <p:nvPr>
            <p:ph idx="1"/>
          </p:nvPr>
        </p:nvSpPr>
        <p:spPr/>
        <p:txBody>
          <a:bodyPr/>
          <a:lstStyle/>
          <a:p>
            <a:r>
              <a:rPr lang="en-US" dirty="0" smtClean="0"/>
              <a:t>Review hazard analyses with each employee when:</a:t>
            </a:r>
          </a:p>
          <a:p>
            <a:pPr lvl="1"/>
            <a:r>
              <a:rPr lang="en-US" dirty="0" smtClean="0"/>
              <a:t>Initial hazard analysis is developed</a:t>
            </a:r>
          </a:p>
          <a:p>
            <a:pPr lvl="1"/>
            <a:r>
              <a:rPr lang="en-US" dirty="0" smtClean="0"/>
              <a:t>Initial assignment to a job with an applicable</a:t>
            </a:r>
            <a:br>
              <a:rPr lang="en-US" dirty="0" smtClean="0"/>
            </a:br>
            <a:r>
              <a:rPr lang="en-US" dirty="0" smtClean="0"/>
              <a:t>hazard analysis</a:t>
            </a:r>
          </a:p>
          <a:p>
            <a:pPr lvl="1"/>
            <a:r>
              <a:rPr lang="en-US" dirty="0" smtClean="0"/>
              <a:t>The hazard analysis content is revised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pic>
        <p:nvPicPr>
          <p:cNvPr id="7" name="Picture 6" descr="https://teacheratsea.files.wordpress.com/2011/05/pre_brief.jpg"/>
          <p:cNvPicPr/>
          <p:nvPr/>
        </p:nvPicPr>
        <p:blipFill>
          <a:blip r:embed="rId3">
            <a:extLst>
              <a:ext uri="{28A0092B-C50C-407E-A947-70E740481C1C}">
                <a14:useLocalDpi xmlns:a14="http://schemas.microsoft.com/office/drawing/2010/main"/>
              </a:ext>
            </a:extLst>
          </a:blip>
          <a:srcRect/>
          <a:stretch>
            <a:fillRect/>
          </a:stretch>
        </p:blipFill>
        <p:spPr bwMode="auto">
          <a:xfrm>
            <a:off x="8118463" y="1644775"/>
            <a:ext cx="3169920" cy="42265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2" y="6369623"/>
            <a:ext cx="4751827" cy="246221"/>
          </a:xfrm>
          <a:prstGeom prst="rect">
            <a:avLst/>
          </a:prstGeom>
        </p:spPr>
        <p:txBody>
          <a:bodyPr wrap="square">
            <a:spAutoFit/>
          </a:bodyPr>
          <a:lstStyle/>
          <a:p>
            <a:pPr algn="ctr"/>
            <a:r>
              <a:rPr lang="en-US" sz="1000" dirty="0" smtClean="0">
                <a:solidFill>
                  <a:schemeClr val="bg1">
                    <a:lumMod val="50000"/>
                  </a:schemeClr>
                </a:solidFill>
              </a:rPr>
              <a:t>Image </a:t>
            </a:r>
            <a:r>
              <a:rPr lang="en-US" sz="1000" dirty="0">
                <a:solidFill>
                  <a:schemeClr val="bg1">
                    <a:lumMod val="50000"/>
                  </a:schemeClr>
                </a:solidFill>
              </a:rPr>
              <a:t>retrieved from Bing Images</a:t>
            </a:r>
          </a:p>
        </p:txBody>
      </p:sp>
    </p:spTree>
    <p:extLst>
      <p:ext uri="{BB962C8B-B14F-4D97-AF65-F5344CB8AC3E}">
        <p14:creationId xmlns:p14="http://schemas.microsoft.com/office/powerpoint/2010/main" val="3959114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Reviews &amp; Updates</a:t>
            </a:r>
            <a:endParaRPr lang="en-US" dirty="0"/>
          </a:p>
        </p:txBody>
      </p:sp>
      <p:sp>
        <p:nvSpPr>
          <p:cNvPr id="3" name="Content Placeholder 2"/>
          <p:cNvSpPr>
            <a:spLocks noGrp="1"/>
          </p:cNvSpPr>
          <p:nvPr>
            <p:ph idx="1"/>
          </p:nvPr>
        </p:nvSpPr>
        <p:spPr/>
        <p:txBody>
          <a:bodyPr/>
          <a:lstStyle/>
          <a:p>
            <a:r>
              <a:rPr lang="en-US" dirty="0" smtClean="0"/>
              <a:t>Review and update each hazard analysis of routine activities when:</a:t>
            </a:r>
          </a:p>
          <a:p>
            <a:pPr lvl="1"/>
            <a:r>
              <a:rPr lang="en-US" dirty="0" smtClean="0"/>
              <a:t>The task process or work environment changes</a:t>
            </a:r>
          </a:p>
          <a:p>
            <a:pPr lvl="1"/>
            <a:r>
              <a:rPr lang="en-US" dirty="0" smtClean="0"/>
              <a:t>Annually</a:t>
            </a:r>
          </a:p>
          <a:p>
            <a:r>
              <a:rPr lang="en-US" dirty="0" smtClean="0"/>
              <a:t>Document the reviews of each assessment</a:t>
            </a:r>
          </a:p>
          <a:p>
            <a:r>
              <a:rPr lang="en-US" dirty="0" smtClean="0"/>
              <a:t>Notify the workforce whenever changes</a:t>
            </a:r>
            <a:br>
              <a:rPr lang="en-US" dirty="0" smtClean="0"/>
            </a:br>
            <a:r>
              <a:rPr lang="en-US" dirty="0" smtClean="0"/>
              <a:t>are made</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25</a:t>
            </a:fld>
            <a:endParaRPr lang="en-US" dirty="0"/>
          </a:p>
        </p:txBody>
      </p:sp>
      <p:sp>
        <p:nvSpPr>
          <p:cNvPr id="5" name="Rectangle 4"/>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6" descr="http://www.peertechz.com/images/review.jpg"/>
          <p:cNvPicPr/>
          <p:nvPr/>
        </p:nvPicPr>
        <p:blipFill>
          <a:blip r:embed="rId3">
            <a:extLst>
              <a:ext uri="{28A0092B-C50C-407E-A947-70E740481C1C}">
                <a14:useLocalDpi xmlns:a14="http://schemas.microsoft.com/office/drawing/2010/main"/>
              </a:ext>
            </a:extLst>
          </a:blip>
          <a:srcRect/>
          <a:stretch>
            <a:fillRect/>
          </a:stretch>
        </p:blipFill>
        <p:spPr bwMode="auto">
          <a:xfrm>
            <a:off x="7813964" y="3059976"/>
            <a:ext cx="4148507" cy="2924264"/>
          </a:xfrm>
          <a:prstGeom prst="rect">
            <a:avLst/>
          </a:prstGeom>
          <a:noFill/>
          <a:ln>
            <a:noFill/>
          </a:ln>
        </p:spPr>
      </p:pic>
    </p:spTree>
    <p:extLst>
      <p:ext uri="{BB962C8B-B14F-4D97-AF65-F5344CB8AC3E}">
        <p14:creationId xmlns:p14="http://schemas.microsoft.com/office/powerpoint/2010/main" val="4193176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learned to</a:t>
            </a:r>
            <a:r>
              <a:rPr lang="en-US" dirty="0" smtClean="0"/>
              <a:t>:</a:t>
            </a:r>
            <a:endParaRPr lang="en-US" dirty="0"/>
          </a:p>
          <a:p>
            <a:pPr lvl="1"/>
            <a:r>
              <a:rPr lang="en-US" dirty="0"/>
              <a:t>Summarize the background and importance for hazard analysis of routine activities</a:t>
            </a:r>
          </a:p>
          <a:p>
            <a:pPr lvl="1"/>
            <a:r>
              <a:rPr lang="en-US" dirty="0"/>
              <a:t>List </a:t>
            </a:r>
            <a:r>
              <a:rPr lang="en-US" dirty="0" smtClean="0"/>
              <a:t>documentation related to hazard </a:t>
            </a:r>
            <a:r>
              <a:rPr lang="en-US" dirty="0"/>
              <a:t>analysis of routine </a:t>
            </a:r>
            <a:r>
              <a:rPr lang="en-US" dirty="0" smtClean="0"/>
              <a:t>activities</a:t>
            </a:r>
            <a:endParaRPr lang="en-US" dirty="0"/>
          </a:p>
          <a:p>
            <a:pPr lvl="1"/>
            <a:r>
              <a:rPr lang="en-US" dirty="0"/>
              <a:t>Describe the knowledge leadership/management, key personnel, and the workforce should have regarding hazard analysis of routine </a:t>
            </a:r>
            <a:r>
              <a:rPr lang="en-US" dirty="0" smtClean="0"/>
              <a:t>activities</a:t>
            </a:r>
            <a:endParaRPr lang="en-US" dirty="0"/>
          </a:p>
          <a:p>
            <a:pPr lvl="1"/>
            <a:r>
              <a:rPr lang="en-US" dirty="0"/>
              <a:t>Identify hazard analysis actions for routine activities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26</a:t>
            </a:fld>
            <a:endParaRPr lang="en-US" dirty="0"/>
          </a:p>
        </p:txBody>
      </p:sp>
    </p:spTree>
    <p:extLst>
      <p:ext uri="{BB962C8B-B14F-4D97-AF65-F5344CB8AC3E}">
        <p14:creationId xmlns:p14="http://schemas.microsoft.com/office/powerpoint/2010/main" val="74329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a:xfrm>
            <a:off x="230719" y="955040"/>
            <a:ext cx="8364641" cy="5029200"/>
          </a:xfrm>
        </p:spPr>
        <p:txBody>
          <a:bodyPr/>
          <a:lstStyle/>
          <a:p>
            <a:r>
              <a:rPr lang="en-US" dirty="0" smtClean="0"/>
              <a:t>Included in the WA criteria for VPP</a:t>
            </a:r>
          </a:p>
          <a:p>
            <a:r>
              <a:rPr lang="en-US" dirty="0" smtClean="0"/>
              <a:t>Identifies S&amp;H hazards associated with routine jobs and tasks</a:t>
            </a:r>
          </a:p>
          <a:p>
            <a:r>
              <a:rPr lang="en-US" dirty="0" smtClean="0"/>
              <a:t>Assesses hazards related to routine task and activities</a:t>
            </a:r>
          </a:p>
          <a:p>
            <a:r>
              <a:rPr lang="en-US" dirty="0" smtClean="0"/>
              <a:t>Reduces the likelihood of unknown hazards in workspaces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2051" name="Picture 3" descr="C:\Users\schrothl\AppData\Local\Microsoft\Windows\Temporary Internet Files\Content.IE5\IPZ5U30O\8665738946_8d7c3a0bb2_z[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5360" y="1423439"/>
            <a:ext cx="2982422" cy="29824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373276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dirty="0" smtClean="0"/>
              <a:t>Hazard analysis forms</a:t>
            </a:r>
            <a:endParaRPr lang="en-US" dirty="0"/>
          </a:p>
          <a:p>
            <a:r>
              <a:rPr lang="en-US" dirty="0"/>
              <a:t>SOPs</a:t>
            </a:r>
          </a:p>
          <a:p>
            <a:r>
              <a:rPr lang="en-US" dirty="0"/>
              <a:t>Manufacturer </a:t>
            </a:r>
            <a:r>
              <a:rPr lang="en-US" dirty="0" smtClean="0"/>
              <a:t>operating manuals</a:t>
            </a:r>
          </a:p>
          <a:p>
            <a:pPr lvl="0"/>
            <a:r>
              <a:rPr lang="en-US" dirty="0"/>
              <a:t>Inspection checklists</a:t>
            </a:r>
          </a:p>
          <a:p>
            <a:pPr lvl="0"/>
            <a:r>
              <a:rPr lang="en-US" dirty="0"/>
              <a:t>Hazard tracking logs</a:t>
            </a:r>
          </a:p>
          <a:p>
            <a:pPr lvl="0"/>
            <a:r>
              <a:rPr lang="en-US" dirty="0"/>
              <a:t>Annual reviews or meeting </a:t>
            </a:r>
            <a:r>
              <a:rPr lang="en-US" dirty="0" smtClean="0"/>
              <a:t>minutes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12" name="Rectangle 11"/>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825818" y="1826577"/>
            <a:ext cx="48863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3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Leaders </a:t>
            </a:r>
            <a:r>
              <a:rPr lang="en-US" dirty="0"/>
              <a:t>and managers </a:t>
            </a:r>
            <a:r>
              <a:rPr lang="en-US" dirty="0" smtClean="0"/>
              <a:t>should know about:</a:t>
            </a:r>
            <a:endParaRPr lang="en-US" dirty="0"/>
          </a:p>
          <a:p>
            <a:pPr lvl="1"/>
            <a:r>
              <a:rPr lang="en-US" dirty="0"/>
              <a:t>S&amp;H hazards present at the worksite</a:t>
            </a:r>
          </a:p>
          <a:p>
            <a:pPr lvl="1"/>
            <a:r>
              <a:rPr lang="en-US" dirty="0"/>
              <a:t>Process for </a:t>
            </a:r>
            <a:r>
              <a:rPr lang="en-US" dirty="0" smtClean="0"/>
              <a:t>analyzing </a:t>
            </a:r>
            <a:r>
              <a:rPr lang="en-US" dirty="0"/>
              <a:t>hazards</a:t>
            </a:r>
          </a:p>
          <a:p>
            <a:pPr lvl="1"/>
            <a:r>
              <a:rPr lang="en-US" dirty="0" smtClean="0"/>
              <a:t>Process </a:t>
            </a:r>
            <a:r>
              <a:rPr lang="en-US" dirty="0"/>
              <a:t>for </a:t>
            </a:r>
            <a:r>
              <a:rPr lang="en-US" dirty="0" smtClean="0"/>
              <a:t>mitigating hazards </a:t>
            </a:r>
            <a:endParaRPr lang="en-US" dirty="0"/>
          </a:p>
          <a:p>
            <a:pPr lvl="1"/>
            <a:r>
              <a:rPr lang="en-US" dirty="0" smtClean="0"/>
              <a:t>Location </a:t>
            </a:r>
            <a:r>
              <a:rPr lang="en-US" dirty="0"/>
              <a:t>of hazard </a:t>
            </a:r>
            <a:r>
              <a:rPr lang="en-US" dirty="0" smtClean="0"/>
              <a:t>analysis</a:t>
            </a:r>
            <a:br>
              <a:rPr lang="en-US" dirty="0" smtClean="0"/>
            </a:br>
            <a:r>
              <a:rPr lang="en-US" dirty="0" smtClean="0"/>
              <a:t>documents</a:t>
            </a:r>
            <a:endParaRPr lang="en-US" dirty="0"/>
          </a:p>
          <a:p>
            <a:pPr lvl="1"/>
            <a:r>
              <a:rPr lang="en-US" dirty="0"/>
              <a:t>Who performs </a:t>
            </a:r>
            <a:r>
              <a:rPr lang="en-US" dirty="0" smtClean="0"/>
              <a:t>hazard analysis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44" name="Picture 4" descr="http://www.ehs.ucsb.edu/files/images/gs/jha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4536" y="1947672"/>
            <a:ext cx="5156378" cy="385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normAutofit/>
          </a:bodyPr>
          <a:lstStyle/>
          <a:p>
            <a:r>
              <a:rPr lang="en-US" dirty="0" smtClean="0"/>
              <a:t>Key personnel should be knowledgeable about:</a:t>
            </a:r>
            <a:endParaRPr lang="en-US" dirty="0"/>
          </a:p>
          <a:p>
            <a:pPr lvl="1"/>
            <a:r>
              <a:rPr lang="en-US" dirty="0"/>
              <a:t>Methods used to conduct hazard analysis</a:t>
            </a:r>
          </a:p>
          <a:p>
            <a:pPr lvl="1"/>
            <a:r>
              <a:rPr lang="en-US" dirty="0"/>
              <a:t>Hazards identified throughout the organization</a:t>
            </a:r>
          </a:p>
          <a:p>
            <a:pPr lvl="1"/>
            <a:r>
              <a:rPr lang="en-US" dirty="0"/>
              <a:t>Location of hazard analysis documents</a:t>
            </a:r>
          </a:p>
          <a:p>
            <a:pPr lvl="1"/>
            <a:r>
              <a:rPr lang="en-US" dirty="0"/>
              <a:t>Process to track identified hazards to closure</a:t>
            </a:r>
          </a:p>
          <a:p>
            <a:pPr lvl="1"/>
            <a:r>
              <a:rPr lang="en-US" dirty="0"/>
              <a:t>Hazard analysis items included in inspections</a:t>
            </a:r>
          </a:p>
          <a:p>
            <a:pPr lvl="1"/>
            <a:r>
              <a:rPr lang="en-US" dirty="0"/>
              <a:t>Results of IH and OH survey results</a:t>
            </a:r>
          </a:p>
          <a:p>
            <a:pPr lvl="1"/>
            <a:r>
              <a:rPr lang="en-US" dirty="0"/>
              <a:t>Employee training on hazard analyses</a:t>
            </a:r>
          </a:p>
          <a:p>
            <a:pPr lvl="1"/>
            <a:r>
              <a:rPr lang="en-US" dirty="0"/>
              <a:t>Process of conducting annual </a:t>
            </a:r>
            <a:r>
              <a:rPr lang="en-US" dirty="0" smtClean="0"/>
              <a:t>hazard analysis reviews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Tree>
    <p:extLst>
      <p:ext uri="{BB962C8B-B14F-4D97-AF65-F5344CB8AC3E}">
        <p14:creationId xmlns:p14="http://schemas.microsoft.com/office/powerpoint/2010/main" val="354850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Employees should know about:</a:t>
            </a:r>
          </a:p>
          <a:p>
            <a:pPr lvl="1"/>
            <a:r>
              <a:rPr lang="en-US" dirty="0" smtClean="0"/>
              <a:t>Hazards in their work areas</a:t>
            </a:r>
          </a:p>
          <a:p>
            <a:pPr lvl="1"/>
            <a:r>
              <a:rPr lang="en-US" dirty="0" smtClean="0"/>
              <a:t>Routine job steps</a:t>
            </a:r>
          </a:p>
          <a:p>
            <a:pPr lvl="1"/>
            <a:r>
              <a:rPr lang="en-US" dirty="0" smtClean="0"/>
              <a:t>Location of hazard </a:t>
            </a:r>
            <a:r>
              <a:rPr lang="en-US" dirty="0" smtClean="0"/>
              <a:t>analysis documentation</a:t>
            </a:r>
            <a:endParaRPr lang="en-US" dirty="0" smtClean="0"/>
          </a:p>
          <a:p>
            <a:pPr lvl="1"/>
            <a:r>
              <a:rPr lang="en-US" dirty="0" smtClean="0"/>
              <a:t>Safe work procedures</a:t>
            </a:r>
          </a:p>
          <a:p>
            <a:pPr lvl="1"/>
            <a:r>
              <a:rPr lang="en-US" dirty="0" smtClean="0"/>
              <a:t>Hazard controls</a:t>
            </a:r>
          </a:p>
          <a:p>
            <a:pPr lvl="1"/>
            <a:r>
              <a:rPr lang="en-US" dirty="0" smtClean="0"/>
              <a:t>Their involvement in </a:t>
            </a:r>
            <a:r>
              <a:rPr lang="en-US" dirty="0" smtClean="0"/>
              <a:t>conducting hazard</a:t>
            </a:r>
            <a:br>
              <a:rPr lang="en-US" dirty="0" smtClean="0"/>
            </a:br>
            <a:r>
              <a:rPr lang="en-US" dirty="0" smtClean="0"/>
              <a:t>analysis</a:t>
            </a:r>
            <a:endParaRPr lang="en-US" dirty="0" smtClean="0"/>
          </a:p>
          <a:p>
            <a:pPr lvl="1"/>
            <a:r>
              <a:rPr lang="en-US" dirty="0" smtClean="0"/>
              <a:t>Training provided to them to safely conduct tasks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11266" name="Picture 2" descr="http://www.drillingcontractor.org/wp-content/uploads/2013/01/web_093_N5A85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715" y="1402080"/>
            <a:ext cx="4825756" cy="32151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93341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9" name="Rounded Rectangle 8"/>
          <p:cNvSpPr/>
          <p:nvPr/>
        </p:nvSpPr>
        <p:spPr>
          <a:xfrm>
            <a:off x="940557" y="1020763"/>
            <a:ext cx="10310887" cy="4816475"/>
          </a:xfrm>
          <a:prstGeom prst="roundRect">
            <a:avLst>
              <a:gd name="adj" fmla="val 9222"/>
            </a:avLst>
          </a:prstGeom>
        </p:spPr>
        <p:style>
          <a:lnRef idx="1">
            <a:schemeClr val="dk1"/>
          </a:lnRef>
          <a:fillRef idx="2">
            <a:schemeClr val="dk1"/>
          </a:fillRef>
          <a:effectRef idx="1">
            <a:schemeClr val="dk1"/>
          </a:effectRef>
          <a:fontRef idx="minor">
            <a:schemeClr val="dk1"/>
          </a:fontRef>
        </p:style>
        <p:txBody>
          <a:bodyPr rtlCol="0" anchor="ctr"/>
          <a:lstStyle/>
          <a:p>
            <a:pPr marL="628650" indent="-514350">
              <a:spcBef>
                <a:spcPts val="600"/>
              </a:spcBef>
              <a:spcAft>
                <a:spcPts val="600"/>
              </a:spcAft>
              <a:buFont typeface="Wingdings" panose="05000000000000000000" pitchFamily="2" charset="2"/>
              <a:buChar char="q"/>
            </a:pPr>
            <a:r>
              <a:rPr lang="en-US" sz="2800" dirty="0"/>
              <a:t>Develop or review hazard analysis process(es) </a:t>
            </a:r>
          </a:p>
          <a:p>
            <a:pPr marL="628650" indent="-514350">
              <a:spcBef>
                <a:spcPts val="600"/>
              </a:spcBef>
              <a:spcAft>
                <a:spcPts val="600"/>
              </a:spcAft>
              <a:buFont typeface="Wingdings" panose="05000000000000000000" pitchFamily="2" charset="2"/>
              <a:buChar char="q"/>
            </a:pPr>
            <a:r>
              <a:rPr lang="en-US" sz="2800" dirty="0"/>
              <a:t>Determine hazard analysis method(s) </a:t>
            </a:r>
          </a:p>
          <a:p>
            <a:pPr marL="628650" indent="-514350">
              <a:spcBef>
                <a:spcPts val="600"/>
              </a:spcBef>
              <a:spcAft>
                <a:spcPts val="600"/>
              </a:spcAft>
              <a:buFont typeface="Wingdings" panose="05000000000000000000" pitchFamily="2" charset="2"/>
              <a:buChar char="q"/>
            </a:pPr>
            <a:r>
              <a:rPr lang="en-US" sz="2800" dirty="0"/>
              <a:t>Develop a list of routine jobs to analyze</a:t>
            </a:r>
          </a:p>
          <a:p>
            <a:pPr marL="628650" indent="-514350">
              <a:spcBef>
                <a:spcPts val="600"/>
              </a:spcBef>
              <a:spcAft>
                <a:spcPts val="600"/>
              </a:spcAft>
              <a:buFont typeface="Wingdings" panose="05000000000000000000" pitchFamily="2" charset="2"/>
              <a:buChar char="q"/>
            </a:pPr>
            <a:r>
              <a:rPr lang="en-US" sz="2800" dirty="0"/>
              <a:t>Review S&amp;H documentation </a:t>
            </a:r>
          </a:p>
          <a:p>
            <a:pPr marL="628650" indent="-514350">
              <a:spcBef>
                <a:spcPts val="600"/>
              </a:spcBef>
              <a:spcAft>
                <a:spcPts val="600"/>
              </a:spcAft>
              <a:buFont typeface="Wingdings" panose="05000000000000000000" pitchFamily="2" charset="2"/>
              <a:buChar char="q"/>
            </a:pPr>
            <a:r>
              <a:rPr lang="en-US" sz="2800" dirty="0"/>
              <a:t>Analyze each routine job task or process</a:t>
            </a:r>
          </a:p>
          <a:p>
            <a:pPr marL="628650" indent="-514350">
              <a:spcBef>
                <a:spcPts val="600"/>
              </a:spcBef>
              <a:spcAft>
                <a:spcPts val="600"/>
              </a:spcAft>
              <a:buFont typeface="Wingdings" panose="05000000000000000000" pitchFamily="2" charset="2"/>
              <a:buChar char="q"/>
            </a:pPr>
            <a:r>
              <a:rPr lang="en-US" sz="2800" dirty="0"/>
              <a:t>Document the outcome of the hazard analysis</a:t>
            </a:r>
          </a:p>
          <a:p>
            <a:pPr marL="628650" indent="-514350">
              <a:spcBef>
                <a:spcPts val="600"/>
              </a:spcBef>
              <a:spcAft>
                <a:spcPts val="600"/>
              </a:spcAft>
              <a:buFont typeface="Wingdings" panose="05000000000000000000" pitchFamily="2" charset="2"/>
              <a:buChar char="q"/>
            </a:pPr>
            <a:r>
              <a:rPr lang="en-US" sz="2800" dirty="0"/>
              <a:t>Train employees</a:t>
            </a:r>
          </a:p>
          <a:p>
            <a:pPr marL="628650" indent="-514350">
              <a:spcBef>
                <a:spcPts val="600"/>
              </a:spcBef>
              <a:spcAft>
                <a:spcPts val="600"/>
              </a:spcAft>
              <a:buFont typeface="Wingdings" panose="05000000000000000000" pitchFamily="2" charset="2"/>
              <a:buChar char="q"/>
            </a:pPr>
            <a:r>
              <a:rPr lang="en-US" sz="2800" dirty="0"/>
              <a:t>Review and update existing hazard analyses</a:t>
            </a:r>
          </a:p>
        </p:txBody>
      </p:sp>
    </p:spTree>
    <p:extLst>
      <p:ext uri="{BB962C8B-B14F-4D97-AF65-F5344CB8AC3E}">
        <p14:creationId xmlns:p14="http://schemas.microsoft.com/office/powerpoint/2010/main" val="317965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 Process Development</a:t>
            </a:r>
            <a:endParaRPr lang="en-US" dirty="0"/>
          </a:p>
        </p:txBody>
      </p:sp>
      <p:sp>
        <p:nvSpPr>
          <p:cNvPr id="3" name="Content Placeholder 2"/>
          <p:cNvSpPr>
            <a:spLocks noGrp="1"/>
          </p:cNvSpPr>
          <p:nvPr>
            <p:ph idx="1"/>
          </p:nvPr>
        </p:nvSpPr>
        <p:spPr/>
        <p:txBody>
          <a:bodyPr/>
          <a:lstStyle/>
          <a:p>
            <a:r>
              <a:rPr lang="en-US" dirty="0" smtClean="0"/>
              <a:t>Review existing hazard analysis processes in Service or Agency guidance</a:t>
            </a:r>
          </a:p>
          <a:p>
            <a:r>
              <a:rPr lang="en-US" dirty="0" smtClean="0"/>
              <a:t>Determine which hazard analysis methodology to use</a:t>
            </a:r>
          </a:p>
          <a:p>
            <a:r>
              <a:rPr lang="en-US" dirty="0" smtClean="0"/>
              <a:t>Identify the key personnel responsible for analyzing hazards</a:t>
            </a:r>
          </a:p>
          <a:p>
            <a:r>
              <a:rPr lang="en-US" dirty="0" smtClean="0"/>
              <a:t>Determine how to document completed hazard analyses</a:t>
            </a:r>
          </a:p>
          <a:p>
            <a:r>
              <a:rPr lang="en-US" dirty="0" smtClean="0"/>
              <a:t>Think about what will be done with the hazard analysis results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Tree>
    <p:extLst>
      <p:ext uri="{BB962C8B-B14F-4D97-AF65-F5344CB8AC3E}">
        <p14:creationId xmlns:p14="http://schemas.microsoft.com/office/powerpoint/2010/main" val="284536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C0818ED0-979F-4EF6-8F2C-F43DDA7E1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29981</TotalTime>
  <Words>3868</Words>
  <Application>Microsoft Office PowerPoint</Application>
  <PresentationFormat>Widescreen</PresentationFormat>
  <Paragraphs>435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Swiss 721 BT</vt:lpstr>
      <vt:lpstr>Wingdings</vt:lpstr>
      <vt:lpstr>Office Theme</vt:lpstr>
      <vt:lpstr>Hazard Analysis of Routine Activities</vt:lpstr>
      <vt:lpstr>Objectives</vt:lpstr>
      <vt:lpstr>Background &amp; Importance</vt:lpstr>
      <vt:lpstr>Documentation</vt:lpstr>
      <vt:lpstr>Leadership/Management Knowledge</vt:lpstr>
      <vt:lpstr>Key Personnel Knowledge</vt:lpstr>
      <vt:lpstr>Workforce Knowledge</vt:lpstr>
      <vt:lpstr>Action Checklist</vt:lpstr>
      <vt:lpstr>Hazard Analysis Process Development</vt:lpstr>
      <vt:lpstr>Hazard Analysis Process Development</vt:lpstr>
      <vt:lpstr>Hazard Analysis Methods</vt:lpstr>
      <vt:lpstr>Tasks &amp; Processes List</vt:lpstr>
      <vt:lpstr>Safety &amp; Health Document Review</vt:lpstr>
      <vt:lpstr>Routine Task Analysis</vt:lpstr>
      <vt:lpstr>Routine Task Analysis</vt:lpstr>
      <vt:lpstr>Hazards &amp; Controls</vt:lpstr>
      <vt:lpstr>Hazard Analysis Documentation</vt:lpstr>
      <vt:lpstr>Hazard Analysis Documentation</vt:lpstr>
      <vt:lpstr>Examples – Job Hazard Analysis</vt:lpstr>
      <vt:lpstr>Example – What-If Analysis Checklist</vt:lpstr>
      <vt:lpstr>Example – Failure Modes &amp; Effects Analysis</vt:lpstr>
      <vt:lpstr>Example – Hazard &amp; Operability Study</vt:lpstr>
      <vt:lpstr>Employee Training – Topics</vt:lpstr>
      <vt:lpstr>Employee Training – Frequency </vt:lpstr>
      <vt:lpstr>Reviews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148</cp:revision>
  <cp:lastPrinted>2015-05-08T19:29:59Z</cp:lastPrinted>
  <dcterms:created xsi:type="dcterms:W3CDTF">2013-07-03T14:40:41Z</dcterms:created>
  <dcterms:modified xsi:type="dcterms:W3CDTF">2020-11-23T20:26:17Z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