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CC00"/>
    <a:srgbClr val="FFFF66"/>
    <a:srgbClr val="000000"/>
    <a:srgbClr val="E1FFFF"/>
    <a:srgbClr val="162146"/>
    <a:srgbClr val="5F656B"/>
    <a:srgbClr val="596165"/>
    <a:srgbClr val="DDDAD7"/>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74128" autoAdjust="0"/>
  </p:normalViewPr>
  <p:slideViewPr>
    <p:cSldViewPr snapToGrid="0" snapToObjects="1" showGuides="1">
      <p:cViewPr>
        <p:scale>
          <a:sx n="70" d="100"/>
          <a:sy n="70" d="100"/>
        </p:scale>
        <p:origin x="1218" y="258"/>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200" d="100"/>
          <a:sy n="200" d="100"/>
        </p:scale>
        <p:origin x="1212" y="-47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10/29/2020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10/29/2020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farm9.staticflickr.com/8307/7880870312_ed079689b1_z.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62e528761d0685343e1c-f3d1b99a743ffa4142d9d7f1978d9686.ssl.cf2.rackcdn.com/files/70500/width668/image-20150129-22325-2ut9lo.jp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i.telegraph.co.uk/multimedia/archive/02960/manager-employee_2960857b.jp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pload.wikimedia.org/wikipedia/commons/4/4b/Bottles_of_chemicals_(1).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2.staticflickr.com/6/5005/5291318582_b81736d25b_b.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pload.wikimedia.org/wikipedia/commons/e/e2/Employees_work_together_to_install_a_water_control_pipe.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eacheratsea.files.wordpress.com/2011/05/pre_brief.jp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peertechz.com/images/review.jp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llenrefrigeration.com/images/C/Instruction%20Manual-02.p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anford.gov/pmm/files.cfm/MSC-PRO-WP-409.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9/9e/US_Navy_060207-N-7848T-002_-_A_diving_Supervisor_facilitates_pre-dive_checks_on_a_junior_sailor,_while_the_Diving_Safety_Chief_supervises_aboard_the_submarine_tender_USS_Emory_S._Land_(AS_39).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1.staticflickr.com/5/4035/4579940996_cc71920108_z.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outlines hazard analysis requirements of significant changes for the purposes of Occupational Safety &amp; Health Administration (OSHA) Voluntary Protection Programs (VPP) </a:t>
            </a:r>
            <a:r>
              <a:rPr lang="en-US" sz="1000" kern="1200" dirty="0" smtClean="0">
                <a:solidFill>
                  <a:schemeClr val="tx1"/>
                </a:solidFill>
                <a:effectLst/>
                <a:latin typeface="+mn-lt"/>
                <a:ea typeface="+mn-ea"/>
                <a:cs typeface="+mn-cs"/>
              </a:rPr>
              <a:t>approval.</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presentation provides information on the background and importance of hazard analysis of significant changes, required documentation, and the various levels of employee knowledge. It concludes with an action checklist and supplemental details to help with OSHA VPP implementation and sustainment efforts.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4203647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Examples of hazard analysis processes include:  JSAs, JHAs, bow tie analyses, what-if checklists, process hazard analyses, failure mode and effect analyses, fault tree analyses, hazard analysis and critical control point identification, and hazard and operability studies.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hazard analysis method you select must identify hazards associated with each job and list the control measures preventing or reducing exposure.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Review your Service- or Agency-specific guidance for additional information and direction on hazard analysis methodologies and responsible key personnel.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Personnel involved in these assessments may include:  safety staff, industrial hygienists, environmental personnel, occupational health personnel, and the fire </a:t>
            </a:r>
            <a:r>
              <a:rPr lang="en-US" sz="1000" kern="1200" dirty="0" smtClean="0">
                <a:solidFill>
                  <a:schemeClr val="tx1"/>
                </a:solidFill>
                <a:effectLst/>
                <a:latin typeface="+mn-lt"/>
                <a:ea typeface="+mn-ea"/>
                <a:cs typeface="+mn-cs"/>
              </a:rPr>
              <a:t>department.</a:t>
            </a:r>
            <a:r>
              <a:rPr lang="en-US" sz="1000" kern="1200" baseline="0" dirty="0" smtClean="0">
                <a:solidFill>
                  <a:schemeClr val="tx1"/>
                </a:solidFill>
                <a:effectLst/>
                <a:latin typeface="+mn-lt"/>
                <a:ea typeface="+mn-ea"/>
                <a:cs typeface="+mn-cs"/>
              </a:rPr>
              <a:t> </a:t>
            </a:r>
          </a:p>
          <a:p>
            <a:endParaRPr lang="en-US" sz="1000" kern="1200" baseline="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a:t>
            </a:r>
            <a:r>
              <a:rPr lang="en-US" sz="1000" kern="1200" dirty="0" smtClean="0">
                <a:solidFill>
                  <a:schemeClr val="tx1"/>
                </a:solidFill>
                <a:effectLst/>
                <a:latin typeface="+mn-lt"/>
                <a:ea typeface="+mn-ea"/>
                <a:cs typeface="+mn-cs"/>
              </a:rPr>
              <a:t>retrieved</a:t>
            </a:r>
            <a:r>
              <a:rPr lang="en-US" sz="1000" kern="1200" baseline="0" dirty="0" smtClean="0">
                <a:solidFill>
                  <a:schemeClr val="tx1"/>
                </a:solidFill>
                <a:effectLst/>
                <a:latin typeface="+mn-lt"/>
                <a:ea typeface="+mn-ea"/>
                <a:cs typeface="+mn-cs"/>
              </a:rPr>
              <a:t> from Bing Images (free to share and use license) at: </a:t>
            </a:r>
            <a:r>
              <a:rPr lang="en-US" sz="1000" u="sng" kern="1200" dirty="0" smtClean="0">
                <a:solidFill>
                  <a:schemeClr val="tx1"/>
                </a:solidFill>
                <a:effectLst/>
                <a:latin typeface="+mn-lt"/>
                <a:ea typeface="+mn-ea"/>
                <a:cs typeface="+mn-cs"/>
                <a:hlinkClick r:id="rId3"/>
              </a:rPr>
              <a:t>http://</a:t>
            </a:r>
            <a:r>
              <a:rPr lang="en-US" sz="1000" u="sng" kern="1200" dirty="0" smtClean="0">
                <a:solidFill>
                  <a:schemeClr val="tx1"/>
                </a:solidFill>
                <a:effectLst/>
                <a:latin typeface="+mn-lt"/>
                <a:ea typeface="+mn-ea"/>
                <a:cs typeface="+mn-cs"/>
                <a:hlinkClick r:id="rId3"/>
              </a:rPr>
              <a:t>farm9.staticflickr.com/8307/7880870312_ed079689b1_z.jpg</a:t>
            </a:r>
            <a:r>
              <a:rPr lang="en-US" sz="1000" u="none" kern="1200" dirty="0" smtClean="0">
                <a:solidFill>
                  <a:schemeClr val="tx1"/>
                </a:solidFill>
                <a:effectLst/>
                <a:latin typeface="+mn-lt"/>
                <a:ea typeface="+mn-ea"/>
                <a:cs typeface="+mn-cs"/>
              </a:rPr>
              <a:t>. The image</a:t>
            </a:r>
            <a:r>
              <a:rPr lang="en-US" sz="1000" u="none" kern="1200" baseline="0" dirty="0" smtClean="0">
                <a:solidFill>
                  <a:schemeClr val="tx1"/>
                </a:solidFill>
                <a:effectLst/>
                <a:latin typeface="+mn-lt"/>
                <a:ea typeface="+mn-ea"/>
                <a:cs typeface="+mn-cs"/>
              </a:rPr>
              <a:t> shows a supervisor and employees working together to formalize a hazard analysis process.</a:t>
            </a:r>
            <a:endParaRPr lang="en-US" sz="10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3066388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First, review existing documents (e.g., baseline assessments, inspection checklists, safety data sheets, and older hazard task/process analyses). Then, observe the tasks and processes to confirm there is a significant change. After, conduct a walkthrough. Inspect the work area to identify other jobs needing a hazard analysis performed.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If there is construction or change in facility, it is good practice to review the blueprints and design to denote the changes and develop the hazard analysis.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Have industrial hygienists, occupational health personnel, and safety staff review changes in chemicals or a change in processes involving chemicals to ensure there are no new health hazards and existing hazards are reduced or eliminated</a:t>
            </a:r>
            <a:r>
              <a:rPr lang="en-US" sz="1000"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Image retrieved from Bing Images (Creative Commons). The image</a:t>
            </a:r>
            <a:r>
              <a:rPr lang="en-US" sz="900" kern="1200" baseline="0" dirty="0" smtClean="0">
                <a:solidFill>
                  <a:schemeClr val="tx1"/>
                </a:solidFill>
                <a:effectLst/>
                <a:latin typeface="+mn-lt"/>
                <a:ea typeface="+mn-ea"/>
                <a:cs typeface="+mn-cs"/>
              </a:rPr>
              <a:t> shows key personnel reviewing potential purchases to discuss possible risks beforehand.</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53744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Involve personnel performing non-routine tasks to make a comprehensive non-routine job task list</a:t>
            </a:r>
            <a:r>
              <a:rPr lang="en-US" sz="1000"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Alternatives to completing a formal, documented hazard analysis for non-routine tasks include:  performing a quick risk assessment prior to conducting the task, developing an SOP, conducting a pre-job discussion with the supervisor and everyone involved, and informing everyone about the non-routine job task hazards and the precautions to take while performing the job.</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effectLst/>
                <a:latin typeface="+mn-lt"/>
                <a:ea typeface="+mn-ea"/>
                <a:cs typeface="+mn-cs"/>
              </a:rPr>
              <a:t>Bottom i</a:t>
            </a:r>
            <a:r>
              <a:rPr lang="en-US" sz="1000" kern="1200" dirty="0" smtClean="0">
                <a:solidFill>
                  <a:schemeClr val="tx1"/>
                </a:solidFill>
                <a:effectLst/>
                <a:latin typeface="+mn-lt"/>
                <a:ea typeface="+mn-ea"/>
                <a:cs typeface="+mn-cs"/>
              </a:rPr>
              <a:t>mage retrieved from</a:t>
            </a:r>
            <a:r>
              <a:rPr lang="en-US" sz="1000" kern="1200" baseline="0" dirty="0" smtClean="0">
                <a:solidFill>
                  <a:schemeClr val="tx1"/>
                </a:solidFill>
                <a:effectLst/>
                <a:latin typeface="+mn-lt"/>
                <a:ea typeface="+mn-ea"/>
                <a:cs typeface="+mn-cs"/>
              </a:rPr>
              <a:t> Bing Images (free to share and use license) at: </a:t>
            </a:r>
            <a:r>
              <a:rPr lang="en-US" sz="1000" u="sng" kern="1200" dirty="0" smtClean="0">
                <a:solidFill>
                  <a:schemeClr val="tx1"/>
                </a:solidFill>
                <a:effectLst/>
                <a:latin typeface="+mn-lt"/>
                <a:ea typeface="+mn-ea"/>
                <a:cs typeface="+mn-cs"/>
                <a:hlinkClick r:id="rId3"/>
              </a:rPr>
              <a:t>https://62e528761d0685343e1c-f3d1b99a743ffa4142d9d7f1978d9686.ssl.cf2.rackcdn.com/files/70500/width668/image-20150129-22325-2ut9lo.jpg</a:t>
            </a:r>
            <a:r>
              <a:rPr lang="en-US" sz="1000" u="none" kern="1200" dirty="0" smtClean="0">
                <a:solidFill>
                  <a:schemeClr val="tx1"/>
                </a:solidFill>
                <a:effectLst/>
                <a:latin typeface="+mn-lt"/>
                <a:ea typeface="+mn-ea"/>
                <a:cs typeface="+mn-cs"/>
              </a:rPr>
              <a:t>.</a:t>
            </a:r>
            <a:r>
              <a:rPr lang="en-US" sz="1000" u="none"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The image shows a potential non-routine</a:t>
            </a:r>
            <a:r>
              <a:rPr lang="en-US" sz="1000" kern="1200" baseline="0" dirty="0" smtClean="0">
                <a:solidFill>
                  <a:schemeClr val="tx1"/>
                </a:solidFill>
                <a:effectLst/>
                <a:latin typeface="+mn-lt"/>
                <a:ea typeface="+mn-ea"/>
                <a:cs typeface="+mn-cs"/>
              </a:rPr>
              <a:t> task your organization may experience – shoveling snow.</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Top image </a:t>
            </a:r>
            <a:r>
              <a:rPr lang="en-US" sz="1000" kern="1200" dirty="0" smtClean="0">
                <a:solidFill>
                  <a:schemeClr val="tx1"/>
                </a:solidFill>
                <a:effectLst/>
                <a:latin typeface="+mn-lt"/>
                <a:ea typeface="+mn-ea"/>
                <a:cs typeface="+mn-cs"/>
              </a:rPr>
              <a:t>retrieved from</a:t>
            </a:r>
            <a:r>
              <a:rPr lang="en-US" sz="1000" kern="1200" baseline="0" dirty="0" smtClean="0">
                <a:solidFill>
                  <a:schemeClr val="tx1"/>
                </a:solidFill>
                <a:effectLst/>
                <a:latin typeface="+mn-lt"/>
                <a:ea typeface="+mn-ea"/>
                <a:cs typeface="+mn-cs"/>
              </a:rPr>
              <a:t> Bing Images (free to share and use license) at: </a:t>
            </a:r>
            <a:r>
              <a:rPr lang="en-US" sz="1000" u="sng" kern="1200" dirty="0" smtClean="0">
                <a:solidFill>
                  <a:schemeClr val="tx1"/>
                </a:solidFill>
                <a:effectLst/>
                <a:latin typeface="+mn-lt"/>
                <a:ea typeface="+mn-ea"/>
                <a:cs typeface="+mn-cs"/>
                <a:hlinkClick r:id="rId4"/>
              </a:rPr>
              <a:t>http://</a:t>
            </a:r>
            <a:r>
              <a:rPr lang="en-US" sz="1000" u="sng" kern="1200" dirty="0" smtClean="0">
                <a:solidFill>
                  <a:schemeClr val="tx1"/>
                </a:solidFill>
                <a:effectLst/>
                <a:latin typeface="+mn-lt"/>
                <a:ea typeface="+mn-ea"/>
                <a:cs typeface="+mn-cs"/>
                <a:hlinkClick r:id="rId4"/>
              </a:rPr>
              <a:t>i.telegraph.co.uk/multimedia/archive/02960/manager-employee_2960857b.jpg</a:t>
            </a:r>
            <a:r>
              <a:rPr lang="en-US" sz="1000" u="none" kern="1200" dirty="0" smtClean="0">
                <a:solidFill>
                  <a:schemeClr val="tx1"/>
                </a:solidFill>
                <a:effectLst/>
                <a:latin typeface="+mn-lt"/>
                <a:ea typeface="+mn-ea"/>
                <a:cs typeface="+mn-cs"/>
              </a:rPr>
              <a:t>.</a:t>
            </a:r>
            <a:r>
              <a:rPr lang="en-US" sz="1000" u="none" kern="1200" baseline="0" dirty="0" smtClean="0">
                <a:solidFill>
                  <a:schemeClr val="tx1"/>
                </a:solidFill>
                <a:effectLst/>
                <a:latin typeface="+mn-lt"/>
                <a:ea typeface="+mn-ea"/>
                <a:cs typeface="+mn-cs"/>
              </a:rPr>
              <a:t> </a:t>
            </a:r>
            <a:r>
              <a:rPr lang="en-US" sz="1000" kern="1200" dirty="0" smtClean="0">
                <a:effectLst/>
                <a:latin typeface="+mn-lt"/>
                <a:ea typeface="+mn-ea"/>
                <a:cs typeface="+mn-cs"/>
              </a:rPr>
              <a:t>The </a:t>
            </a:r>
            <a:r>
              <a:rPr lang="en-US" sz="1000" kern="1200" dirty="0" smtClean="0">
                <a:effectLst/>
                <a:latin typeface="+mn-lt"/>
                <a:ea typeface="+mn-ea"/>
                <a:cs typeface="+mn-cs"/>
              </a:rPr>
              <a:t>image shows a supervisor</a:t>
            </a:r>
            <a:r>
              <a:rPr lang="en-US" sz="1000" kern="1200" baseline="0" dirty="0" smtClean="0">
                <a:effectLst/>
                <a:latin typeface="+mn-lt"/>
                <a:ea typeface="+mn-ea"/>
                <a:cs typeface="+mn-cs"/>
              </a:rPr>
              <a:t> and an employee discussing a non-routine task before work is performed.</a:t>
            </a:r>
            <a:endParaRPr lang="en-US" sz="1000" kern="1200" dirty="0" smtClean="0">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1623500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The purpose of the pre-use analysis process is to capture and mitigate hazards before employees are exposed.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Conduct pre-use analysis before any new workplace equipment, chemicals, or processes arrive at your site. Integrate this process into the procurement design phase of your planning to maximize the opportunity for proactive hazard elimination and control.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Gain the proper approvals to proceed with purchasing and using the new process, equipment, or material. Know your Service or Agency guidance, which may provide more details on this process. Safety staff, industrial hygienists, occupational health personnel, and other subject matter experts (e.g., engineers, fire department) conduct and sign off on pre-use analyses.</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a:t>
            </a:r>
            <a:r>
              <a:rPr lang="en-US" sz="1000" kern="1200" baseline="0" dirty="0" smtClean="0">
                <a:solidFill>
                  <a:schemeClr val="tx1"/>
                </a:solidFill>
                <a:effectLst/>
                <a:latin typeface="+mn-lt"/>
                <a:ea typeface="+mn-ea"/>
                <a:cs typeface="+mn-cs"/>
              </a:rPr>
              <a:t> retrieved from Bing Images (free to share and use license) at: </a:t>
            </a:r>
            <a:r>
              <a:rPr lang="en-US" sz="1000" u="sng" kern="1200" dirty="0" smtClean="0">
                <a:solidFill>
                  <a:schemeClr val="tx1"/>
                </a:solidFill>
                <a:effectLst/>
                <a:latin typeface="+mn-lt"/>
                <a:ea typeface="+mn-ea"/>
                <a:cs typeface="+mn-cs"/>
                <a:hlinkClick r:id="rId3"/>
              </a:rPr>
              <a:t>https://upload.wikimedia.org/wikipedia/commons/4/4b/Bottles_of_chemicals_%281%29.jpg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2089925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When analyzing non-routine</a:t>
            </a:r>
            <a:r>
              <a:rPr lang="en-US" sz="1000" kern="1200" baseline="0" dirty="0" smtClean="0">
                <a:solidFill>
                  <a:schemeClr val="tx1"/>
                </a:solidFill>
                <a:effectLst/>
                <a:latin typeface="+mn-lt"/>
                <a:ea typeface="+mn-ea"/>
                <a:cs typeface="+mn-cs"/>
              </a:rPr>
              <a:t> tasks, the first step is to define the task you are analyzing. Formally name and identify it, interview the employee(s) that usually performs the tasks, and if the task doesn’t need to currently be completed, consider conducting a mock exercise to demonstrate it.</a:t>
            </a: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a:t>
            </a:r>
            <a:r>
              <a:rPr lang="en-US" sz="1000" kern="1200" dirty="0" smtClean="0">
                <a:solidFill>
                  <a:schemeClr val="tx1"/>
                </a:solidFill>
                <a:effectLst/>
                <a:latin typeface="+mn-lt"/>
                <a:ea typeface="+mn-ea"/>
                <a:cs typeface="+mn-cs"/>
              </a:rPr>
              <a:t>retrieved from Bing Images (free to share and</a:t>
            </a:r>
            <a:r>
              <a:rPr lang="en-US" sz="1000" kern="1200" baseline="0" dirty="0" smtClean="0">
                <a:solidFill>
                  <a:schemeClr val="tx1"/>
                </a:solidFill>
                <a:effectLst/>
                <a:latin typeface="+mn-lt"/>
                <a:ea typeface="+mn-ea"/>
                <a:cs typeface="+mn-cs"/>
              </a:rPr>
              <a:t> use license) at: </a:t>
            </a:r>
            <a:r>
              <a:rPr lang="en-US" sz="1000" u="sng" kern="1200" dirty="0" smtClean="0">
                <a:solidFill>
                  <a:schemeClr val="tx1"/>
                </a:solidFill>
                <a:effectLst/>
                <a:latin typeface="+mn-lt"/>
                <a:ea typeface="+mn-ea"/>
                <a:cs typeface="+mn-cs"/>
                <a:hlinkClick r:id="rId3"/>
              </a:rPr>
              <a:t>https://c2.staticflickr.com/6/5005/5291318582_b81736d25b_b.jpg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2336193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If the non-routine tasks</a:t>
            </a:r>
            <a:r>
              <a:rPr lang="en-US" sz="1000" kern="1200" baseline="0" dirty="0" smtClean="0">
                <a:solidFill>
                  <a:schemeClr val="tx1"/>
                </a:solidFill>
                <a:effectLst/>
                <a:latin typeface="+mn-lt"/>
                <a:ea typeface="+mn-ea"/>
                <a:cs typeface="+mn-cs"/>
              </a:rPr>
              <a:t> needs performed at it’s regular interval, you can actually observe the task being performed. Consider these key items while observing a non-routine task. Non-routine analysis will be very similar to analyzing routine tasks, just know that they occur much less often, so there’s often need to change the process, equipment, materials, tools, or other factors in accomplishing the task. These changes may introduce new risks.</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(free to use and share license) at: </a:t>
            </a:r>
            <a:r>
              <a:rPr lang="en-US" sz="1000" u="sng" kern="1200" dirty="0" smtClean="0">
                <a:solidFill>
                  <a:schemeClr val="tx1"/>
                </a:solidFill>
                <a:effectLst/>
                <a:latin typeface="+mn-lt"/>
                <a:ea typeface="+mn-ea"/>
                <a:cs typeface="+mn-cs"/>
                <a:hlinkClick r:id="rId3"/>
              </a:rPr>
              <a:t>https://</a:t>
            </a:r>
            <a:r>
              <a:rPr lang="en-US" sz="1000" u="sng" kern="1200" dirty="0" smtClean="0">
                <a:solidFill>
                  <a:schemeClr val="tx1"/>
                </a:solidFill>
                <a:effectLst/>
                <a:latin typeface="+mn-lt"/>
                <a:ea typeface="+mn-ea"/>
                <a:cs typeface="+mn-cs"/>
                <a:hlinkClick r:id="rId3"/>
              </a:rPr>
              <a:t>upload.wikimedia.org/wikipedia/commons/e/e2/Employees_work_together_to_install_a_water_control_pipe.jpg</a:t>
            </a:r>
            <a:r>
              <a:rPr lang="en-US" sz="1000" u="none" kern="12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The image shows employees heading to a job site; you should have briefed them on any non-routine tasks they may encounter.</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769994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PPE = personal protective equipment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Identify </a:t>
            </a:r>
            <a:r>
              <a:rPr lang="en-US" sz="1000" kern="1200" dirty="0" smtClean="0">
                <a:solidFill>
                  <a:schemeClr val="tx1"/>
                </a:solidFill>
                <a:effectLst/>
                <a:latin typeface="+mn-lt"/>
                <a:ea typeface="+mn-ea"/>
                <a:cs typeface="+mn-cs"/>
              </a:rPr>
              <a:t>all hazards and make sure they are adequately controlled. Evaluate the effectiveness of controls by conducting industrial hygiene surveys to evaluate employee exposures.</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1169859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Document the non-routine or significant changes on your Service- or Agency-specified form or in a manner associated with the hazard analysis methodology used.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Outcomes generally include a list of the steps taken to complete the task, hazards, and both recommended and required hazard controls.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list of steps taken to complete the task may be more general for non-routine tasks, where the actual steps may vary from job to job.</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Consider clarifying which hazard controls are recommended versus which are required – doing</a:t>
            </a:r>
            <a:r>
              <a:rPr lang="en-US" sz="1000" kern="1200" baseline="0" dirty="0" smtClean="0">
                <a:solidFill>
                  <a:schemeClr val="tx1"/>
                </a:solidFill>
                <a:effectLst/>
                <a:latin typeface="+mn-lt"/>
                <a:ea typeface="+mn-ea"/>
                <a:cs typeface="+mn-cs"/>
              </a:rPr>
              <a:t> so</a:t>
            </a:r>
            <a:r>
              <a:rPr lang="en-US" sz="1000" kern="1200" dirty="0" smtClean="0">
                <a:solidFill>
                  <a:schemeClr val="tx1"/>
                </a:solidFill>
                <a:effectLst/>
                <a:latin typeface="+mn-lt"/>
                <a:ea typeface="+mn-ea"/>
                <a:cs typeface="+mn-cs"/>
              </a:rPr>
              <a:t> will help employees understand their requirements and expectations. Be sure to include safe work procedures, required training topics (particularly for skill-related tasks), and personal protective equipment.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courtesy of the DoD SMCX. The image illustrates the hierarchy of controls.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1419053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Post this documentation in employee accessible locations (e.g., bulletin boards, site SharePoint or local computer folders, or a safety binder in a centralized area).</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(Creative Commons</a:t>
            </a:r>
            <a:r>
              <a:rPr lang="en-US" sz="1000" kern="1200" dirty="0" smtClean="0">
                <a:solidFill>
                  <a:schemeClr val="tx1"/>
                </a:solidFill>
                <a:effectLst/>
                <a:latin typeface="+mn-lt"/>
                <a:ea typeface="+mn-ea"/>
                <a:cs typeface="+mn-cs"/>
              </a:rPr>
              <a:t>). The </a:t>
            </a:r>
            <a:r>
              <a:rPr lang="en-US" sz="1000" kern="1200" dirty="0" smtClean="0">
                <a:solidFill>
                  <a:schemeClr val="tx1"/>
                </a:solidFill>
                <a:effectLst/>
                <a:latin typeface="+mn-lt"/>
                <a:ea typeface="+mn-ea"/>
                <a:cs typeface="+mn-cs"/>
              </a:rPr>
              <a:t>image shows</a:t>
            </a:r>
            <a:r>
              <a:rPr lang="en-US" sz="1000" kern="1200" baseline="0" dirty="0" smtClean="0">
                <a:solidFill>
                  <a:schemeClr val="tx1"/>
                </a:solidFill>
                <a:effectLst/>
                <a:latin typeface="+mn-lt"/>
                <a:ea typeface="+mn-ea"/>
                <a:cs typeface="+mn-cs"/>
              </a:rPr>
              <a:t> a safety documents binder; a binder may be useful for you to store hazard analysis documents, as long as employees can easily access it</a:t>
            </a:r>
            <a:r>
              <a:rPr lang="en-US" sz="1200" kern="1200" baseline="0" dirty="0" smtClean="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3622293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Train employees on the hazards and control measures associated with the jobs they perform</a:t>
            </a:r>
            <a:r>
              <a:rPr lang="en-US" sz="1000"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(Creative Commons).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16574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is beneficial to safety and health (S&amp;H) professionals, VPP representatives, and others with hazard analysis responsibilities for significant changes, to include supervisors, facility managers, industrial hygienists, and the fire department.</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2946834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CTC = </a:t>
            </a:r>
            <a:r>
              <a:rPr lang="en-US" sz="1000" kern="1200" baseline="0" dirty="0" smtClean="0">
                <a:solidFill>
                  <a:schemeClr val="tx1"/>
                </a:solidFill>
                <a:effectLst/>
                <a:latin typeface="+mn-lt"/>
                <a:ea typeface="+mn-ea"/>
                <a:cs typeface="+mn-cs"/>
              </a:rPr>
              <a:t>Concurrent Technologies Corporation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Many Services and Agencies require each affected employee to sign off on the applicable hazard analysis after you review it with them.</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courtesy</a:t>
            </a:r>
            <a:r>
              <a:rPr lang="en-US" sz="1000" kern="1200" baseline="0" dirty="0" smtClean="0">
                <a:solidFill>
                  <a:schemeClr val="tx1"/>
                </a:solidFill>
                <a:effectLst/>
                <a:latin typeface="+mn-lt"/>
                <a:ea typeface="+mn-ea"/>
                <a:cs typeface="+mn-cs"/>
              </a:rPr>
              <a:t> of CTC</a:t>
            </a:r>
            <a:r>
              <a:rPr lang="en-US" sz="10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2503338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Image retrieved from Bing</a:t>
            </a:r>
            <a:r>
              <a:rPr lang="en-US" sz="1000" kern="1200" baseline="0" dirty="0" smtClean="0">
                <a:solidFill>
                  <a:schemeClr val="tx1"/>
                </a:solidFill>
                <a:effectLst/>
                <a:latin typeface="+mn-lt"/>
                <a:ea typeface="+mn-ea"/>
                <a:cs typeface="+mn-cs"/>
              </a:rPr>
              <a:t> Images (free to share and use license) at: </a:t>
            </a:r>
            <a:r>
              <a:rPr lang="en-US" sz="1000" u="sng" kern="1200" dirty="0" smtClean="0">
                <a:solidFill>
                  <a:schemeClr val="tx1"/>
                </a:solidFill>
                <a:effectLst/>
                <a:latin typeface="+mn-lt"/>
                <a:ea typeface="+mn-ea"/>
                <a:cs typeface="+mn-cs"/>
                <a:hlinkClick r:id="rId3"/>
              </a:rPr>
              <a:t>https://</a:t>
            </a:r>
            <a:r>
              <a:rPr lang="en-US" sz="1000" u="sng" kern="1200" dirty="0" smtClean="0">
                <a:solidFill>
                  <a:schemeClr val="tx1"/>
                </a:solidFill>
                <a:effectLst/>
                <a:latin typeface="+mn-lt"/>
                <a:ea typeface="+mn-ea"/>
                <a:cs typeface="+mn-cs"/>
                <a:hlinkClick r:id="rId3"/>
              </a:rPr>
              <a:t>teacheratsea.files.wordpress.com/2011/05/pre_brief.jpg</a:t>
            </a:r>
            <a:r>
              <a:rPr lang="en-US" sz="1000" u="none" kern="1200" dirty="0" smtClean="0">
                <a:solidFill>
                  <a:schemeClr val="tx1"/>
                </a:solidFill>
                <a:effectLst/>
                <a:latin typeface="+mn-lt"/>
                <a:ea typeface="+mn-ea"/>
                <a:cs typeface="+mn-cs"/>
              </a:rPr>
              <a:t>.</a:t>
            </a:r>
            <a:r>
              <a:rPr lang="en-US" sz="1000" u="none"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The </a:t>
            </a:r>
            <a:r>
              <a:rPr lang="en-US" sz="1000" kern="1200" dirty="0" smtClean="0">
                <a:solidFill>
                  <a:schemeClr val="tx1"/>
                </a:solidFill>
                <a:effectLst/>
                <a:latin typeface="+mn-lt"/>
                <a:ea typeface="+mn-ea"/>
                <a:cs typeface="+mn-cs"/>
              </a:rPr>
              <a:t>image shows a</a:t>
            </a:r>
            <a:r>
              <a:rPr lang="en-US" sz="1000" kern="1200" baseline="0" dirty="0" smtClean="0">
                <a:solidFill>
                  <a:schemeClr val="tx1"/>
                </a:solidFill>
                <a:effectLst/>
                <a:latin typeface="+mn-lt"/>
                <a:ea typeface="+mn-ea"/>
                <a:cs typeface="+mn-cs"/>
              </a:rPr>
              <a:t> work leader reviewing a hazard analysis with employees prior to performing a job task.</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21</a:t>
            </a:fld>
            <a:endParaRPr lang="en-US" dirty="0"/>
          </a:p>
        </p:txBody>
      </p:sp>
    </p:spTree>
    <p:extLst>
      <p:ext uri="{BB962C8B-B14F-4D97-AF65-F5344CB8AC3E}">
        <p14:creationId xmlns:p14="http://schemas.microsoft.com/office/powerpoint/2010/main" val="1704568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Always document each hazard analysis review, even if you make no changes to the documentation. You can update the date on the hazard analysis document itself, or document the review in meeting minutes, if applicable.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Encourage employees to assist in these reviews and updates; they have great knowledge on the subject and its great way for them to participate in safety. Additionally, communicate any changes made to a non-routine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hazard analysis to the workforce.</a:t>
            </a:r>
          </a:p>
          <a:p>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http://www.peertechz.com/images/review.jpg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22</a:t>
            </a:fld>
            <a:endParaRPr lang="en-US" dirty="0"/>
          </a:p>
        </p:txBody>
      </p:sp>
    </p:spTree>
    <p:extLst>
      <p:ext uri="{BB962C8B-B14F-4D97-AF65-F5344CB8AC3E}">
        <p14:creationId xmlns:p14="http://schemas.microsoft.com/office/powerpoint/2010/main" val="2523292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23</a:t>
            </a:fld>
            <a:endParaRPr lang="en-US" dirty="0"/>
          </a:p>
        </p:txBody>
      </p:sp>
    </p:spTree>
    <p:extLst>
      <p:ext uri="{BB962C8B-B14F-4D97-AF65-F5344CB8AC3E}">
        <p14:creationId xmlns:p14="http://schemas.microsoft.com/office/powerpoint/2010/main" val="353011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WA = Worksite Analysis</a:t>
            </a:r>
            <a:br>
              <a:rPr lang="en-US" sz="1000" kern="1200" dirty="0" smtClean="0">
                <a:solidFill>
                  <a:schemeClr val="tx1"/>
                </a:solidFill>
                <a:effectLst/>
                <a:latin typeface="+mn-lt"/>
                <a:ea typeface="+mn-ea"/>
                <a:cs typeface="+mn-cs"/>
              </a:rPr>
            </a:br>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Hazard analysis of significant changes </a:t>
            </a:r>
            <a:r>
              <a:rPr lang="en-US" sz="1000" kern="1200" dirty="0" smtClean="0">
                <a:solidFill>
                  <a:schemeClr val="tx1"/>
                </a:solidFill>
                <a:effectLst/>
                <a:latin typeface="+mn-lt"/>
                <a:ea typeface="+mn-ea"/>
                <a:cs typeface="+mn-cs"/>
              </a:rPr>
              <a:t>identifies hazards associated with new processes, equipment, chemicals, or facilities, as well as non-routine tasks.</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Examples of significant activities include moving to a new or different facility, implementing a new type of welding process, or introducing new chemicals.</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Non-routine tasks include those: you never performed before, carrying a high level of risk, or performed infrequently, outside of normal job duties, or in a different way than documented in procedures. These tasks generally do not have a documented procedure. Non-routine work is often unscheduled and unplanned, and immediately completed as its need arises</a:t>
            </a:r>
            <a:r>
              <a:rPr lang="en-US" sz="1000"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Images retrieved from Bing Images (Creative Commons). The images</a:t>
            </a:r>
            <a:r>
              <a:rPr lang="en-US" sz="1000" kern="1200" baseline="0" dirty="0" smtClean="0">
                <a:solidFill>
                  <a:schemeClr val="tx1"/>
                </a:solidFill>
                <a:effectLst/>
                <a:latin typeface="+mn-lt"/>
                <a:ea typeface="+mn-ea"/>
                <a:cs typeface="+mn-cs"/>
              </a:rPr>
              <a:t> show new chemicals and new equipment purchased for use in the workplace. It is important to analyze new items that may pose hazards to employees.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284465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SOP = </a:t>
            </a:r>
            <a:r>
              <a:rPr lang="en-US" sz="1000" kern="1200" dirty="0" smtClean="0">
                <a:solidFill>
                  <a:schemeClr val="tx1"/>
                </a:solidFill>
                <a:effectLst/>
                <a:latin typeface="+mn-lt"/>
                <a:ea typeface="+mn-ea"/>
                <a:cs typeface="+mn-cs"/>
              </a:rPr>
              <a:t>standard operating </a:t>
            </a:r>
            <a:r>
              <a:rPr lang="en-US" sz="1000" kern="1200" dirty="0" smtClean="0">
                <a:solidFill>
                  <a:schemeClr val="tx1"/>
                </a:solidFill>
                <a:effectLst/>
                <a:latin typeface="+mn-lt"/>
                <a:ea typeface="+mn-ea"/>
                <a:cs typeface="+mn-cs"/>
              </a:rPr>
              <a:t>procedure</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Make sure you provide completed</a:t>
            </a:r>
            <a:r>
              <a:rPr lang="en-US" sz="1000" kern="1200" baseline="0" dirty="0" smtClean="0">
                <a:solidFill>
                  <a:schemeClr val="tx1"/>
                </a:solidFill>
                <a:effectLst/>
                <a:latin typeface="+mn-lt"/>
                <a:ea typeface="+mn-ea"/>
                <a:cs typeface="+mn-cs"/>
              </a:rPr>
              <a:t> examples of forms and documents to your assessment team. Don’t just show them blank forms! They want to see the documents you filled out to thoroughly assess the processes within your safety management system.</a:t>
            </a:r>
          </a:p>
          <a:p>
            <a:endParaRPr lang="en-US" sz="1000" b="1"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Risk assessment worksheets and documentation may include:  job safety analysis (JSAs), job hazard analysis (JHAs), bow tie analyses, what-if checklists, process hazard analyses, failure mode and effect analyses, fault tree analyses, hazard analysis and critical control points identification, and hazard and operability studies.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Manufacturers supply manuals or safety data sheets which </a:t>
            </a:r>
            <a:r>
              <a:rPr lang="en-US" sz="1000" kern="1200" dirty="0" smtClean="0">
                <a:solidFill>
                  <a:schemeClr val="tx1"/>
                </a:solidFill>
                <a:effectLst/>
                <a:latin typeface="+mn-lt"/>
                <a:ea typeface="+mn-ea"/>
                <a:cs typeface="+mn-cs"/>
              </a:rPr>
              <a:t>list </a:t>
            </a:r>
            <a:r>
              <a:rPr lang="en-US" sz="1000" kern="1200" dirty="0" smtClean="0">
                <a:solidFill>
                  <a:schemeClr val="tx1"/>
                </a:solidFill>
                <a:effectLst/>
                <a:latin typeface="+mn-lt"/>
                <a:ea typeface="+mn-ea"/>
                <a:cs typeface="+mn-cs"/>
              </a:rPr>
              <a:t>hazards and safety precautions related to chemicals and machinery.</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http://www.allenrefrigeration.com/images/C/Instruction%20Manual-02.png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67845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Other documents (e.g., SOPs) may list the procedural steps to perform a task, but do not always identify hazards or safety precautions. Be wary when considering a SOP to serve as a hazard analysis document.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Hanford Mission Support at: </a:t>
            </a:r>
            <a:r>
              <a:rPr lang="en-US" sz="1000" u="sng" kern="1200" dirty="0" smtClean="0">
                <a:solidFill>
                  <a:schemeClr val="tx1"/>
                </a:solidFill>
                <a:effectLst/>
                <a:latin typeface="+mn-lt"/>
                <a:ea typeface="+mn-ea"/>
                <a:cs typeface="+mn-cs"/>
                <a:hlinkClick r:id="rId3"/>
              </a:rPr>
              <a:t>https://</a:t>
            </a:r>
            <a:r>
              <a:rPr lang="en-US" sz="1000" u="sng" kern="1200" dirty="0" smtClean="0">
                <a:solidFill>
                  <a:schemeClr val="tx1"/>
                </a:solidFill>
                <a:effectLst/>
                <a:latin typeface="+mn-lt"/>
                <a:ea typeface="+mn-ea"/>
                <a:cs typeface="+mn-cs"/>
                <a:hlinkClick r:id="rId3"/>
              </a:rPr>
              <a:t>www.hanford.gov/pmm/files.cfm/MSC-PRO-WP-409.pdf</a:t>
            </a:r>
            <a:r>
              <a:rPr lang="en-US" sz="1000" u="none" kern="1200" dirty="0" smtClean="0">
                <a:solidFill>
                  <a:schemeClr val="tx1"/>
                </a:solidFill>
                <a:effectLst/>
                <a:latin typeface="+mn-lt"/>
                <a:ea typeface="+mn-ea"/>
                <a:cs typeface="+mn-cs"/>
              </a:rPr>
              <a:t>.</a:t>
            </a:r>
            <a:r>
              <a:rPr lang="en-US" sz="1000" u="none"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The </a:t>
            </a:r>
            <a:r>
              <a:rPr lang="en-US" sz="1000" kern="1200" dirty="0" smtClean="0">
                <a:solidFill>
                  <a:schemeClr val="tx1"/>
                </a:solidFill>
                <a:effectLst/>
                <a:latin typeface="+mn-lt"/>
                <a:ea typeface="+mn-ea"/>
                <a:cs typeface="+mn-cs"/>
              </a:rPr>
              <a:t>image</a:t>
            </a:r>
            <a:r>
              <a:rPr lang="en-US" sz="1000" kern="1200" baseline="0" dirty="0" smtClean="0">
                <a:solidFill>
                  <a:schemeClr val="tx1"/>
                </a:solidFill>
                <a:effectLst/>
                <a:latin typeface="+mn-lt"/>
                <a:ea typeface="+mn-ea"/>
                <a:cs typeface="+mn-cs"/>
              </a:rPr>
              <a:t> shows a template for employee notifications of personal sampling results (e.g., industrial hygiene report) for noise. Remember to provide actual copies of your completed documentation though to assessment teams, not templates; this action helps show how you exercise your practices and procedures.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261585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Leadership should understand the process of identifying hazards during significant change. Ensure they understand whom to contact in order to conduct a hazard analysis whenever these changes occur.</a:t>
            </a:r>
          </a:p>
          <a:p>
            <a:endParaRPr lang="en-US" sz="1000" dirty="0" smtClean="0">
              <a:effectLst/>
            </a:endParaRPr>
          </a:p>
          <a:p>
            <a:r>
              <a:rPr lang="en-US" sz="1000" dirty="0" smtClean="0">
                <a:effectLst/>
              </a:rPr>
              <a:t>Image retrieved from Bing Images (free to use and share license)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u="sng" kern="1200" dirty="0" smtClean="0">
                <a:solidFill>
                  <a:schemeClr val="tx1"/>
                </a:solidFill>
                <a:effectLst/>
                <a:hlinkClick r:id="rId3"/>
              </a:rPr>
              <a:t>https://upload.wikimedia.org/wikipedia/commons/9/9e/US_Navy_060207-N-7848T-002_-_A_diving_Supervisor_facilitates_pre-dive_checks_on_a_junior_sailor%2C_while_the_Diving_Safety_Chief_supervises_aboard_the_submarine_tender_USS_Emory_S._Land_%</a:t>
            </a:r>
            <a:r>
              <a:rPr lang="en-US" sz="1000" u="sng" kern="1200" dirty="0" smtClean="0">
                <a:solidFill>
                  <a:schemeClr val="tx1"/>
                </a:solidFill>
                <a:effectLst/>
                <a:hlinkClick r:id="rId3"/>
              </a:rPr>
              <a:t>28AS_39%29.jpg</a:t>
            </a:r>
            <a:r>
              <a:rPr lang="en-US" sz="1000" u="none" kern="1200" dirty="0" smtClean="0">
                <a:solidFill>
                  <a:schemeClr val="tx1"/>
                </a:solidFill>
                <a:effectLst/>
              </a:rPr>
              <a:t>. </a:t>
            </a:r>
            <a:r>
              <a:rPr lang="en-US" sz="1000" dirty="0" smtClean="0">
                <a:effectLst/>
              </a:rPr>
              <a:t>The image shows a supervisor making sure the diver is following SOPs and conducting a safety inspection prior to his dive.</a:t>
            </a:r>
          </a:p>
          <a:p>
            <a:endParaRPr lang="en-US"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113991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Key personnel include both safety staff and industrial hygiene </a:t>
            </a:r>
            <a:r>
              <a:rPr lang="en-US" sz="1000" kern="1200" dirty="0" smtClean="0">
                <a:solidFill>
                  <a:schemeClr val="tx1"/>
                </a:solidFill>
                <a:effectLst/>
                <a:latin typeface="+mn-lt"/>
                <a:ea typeface="+mn-ea"/>
                <a:cs typeface="+mn-cs"/>
              </a:rPr>
              <a:t>representatives</a:t>
            </a:r>
            <a:r>
              <a:rPr lang="en-US" sz="1000" kern="1200" dirty="0" smtClean="0">
                <a:solidFill>
                  <a:schemeClr val="tx1"/>
                </a:solidFill>
                <a:effectLst/>
                <a:latin typeface="+mn-lt"/>
                <a:ea typeface="+mn-ea"/>
                <a:cs typeface="+mn-cs"/>
              </a:rPr>
              <a:t>. They should be familiar with the overarching S&amp;H regulations (i.e., Army Regulation 385-10) or the site’s local instructions</a:t>
            </a:r>
            <a:r>
              <a:rPr lang="en-US" sz="1000"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(Creative Commons). The image</a:t>
            </a:r>
            <a:r>
              <a:rPr lang="en-US" sz="1000" kern="1200" baseline="0" dirty="0" smtClean="0">
                <a:solidFill>
                  <a:schemeClr val="tx1"/>
                </a:solidFill>
                <a:effectLst/>
                <a:latin typeface="+mn-lt"/>
                <a:ea typeface="+mn-ea"/>
                <a:cs typeface="+mn-cs"/>
              </a:rPr>
              <a:t> shows an industrial hygienist taking noise measurements, showing that a new piece of equipment is too loud and requires hearing protection. Had this piece of equipment been reviewed prior to purchase, something less noisy could have been purchased.</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178770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Regardless of a non-routine task or a new task, employees need to understand the proper working procedures and hazard controls for the task. Review existing documentation outlining the hazards and the controls with all affected employee.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Ensure hazard analysis and safe work procedures are readily available and provide information on workplace hazards, especially if you have not performed the task for a long time.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(free to use and share license) at: </a:t>
            </a:r>
            <a:r>
              <a:rPr lang="en-US" sz="1000" u="sng" kern="1200" dirty="0" smtClean="0">
                <a:solidFill>
                  <a:schemeClr val="tx1"/>
                </a:solidFill>
                <a:effectLst/>
                <a:latin typeface="+mn-lt"/>
                <a:ea typeface="+mn-ea"/>
                <a:cs typeface="+mn-cs"/>
                <a:hlinkClick r:id="rId3"/>
              </a:rPr>
              <a:t>https://</a:t>
            </a:r>
            <a:r>
              <a:rPr lang="en-US" sz="1000" u="sng" kern="1200" dirty="0" smtClean="0">
                <a:solidFill>
                  <a:schemeClr val="tx1"/>
                </a:solidFill>
                <a:effectLst/>
                <a:latin typeface="+mn-lt"/>
                <a:ea typeface="+mn-ea"/>
                <a:cs typeface="+mn-cs"/>
                <a:hlinkClick r:id="rId3"/>
              </a:rPr>
              <a:t>c1.staticflickr.com/5/4035/4579940996_cc71920108_z.jpg</a:t>
            </a:r>
            <a:r>
              <a:rPr lang="en-US" sz="1000" u="none" kern="1200" baseline="0" dirty="0" smtClean="0">
                <a:solidFill>
                  <a:schemeClr val="tx1"/>
                </a:solidFill>
                <a:effectLst/>
                <a:latin typeface="+mn-lt"/>
                <a:ea typeface="+mn-ea"/>
                <a:cs typeface="+mn-cs"/>
              </a:rPr>
              <a:t>. The image shows a</a:t>
            </a:r>
            <a:r>
              <a:rPr lang="en-US" sz="1000" u="none" kern="12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supervisor </a:t>
            </a:r>
            <a:r>
              <a:rPr lang="en-US" sz="1000" kern="1200" dirty="0" smtClean="0">
                <a:solidFill>
                  <a:schemeClr val="tx1"/>
                </a:solidFill>
                <a:effectLst/>
                <a:latin typeface="+mn-lt"/>
                <a:ea typeface="+mn-ea"/>
                <a:cs typeface="+mn-cs"/>
              </a:rPr>
              <a:t>training his employees on S&amp;H hazards.</a:t>
            </a: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1240703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Follow this action checklist to implement and sustain VPP expectations for hazard analysis of significant</a:t>
            </a:r>
            <a:r>
              <a:rPr lang="en-US" sz="1000" kern="1200" baseline="0" dirty="0" smtClean="0">
                <a:solidFill>
                  <a:schemeClr val="tx1"/>
                </a:solidFill>
                <a:effectLst/>
              </a:rPr>
              <a:t> changes</a:t>
            </a:r>
            <a:r>
              <a:rPr lang="en-US" sz="1000" kern="1200" dirty="0" smtClean="0">
                <a:solidFill>
                  <a:schemeClr val="tx1"/>
                </a:solidFill>
                <a:effectLst/>
              </a:rPr>
              <a:t>. Each of these action checklist items will be covered in more detail on the following slides.</a:t>
            </a:r>
            <a:endParaRPr lang="en-US" sz="1000" dirty="0"/>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33105690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707886"/>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 October 31, 2020. Other requests shall be referred to: Director, Operational Safety, OUSD(P&amp;R), 4000 Defense Pentagon, 2E580, Washington, DC 20301.</a:t>
            </a:r>
          </a:p>
          <a:p>
            <a:endParaRPr lang="en-US" sz="8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Hazard Analysis of Significant Change</a:t>
            </a:r>
            <a:endParaRPr lang="en-US" dirty="0"/>
          </a:p>
        </p:txBody>
      </p:sp>
      <p:sp>
        <p:nvSpPr>
          <p:cNvPr id="3" name="Subtitle 2"/>
          <p:cNvSpPr>
            <a:spLocks noGrp="1"/>
          </p:cNvSpPr>
          <p:nvPr>
            <p:ph type="subTitle" idx="1"/>
          </p:nvPr>
        </p:nvSpPr>
        <p:spPr/>
        <p:txBody>
          <a:bodyPr/>
          <a:lstStyle/>
          <a:p>
            <a:r>
              <a:rPr lang="en-US" dirty="0" smtClean="0"/>
              <a:t>OSHA VPP</a:t>
            </a:r>
            <a:endParaRPr lang="en-US" dirty="0"/>
          </a:p>
        </p:txBody>
      </p:sp>
      <p:sp>
        <p:nvSpPr>
          <p:cNvPr id="4" name="Subtitle 2"/>
          <p:cNvSpPr txBox="1">
            <a:spLocks/>
          </p:cNvSpPr>
          <p:nvPr/>
        </p:nvSpPr>
        <p:spPr>
          <a:xfrm>
            <a:off x="1840360" y="4180842"/>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smtClean="0">
                <a:solidFill>
                  <a:schemeClr val="tx1">
                    <a:lumMod val="85000"/>
                    <a:lumOff val="15000"/>
                  </a:schemeClr>
                </a:solidFill>
              </a:rPr>
              <a:t>October 2020</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1069362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Analysis Process Development</a:t>
            </a:r>
            <a:endParaRPr lang="en-US" dirty="0"/>
          </a:p>
        </p:txBody>
      </p:sp>
      <p:sp>
        <p:nvSpPr>
          <p:cNvPr id="3" name="Content Placeholder 2"/>
          <p:cNvSpPr>
            <a:spLocks noGrp="1"/>
          </p:cNvSpPr>
          <p:nvPr>
            <p:ph idx="1"/>
          </p:nvPr>
        </p:nvSpPr>
        <p:spPr>
          <a:xfrm>
            <a:off x="230719" y="955040"/>
            <a:ext cx="11731752" cy="5412688"/>
          </a:xfrm>
        </p:spPr>
        <p:txBody>
          <a:bodyPr>
            <a:normAutofit/>
          </a:bodyPr>
          <a:lstStyle/>
          <a:p>
            <a:r>
              <a:rPr lang="en-US" dirty="0" smtClean="0"/>
              <a:t>Review existing hazard analysis processes in Service or Agency guidance</a:t>
            </a:r>
          </a:p>
          <a:p>
            <a:r>
              <a:rPr lang="en-US" dirty="0" smtClean="0"/>
              <a:t>Determine which hazard analysis </a:t>
            </a:r>
            <a:r>
              <a:rPr lang="en-US" dirty="0" smtClean="0"/>
              <a:t/>
            </a:r>
            <a:br>
              <a:rPr lang="en-US" dirty="0" smtClean="0"/>
            </a:br>
            <a:r>
              <a:rPr lang="en-US" dirty="0" smtClean="0"/>
              <a:t>methodology </a:t>
            </a:r>
            <a:r>
              <a:rPr lang="en-US" dirty="0" smtClean="0"/>
              <a:t>to use</a:t>
            </a:r>
          </a:p>
          <a:p>
            <a:r>
              <a:rPr lang="en-US" dirty="0" smtClean="0"/>
              <a:t>Identify the key personnel responsible </a:t>
            </a:r>
            <a:r>
              <a:rPr lang="en-US" dirty="0" smtClean="0"/>
              <a:t/>
            </a:r>
            <a:br>
              <a:rPr lang="en-US" dirty="0" smtClean="0"/>
            </a:br>
            <a:r>
              <a:rPr lang="en-US" dirty="0" smtClean="0"/>
              <a:t>for </a:t>
            </a:r>
            <a:r>
              <a:rPr lang="en-US" dirty="0" smtClean="0"/>
              <a:t>analyzing hazards</a:t>
            </a:r>
          </a:p>
          <a:p>
            <a:r>
              <a:rPr lang="en-US" dirty="0" smtClean="0"/>
              <a:t>Determine how to document completed</a:t>
            </a:r>
            <a:br>
              <a:rPr lang="en-US" dirty="0" smtClean="0"/>
            </a:br>
            <a:r>
              <a:rPr lang="en-US" dirty="0" smtClean="0"/>
              <a:t>hazard analyses</a:t>
            </a:r>
          </a:p>
          <a:p>
            <a:r>
              <a:rPr lang="en-US" dirty="0" smtClean="0"/>
              <a:t>Think about what will be done with the</a:t>
            </a:r>
            <a:br>
              <a:rPr lang="en-US" dirty="0" smtClean="0"/>
            </a:br>
            <a:r>
              <a:rPr lang="en-US" dirty="0" smtClean="0"/>
              <a:t>hazard analysis results</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pic>
        <p:nvPicPr>
          <p:cNvPr id="15362" name="Picture 2" descr="http://farm9.staticflickr.com/8307/7880870312_ed079689b1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858" y="2169993"/>
            <a:ext cx="4705613" cy="31909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11592"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375521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Significant Changes Identification</a:t>
            </a:r>
            <a:endParaRPr lang="en-US" dirty="0"/>
          </a:p>
        </p:txBody>
      </p:sp>
      <p:sp>
        <p:nvSpPr>
          <p:cNvPr id="3" name="Content Placeholder 2"/>
          <p:cNvSpPr>
            <a:spLocks noGrp="1"/>
          </p:cNvSpPr>
          <p:nvPr>
            <p:ph idx="1"/>
          </p:nvPr>
        </p:nvSpPr>
        <p:spPr>
          <a:xfrm>
            <a:off x="230719" y="955040"/>
            <a:ext cx="6756935" cy="5029200"/>
          </a:xfrm>
        </p:spPr>
        <p:txBody>
          <a:bodyPr>
            <a:normAutofit/>
          </a:bodyPr>
          <a:lstStyle/>
          <a:p>
            <a:r>
              <a:rPr lang="en-US" dirty="0"/>
              <a:t>Review Service, Agency, or installation </a:t>
            </a:r>
            <a:r>
              <a:rPr lang="en-US" dirty="0" smtClean="0"/>
              <a:t>guidance </a:t>
            </a:r>
            <a:r>
              <a:rPr lang="en-US" dirty="0"/>
              <a:t>related to:</a:t>
            </a:r>
          </a:p>
          <a:p>
            <a:pPr lvl="1"/>
            <a:r>
              <a:rPr lang="en-US" dirty="0"/>
              <a:t>Procurement or exchange of chemicals</a:t>
            </a:r>
          </a:p>
          <a:p>
            <a:pPr lvl="1"/>
            <a:r>
              <a:rPr lang="en-US" dirty="0"/>
              <a:t>Procurement or replacement of equipment</a:t>
            </a:r>
          </a:p>
          <a:p>
            <a:pPr lvl="1"/>
            <a:r>
              <a:rPr lang="en-US" dirty="0"/>
              <a:t>Approval of significant process </a:t>
            </a:r>
            <a:r>
              <a:rPr lang="en-US" dirty="0" smtClean="0"/>
              <a:t>changes</a:t>
            </a:r>
            <a:endParaRPr lang="en-US" dirty="0"/>
          </a:p>
          <a:p>
            <a:pPr lvl="1"/>
            <a:r>
              <a:rPr lang="en-US" dirty="0"/>
              <a:t>Moves to new or different facilities</a:t>
            </a:r>
          </a:p>
          <a:p>
            <a:r>
              <a:rPr lang="en-US" dirty="0" smtClean="0"/>
              <a:t>Include </a:t>
            </a:r>
            <a:r>
              <a:rPr lang="en-US" dirty="0"/>
              <a:t>appropriate key personnel in review or approval of changes</a:t>
            </a:r>
          </a:p>
          <a:p>
            <a:r>
              <a:rPr lang="en-US" dirty="0"/>
              <a:t>Conduct hazard analysis </a:t>
            </a:r>
            <a:r>
              <a:rPr lang="en-US" dirty="0" smtClean="0"/>
              <a:t>PRIOR </a:t>
            </a:r>
            <a:r>
              <a:rPr lang="en-US" dirty="0"/>
              <a:t>to use, change, or purchase of </a:t>
            </a:r>
            <a:r>
              <a:rPr lang="en-US" dirty="0" smtClean="0"/>
              <a:t>materials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pic>
        <p:nvPicPr>
          <p:cNvPr id="7" name="Picture 6"/>
          <p:cNvPicPr>
            <a:picLocks noChangeAspect="1"/>
          </p:cNvPicPr>
          <p:nvPr/>
        </p:nvPicPr>
        <p:blipFill>
          <a:blip r:embed="rId3"/>
          <a:stretch>
            <a:fillRect/>
          </a:stretch>
        </p:blipFill>
        <p:spPr>
          <a:xfrm>
            <a:off x="7118017" y="1250263"/>
            <a:ext cx="5073983" cy="4345320"/>
          </a:xfrm>
          <a:prstGeom prst="rect">
            <a:avLst/>
          </a:prstGeom>
        </p:spPr>
      </p:pic>
      <p:sp>
        <p:nvSpPr>
          <p:cNvPr id="8" name="Rectangle 7"/>
          <p:cNvSpPr/>
          <p:nvPr/>
        </p:nvSpPr>
        <p:spPr>
          <a:xfrm>
            <a:off x="3711592"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415943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Non-Routine Job Task List</a:t>
            </a:r>
            <a:endParaRPr lang="en-US" dirty="0"/>
          </a:p>
        </p:txBody>
      </p:sp>
      <p:sp>
        <p:nvSpPr>
          <p:cNvPr id="3" name="Content Placeholder 2"/>
          <p:cNvSpPr>
            <a:spLocks noGrp="1"/>
          </p:cNvSpPr>
          <p:nvPr>
            <p:ph idx="1"/>
          </p:nvPr>
        </p:nvSpPr>
        <p:spPr>
          <a:xfrm>
            <a:off x="230719" y="955040"/>
            <a:ext cx="7657687" cy="5029200"/>
          </a:xfrm>
        </p:spPr>
        <p:txBody>
          <a:bodyPr>
            <a:normAutofit/>
          </a:bodyPr>
          <a:lstStyle/>
          <a:p>
            <a:pPr marL="342900" lvl="1" indent="-342900">
              <a:buFont typeface="Arial"/>
              <a:buChar char="•"/>
            </a:pPr>
            <a:r>
              <a:rPr lang="en-US" sz="2800" dirty="0"/>
              <a:t>Think about non-routine </a:t>
            </a:r>
            <a:r>
              <a:rPr lang="en-US" sz="2800" dirty="0" smtClean="0"/>
              <a:t>job </a:t>
            </a:r>
            <a:r>
              <a:rPr lang="en-US" sz="2800" dirty="0" smtClean="0"/>
              <a:t>tasks that occur </a:t>
            </a:r>
            <a:r>
              <a:rPr lang="en-US" sz="2800" dirty="0" smtClean="0"/>
              <a:t>outside </a:t>
            </a:r>
            <a:r>
              <a:rPr lang="en-US" sz="2800" dirty="0" smtClean="0"/>
              <a:t>of normal </a:t>
            </a:r>
            <a:r>
              <a:rPr lang="en-US" sz="2800" dirty="0"/>
              <a:t>day-to-day </a:t>
            </a:r>
            <a:r>
              <a:rPr lang="en-US" sz="2800" dirty="0" smtClean="0"/>
              <a:t>operations</a:t>
            </a:r>
            <a:endParaRPr lang="en-US" sz="2800" dirty="0" smtClean="0"/>
          </a:p>
          <a:p>
            <a:r>
              <a:rPr lang="en-US" dirty="0" smtClean="0"/>
              <a:t>Reach </a:t>
            </a:r>
            <a:r>
              <a:rPr lang="en-US" dirty="0"/>
              <a:t>out to </a:t>
            </a:r>
            <a:r>
              <a:rPr lang="en-US" dirty="0" smtClean="0"/>
              <a:t>supervisors and technical personnel to identify</a:t>
            </a:r>
            <a:br>
              <a:rPr lang="en-US" dirty="0" smtClean="0"/>
            </a:br>
            <a:r>
              <a:rPr lang="en-US" dirty="0" smtClean="0"/>
              <a:t>these </a:t>
            </a:r>
            <a:r>
              <a:rPr lang="en-US" dirty="0" smtClean="0"/>
              <a:t>tasks</a:t>
            </a:r>
            <a:endParaRPr lang="en-US" dirty="0"/>
          </a:p>
          <a:p>
            <a:r>
              <a:rPr lang="en-US" dirty="0"/>
              <a:t>Create a list of non-routine job </a:t>
            </a:r>
            <a:r>
              <a:rPr lang="en-US" dirty="0" smtClean="0"/>
              <a:t>tasks and prioritize </a:t>
            </a:r>
            <a:r>
              <a:rPr lang="en-US" dirty="0"/>
              <a:t>them based on the most hazardous/most frequently performed</a:t>
            </a:r>
          </a:p>
          <a:p>
            <a:r>
              <a:rPr lang="en-US" dirty="0"/>
              <a:t>Maintain and update an inventory list of these tasks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sp>
        <p:nvSpPr>
          <p:cNvPr id="8" name="Rectangle 7"/>
          <p:cNvSpPr/>
          <p:nvPr/>
        </p:nvSpPr>
        <p:spPr>
          <a:xfrm>
            <a:off x="3711593" y="6367728"/>
            <a:ext cx="4751827" cy="250011"/>
          </a:xfrm>
          <a:prstGeom prst="rect">
            <a:avLst/>
          </a:prstGeom>
        </p:spPr>
        <p:txBody>
          <a:bodyPr wrap="square">
            <a:spAutoFit/>
          </a:bodyPr>
          <a:lstStyle/>
          <a:p>
            <a:pPr algn="ctr"/>
            <a:r>
              <a:rPr lang="en-US" sz="1000" dirty="0" smtClean="0">
                <a:solidFill>
                  <a:schemeClr val="bg1">
                    <a:lumMod val="50000"/>
                  </a:schemeClr>
                </a:solidFill>
              </a:rPr>
              <a:t>Images </a:t>
            </a:r>
            <a:r>
              <a:rPr lang="en-US" sz="1000" dirty="0">
                <a:solidFill>
                  <a:schemeClr val="bg1">
                    <a:lumMod val="50000"/>
                  </a:schemeClr>
                </a:solidFill>
              </a:rPr>
              <a:t>retrieved from Bing Images</a:t>
            </a:r>
          </a:p>
        </p:txBody>
      </p:sp>
      <p:pic>
        <p:nvPicPr>
          <p:cNvPr id="821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3420" y="1072153"/>
            <a:ext cx="3384807" cy="235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62e528761d0685343e1c-f3d1b99a743ffa4142d9d7f1978d9686.ssl.cf2.rackcdn.com/files/70500/width668/image-20150129-22325-2ut9lo.jpg"/>
          <p:cNvPicPr>
            <a:picLocks noChangeAspect="1" noChangeArrowheads="1"/>
          </p:cNvPicPr>
          <p:nvPr/>
        </p:nvPicPr>
        <p:blipFill rotWithShape="1">
          <a:blip r:embed="rId4">
            <a:extLst>
              <a:ext uri="{28A0092B-C50C-407E-A947-70E740481C1C}">
                <a14:useLocalDpi xmlns:a14="http://schemas.microsoft.com/office/drawing/2010/main" val="0"/>
              </a:ext>
            </a:extLst>
          </a:blip>
          <a:srcRect l="6872" t="6638"/>
          <a:stretch/>
        </p:blipFill>
        <p:spPr bwMode="auto">
          <a:xfrm>
            <a:off x="8463420" y="3639013"/>
            <a:ext cx="3384807" cy="226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424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Pre-Use Analysis Process</a:t>
            </a:r>
            <a:endParaRPr lang="en-US" dirty="0"/>
          </a:p>
        </p:txBody>
      </p:sp>
      <p:sp>
        <p:nvSpPr>
          <p:cNvPr id="3" name="Content Placeholder 2"/>
          <p:cNvSpPr>
            <a:spLocks noGrp="1"/>
          </p:cNvSpPr>
          <p:nvPr>
            <p:ph idx="1"/>
          </p:nvPr>
        </p:nvSpPr>
        <p:spPr>
          <a:xfrm>
            <a:off x="230718" y="955040"/>
            <a:ext cx="8094415" cy="5029200"/>
          </a:xfrm>
        </p:spPr>
        <p:txBody>
          <a:bodyPr/>
          <a:lstStyle/>
          <a:p>
            <a:r>
              <a:rPr lang="en-US" dirty="0" smtClean="0"/>
              <a:t>Gather information on new processes, equipment, and materials</a:t>
            </a:r>
          </a:p>
          <a:p>
            <a:pPr lvl="1"/>
            <a:r>
              <a:rPr lang="en-US" dirty="0" smtClean="0"/>
              <a:t>Review documents</a:t>
            </a:r>
          </a:p>
          <a:p>
            <a:pPr lvl="1"/>
            <a:r>
              <a:rPr lang="en-US" dirty="0" smtClean="0"/>
              <a:t>Determine potential hazards</a:t>
            </a:r>
          </a:p>
          <a:p>
            <a:r>
              <a:rPr lang="en-US" dirty="0" smtClean="0"/>
              <a:t>Explore ideas to reduce or mitigate hazards</a:t>
            </a:r>
          </a:p>
          <a:p>
            <a:r>
              <a:rPr lang="en-US" dirty="0" smtClean="0"/>
              <a:t>Consider safer alternatives</a:t>
            </a:r>
          </a:p>
          <a:p>
            <a:r>
              <a:rPr lang="en-US" dirty="0" smtClean="0"/>
              <a:t>Obtain proper approvals for new equipment</a:t>
            </a:r>
            <a:br>
              <a:rPr lang="en-US" dirty="0" smtClean="0"/>
            </a:br>
            <a:r>
              <a:rPr lang="en-US" dirty="0" smtClean="0"/>
              <a:t>and materials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pic>
        <p:nvPicPr>
          <p:cNvPr id="7170" name="Picture 2" descr="http://upload.wikimedia.org/wikipedia/commons/4/4b/Bottles_of_chemicals_%28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236" y="844589"/>
            <a:ext cx="3779412" cy="52969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11592"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947178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Non-Routine Task Analysis</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14</a:t>
            </a:fld>
            <a:endParaRPr lang="en-US" dirty="0"/>
          </a:p>
        </p:txBody>
      </p:sp>
      <p:sp>
        <p:nvSpPr>
          <p:cNvPr id="3" name="Content Placeholder 2"/>
          <p:cNvSpPr>
            <a:spLocks noGrp="1"/>
          </p:cNvSpPr>
          <p:nvPr>
            <p:ph sz="half" idx="1"/>
          </p:nvPr>
        </p:nvSpPr>
        <p:spPr>
          <a:xfrm>
            <a:off x="225880" y="952501"/>
            <a:ext cx="6052090" cy="5148263"/>
          </a:xfrm>
        </p:spPr>
        <p:txBody>
          <a:bodyPr>
            <a:normAutofit/>
          </a:bodyPr>
          <a:lstStyle/>
          <a:p>
            <a:r>
              <a:rPr lang="en-US" dirty="0"/>
              <a:t>Define the task to analyze</a:t>
            </a:r>
          </a:p>
          <a:p>
            <a:r>
              <a:rPr lang="en-US" dirty="0"/>
              <a:t>Interview the person </a:t>
            </a:r>
            <a:r>
              <a:rPr lang="en-US" dirty="0" smtClean="0"/>
              <a:t>who typically conducts </a:t>
            </a:r>
            <a:r>
              <a:rPr lang="en-US" dirty="0"/>
              <a:t>the </a:t>
            </a:r>
            <a:r>
              <a:rPr lang="en-US" dirty="0" smtClean="0"/>
              <a:t>task</a:t>
            </a:r>
          </a:p>
          <a:p>
            <a:r>
              <a:rPr lang="en-US" dirty="0"/>
              <a:t>Know the end goal of the task – what is done or to be done?</a:t>
            </a:r>
          </a:p>
          <a:p>
            <a:r>
              <a:rPr lang="en-US" dirty="0" smtClean="0"/>
              <a:t>Run a mock exercise of the task if it does not currently need done</a:t>
            </a:r>
            <a:endParaRPr lang="en-US" dirty="0"/>
          </a:p>
        </p:txBody>
      </p:sp>
      <p:sp>
        <p:nvSpPr>
          <p:cNvPr id="6" name="Rectangle 5"/>
          <p:cNvSpPr/>
          <p:nvPr/>
        </p:nvSpPr>
        <p:spPr>
          <a:xfrm>
            <a:off x="3711592"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0242" name="Picture 2" descr="https://c2.staticflickr.com/6/5005/5291318582_b81736d25b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995" y="1442717"/>
            <a:ext cx="5450006" cy="408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889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Non-Routine Task Analysis</a:t>
            </a:r>
            <a:endParaRPr lang="en-US" dirty="0"/>
          </a:p>
        </p:txBody>
      </p:sp>
      <p:sp>
        <p:nvSpPr>
          <p:cNvPr id="3" name="Content Placeholder 2"/>
          <p:cNvSpPr>
            <a:spLocks noGrp="1"/>
          </p:cNvSpPr>
          <p:nvPr>
            <p:ph idx="1"/>
          </p:nvPr>
        </p:nvSpPr>
        <p:spPr>
          <a:xfrm>
            <a:off x="230720" y="955040"/>
            <a:ext cx="7546730" cy="5029200"/>
          </a:xfrm>
        </p:spPr>
        <p:txBody>
          <a:bodyPr>
            <a:normAutofit/>
          </a:bodyPr>
          <a:lstStyle/>
          <a:p>
            <a:r>
              <a:rPr lang="en-US" dirty="0"/>
              <a:t>Observe the task performed</a:t>
            </a:r>
          </a:p>
          <a:p>
            <a:pPr lvl="1"/>
            <a:r>
              <a:rPr lang="en-US" dirty="0"/>
              <a:t>Examine the work area for hazards</a:t>
            </a:r>
          </a:p>
          <a:p>
            <a:pPr lvl="1"/>
            <a:r>
              <a:rPr lang="en-US" dirty="0"/>
              <a:t>Watch the steps taken to complete the job</a:t>
            </a:r>
          </a:p>
          <a:p>
            <a:pPr lvl="1"/>
            <a:r>
              <a:rPr lang="en-US" dirty="0"/>
              <a:t>Evaluate any tools or equipment used</a:t>
            </a:r>
          </a:p>
          <a:p>
            <a:pPr lvl="1"/>
            <a:r>
              <a:rPr lang="en-US" dirty="0"/>
              <a:t>Look at the physical forces and human </a:t>
            </a:r>
            <a:r>
              <a:rPr lang="en-US" dirty="0" smtClean="0"/>
              <a:t>factors</a:t>
            </a:r>
            <a:br>
              <a:rPr lang="en-US" dirty="0" smtClean="0"/>
            </a:br>
            <a:r>
              <a:rPr lang="en-US" dirty="0" smtClean="0"/>
              <a:t>used </a:t>
            </a:r>
            <a:r>
              <a:rPr lang="en-US" dirty="0"/>
              <a:t>to complete the task</a:t>
            </a:r>
          </a:p>
          <a:p>
            <a:pPr lvl="1"/>
            <a:r>
              <a:rPr lang="en-US" dirty="0"/>
              <a:t>Evaluate any other factors or risks which may </a:t>
            </a:r>
            <a:r>
              <a:rPr lang="en-US" dirty="0" smtClean="0"/>
              <a:t>influence </a:t>
            </a:r>
            <a:r>
              <a:rPr lang="en-US" dirty="0"/>
              <a:t>the task</a:t>
            </a:r>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sp>
        <p:nvSpPr>
          <p:cNvPr id="6" name="Rectangle 5"/>
          <p:cNvSpPr/>
          <p:nvPr/>
        </p:nvSpPr>
        <p:spPr>
          <a:xfrm>
            <a:off x="3711592"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7" name="Picture 6"/>
          <p:cNvPicPr/>
          <p:nvPr/>
        </p:nvPicPr>
        <p:blipFill>
          <a:blip r:embed="rId3"/>
          <a:stretch>
            <a:fillRect/>
          </a:stretch>
        </p:blipFill>
        <p:spPr>
          <a:xfrm>
            <a:off x="7777449" y="844553"/>
            <a:ext cx="4123397" cy="5283292"/>
          </a:xfrm>
          <a:prstGeom prst="rect">
            <a:avLst/>
          </a:prstGeom>
        </p:spPr>
      </p:pic>
    </p:spTree>
    <p:extLst>
      <p:ext uri="{BB962C8B-B14F-4D97-AF65-F5344CB8AC3E}">
        <p14:creationId xmlns:p14="http://schemas.microsoft.com/office/powerpoint/2010/main" val="3090756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 &amp; Controls</a:t>
            </a:r>
            <a:endParaRPr lang="en-US" dirty="0"/>
          </a:p>
        </p:txBody>
      </p:sp>
      <p:sp>
        <p:nvSpPr>
          <p:cNvPr id="3" name="Content Placeholder 2"/>
          <p:cNvSpPr>
            <a:spLocks noGrp="1"/>
          </p:cNvSpPr>
          <p:nvPr>
            <p:ph idx="1"/>
          </p:nvPr>
        </p:nvSpPr>
        <p:spPr>
          <a:xfrm>
            <a:off x="230719" y="955040"/>
            <a:ext cx="11028684" cy="5029200"/>
          </a:xfrm>
        </p:spPr>
        <p:txBody>
          <a:bodyPr/>
          <a:lstStyle/>
          <a:p>
            <a:r>
              <a:rPr lang="en-US" dirty="0" smtClean="0"/>
              <a:t>Identify hazards using the information gained from the pre-use analysis or task analysis</a:t>
            </a:r>
          </a:p>
          <a:p>
            <a:r>
              <a:rPr lang="en-US" dirty="0" smtClean="0"/>
              <a:t>Gain employee input when selecting hazard controls</a:t>
            </a:r>
          </a:p>
          <a:p>
            <a:r>
              <a:rPr lang="en-US" dirty="0" smtClean="0"/>
              <a:t>Use the hierarchy of controls to choose controls</a:t>
            </a:r>
          </a:p>
          <a:p>
            <a:r>
              <a:rPr lang="en-US" dirty="0" smtClean="0"/>
              <a:t>Think about safe work practices and </a:t>
            </a:r>
            <a:r>
              <a:rPr lang="en-US" dirty="0" smtClean="0"/>
              <a:t>PPE</a:t>
            </a:r>
            <a:endParaRPr lang="en-US" dirty="0" smtClean="0"/>
          </a:p>
          <a:p>
            <a:r>
              <a:rPr lang="en-US" dirty="0" smtClean="0"/>
              <a:t>Implement selected hazard controls</a:t>
            </a:r>
          </a:p>
          <a:p>
            <a:r>
              <a:rPr lang="en-US" dirty="0" smtClean="0"/>
              <a:t>Evaluate the effectiveness of the </a:t>
            </a:r>
            <a:r>
              <a:rPr lang="en-US" dirty="0" smtClean="0"/>
              <a:t>controls periodically</a:t>
            </a:r>
            <a:endParaRPr lang="en-US" dirty="0" smtClean="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spTree>
    <p:extLst>
      <p:ext uri="{BB962C8B-B14F-4D97-AF65-F5344CB8AC3E}">
        <p14:creationId xmlns:p14="http://schemas.microsoft.com/office/powerpoint/2010/main" val="712400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Hazard Analysis Documentation</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17</a:t>
            </a:fld>
            <a:endParaRPr lang="en-US" dirty="0"/>
          </a:p>
        </p:txBody>
      </p:sp>
      <p:sp>
        <p:nvSpPr>
          <p:cNvPr id="3" name="Content Placeholder 2"/>
          <p:cNvSpPr>
            <a:spLocks noGrp="1"/>
          </p:cNvSpPr>
          <p:nvPr>
            <p:ph sz="half" idx="1"/>
          </p:nvPr>
        </p:nvSpPr>
        <p:spPr>
          <a:xfrm>
            <a:off x="225880" y="952501"/>
            <a:ext cx="9055280" cy="5415227"/>
          </a:xfrm>
        </p:spPr>
        <p:txBody>
          <a:bodyPr>
            <a:normAutofit/>
          </a:bodyPr>
          <a:lstStyle/>
          <a:p>
            <a:r>
              <a:rPr lang="en-US" dirty="0"/>
              <a:t>Document the outcomes of the </a:t>
            </a:r>
            <a:r>
              <a:rPr lang="en-US" dirty="0" smtClean="0"/>
              <a:t/>
            </a:r>
            <a:br>
              <a:rPr lang="en-US" dirty="0" smtClean="0"/>
            </a:br>
            <a:r>
              <a:rPr lang="en-US" dirty="0" smtClean="0"/>
              <a:t>hazard </a:t>
            </a:r>
            <a:r>
              <a:rPr lang="en-US" dirty="0"/>
              <a:t>analysis</a:t>
            </a:r>
          </a:p>
          <a:p>
            <a:r>
              <a:rPr lang="en-US" dirty="0"/>
              <a:t>Define detailed steps to </a:t>
            </a:r>
            <a:r>
              <a:rPr lang="en-US" dirty="0" smtClean="0"/>
              <a:t>complete </a:t>
            </a:r>
            <a:br>
              <a:rPr lang="en-US" dirty="0" smtClean="0"/>
            </a:br>
            <a:r>
              <a:rPr lang="en-US" dirty="0" smtClean="0"/>
              <a:t>the </a:t>
            </a:r>
            <a:r>
              <a:rPr lang="en-US" dirty="0"/>
              <a:t>task</a:t>
            </a:r>
          </a:p>
          <a:p>
            <a:r>
              <a:rPr lang="en-US" dirty="0"/>
              <a:t>Identify all types of </a:t>
            </a:r>
            <a:r>
              <a:rPr lang="en-US" dirty="0" smtClean="0"/>
              <a:t>hazards associated </a:t>
            </a:r>
            <a:br>
              <a:rPr lang="en-US" dirty="0" smtClean="0"/>
            </a:br>
            <a:r>
              <a:rPr lang="en-US" dirty="0" smtClean="0"/>
              <a:t>with </a:t>
            </a:r>
            <a:r>
              <a:rPr lang="en-US" dirty="0"/>
              <a:t>the </a:t>
            </a:r>
            <a:r>
              <a:rPr lang="en-US" dirty="0" smtClean="0"/>
              <a:t>task</a:t>
            </a:r>
          </a:p>
          <a:p>
            <a:r>
              <a:rPr lang="en-US" dirty="0" smtClean="0"/>
              <a:t>Clearly </a:t>
            </a:r>
            <a:r>
              <a:rPr lang="en-US" dirty="0"/>
              <a:t>define </a:t>
            </a:r>
            <a:r>
              <a:rPr lang="en-US" dirty="0" smtClean="0"/>
              <a:t>recommended </a:t>
            </a:r>
            <a:r>
              <a:rPr lang="en-US" dirty="0"/>
              <a:t>and </a:t>
            </a:r>
            <a:r>
              <a:rPr lang="en-US" dirty="0" smtClean="0"/>
              <a:t/>
            </a:r>
            <a:br>
              <a:rPr lang="en-US" dirty="0" smtClean="0"/>
            </a:br>
            <a:r>
              <a:rPr lang="en-US" dirty="0" smtClean="0"/>
              <a:t>required </a:t>
            </a:r>
            <a:r>
              <a:rPr lang="en-US" dirty="0"/>
              <a:t>hazard controls</a:t>
            </a:r>
          </a:p>
          <a:p>
            <a:r>
              <a:rPr lang="en-US" dirty="0"/>
              <a:t>Include the date</a:t>
            </a:r>
          </a:p>
          <a:p>
            <a:r>
              <a:rPr lang="en-US" dirty="0"/>
              <a:t>Identify who conducted </a:t>
            </a:r>
            <a:r>
              <a:rPr lang="en-US" dirty="0" smtClean="0"/>
              <a:t>the </a:t>
            </a:r>
            <a:r>
              <a:rPr lang="en-US" dirty="0"/>
              <a:t>analysis</a:t>
            </a:r>
          </a:p>
          <a:p>
            <a:endParaRPr lang="en-US" dirty="0"/>
          </a:p>
        </p:txBody>
      </p:sp>
      <p:sp>
        <p:nvSpPr>
          <p:cNvPr id="7" name="Rectangle 6"/>
          <p:cNvSpPr/>
          <p:nvPr/>
        </p:nvSpPr>
        <p:spPr>
          <a:xfrm>
            <a:off x="3711592" y="6367728"/>
            <a:ext cx="4751827" cy="250011"/>
          </a:xfrm>
          <a:prstGeom prst="rect">
            <a:avLst/>
          </a:prstGeom>
        </p:spPr>
        <p:txBody>
          <a:bodyPr wrap="square">
            <a:spAutoFit/>
          </a:bodyPr>
          <a:lstStyle/>
          <a:p>
            <a:pPr algn="ctr"/>
            <a:r>
              <a:rPr lang="en-US" sz="1000" dirty="0">
                <a:solidFill>
                  <a:schemeClr val="bg1">
                    <a:lumMod val="50000"/>
                  </a:schemeClr>
                </a:solidFill>
              </a:rPr>
              <a:t>Image courtesy of DoD SMCX</a:t>
            </a:r>
          </a:p>
        </p:txBody>
      </p:sp>
      <p:sp>
        <p:nvSpPr>
          <p:cNvPr id="40" name="Up-Down Arrow 39"/>
          <p:cNvSpPr/>
          <p:nvPr/>
        </p:nvSpPr>
        <p:spPr>
          <a:xfrm>
            <a:off x="11499225" y="1959522"/>
            <a:ext cx="453190" cy="3112769"/>
          </a:xfrm>
          <a:prstGeom prst="upDownArrow">
            <a:avLst/>
          </a:prstGeom>
          <a:gradFill>
            <a:gsLst>
              <a:gs pos="36000">
                <a:schemeClr val="accent1"/>
              </a:gs>
              <a:gs pos="24000">
                <a:srgbClr val="31859C"/>
              </a:gs>
              <a:gs pos="0">
                <a:srgbClr val="265A9A"/>
              </a:gs>
              <a:gs pos="48000">
                <a:srgbClr val="8EB4E3"/>
              </a:gs>
              <a:gs pos="100000">
                <a:srgbClr val="01B39D"/>
              </a:gs>
            </a:gsLst>
          </a:gradFill>
          <a:ln>
            <a:noFill/>
          </a:ln>
          <a:effectLst>
            <a:outerShdw blurRad="50800" dist="63500" dir="81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43" name="Rectangle 42"/>
          <p:cNvSpPr/>
          <p:nvPr/>
        </p:nvSpPr>
        <p:spPr>
          <a:xfrm>
            <a:off x="11148442" y="1269188"/>
            <a:ext cx="1154755" cy="55507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smtClean="0">
                <a:solidFill>
                  <a:schemeClr val="tx1"/>
                </a:solidFill>
              </a:rPr>
              <a:t>Most Effective</a:t>
            </a:r>
            <a:endParaRPr lang="en-US" sz="1400" b="1" dirty="0">
              <a:solidFill>
                <a:schemeClr val="tx1"/>
              </a:solidFill>
            </a:endParaRPr>
          </a:p>
        </p:txBody>
      </p:sp>
      <p:sp>
        <p:nvSpPr>
          <p:cNvPr id="44" name="Rectangle 43"/>
          <p:cNvSpPr/>
          <p:nvPr/>
        </p:nvSpPr>
        <p:spPr>
          <a:xfrm>
            <a:off x="11083061" y="5241246"/>
            <a:ext cx="1285519" cy="54864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tx1"/>
                </a:solidFill>
              </a:rPr>
              <a:t>Least Effective</a:t>
            </a:r>
          </a:p>
        </p:txBody>
      </p:sp>
      <p:pic>
        <p:nvPicPr>
          <p:cNvPr id="1028" name="Picture 1027"/>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9164" y1="5273" x2="92444" y2="8182"/>
                        <a14:foregroundMark x1="80386" y1="20545" x2="13183" y2="9636"/>
                        <a14:foregroundMark x1="1125" y1="2909" x2="11093" y2="21818"/>
                        <a14:foregroundMark x1="6592" y1="5818" x2="43248" y2="20000"/>
                        <a14:foregroundMark x1="39389" y1="79636" x2="49518" y2="97455"/>
                        <a14:foregroundMark x1="43891" y1="81636" x2="49678" y2="92727"/>
                        <a14:foregroundMark x1="54823" y1="86727" x2="57717" y2="76545"/>
                        <a14:backgroundMark x1="95177" y1="15273" x2="64630" y2="86182"/>
                        <a14:backgroundMark x1="81833" y1="41091" x2="59968" y2="87273"/>
                        <a14:backgroundMark x1="61576" y1="79818" x2="61576" y2="79818"/>
                        <a14:backgroundMark x1="81190" y1="40545" x2="81190" y2="40545"/>
                        <a14:backgroundMark x1="89550" y1="24182" x2="89550" y2="24182"/>
                        <a14:backgroundMark x1="89550" y1="21818" x2="89550" y2="21818"/>
                        <a14:backgroundMark x1="71704" y1="59455" x2="71704" y2="59455"/>
                        <a14:backgroundMark x1="89550" y1="20182" x2="67685" y2="64727"/>
                        <a14:backgroundMark x1="68810" y1="61273" x2="69775" y2="58545"/>
                        <a14:backgroundMark x1="59968" y1="78909" x2="64469" y2="79636"/>
                        <a14:backgroundMark x1="59807" y1="80000" x2="59807" y2="80000"/>
                        <a14:backgroundMark x1="88103" y1="21455" x2="88103" y2="21455"/>
                        <a14:backgroundMark x1="78778" y1="41091" x2="78778" y2="41091"/>
                      </a14:backgroundRemoval>
                    </a14:imgEffect>
                  </a14:imgLayer>
                </a14:imgProps>
              </a:ext>
            </a:extLst>
          </a:blip>
          <a:stretch>
            <a:fillRect/>
          </a:stretch>
        </p:blipFill>
        <p:spPr>
          <a:xfrm>
            <a:off x="6027097" y="1096556"/>
            <a:ext cx="5472128" cy="4838699"/>
          </a:xfrm>
          <a:prstGeom prst="rect">
            <a:avLst/>
          </a:prstGeom>
          <a:effectLst>
            <a:outerShdw blurRad="50800" dist="63500" dir="8100000" algn="r" rotWithShape="0">
              <a:prstClr val="black">
                <a:alpha val="40000"/>
              </a:prstClr>
            </a:outerShdw>
          </a:effectLst>
        </p:spPr>
      </p:pic>
    </p:spTree>
    <p:extLst>
      <p:ext uri="{BB962C8B-B14F-4D97-AF65-F5344CB8AC3E}">
        <p14:creationId xmlns:p14="http://schemas.microsoft.com/office/powerpoint/2010/main" val="145506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500"/>
                                        <p:tgtEl>
                                          <p:spTgt spid="4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Hazard Analysis Documentation</a:t>
            </a:r>
            <a:endParaRPr lang="en-US" dirty="0"/>
          </a:p>
        </p:txBody>
      </p:sp>
      <p:sp>
        <p:nvSpPr>
          <p:cNvPr id="3" name="Content Placeholder 2"/>
          <p:cNvSpPr>
            <a:spLocks noGrp="1"/>
          </p:cNvSpPr>
          <p:nvPr>
            <p:ph idx="1"/>
          </p:nvPr>
        </p:nvSpPr>
        <p:spPr>
          <a:xfrm>
            <a:off x="230719" y="955040"/>
            <a:ext cx="6402915" cy="5029200"/>
          </a:xfrm>
        </p:spPr>
        <p:txBody>
          <a:bodyPr>
            <a:normAutofit/>
          </a:bodyPr>
          <a:lstStyle/>
          <a:p>
            <a:r>
              <a:rPr lang="en-US" dirty="0" smtClean="0"/>
              <a:t>Gain </a:t>
            </a:r>
            <a:r>
              <a:rPr lang="en-US" dirty="0"/>
              <a:t>input </a:t>
            </a:r>
            <a:r>
              <a:rPr lang="en-US" dirty="0" smtClean="0"/>
              <a:t>for completed hazard analyses from observed employees or those conducting </a:t>
            </a:r>
            <a:r>
              <a:rPr lang="en-US" dirty="0"/>
              <a:t>the task</a:t>
            </a:r>
          </a:p>
          <a:p>
            <a:r>
              <a:rPr lang="en-US" dirty="0"/>
              <a:t>Attain approval from management, safety personnel, and industrial hygienists</a:t>
            </a:r>
          </a:p>
          <a:p>
            <a:r>
              <a:rPr lang="en-US" dirty="0" smtClean="0"/>
              <a:t>Review and revise </a:t>
            </a:r>
            <a:r>
              <a:rPr lang="en-US" dirty="0"/>
              <a:t>the hazard analysis, </a:t>
            </a:r>
            <a:r>
              <a:rPr lang="en-US" dirty="0" smtClean="0"/>
              <a:t>as needed</a:t>
            </a:r>
            <a:endParaRPr lang="en-US" dirty="0"/>
          </a:p>
          <a:p>
            <a:r>
              <a:rPr lang="en-US" dirty="0"/>
              <a:t>Store documents in an easily </a:t>
            </a:r>
            <a:r>
              <a:rPr lang="en-US" dirty="0" smtClean="0"/>
              <a:t>accessible location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sp>
        <p:nvSpPr>
          <p:cNvPr id="7" name="Rectangle 6"/>
          <p:cNvSpPr/>
          <p:nvPr/>
        </p:nvSpPr>
        <p:spPr>
          <a:xfrm>
            <a:off x="3711592"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1834" y1="92185" x2="98598" y2="86603"/>
                        <a14:foregroundMark x1="23840" y1="96491" x2="76375" y2="91547"/>
                      </a14:backgroundRemoval>
                    </a14:imgEffect>
                  </a14:imgLayer>
                </a14:imgProps>
              </a:ext>
            </a:extLst>
          </a:blip>
          <a:stretch>
            <a:fillRect/>
          </a:stretch>
        </p:blipFill>
        <p:spPr>
          <a:xfrm>
            <a:off x="6564808" y="955040"/>
            <a:ext cx="5294264" cy="5029200"/>
          </a:xfrm>
          <a:prstGeom prst="rect">
            <a:avLst/>
          </a:prstGeom>
        </p:spPr>
      </p:pic>
      <p:sp>
        <p:nvSpPr>
          <p:cNvPr id="9" name="TextBox 8"/>
          <p:cNvSpPr txBox="1"/>
          <p:nvPr/>
        </p:nvSpPr>
        <p:spPr>
          <a:xfrm>
            <a:off x="7375766" y="2678498"/>
            <a:ext cx="3436374" cy="1200329"/>
          </a:xfrm>
          <a:prstGeom prst="rect">
            <a:avLst/>
          </a:prstGeom>
          <a:noFill/>
        </p:spPr>
        <p:txBody>
          <a:bodyPr wrap="square" rtlCol="0">
            <a:prstTxWarp prst="textArchUp">
              <a:avLst/>
            </a:prstTxWarp>
            <a:spAutoFit/>
          </a:bodyPr>
          <a:lstStyle/>
          <a:p>
            <a:pPr algn="ctr"/>
            <a:r>
              <a:rPr lang="en-US" sz="3600" b="1" dirty="0" smtClean="0">
                <a:solidFill>
                  <a:schemeClr val="bg1">
                    <a:lumMod val="85000"/>
                  </a:schemeClr>
                </a:solidFill>
              </a:rPr>
              <a:t>SAFETY</a:t>
            </a:r>
          </a:p>
          <a:p>
            <a:pPr algn="ctr"/>
            <a:r>
              <a:rPr lang="en-US" sz="3600" b="1" dirty="0" smtClean="0">
                <a:solidFill>
                  <a:schemeClr val="bg1">
                    <a:lumMod val="85000"/>
                  </a:schemeClr>
                </a:solidFill>
              </a:rPr>
              <a:t>DOCUMENTS</a:t>
            </a:r>
            <a:endParaRPr lang="en-US" sz="3600" b="1" dirty="0">
              <a:solidFill>
                <a:schemeClr val="bg1">
                  <a:lumMod val="85000"/>
                </a:schemeClr>
              </a:solidFill>
            </a:endParaRPr>
          </a:p>
        </p:txBody>
      </p:sp>
      <p:sp>
        <p:nvSpPr>
          <p:cNvPr id="11" name="TextBox 10"/>
          <p:cNvSpPr txBox="1"/>
          <p:nvPr/>
        </p:nvSpPr>
        <p:spPr>
          <a:xfrm>
            <a:off x="7528166" y="3933037"/>
            <a:ext cx="3436374" cy="400110"/>
          </a:xfrm>
          <a:prstGeom prst="rect">
            <a:avLst/>
          </a:prstGeom>
          <a:noFill/>
        </p:spPr>
        <p:txBody>
          <a:bodyPr wrap="square" rtlCol="0">
            <a:spAutoFit/>
          </a:bodyPr>
          <a:lstStyle/>
          <a:p>
            <a:pPr algn="ctr"/>
            <a:r>
              <a:rPr lang="en-US" sz="2000" b="1" dirty="0" smtClean="0">
                <a:solidFill>
                  <a:schemeClr val="bg1">
                    <a:lumMod val="85000"/>
                  </a:schemeClr>
                </a:solidFill>
              </a:rPr>
              <a:t>Company ZZYX</a:t>
            </a:r>
            <a:endParaRPr lang="en-US" sz="2000" b="1" dirty="0">
              <a:solidFill>
                <a:schemeClr val="bg1">
                  <a:lumMod val="85000"/>
                </a:schemeClr>
              </a:solidFill>
            </a:endParaRPr>
          </a:p>
        </p:txBody>
      </p:sp>
    </p:spTree>
    <p:extLst>
      <p:ext uri="{BB962C8B-B14F-4D97-AF65-F5344CB8AC3E}">
        <p14:creationId xmlns:p14="http://schemas.microsoft.com/office/powerpoint/2010/main" val="4050955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Employee Training – Topics</a:t>
            </a:r>
            <a:endParaRPr lang="en-US" dirty="0"/>
          </a:p>
        </p:txBody>
      </p:sp>
      <p:sp>
        <p:nvSpPr>
          <p:cNvPr id="3" name="Content Placeholder 2"/>
          <p:cNvSpPr>
            <a:spLocks noGrp="1"/>
          </p:cNvSpPr>
          <p:nvPr>
            <p:ph idx="1"/>
          </p:nvPr>
        </p:nvSpPr>
        <p:spPr>
          <a:xfrm>
            <a:off x="230719" y="955040"/>
            <a:ext cx="7493914" cy="5029200"/>
          </a:xfrm>
        </p:spPr>
        <p:txBody>
          <a:bodyPr>
            <a:normAutofit/>
          </a:bodyPr>
          <a:lstStyle/>
          <a:p>
            <a:r>
              <a:rPr lang="en-US" dirty="0" smtClean="0"/>
              <a:t>Location of hazard analysis documentation</a:t>
            </a:r>
          </a:p>
          <a:p>
            <a:r>
              <a:rPr lang="en-US" dirty="0" smtClean="0"/>
              <a:t>Task-related steps, hazards, controls, </a:t>
            </a:r>
            <a:r>
              <a:rPr lang="en-US" dirty="0" smtClean="0"/>
              <a:t/>
            </a:r>
            <a:br>
              <a:rPr lang="en-US" dirty="0" smtClean="0"/>
            </a:br>
            <a:r>
              <a:rPr lang="en-US" dirty="0" smtClean="0"/>
              <a:t>and </a:t>
            </a:r>
            <a:r>
              <a:rPr lang="en-US" dirty="0" smtClean="0"/>
              <a:t>safe work procedures</a:t>
            </a:r>
          </a:p>
          <a:p>
            <a:r>
              <a:rPr lang="en-US" dirty="0" smtClean="0"/>
              <a:t>Significant workplace changes:</a:t>
            </a:r>
          </a:p>
          <a:p>
            <a:pPr lvl="1"/>
            <a:r>
              <a:rPr lang="en-US" dirty="0" smtClean="0"/>
              <a:t>New processes, equipment, and materials </a:t>
            </a:r>
            <a:endParaRPr lang="en-US" dirty="0" smtClean="0"/>
          </a:p>
          <a:p>
            <a:pPr lvl="1"/>
            <a:r>
              <a:rPr lang="en-US" dirty="0" smtClean="0"/>
              <a:t>Anticipated significant changes, </a:t>
            </a:r>
            <a:r>
              <a:rPr lang="en-US" dirty="0" smtClean="0"/>
              <a:t>such as </a:t>
            </a:r>
            <a:r>
              <a:rPr lang="en-US" dirty="0" smtClean="0"/>
              <a:t/>
            </a:r>
            <a:br>
              <a:rPr lang="en-US" dirty="0" smtClean="0"/>
            </a:br>
            <a:r>
              <a:rPr lang="en-US" dirty="0" smtClean="0"/>
              <a:t>upcoming facility </a:t>
            </a:r>
            <a:r>
              <a:rPr lang="en-US" dirty="0" smtClean="0"/>
              <a:t>changes</a:t>
            </a:r>
          </a:p>
          <a:p>
            <a:pPr lvl="1"/>
            <a:r>
              <a:rPr lang="en-US" dirty="0" smtClean="0"/>
              <a:t>Non-routine tasks expected to be performed</a:t>
            </a:r>
          </a:p>
          <a:p>
            <a:r>
              <a:rPr lang="en-US" dirty="0" smtClean="0"/>
              <a:t>Approval process for procuring new equipment and materials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19</a:t>
            </a:fld>
            <a:endParaRPr lang="en-US" dirty="0"/>
          </a:p>
        </p:txBody>
      </p:sp>
      <p:pic>
        <p:nvPicPr>
          <p:cNvPr id="6" name="Picture 5"/>
          <p:cNvPicPr>
            <a:picLocks noChangeAspect="1"/>
          </p:cNvPicPr>
          <p:nvPr/>
        </p:nvPicPr>
        <p:blipFill>
          <a:blip r:embed="rId3"/>
          <a:stretch>
            <a:fillRect/>
          </a:stretch>
        </p:blipFill>
        <p:spPr>
          <a:xfrm>
            <a:off x="7254027" y="1692322"/>
            <a:ext cx="4937973" cy="3925347"/>
          </a:xfrm>
          <a:prstGeom prst="rect">
            <a:avLst/>
          </a:prstGeom>
        </p:spPr>
      </p:pic>
      <p:sp>
        <p:nvSpPr>
          <p:cNvPr id="7" name="Rectangle 6"/>
          <p:cNvSpPr/>
          <p:nvPr/>
        </p:nvSpPr>
        <p:spPr>
          <a:xfrm>
            <a:off x="3711592"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062751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In this </a:t>
            </a:r>
            <a:r>
              <a:rPr lang="en-US" dirty="0"/>
              <a:t>presentation</a:t>
            </a:r>
            <a:r>
              <a:rPr lang="en-US" dirty="0" smtClean="0"/>
              <a:t>, you </a:t>
            </a:r>
            <a:r>
              <a:rPr lang="en-US" dirty="0"/>
              <a:t>will learn to:</a:t>
            </a:r>
          </a:p>
          <a:p>
            <a:pPr lvl="1"/>
            <a:r>
              <a:rPr lang="en-US" dirty="0"/>
              <a:t>Summarize the background and importance of hazard </a:t>
            </a:r>
            <a:r>
              <a:rPr lang="en-US" dirty="0" smtClean="0"/>
              <a:t>analysis of significant </a:t>
            </a:r>
            <a:r>
              <a:rPr lang="en-US" dirty="0"/>
              <a:t>changes</a:t>
            </a:r>
          </a:p>
          <a:p>
            <a:pPr lvl="1"/>
            <a:r>
              <a:rPr lang="en-US" dirty="0"/>
              <a:t>List hazard analysis of significant change(s)-related documentation</a:t>
            </a:r>
          </a:p>
          <a:p>
            <a:pPr lvl="1"/>
            <a:r>
              <a:rPr lang="en-US" dirty="0"/>
              <a:t>Describe the knowledge leadership/management, key personnel, and the workforce should have regarding hazard </a:t>
            </a:r>
            <a:r>
              <a:rPr lang="en-US" dirty="0" smtClean="0"/>
              <a:t>analysis </a:t>
            </a:r>
            <a:r>
              <a:rPr lang="en-US" dirty="0"/>
              <a:t>of significant </a:t>
            </a:r>
            <a:r>
              <a:rPr lang="en-US" dirty="0" smtClean="0"/>
              <a:t>changes</a:t>
            </a:r>
            <a:endParaRPr lang="en-US" dirty="0"/>
          </a:p>
          <a:p>
            <a:pPr lvl="1"/>
            <a:r>
              <a:rPr lang="en-US" dirty="0"/>
              <a:t>Identify hazard analysis actions for significant changes to implement and sustain OSHA </a:t>
            </a:r>
            <a:r>
              <a:rPr lang="en-US" dirty="0" smtClean="0"/>
              <a:t>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1883260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Employee Training – Frequency </a:t>
            </a:r>
            <a:endParaRPr lang="en-US" dirty="0"/>
          </a:p>
        </p:txBody>
      </p:sp>
      <p:sp>
        <p:nvSpPr>
          <p:cNvPr id="3" name="Content Placeholder 2"/>
          <p:cNvSpPr>
            <a:spLocks noGrp="1"/>
          </p:cNvSpPr>
          <p:nvPr>
            <p:ph idx="1"/>
          </p:nvPr>
        </p:nvSpPr>
        <p:spPr>
          <a:xfrm>
            <a:off x="230718" y="955040"/>
            <a:ext cx="6117298" cy="5029200"/>
          </a:xfrm>
        </p:spPr>
        <p:txBody>
          <a:bodyPr>
            <a:normAutofit/>
          </a:bodyPr>
          <a:lstStyle/>
          <a:p>
            <a:r>
              <a:rPr lang="en-US" dirty="0" smtClean="0"/>
              <a:t>Include hazard analysis review in site-specific new employee orientation</a:t>
            </a:r>
          </a:p>
          <a:p>
            <a:r>
              <a:rPr lang="en-US" dirty="0" smtClean="0"/>
              <a:t>Review the details of hazard analysis documents at least </a:t>
            </a:r>
            <a:r>
              <a:rPr lang="en-US" dirty="0" smtClean="0"/>
              <a:t>annually</a:t>
            </a:r>
          </a:p>
          <a:p>
            <a:r>
              <a:rPr lang="en-US" dirty="0" smtClean="0"/>
              <a:t>Consider periodic refreshers on the approval processes for significant changes to the workplace</a:t>
            </a:r>
            <a:r>
              <a:rPr lang="en-US" dirty="0" smtClean="0"/>
              <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20</a:t>
            </a:fld>
            <a:endParaRPr lang="en-US" dirty="0"/>
          </a:p>
        </p:txBody>
      </p:sp>
      <p:sp>
        <p:nvSpPr>
          <p:cNvPr id="5" name="Rectangle 4"/>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courtesy of CTC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706" y="1376780"/>
            <a:ext cx="5348710" cy="40413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020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Employee Training – Frequency </a:t>
            </a:r>
          </a:p>
        </p:txBody>
      </p:sp>
      <p:sp>
        <p:nvSpPr>
          <p:cNvPr id="3" name="Content Placeholder 2"/>
          <p:cNvSpPr>
            <a:spLocks noGrp="1"/>
          </p:cNvSpPr>
          <p:nvPr>
            <p:ph idx="1"/>
          </p:nvPr>
        </p:nvSpPr>
        <p:spPr>
          <a:xfrm>
            <a:off x="230720" y="955040"/>
            <a:ext cx="6661400" cy="5029200"/>
          </a:xfrm>
        </p:spPr>
        <p:txBody>
          <a:bodyPr>
            <a:normAutofit/>
          </a:bodyPr>
          <a:lstStyle/>
          <a:p>
            <a:r>
              <a:rPr lang="en-US" dirty="0" smtClean="0"/>
              <a:t>Review </a:t>
            </a:r>
            <a:r>
              <a:rPr lang="en-US" dirty="0"/>
              <a:t>hazard analyses </a:t>
            </a:r>
            <a:r>
              <a:rPr lang="en-US" dirty="0" smtClean="0"/>
              <a:t>with </a:t>
            </a:r>
            <a:r>
              <a:rPr lang="en-US" dirty="0"/>
              <a:t>each employee when</a:t>
            </a:r>
            <a:r>
              <a:rPr lang="en-US" dirty="0" smtClean="0"/>
              <a:t>:</a:t>
            </a:r>
            <a:endParaRPr lang="en-US" dirty="0"/>
          </a:p>
          <a:p>
            <a:pPr lvl="1"/>
            <a:r>
              <a:rPr lang="en-US" dirty="0" smtClean="0"/>
              <a:t>Initial </a:t>
            </a:r>
            <a:r>
              <a:rPr lang="en-US" dirty="0"/>
              <a:t>hazard analysis is developed</a:t>
            </a:r>
          </a:p>
          <a:p>
            <a:pPr lvl="1">
              <a:spcBef>
                <a:spcPts val="0"/>
              </a:spcBef>
            </a:pPr>
            <a:r>
              <a:rPr lang="en-US" dirty="0" smtClean="0"/>
              <a:t>Initial assignment to </a:t>
            </a:r>
            <a:r>
              <a:rPr lang="en-US" dirty="0"/>
              <a:t>a job with an applicable hazard </a:t>
            </a:r>
            <a:r>
              <a:rPr lang="en-US" dirty="0" smtClean="0"/>
              <a:t>analysis</a:t>
            </a:r>
            <a:endParaRPr lang="en-US" dirty="0"/>
          </a:p>
          <a:p>
            <a:pPr lvl="1"/>
            <a:r>
              <a:rPr lang="en-US" dirty="0" smtClean="0"/>
              <a:t>Contents </a:t>
            </a:r>
            <a:r>
              <a:rPr lang="en-US" dirty="0"/>
              <a:t>of the hazard analysis </a:t>
            </a:r>
            <a:r>
              <a:rPr lang="en-US" dirty="0" smtClean="0"/>
              <a:t>change</a:t>
            </a:r>
          </a:p>
          <a:p>
            <a:pPr lvl="1"/>
            <a:r>
              <a:rPr lang="en-US" dirty="0" smtClean="0"/>
              <a:t>Processes for analyzing hazards and significant changes are revised</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21</a:t>
            </a:fld>
            <a:endParaRPr lang="en-US" dirty="0"/>
          </a:p>
        </p:txBody>
      </p:sp>
      <p:sp>
        <p:nvSpPr>
          <p:cNvPr id="5" name="Rectangle 4"/>
          <p:cNvSpPr/>
          <p:nvPr/>
        </p:nvSpPr>
        <p:spPr>
          <a:xfrm>
            <a:off x="3711592"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2052" name="Picture 4" descr="https://teacheratsea.files.wordpress.com/2011/05/pre_bri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774" y="838859"/>
            <a:ext cx="3978868" cy="530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24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Reviews &amp; Updates</a:t>
            </a:r>
            <a:endParaRPr lang="en-US" dirty="0"/>
          </a:p>
        </p:txBody>
      </p:sp>
      <p:sp>
        <p:nvSpPr>
          <p:cNvPr id="3" name="Content Placeholder 2"/>
          <p:cNvSpPr>
            <a:spLocks noGrp="1"/>
          </p:cNvSpPr>
          <p:nvPr>
            <p:ph idx="1"/>
          </p:nvPr>
        </p:nvSpPr>
        <p:spPr>
          <a:xfrm>
            <a:off x="230719" y="955040"/>
            <a:ext cx="7207311" cy="5029200"/>
          </a:xfrm>
        </p:spPr>
        <p:txBody>
          <a:bodyPr>
            <a:normAutofit/>
          </a:bodyPr>
          <a:lstStyle/>
          <a:p>
            <a:r>
              <a:rPr lang="en-US" dirty="0" smtClean="0"/>
              <a:t>Review and update each hazard analysis of significant change when:</a:t>
            </a:r>
            <a:endParaRPr lang="en-US" dirty="0"/>
          </a:p>
          <a:p>
            <a:pPr lvl="1"/>
            <a:r>
              <a:rPr lang="en-US" dirty="0" smtClean="0"/>
              <a:t>Contents </a:t>
            </a:r>
            <a:r>
              <a:rPr lang="en-US" dirty="0"/>
              <a:t>of the hazard analysis </a:t>
            </a:r>
            <a:r>
              <a:rPr lang="en-US" dirty="0" smtClean="0"/>
              <a:t>change</a:t>
            </a:r>
          </a:p>
          <a:p>
            <a:pPr lvl="1"/>
            <a:r>
              <a:rPr lang="en-US" dirty="0" smtClean="0"/>
              <a:t>There are changes to the circumstances of the significant change</a:t>
            </a:r>
            <a:endParaRPr lang="en-US" dirty="0"/>
          </a:p>
          <a:p>
            <a:r>
              <a:rPr lang="en-US" dirty="0" smtClean="0"/>
              <a:t>Document </a:t>
            </a:r>
            <a:r>
              <a:rPr lang="en-US" dirty="0"/>
              <a:t>the reviews of </a:t>
            </a:r>
            <a:r>
              <a:rPr lang="en-US" dirty="0" smtClean="0"/>
              <a:t>each assessment</a:t>
            </a:r>
            <a:endParaRPr lang="en-US" dirty="0"/>
          </a:p>
          <a:p>
            <a:r>
              <a:rPr lang="en-US" dirty="0"/>
              <a:t>Notify the workforce </a:t>
            </a:r>
            <a:r>
              <a:rPr lang="en-US" dirty="0" smtClean="0"/>
              <a:t>whenever changes</a:t>
            </a:r>
            <a:r>
              <a:rPr lang="en-US" dirty="0"/>
              <a:t/>
            </a:r>
            <a:br>
              <a:rPr lang="en-US" dirty="0"/>
            </a:br>
            <a:r>
              <a:rPr lang="en-US" dirty="0" smtClean="0"/>
              <a:t>are made</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22</a:t>
            </a:fld>
            <a:endParaRPr lang="en-US" dirty="0"/>
          </a:p>
        </p:txBody>
      </p:sp>
      <p:sp>
        <p:nvSpPr>
          <p:cNvPr id="5" name="Rectangle 4"/>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7" name="Picture 6" descr="http://www.peertechz.com/images/review.jpg"/>
          <p:cNvPicPr/>
          <p:nvPr/>
        </p:nvPicPr>
        <p:blipFill>
          <a:blip r:embed="rId3">
            <a:extLst>
              <a:ext uri="{28A0092B-C50C-407E-A947-70E740481C1C}">
                <a14:useLocalDpi xmlns:a14="http://schemas.microsoft.com/office/drawing/2010/main" val="0"/>
              </a:ext>
            </a:extLst>
          </a:blip>
          <a:srcRect/>
          <a:stretch>
            <a:fillRect/>
          </a:stretch>
        </p:blipFill>
        <p:spPr bwMode="auto">
          <a:xfrm>
            <a:off x="7560860" y="1628228"/>
            <a:ext cx="4631140" cy="3812046"/>
          </a:xfrm>
          <a:prstGeom prst="rect">
            <a:avLst/>
          </a:prstGeom>
          <a:noFill/>
          <a:ln>
            <a:noFill/>
          </a:ln>
        </p:spPr>
      </p:pic>
    </p:spTree>
    <p:extLst>
      <p:ext uri="{BB962C8B-B14F-4D97-AF65-F5344CB8AC3E}">
        <p14:creationId xmlns:p14="http://schemas.microsoft.com/office/powerpoint/2010/main" val="44374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In this </a:t>
            </a:r>
            <a:r>
              <a:rPr lang="en-US" dirty="0"/>
              <a:t>presentation, you learned to</a:t>
            </a:r>
            <a:r>
              <a:rPr lang="en-US" dirty="0" smtClean="0"/>
              <a:t>:</a:t>
            </a:r>
            <a:endParaRPr lang="en-US" dirty="0"/>
          </a:p>
          <a:p>
            <a:pPr lvl="1"/>
            <a:r>
              <a:rPr lang="en-US" dirty="0"/>
              <a:t>Summarize the background and importance of hazard </a:t>
            </a:r>
            <a:r>
              <a:rPr lang="en-US" dirty="0" smtClean="0"/>
              <a:t>analysis of significant </a:t>
            </a:r>
            <a:r>
              <a:rPr lang="en-US" dirty="0"/>
              <a:t>changes</a:t>
            </a:r>
          </a:p>
          <a:p>
            <a:pPr lvl="1"/>
            <a:r>
              <a:rPr lang="en-US" dirty="0"/>
              <a:t>List hazard analysis of significant </a:t>
            </a:r>
            <a:r>
              <a:rPr lang="en-US" dirty="0" smtClean="0"/>
              <a:t>changes-related </a:t>
            </a:r>
            <a:r>
              <a:rPr lang="en-US" dirty="0"/>
              <a:t>documentation</a:t>
            </a:r>
          </a:p>
          <a:p>
            <a:pPr lvl="1"/>
            <a:r>
              <a:rPr lang="en-US" dirty="0"/>
              <a:t>Describe the knowledge leadership/management, key personnel, and the workforce should have regarding hazard </a:t>
            </a:r>
            <a:r>
              <a:rPr lang="en-US" dirty="0" smtClean="0"/>
              <a:t>analysis </a:t>
            </a:r>
            <a:r>
              <a:rPr lang="en-US" dirty="0"/>
              <a:t>of significant changes</a:t>
            </a:r>
          </a:p>
          <a:p>
            <a:pPr lvl="1"/>
            <a:r>
              <a:rPr lang="en-US" dirty="0"/>
              <a:t>Identify hazard analysis actions for significant changes to implement and sustain OSHA </a:t>
            </a:r>
            <a:r>
              <a:rPr lang="en-US" dirty="0" smtClean="0"/>
              <a:t>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23</a:t>
            </a:fld>
            <a:endParaRPr lang="en-US" dirty="0"/>
          </a:p>
        </p:txBody>
      </p:sp>
    </p:spTree>
    <p:extLst>
      <p:ext uri="{BB962C8B-B14F-4D97-AF65-F5344CB8AC3E}">
        <p14:creationId xmlns:p14="http://schemas.microsoft.com/office/powerpoint/2010/main" val="2984468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&amp; Importance</a:t>
            </a:r>
            <a:endParaRPr lang="en-US" dirty="0"/>
          </a:p>
        </p:txBody>
      </p:sp>
      <p:sp>
        <p:nvSpPr>
          <p:cNvPr id="3" name="Content Placeholder 2"/>
          <p:cNvSpPr>
            <a:spLocks noGrp="1"/>
          </p:cNvSpPr>
          <p:nvPr>
            <p:ph idx="1"/>
          </p:nvPr>
        </p:nvSpPr>
        <p:spPr>
          <a:xfrm>
            <a:off x="230719" y="955040"/>
            <a:ext cx="8108063" cy="5029200"/>
          </a:xfrm>
        </p:spPr>
        <p:txBody>
          <a:bodyPr/>
          <a:lstStyle/>
          <a:p>
            <a:r>
              <a:rPr lang="en-US" dirty="0" smtClean="0"/>
              <a:t>Included in the WA criteria for VPP</a:t>
            </a:r>
          </a:p>
          <a:p>
            <a:r>
              <a:rPr lang="en-US" dirty="0" smtClean="0"/>
              <a:t>Identifies hazards associated with changes to:</a:t>
            </a:r>
          </a:p>
          <a:p>
            <a:pPr lvl="1"/>
            <a:r>
              <a:rPr lang="en-US" dirty="0" smtClean="0"/>
              <a:t>Processes</a:t>
            </a:r>
          </a:p>
          <a:p>
            <a:pPr lvl="1"/>
            <a:r>
              <a:rPr lang="en-US" dirty="0" smtClean="0"/>
              <a:t>Equipment</a:t>
            </a:r>
          </a:p>
          <a:p>
            <a:pPr lvl="1"/>
            <a:r>
              <a:rPr lang="en-US" dirty="0" smtClean="0"/>
              <a:t>Chemicals</a:t>
            </a:r>
          </a:p>
          <a:p>
            <a:pPr lvl="1"/>
            <a:r>
              <a:rPr lang="en-US" dirty="0" smtClean="0"/>
              <a:t>Facility layouts</a:t>
            </a:r>
          </a:p>
          <a:p>
            <a:r>
              <a:rPr lang="en-US" dirty="0" smtClean="0"/>
              <a:t>Assesses hazards related to non-routine tasks</a:t>
            </a:r>
          </a:p>
          <a:p>
            <a:r>
              <a:rPr lang="en-US" dirty="0" smtClean="0"/>
              <a:t>Reduces the likelihood of unknown hazards in workspaces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pic>
        <p:nvPicPr>
          <p:cNvPr id="6" name="Picture 5" descr="Food, Health and Medicine: Majority of chemicals i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9851" y="1092236"/>
            <a:ext cx="3048000" cy="2286000"/>
          </a:xfrm>
          <a:prstGeom prst="rect">
            <a:avLst/>
          </a:prstGeom>
        </p:spPr>
      </p:pic>
      <p:pic>
        <p:nvPicPr>
          <p:cNvPr id="8" name="Picture 7" descr="Milwaukee Tool New Product Launch Event | Milwaukee Too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0063" y="3769697"/>
            <a:ext cx="3047788" cy="2040796"/>
          </a:xfrm>
          <a:prstGeom prst="rect">
            <a:avLst/>
          </a:prstGeom>
        </p:spPr>
      </p:pic>
      <p:sp>
        <p:nvSpPr>
          <p:cNvPr id="9" name="Rectangle 8"/>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230653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230719" y="955040"/>
            <a:ext cx="11731752" cy="5029200"/>
          </a:xfrm>
        </p:spPr>
        <p:txBody>
          <a:bodyPr/>
          <a:lstStyle/>
          <a:p>
            <a:r>
              <a:rPr lang="en-US" dirty="0" smtClean="0"/>
              <a:t>Pre-use analysis procedures</a:t>
            </a:r>
          </a:p>
          <a:p>
            <a:r>
              <a:rPr lang="en-US" dirty="0" smtClean="0"/>
              <a:t>Pre-use analysis forms</a:t>
            </a:r>
          </a:p>
          <a:p>
            <a:r>
              <a:rPr lang="en-US" dirty="0" smtClean="0"/>
              <a:t>Risk management worksheets</a:t>
            </a:r>
          </a:p>
          <a:p>
            <a:r>
              <a:rPr lang="en-US" dirty="0" smtClean="0"/>
              <a:t>Hazard analysis forms</a:t>
            </a:r>
          </a:p>
          <a:p>
            <a:r>
              <a:rPr lang="en-US" dirty="0" smtClean="0"/>
              <a:t>SOPs</a:t>
            </a:r>
          </a:p>
          <a:p>
            <a:r>
              <a:rPr lang="en-US" dirty="0" smtClean="0"/>
              <a:t>Manufacturer operating manuals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12" name="Rectangle 11"/>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943" y="1084264"/>
            <a:ext cx="4545883" cy="489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713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230719" y="955040"/>
            <a:ext cx="11731752" cy="5029200"/>
          </a:xfrm>
        </p:spPr>
        <p:txBody>
          <a:bodyPr/>
          <a:lstStyle/>
          <a:p>
            <a:r>
              <a:rPr lang="en-US" dirty="0" smtClean="0"/>
              <a:t>S&amp;H inspection </a:t>
            </a:r>
            <a:r>
              <a:rPr lang="en-US" dirty="0" smtClean="0"/>
              <a:t>checklists</a:t>
            </a:r>
          </a:p>
          <a:p>
            <a:r>
              <a:rPr lang="en-US" dirty="0" smtClean="0"/>
              <a:t>Hazard tracking logs</a:t>
            </a:r>
          </a:p>
          <a:p>
            <a:r>
              <a:rPr lang="en-US" dirty="0" smtClean="0"/>
              <a:t>Meeting minutes records</a:t>
            </a:r>
            <a:endParaRPr lang="en-US" dirty="0" smtClean="0"/>
          </a:p>
          <a:p>
            <a:r>
              <a:rPr lang="en-US" dirty="0" smtClean="0"/>
              <a:t>Training needs assessments</a:t>
            </a:r>
          </a:p>
          <a:p>
            <a:r>
              <a:rPr lang="en-US" dirty="0" smtClean="0"/>
              <a:t>Industrial hygiene reports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sp>
        <p:nvSpPr>
          <p:cNvPr id="12" name="Rectangle 11"/>
          <p:cNvSpPr/>
          <p:nvPr/>
        </p:nvSpPr>
        <p:spPr>
          <a:xfrm>
            <a:off x="3711593" y="6383474"/>
            <a:ext cx="4751827" cy="250011"/>
          </a:xfrm>
          <a:prstGeom prst="rect">
            <a:avLst/>
          </a:prstGeom>
        </p:spPr>
        <p:txBody>
          <a:bodyPr wrap="square">
            <a:spAutoFit/>
          </a:bodyPr>
          <a:lstStyle/>
          <a:p>
            <a:pPr algn="ctr"/>
            <a:r>
              <a:rPr lang="en-US" sz="1000" dirty="0">
                <a:solidFill>
                  <a:schemeClr val="bg1">
                    <a:lumMod val="50000"/>
                  </a:schemeClr>
                </a:solidFill>
              </a:rPr>
              <a:t>Image retrieved from Hanford Mission Support</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9907"/>
          <a:stretch/>
        </p:blipFill>
        <p:spPr>
          <a:xfrm>
            <a:off x="6272784" y="992940"/>
            <a:ext cx="5052157" cy="4953401"/>
          </a:xfrm>
          <a:prstGeom prst="rect">
            <a:avLst/>
          </a:prstGeom>
          <a:ln>
            <a:solidFill>
              <a:schemeClr val="tx1"/>
            </a:solidFill>
          </a:ln>
        </p:spPr>
      </p:pic>
    </p:spTree>
    <p:extLst>
      <p:ext uri="{BB962C8B-B14F-4D97-AF65-F5344CB8AC3E}">
        <p14:creationId xmlns:p14="http://schemas.microsoft.com/office/powerpoint/2010/main" val="2901718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Leadership/Management Knowledge</a:t>
            </a:r>
            <a:endParaRPr lang="en-US" dirty="0"/>
          </a:p>
        </p:txBody>
      </p:sp>
      <p:sp>
        <p:nvSpPr>
          <p:cNvPr id="3" name="Content Placeholder 2"/>
          <p:cNvSpPr>
            <a:spLocks noGrp="1"/>
          </p:cNvSpPr>
          <p:nvPr>
            <p:ph idx="1"/>
          </p:nvPr>
        </p:nvSpPr>
        <p:spPr>
          <a:xfrm>
            <a:off x="230720" y="955040"/>
            <a:ext cx="6784230" cy="5029200"/>
          </a:xfrm>
        </p:spPr>
        <p:txBody>
          <a:bodyPr/>
          <a:lstStyle/>
          <a:p>
            <a:r>
              <a:rPr lang="en-US" dirty="0" smtClean="0"/>
              <a:t>Leaders and managers should know:</a:t>
            </a:r>
          </a:p>
          <a:p>
            <a:pPr lvl="1"/>
            <a:r>
              <a:rPr lang="en-US" dirty="0" smtClean="0"/>
              <a:t>Hazards present at the worksite</a:t>
            </a:r>
          </a:p>
          <a:p>
            <a:pPr lvl="1"/>
            <a:r>
              <a:rPr lang="en-US" dirty="0" smtClean="0"/>
              <a:t>Processes for analyzing significant changes and non-routine tasks</a:t>
            </a:r>
          </a:p>
          <a:p>
            <a:pPr lvl="1"/>
            <a:r>
              <a:rPr lang="en-US" dirty="0" smtClean="0"/>
              <a:t>Location of hazard analysis documents</a:t>
            </a:r>
          </a:p>
          <a:p>
            <a:pPr lvl="1"/>
            <a:r>
              <a:rPr lang="en-US" dirty="0" smtClean="0"/>
              <a:t>Who is responsible for hazard analysis of significant changes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pic>
        <p:nvPicPr>
          <p:cNvPr id="4098" name="Picture 2" descr="https://upload.wikimedia.org/wikipedia/commons/9/9e/US_Navy_060207-N-7848T-002_-_A_diving_Supervisor_facilitates_pre-dive_checks_on_a_junior_sailor%2C_while_the_Diving_Safety_Chief_supervises_aboard_the_submarine_tender_USS_Emory_S._Land_%28AS_39%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6520" y="875532"/>
            <a:ext cx="3493826" cy="52549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405491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Personnel Knowledge</a:t>
            </a:r>
            <a:endParaRPr lang="en-US" dirty="0"/>
          </a:p>
        </p:txBody>
      </p:sp>
      <p:sp>
        <p:nvSpPr>
          <p:cNvPr id="3" name="Content Placeholder 2"/>
          <p:cNvSpPr>
            <a:spLocks noGrp="1"/>
          </p:cNvSpPr>
          <p:nvPr>
            <p:ph idx="1"/>
          </p:nvPr>
        </p:nvSpPr>
        <p:spPr>
          <a:xfrm>
            <a:off x="230719" y="955040"/>
            <a:ext cx="8162654" cy="5029200"/>
          </a:xfrm>
        </p:spPr>
        <p:txBody>
          <a:bodyPr>
            <a:normAutofit/>
          </a:bodyPr>
          <a:lstStyle/>
          <a:p>
            <a:r>
              <a:rPr lang="en-US" dirty="0" smtClean="0"/>
              <a:t>Key personnel should be knowledgeable about:</a:t>
            </a:r>
            <a:endParaRPr lang="en-US" dirty="0"/>
          </a:p>
          <a:p>
            <a:pPr lvl="1"/>
            <a:r>
              <a:rPr lang="en-US" dirty="0"/>
              <a:t>Methods used to conduct hazard analysis of significant changes and non-routine tasks</a:t>
            </a:r>
          </a:p>
          <a:p>
            <a:pPr lvl="1"/>
            <a:r>
              <a:rPr lang="en-US" dirty="0"/>
              <a:t>Examples of analyzed significant </a:t>
            </a:r>
            <a:r>
              <a:rPr lang="en-US" dirty="0" smtClean="0"/>
              <a:t>changes</a:t>
            </a:r>
            <a:endParaRPr lang="en-US" dirty="0"/>
          </a:p>
          <a:p>
            <a:pPr lvl="1"/>
            <a:r>
              <a:rPr lang="en-US" dirty="0"/>
              <a:t>Hazards identified from anticipated significant changes</a:t>
            </a:r>
          </a:p>
          <a:p>
            <a:pPr lvl="1"/>
            <a:r>
              <a:rPr lang="en-US" dirty="0"/>
              <a:t>Required employee training, if </a:t>
            </a:r>
            <a:r>
              <a:rPr lang="en-US" dirty="0" smtClean="0"/>
              <a:t>applicable</a:t>
            </a:r>
            <a:endParaRPr lang="en-US" dirty="0"/>
          </a:p>
          <a:p>
            <a:pPr lvl="1"/>
            <a:r>
              <a:rPr lang="en-US" dirty="0"/>
              <a:t>Assigned person(s) to annually review completed hazard analyses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pic>
        <p:nvPicPr>
          <p:cNvPr id="5" name="Picture 4" descr="File:US Navy 061026-N-7981E-019 Lt. Cmdr. Paul Treadwa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3373" y="1263446"/>
            <a:ext cx="3425588" cy="4412387"/>
          </a:xfrm>
          <a:prstGeom prst="rect">
            <a:avLst/>
          </a:prstGeom>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162872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Workforce Knowledge</a:t>
            </a:r>
            <a:endParaRPr lang="en-US" dirty="0"/>
          </a:p>
        </p:txBody>
      </p:sp>
      <p:sp>
        <p:nvSpPr>
          <p:cNvPr id="3" name="Content Placeholder 2"/>
          <p:cNvSpPr>
            <a:spLocks noGrp="1"/>
          </p:cNvSpPr>
          <p:nvPr>
            <p:ph idx="1"/>
          </p:nvPr>
        </p:nvSpPr>
        <p:spPr>
          <a:xfrm>
            <a:off x="230719" y="955040"/>
            <a:ext cx="5364863" cy="5029200"/>
          </a:xfrm>
        </p:spPr>
        <p:txBody>
          <a:bodyPr>
            <a:normAutofit/>
          </a:bodyPr>
          <a:lstStyle/>
          <a:p>
            <a:r>
              <a:rPr lang="en-US" dirty="0" smtClean="0"/>
              <a:t>Employees </a:t>
            </a:r>
            <a:r>
              <a:rPr lang="en-US" dirty="0"/>
              <a:t>should </a:t>
            </a:r>
            <a:r>
              <a:rPr lang="en-US" dirty="0" smtClean="0"/>
              <a:t>know:</a:t>
            </a:r>
            <a:endParaRPr lang="en-US" dirty="0"/>
          </a:p>
          <a:p>
            <a:pPr lvl="1"/>
            <a:r>
              <a:rPr lang="en-US" dirty="0"/>
              <a:t>H</a:t>
            </a:r>
            <a:r>
              <a:rPr lang="en-US" dirty="0" smtClean="0"/>
              <a:t>azards </a:t>
            </a:r>
            <a:r>
              <a:rPr lang="en-US" dirty="0"/>
              <a:t>of their </a:t>
            </a:r>
            <a:r>
              <a:rPr lang="en-US" dirty="0" smtClean="0"/>
              <a:t>work areas</a:t>
            </a:r>
            <a:endParaRPr lang="en-US" dirty="0"/>
          </a:p>
          <a:p>
            <a:pPr lvl="1"/>
            <a:r>
              <a:rPr lang="en-US" dirty="0"/>
              <a:t>Non-routine job steps</a:t>
            </a:r>
          </a:p>
          <a:p>
            <a:pPr lvl="1"/>
            <a:r>
              <a:rPr lang="en-US" dirty="0"/>
              <a:t>Significant workplace </a:t>
            </a:r>
            <a:r>
              <a:rPr lang="en-US" dirty="0" smtClean="0"/>
              <a:t>changes</a:t>
            </a:r>
            <a:endParaRPr lang="en-US" dirty="0"/>
          </a:p>
          <a:p>
            <a:pPr lvl="1"/>
            <a:r>
              <a:rPr lang="en-US" dirty="0"/>
              <a:t>Location of hazard analysis </a:t>
            </a:r>
            <a:r>
              <a:rPr lang="en-US" dirty="0" smtClean="0"/>
              <a:t>documentation</a:t>
            </a:r>
            <a:endParaRPr lang="en-US" dirty="0"/>
          </a:p>
          <a:p>
            <a:pPr lvl="1"/>
            <a:r>
              <a:rPr lang="en-US" dirty="0"/>
              <a:t>Safe work </a:t>
            </a:r>
            <a:r>
              <a:rPr lang="en-US" dirty="0" smtClean="0"/>
              <a:t>procedures</a:t>
            </a:r>
            <a:endParaRPr lang="en-US" dirty="0"/>
          </a:p>
          <a:p>
            <a:pPr lvl="1"/>
            <a:r>
              <a:rPr lang="en-US" dirty="0" smtClean="0"/>
              <a:t>Training </a:t>
            </a:r>
            <a:r>
              <a:rPr lang="en-US" dirty="0"/>
              <a:t>provided </a:t>
            </a:r>
            <a:r>
              <a:rPr lang="en-US" dirty="0" smtClean="0"/>
              <a:t>to them to </a:t>
            </a:r>
            <a:r>
              <a:rPr lang="en-US" dirty="0"/>
              <a:t>safely conduct tasks</a:t>
            </a:r>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5" name="Rectangle 4"/>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5122" name="Picture 2" descr="https://c1.staticflickr.com/5/4035/4579940996_cc71920108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582" y="1418697"/>
            <a:ext cx="6133661" cy="410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45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Action Checklist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sp>
        <p:nvSpPr>
          <p:cNvPr id="9" name="Rounded Rectangle 8"/>
          <p:cNvSpPr/>
          <p:nvPr/>
        </p:nvSpPr>
        <p:spPr>
          <a:xfrm>
            <a:off x="428454" y="975474"/>
            <a:ext cx="11335092" cy="5018926"/>
          </a:xfrm>
          <a:prstGeom prst="roundRect">
            <a:avLst>
              <a:gd name="adj" fmla="val 7847"/>
            </a:avLst>
          </a:prstGeom>
        </p:spPr>
        <p:style>
          <a:lnRef idx="1">
            <a:schemeClr val="dk1"/>
          </a:lnRef>
          <a:fillRef idx="2">
            <a:schemeClr val="dk1"/>
          </a:fillRef>
          <a:effectRef idx="1">
            <a:schemeClr val="dk1"/>
          </a:effectRef>
          <a:fontRef idx="minor">
            <a:schemeClr val="dk1"/>
          </a:fontRef>
        </p:style>
        <p:txBody>
          <a:bodyPr rtlCol="0" anchor="ctr"/>
          <a:lstStyle/>
          <a:p>
            <a:pPr marL="631825" indent="-517525">
              <a:spcBef>
                <a:spcPts val="600"/>
              </a:spcBef>
              <a:spcAft>
                <a:spcPts val="600"/>
              </a:spcAft>
              <a:buFont typeface="Wingdings" panose="05000000000000000000" pitchFamily="2" charset="2"/>
              <a:buChar char="q"/>
            </a:pPr>
            <a:r>
              <a:rPr lang="en-US" sz="2600" dirty="0"/>
              <a:t>Develop or review hazard analysis process(es)</a:t>
            </a:r>
          </a:p>
          <a:p>
            <a:pPr marL="631825" indent="-517525">
              <a:spcBef>
                <a:spcPts val="600"/>
              </a:spcBef>
              <a:spcAft>
                <a:spcPts val="600"/>
              </a:spcAft>
              <a:buFont typeface="Wingdings" panose="05000000000000000000" pitchFamily="2" charset="2"/>
              <a:buChar char="q"/>
            </a:pPr>
            <a:r>
              <a:rPr lang="en-US" sz="2600" dirty="0"/>
              <a:t>Identify significant changes </a:t>
            </a:r>
            <a:r>
              <a:rPr lang="en-US" sz="2600" dirty="0" smtClean="0"/>
              <a:t>prompting an </a:t>
            </a:r>
            <a:r>
              <a:rPr lang="en-US" sz="2600" dirty="0"/>
              <a:t>analysis</a:t>
            </a:r>
          </a:p>
          <a:p>
            <a:pPr marL="631825" indent="-517525">
              <a:spcBef>
                <a:spcPts val="600"/>
              </a:spcBef>
              <a:spcAft>
                <a:spcPts val="600"/>
              </a:spcAft>
              <a:buFont typeface="Wingdings" panose="05000000000000000000" pitchFamily="2" charset="2"/>
              <a:buChar char="q"/>
            </a:pPr>
            <a:r>
              <a:rPr lang="en-US" sz="2600" dirty="0"/>
              <a:t>Make a list of non-routine job tasks and processes to analyze</a:t>
            </a:r>
          </a:p>
          <a:p>
            <a:pPr marL="631825" indent="-517525">
              <a:spcBef>
                <a:spcPts val="600"/>
              </a:spcBef>
              <a:spcAft>
                <a:spcPts val="600"/>
              </a:spcAft>
              <a:buFont typeface="Wingdings" panose="05000000000000000000" pitchFamily="2" charset="2"/>
              <a:buChar char="q"/>
            </a:pPr>
            <a:r>
              <a:rPr lang="en-US" sz="2600" dirty="0"/>
              <a:t>Review S&amp;H documentation</a:t>
            </a:r>
          </a:p>
          <a:p>
            <a:pPr marL="631825" indent="-517525">
              <a:spcBef>
                <a:spcPts val="600"/>
              </a:spcBef>
              <a:spcAft>
                <a:spcPts val="600"/>
              </a:spcAft>
              <a:buFont typeface="Wingdings" panose="05000000000000000000" pitchFamily="2" charset="2"/>
              <a:buChar char="q"/>
            </a:pPr>
            <a:r>
              <a:rPr lang="en-US" sz="2600" dirty="0"/>
              <a:t>Utilize a pre-use analysis process, when applicable</a:t>
            </a:r>
          </a:p>
          <a:p>
            <a:pPr marL="631825" indent="-517525">
              <a:spcBef>
                <a:spcPts val="600"/>
              </a:spcBef>
              <a:spcAft>
                <a:spcPts val="600"/>
              </a:spcAft>
              <a:buFont typeface="Wingdings" panose="05000000000000000000" pitchFamily="2" charset="2"/>
              <a:buChar char="q"/>
            </a:pPr>
            <a:r>
              <a:rPr lang="en-US" sz="2600" dirty="0"/>
              <a:t>Analyze the significant change and/or non-routine job task or process</a:t>
            </a:r>
          </a:p>
          <a:p>
            <a:pPr marL="631825" indent="-517525">
              <a:spcBef>
                <a:spcPts val="600"/>
              </a:spcBef>
              <a:spcAft>
                <a:spcPts val="600"/>
              </a:spcAft>
              <a:buFont typeface="Wingdings" panose="05000000000000000000" pitchFamily="2" charset="2"/>
              <a:buChar char="q"/>
            </a:pPr>
            <a:r>
              <a:rPr lang="en-US" sz="2600" dirty="0"/>
              <a:t>Document the outcome of the hazard analysis</a:t>
            </a:r>
          </a:p>
          <a:p>
            <a:pPr marL="631825" indent="-517525">
              <a:spcBef>
                <a:spcPts val="600"/>
              </a:spcBef>
              <a:spcAft>
                <a:spcPts val="600"/>
              </a:spcAft>
              <a:buFont typeface="Wingdings" panose="05000000000000000000" pitchFamily="2" charset="2"/>
              <a:buChar char="q"/>
            </a:pPr>
            <a:r>
              <a:rPr lang="en-US" sz="2600" dirty="0"/>
              <a:t>Train employees</a:t>
            </a:r>
          </a:p>
          <a:p>
            <a:pPr marL="631825" indent="-517525">
              <a:spcBef>
                <a:spcPts val="600"/>
              </a:spcBef>
              <a:spcAft>
                <a:spcPts val="600"/>
              </a:spcAft>
              <a:buFont typeface="Wingdings" panose="05000000000000000000" pitchFamily="2" charset="2"/>
              <a:buChar char="q"/>
            </a:pPr>
            <a:r>
              <a:rPr lang="en-US" sz="2600" dirty="0"/>
              <a:t>Review and update existing hazard analyses</a:t>
            </a:r>
          </a:p>
        </p:txBody>
      </p:sp>
    </p:spTree>
    <p:extLst>
      <p:ext uri="{BB962C8B-B14F-4D97-AF65-F5344CB8AC3E}">
        <p14:creationId xmlns:p14="http://schemas.microsoft.com/office/powerpoint/2010/main" val="378653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DA40DF-A50A-447E-BC70-62176D1D5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55CDCED-95E4-482B-B4DD-6679AB938AA4}">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9865A09F-9C90-449A-BF58-BD4262864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30364</TotalTime>
  <Words>2826</Words>
  <Application>Microsoft Office PowerPoint</Application>
  <PresentationFormat>Widescreen</PresentationFormat>
  <Paragraphs>318</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Swiss 721 BT</vt:lpstr>
      <vt:lpstr>Wingdings</vt:lpstr>
      <vt:lpstr>Office Theme</vt:lpstr>
      <vt:lpstr>Hazard Analysis of Significant Change</vt:lpstr>
      <vt:lpstr>Objectives</vt:lpstr>
      <vt:lpstr>Background &amp; Importance</vt:lpstr>
      <vt:lpstr>Documentation</vt:lpstr>
      <vt:lpstr>Documentation</vt:lpstr>
      <vt:lpstr>Leadership/Management Knowledge</vt:lpstr>
      <vt:lpstr>Key Personnel Knowledge</vt:lpstr>
      <vt:lpstr>Workforce Knowledge</vt:lpstr>
      <vt:lpstr>Action Checklist</vt:lpstr>
      <vt:lpstr>Hazard Analysis Process Development</vt:lpstr>
      <vt:lpstr>Significant Changes Identification</vt:lpstr>
      <vt:lpstr>Non-Routine Job Task List</vt:lpstr>
      <vt:lpstr>Pre-Use Analysis Process</vt:lpstr>
      <vt:lpstr>Non-Routine Task Analysis</vt:lpstr>
      <vt:lpstr>Non-Routine Task Analysis</vt:lpstr>
      <vt:lpstr>Hazards &amp; Controls</vt:lpstr>
      <vt:lpstr>Hazard Analysis Documentation</vt:lpstr>
      <vt:lpstr>Hazard Analysis Documentation</vt:lpstr>
      <vt:lpstr>Employee Training – Topics</vt:lpstr>
      <vt:lpstr>Employee Training – Frequency </vt:lpstr>
      <vt:lpstr>Employee Training – Frequency </vt:lpstr>
      <vt:lpstr>Reviews &amp; Updates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Hody, Brandon</cp:lastModifiedBy>
  <cp:revision>154</cp:revision>
  <cp:lastPrinted>2015-05-08T19:29:59Z</cp:lastPrinted>
  <dcterms:created xsi:type="dcterms:W3CDTF">2013-07-03T14:40:41Z</dcterms:created>
  <dcterms:modified xsi:type="dcterms:W3CDTF">2020-10-29T20:57:46Z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