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277"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86056" autoAdjust="0"/>
  </p:normalViewPr>
  <p:slideViewPr>
    <p:cSldViewPr snapToGrid="0" snapToObjects="1" showGuides="1">
      <p:cViewPr varScale="1">
        <p:scale>
          <a:sx n="66" d="100"/>
          <a:sy n="66" d="100"/>
        </p:scale>
        <p:origin x="1032" y="48"/>
      </p:cViewPr>
      <p:guideLst>
        <p:guide orient="horz" pos="268"/>
        <p:guide pos="139"/>
      </p:guideLst>
    </p:cSldViewPr>
  </p:slideViewPr>
  <p:notesTextViewPr>
    <p:cViewPr>
      <p:scale>
        <a:sx n="100" d="100"/>
        <a:sy n="100" d="100"/>
      </p:scale>
      <p:origin x="0" y="0"/>
    </p:cViewPr>
  </p:notesTextViewPr>
  <p:sorterViewPr>
    <p:cViewPr>
      <p:scale>
        <a:sx n="100" d="100"/>
        <a:sy n="100" d="100"/>
      </p:scale>
      <p:origin x="0" y="-3437"/>
    </p:cViewPr>
  </p:sorterViewPr>
  <p:notesViewPr>
    <p:cSldViewPr snapToGrid="0" snapToObjects="1">
      <p:cViewPr>
        <p:scale>
          <a:sx n="100" d="100"/>
          <a:sy n="100" d="100"/>
        </p:scale>
        <p:origin x="2275" y="-365"/>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9/23/2022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9/23/2022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406400" y="4415790"/>
            <a:ext cx="6197600" cy="4183380"/>
          </a:xfrm>
          <a:prstGeom prst="rect">
            <a:avLst/>
          </a:prstGeom>
        </p:spPr>
        <p:txBody>
          <a:bodyPr vert="horz" lIns="93167" tIns="46584" rIns="93167" bIns="465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sha.gov/publications/post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sha.gov/Publications/fedposter.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osha.gov/laws-regs/regulations/standardnumber/1903/1903.2" TargetMode="External"/><Relationship Id="rId5" Type="http://schemas.openxmlformats.org/officeDocument/2006/relationships/hyperlink" Target="https://www.osha.gov/Publications/poster.html" TargetMode="External"/><Relationship Id="rId4" Type="http://schemas.openxmlformats.org/officeDocument/2006/relationships/hyperlink" Target="http://static.e-publishing.af.mil/production/1/af_se/publication/afva91-209/afva91-209.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afety.army.mil/Portals/0/Documents/ON-DUTY/WORKPLACE/WhatsNew/The_Army_Safety_and_Occupational_Health_Management_System.pdf?ver=2017-02-15-155911-80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1.staticflickr.com/7/6224/6250603738_8174e13cc8_z.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upload.wikimedia.org/wikipedia/commons/1/10/Amerika_Haus_K%C3%B6ln_-_Town_Hall_Meeting_Peter_Ammon-8873.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pload.wikimedia.org/wikipedia/commons/0/0b/DOE_employees_work_at_the_MMRTG.jp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safety.marines.mil/Portals/92/Docs/NAVMC%20DIR%205100.8.pdf" TargetMode="External"/><Relationship Id="rId3" Type="http://schemas.openxmlformats.org/officeDocument/2006/relationships/hyperlink" Target="http://www.gsa.gov/portal/content/103012" TargetMode="External"/><Relationship Id="rId7" Type="http://schemas.openxmlformats.org/officeDocument/2006/relationships/hyperlink" Target="https://armypubs.army.mil/ProductMaps/PubForm/Details.aspx?PUB_ID=1002884"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static.e-publishing.af.mil/production/1/af_se/publication/dafman91-203/dafman91-203.pdf" TargetMode="External"/><Relationship Id="rId5" Type="http://schemas.openxmlformats.org/officeDocument/2006/relationships/hyperlink" Target="https://www.esd.whs.mil/Portals/54/Documents/DD/issuances/dodi/605501p.pdf?ver=2018-11-19-110543-180" TargetMode="External"/><Relationship Id="rId10" Type="http://schemas.openxmlformats.org/officeDocument/2006/relationships/hyperlink" Target="https://govtribe.com/file/government-file/sp330020r5001-dla-i6055-dot-01-aug-10-2018-dot-pdf" TargetMode="External"/><Relationship Id="rId4" Type="http://schemas.openxmlformats.org/officeDocument/2006/relationships/hyperlink" Target="https://www.osha.gov/pls/oshaweb/owastand.display_standard_group?p_toc_level=1&amp;p_part_number=1960" TargetMode="External"/><Relationship Id="rId9" Type="http://schemas.openxmlformats.org/officeDocument/2006/relationships/hyperlink" Target="https://www.secnav.navy.mil/doni/Directives/05000%20General%20Management%20Security%20and%20Safety%20Services/05-100%20Safety%20and%20Occupational%20Health%20Services/5100.23H.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upload.wikimedia.org/wikipedia/commons/e/ef/Legal_clinic_-_case_files.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areers.stateuniversity.com/article_images/Office_manager.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lickr.com/photos/peigov/1731370658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quality-graphics.co.uk/wp-content/uploads/2014/04/healthsafety600x4200001.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This presentation outlines hazard reporting requirements for the purposes of the Occupational Safety and Health Administration (OSHA) Voluntary Protection Programs (VPP) recognition. </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presentation provides information on the background and importance of hazard reporting, required documentation, and the various levels of employee knowledge. It includes an action checklist and supplemental details to help with OSHA VPP implementation and sustainment efforts. </a:t>
            </a:r>
          </a:p>
          <a:p>
            <a:br>
              <a:rPr lang="en-US" sz="1200" kern="1200" dirty="0">
                <a:solidFill>
                  <a:schemeClr val="tx1"/>
                </a:solidFill>
                <a:effectLst/>
                <a:latin typeface="+mn-lt"/>
                <a:ea typeface="+mn-ea"/>
                <a:cs typeface="+mn-cs"/>
              </a:rPr>
            </a:b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2341547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effectLst/>
              </a:rPr>
              <a:t>Service or Agency overarching safety instructions provide the specific process to develop a hazard reporting and tracking program.</a:t>
            </a:r>
          </a:p>
          <a:p>
            <a:endParaRPr lang="en-US" dirty="0"/>
          </a:p>
          <a:p>
            <a:pPr>
              <a:spcAft>
                <a:spcPts val="600"/>
              </a:spcAft>
            </a:pPr>
            <a:r>
              <a:rPr lang="en-US" kern="1200" dirty="0">
                <a:solidFill>
                  <a:schemeClr val="tx1"/>
                </a:solidFill>
                <a:effectLst/>
              </a:rPr>
              <a:t>They provide specific instructions on:</a:t>
            </a:r>
          </a:p>
          <a:p>
            <a:pPr marL="171450" lvl="0" indent="-171450">
              <a:spcAft>
                <a:spcPts val="600"/>
              </a:spcAft>
              <a:buFont typeface="Arial" panose="020B0604020202020204" pitchFamily="34" charset="0"/>
              <a:buChar char="•"/>
            </a:pPr>
            <a:r>
              <a:rPr lang="en-US" kern="1200" dirty="0">
                <a:solidFill>
                  <a:schemeClr val="tx1"/>
                </a:solidFill>
                <a:effectLst/>
              </a:rPr>
              <a:t>Individual responsibilities</a:t>
            </a:r>
          </a:p>
          <a:p>
            <a:pPr marL="171450" lvl="0" indent="-171450">
              <a:spcAft>
                <a:spcPts val="600"/>
              </a:spcAft>
              <a:buFont typeface="Arial" panose="020B0604020202020204" pitchFamily="34" charset="0"/>
              <a:buChar char="•"/>
            </a:pPr>
            <a:r>
              <a:rPr lang="en-US" kern="1200" dirty="0">
                <a:solidFill>
                  <a:schemeClr val="tx1"/>
                </a:solidFill>
                <a:effectLst/>
              </a:rPr>
              <a:t>Required forms</a:t>
            </a:r>
          </a:p>
          <a:p>
            <a:pPr marL="171450" lvl="0" indent="-171450">
              <a:spcAft>
                <a:spcPts val="600"/>
              </a:spcAft>
              <a:buFont typeface="Arial" panose="020B0604020202020204" pitchFamily="34" charset="0"/>
              <a:buChar char="•"/>
            </a:pPr>
            <a:r>
              <a:rPr lang="en-US" kern="1200" dirty="0">
                <a:solidFill>
                  <a:schemeClr val="tx1"/>
                </a:solidFill>
                <a:effectLst/>
              </a:rPr>
              <a:t>Proper reporting procedures</a:t>
            </a:r>
          </a:p>
          <a:p>
            <a:pPr marL="171450" lvl="0" indent="-171450">
              <a:spcAft>
                <a:spcPts val="600"/>
              </a:spcAft>
              <a:buFont typeface="Arial" panose="020B0604020202020204" pitchFamily="34" charset="0"/>
              <a:buChar char="•"/>
            </a:pPr>
            <a:r>
              <a:rPr lang="en-US" kern="1200" dirty="0">
                <a:solidFill>
                  <a:schemeClr val="tx1"/>
                </a:solidFill>
                <a:effectLst/>
              </a:rPr>
              <a:t>What to do after the reports are received.</a:t>
            </a:r>
          </a:p>
          <a:p>
            <a:pPr marL="0" lvl="0" indent="0">
              <a:buFont typeface="Arial" panose="020B0604020202020204" pitchFamily="34" charset="0"/>
              <a:buNone/>
            </a:pPr>
            <a:endParaRPr lang="en-US" kern="1200" dirty="0">
              <a:solidFill>
                <a:schemeClr val="tx1"/>
              </a:solidFill>
              <a:effectLst/>
            </a:endParaRPr>
          </a:p>
          <a:p>
            <a:r>
              <a:rPr lang="en-US" kern="1200" dirty="0">
                <a:solidFill>
                  <a:schemeClr val="tx1"/>
                </a:solidFill>
                <a:effectLst/>
              </a:rPr>
              <a:t>In the event your worksite does not have overarching guidance, develop a formalized process identifying personnel responsibilities, the forms to use, how to report a hazard, and the follow-up process.</a:t>
            </a:r>
          </a:p>
          <a:p>
            <a:endParaRPr lang="en-US"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rPr>
              <a:t>Image retrieved from Bing Images</a:t>
            </a:r>
            <a:r>
              <a:rPr lang="en-US" kern="1200" baseline="0" dirty="0">
                <a:solidFill>
                  <a:schemeClr val="tx1"/>
                </a:solidFill>
                <a:effectLst/>
              </a:rPr>
              <a:t> (Creative Commons). </a:t>
            </a:r>
            <a:endParaRPr lang="en-US"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2935527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en-US" sz="1000" dirty="0">
                <a:effectLst/>
              </a:rPr>
              <a:t>Post S&amp;H rights and responsibilities poster(s) at your workplace:</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dirty="0">
                <a:effectLst/>
              </a:rPr>
              <a:t>Federal Agency Occupational S&amp;H</a:t>
            </a:r>
            <a:r>
              <a:rPr lang="en-US" sz="1000" baseline="0" dirty="0">
                <a:effectLst/>
              </a:rPr>
              <a:t> </a:t>
            </a:r>
            <a:r>
              <a:rPr lang="en-US" sz="1000" dirty="0">
                <a:effectLst/>
              </a:rPr>
              <a:t>poster, </a:t>
            </a:r>
            <a:r>
              <a:rPr lang="en-US" sz="1000" i="1" dirty="0">
                <a:effectLst/>
              </a:rPr>
              <a:t>Occupational Safety and Health Protection for Employees</a:t>
            </a:r>
            <a:endParaRPr lang="en-US" sz="1000" dirty="0">
              <a:effectLst/>
            </a:endParaRPr>
          </a:p>
          <a:p>
            <a:pPr marL="171450" lvl="0" indent="-171450">
              <a:spcAft>
                <a:spcPts val="600"/>
              </a:spcAft>
              <a:buFont typeface="Arial" panose="020B0604020202020204" pitchFamily="34" charset="0"/>
              <a:buChar char="•"/>
            </a:pPr>
            <a:r>
              <a:rPr lang="en-US" sz="1000" dirty="0">
                <a:effectLst/>
              </a:rPr>
              <a:t>Service and/or Agency distributed posters</a:t>
            </a:r>
          </a:p>
          <a:p>
            <a:pPr marL="171450" indent="-171450">
              <a:spcAft>
                <a:spcPts val="600"/>
              </a:spcAft>
              <a:buFont typeface="Arial" panose="020B0604020202020204" pitchFamily="34" charset="0"/>
              <a:buChar char="•"/>
            </a:pPr>
            <a:r>
              <a:rPr lang="en-US" sz="1000" i="1" kern="1200" dirty="0">
                <a:solidFill>
                  <a:schemeClr val="tx1"/>
                </a:solidFill>
                <a:effectLst/>
              </a:rPr>
              <a:t>OSHA Job Safety and Health: It’s the Law.</a:t>
            </a:r>
            <a:endParaRPr lang="en-US" sz="1000" kern="1200" dirty="0">
              <a:solidFill>
                <a:schemeClr val="tx1"/>
              </a:solidFill>
              <a:effectLst/>
            </a:endParaRPr>
          </a:p>
          <a:p>
            <a:r>
              <a:rPr lang="en-US" sz="1000" dirty="0"/>
              <a:t>Include current contact information (within the last year) on each poster. Update the names on these documents when there is a change of command. Post these documents in high visibility or high traffic areas, such as on official bulletin boards in break rooms or on internal websites (if all employees have access to computers).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retrieved from OSHA at: </a:t>
            </a:r>
            <a:r>
              <a:rPr lang="en-US" u="sng" dirty="0">
                <a:solidFill>
                  <a:srgbClr val="0563C1"/>
                </a:solidFill>
                <a:effectLst/>
                <a:ea typeface="Calibri" panose="020F0502020204030204" pitchFamily="34" charset="0"/>
                <a:cs typeface="Times New Roman" panose="02020603050405020304" pitchFamily="18" charset="0"/>
                <a:hlinkClick r:id="rId3"/>
              </a:rPr>
              <a:t>https://www.osha.gov/publications/poster</a:t>
            </a:r>
            <a:r>
              <a:rPr lang="en-US" dirty="0">
                <a:effectLst/>
                <a:ea typeface="Calibri" panose="020F0502020204030204" pitchFamily="34" charset="0"/>
                <a:cs typeface="Times New Roman" panose="02020603050405020304" pitchFamily="18" charset="0"/>
              </a:rPr>
              <a:t> </a:t>
            </a:r>
            <a:endParaRPr lang="en-US" dirty="0"/>
          </a:p>
          <a:p>
            <a:endParaRPr lang="en-US" dirty="0"/>
          </a:p>
          <a:p>
            <a:endParaRPr lang="en-US" sz="1000" dirty="0">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120703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u="none" strike="noStrike" kern="1200" dirty="0">
                <a:solidFill>
                  <a:schemeClr val="tx1"/>
                </a:solidFill>
                <a:effectLst/>
              </a:rPr>
              <a:t> </a:t>
            </a:r>
            <a:r>
              <a:rPr lang="en-US" sz="1000" dirty="0">
                <a:effectLst/>
              </a:rPr>
              <a:t>The </a:t>
            </a:r>
            <a:r>
              <a:rPr lang="en-US" sz="1000" i="1" dirty="0">
                <a:effectLst/>
              </a:rPr>
              <a:t>Federal Agency Occupational Safety and Health Protection for Employees </a:t>
            </a:r>
            <a:r>
              <a:rPr lang="en-US" sz="1000" i="0" dirty="0">
                <a:effectLst/>
              </a:rPr>
              <a:t>poster</a:t>
            </a:r>
            <a:r>
              <a:rPr lang="en-US" sz="1000" i="1" dirty="0">
                <a:effectLst/>
              </a:rPr>
              <a:t> </a:t>
            </a:r>
            <a:r>
              <a:rPr lang="en-US" sz="1000" dirty="0">
                <a:effectLst/>
              </a:rPr>
              <a:t>is for federal employees. It describes the responsibilities for the agency, employees, and their representatives under EO 12196 and 29 CFR 1960. These posters designate the agency name and officials responsible for S&amp;H at your organization. View the </a:t>
            </a:r>
            <a:r>
              <a:rPr lang="en-US" sz="1000" i="1" dirty="0">
                <a:effectLst/>
              </a:rPr>
              <a:t>Federal Agency Occupational Safety and Health Protection for Employees poster </a:t>
            </a:r>
            <a:r>
              <a:rPr lang="en-US" sz="1000" dirty="0">
                <a:effectLst/>
              </a:rPr>
              <a:t>at: </a:t>
            </a:r>
            <a:r>
              <a:rPr lang="en-US" sz="1000" u="none" strike="noStrike" kern="1200" dirty="0">
                <a:solidFill>
                  <a:schemeClr val="tx1"/>
                </a:solidFill>
                <a:effectLst/>
                <a:hlinkClick r:id="rId3"/>
              </a:rPr>
              <a:t>https://www.osha.gov/Publications/fedposter.html</a:t>
            </a:r>
            <a:endParaRPr lang="en-US" sz="1000" dirty="0">
              <a:effectLst/>
            </a:endParaRPr>
          </a:p>
          <a:p>
            <a:endParaRPr lang="en-US" sz="1000" dirty="0">
              <a:effectLst/>
            </a:endParaRPr>
          </a:p>
          <a:p>
            <a:r>
              <a:rPr lang="en-US" sz="1000" dirty="0">
                <a:effectLst/>
              </a:rPr>
              <a:t>The slide also</a:t>
            </a:r>
            <a:r>
              <a:rPr lang="en-US" sz="1000" baseline="0" dirty="0">
                <a:effectLst/>
              </a:rPr>
              <a:t> shows </a:t>
            </a:r>
            <a:r>
              <a:rPr lang="en-US" sz="1000" dirty="0">
                <a:effectLst/>
              </a:rPr>
              <a:t>the </a:t>
            </a:r>
            <a:r>
              <a:rPr lang="en-US" sz="1000" i="1" dirty="0">
                <a:effectLst/>
              </a:rPr>
              <a:t>Air</a:t>
            </a:r>
            <a:r>
              <a:rPr lang="en-US" sz="1000" i="1" baseline="0" dirty="0">
                <a:effectLst/>
              </a:rPr>
              <a:t> Force Occupational S&amp;H Program</a:t>
            </a:r>
            <a:r>
              <a:rPr lang="en-US" sz="1000" baseline="0" dirty="0">
                <a:effectLst/>
              </a:rPr>
              <a:t> poster, an example of a Service-specific posting. </a:t>
            </a:r>
            <a:r>
              <a:rPr lang="en-US" sz="1000" kern="1200" dirty="0">
                <a:solidFill>
                  <a:schemeClr val="tx1"/>
                </a:solidFill>
                <a:effectLst/>
              </a:rPr>
              <a:t>Images retrieved from the Air Force at: </a:t>
            </a:r>
            <a:r>
              <a:rPr lang="en-US" sz="1000" u="sng" kern="1200" dirty="0">
                <a:solidFill>
                  <a:schemeClr val="tx1"/>
                </a:solidFill>
                <a:effectLst/>
                <a:hlinkClick r:id="rId4"/>
              </a:rPr>
              <a:t>http://static.e-publishing.af.mil/production/1/af_se/publication/afva91-209/afva91-209.pdf</a:t>
            </a:r>
            <a:endParaRPr lang="en-US" sz="1000" u="sng" kern="1200" dirty="0">
              <a:solidFill>
                <a:schemeClr val="tx1"/>
              </a:solidFill>
              <a:effectLst/>
            </a:endParaRPr>
          </a:p>
          <a:p>
            <a:endParaRPr lang="en-US" sz="1000" u="sng"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The slide also shows the </a:t>
            </a:r>
            <a:r>
              <a:rPr lang="en-US" sz="1000" i="1" dirty="0"/>
              <a:t>OSHA Job Safety and Health: It’s the Law </a:t>
            </a:r>
            <a:r>
              <a:rPr lang="en-US" sz="1000" i="0" dirty="0"/>
              <a:t>poster</a:t>
            </a:r>
            <a:r>
              <a:rPr lang="en-US" sz="1000" dirty="0"/>
              <a:t>. Image retrieved from OSHA at: </a:t>
            </a:r>
            <a:r>
              <a:rPr lang="en-US" sz="1000" u="sng" kern="1200" dirty="0">
                <a:solidFill>
                  <a:schemeClr val="tx1"/>
                </a:solidFill>
                <a:effectLst/>
                <a:latin typeface="+mn-lt"/>
                <a:ea typeface="+mn-ea"/>
                <a:cs typeface="+mn-cs"/>
                <a:hlinkClick r:id="rId5"/>
              </a:rPr>
              <a:t>https://www.osha.gov/Publications/poster.html</a:t>
            </a:r>
            <a:r>
              <a:rPr lang="en-US" sz="10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effectLst/>
              </a:rPr>
              <a:t>You must display the OSHA poster if you have non-federal employees working at your site (e.g., non-federal civilians and contractors). It describes the basic S&amp;H rights for non-federal workers under the Occupational Safety and Health (OSH) Act. </a:t>
            </a:r>
            <a:r>
              <a:rPr lang="en-US" sz="1000" kern="1200" dirty="0">
                <a:solidFill>
                  <a:schemeClr val="tx1"/>
                </a:solidFill>
                <a:effectLst/>
              </a:rPr>
              <a:t>View the requirement for posting the OSHA poster at: </a:t>
            </a:r>
            <a:r>
              <a:rPr lang="en-US" u="sng" dirty="0">
                <a:solidFill>
                  <a:srgbClr val="0563C1"/>
                </a:solidFill>
                <a:effectLst/>
                <a:ea typeface="Calibri" panose="020F0502020204030204" pitchFamily="34" charset="0"/>
                <a:cs typeface="Times New Roman" panose="02020603050405020304" pitchFamily="18" charset="0"/>
                <a:hlinkClick r:id="rId6"/>
              </a:rPr>
              <a:t>https://www.osha.gov/laws-regs/regulations/standardnumber/1903/1903.2</a:t>
            </a:r>
            <a:endParaRPr lang="en-US"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3333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ffectLst/>
              </a:rPr>
              <a:t>AFSAS = Air Force Safety Automated System</a:t>
            </a:r>
          </a:p>
          <a:p>
            <a:r>
              <a:rPr lang="en-US" sz="1000" dirty="0">
                <a:effectLst/>
              </a:rPr>
              <a:t>ESAMS = Enterprise Safety Application Management System</a:t>
            </a:r>
          </a:p>
          <a:p>
            <a:r>
              <a:rPr lang="en-US" sz="1000" dirty="0">
                <a:effectLst/>
              </a:rPr>
              <a:t>US/UH = unsafe/unhealthful</a:t>
            </a:r>
          </a:p>
          <a:p>
            <a:endParaRPr lang="en-US" sz="100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effectLst/>
              </a:rPr>
              <a:t>*</a:t>
            </a:r>
            <a:r>
              <a:rPr lang="en-US" sz="1000" baseline="0" dirty="0">
                <a:effectLst/>
              </a:rPr>
              <a:t> The Army is rolling out a standardized system for tracking and monitoring safety and health information, to include hazard reports, called the Army Safety Occupational Health Enterprise Information Management System (ASOHEIMS): </a:t>
            </a:r>
            <a:r>
              <a:rPr lang="en-US" u="sng" dirty="0">
                <a:solidFill>
                  <a:srgbClr val="0563C1"/>
                </a:solidFill>
                <a:effectLst/>
                <a:ea typeface="Calibri" panose="020F0502020204030204" pitchFamily="34" charset="0"/>
                <a:cs typeface="Times New Roman" panose="02020603050405020304" pitchFamily="18" charset="0"/>
                <a:hlinkClick r:id="rId3"/>
              </a:rPr>
              <a:t>https://safety.army.mil/Portals/0/Documents/ON-DUTY/WORKPLACE/WhatsNew/The_Army_Safety_and_Occupational_Health_Management_System.pdf?ver=2017-02-15-155911-800</a:t>
            </a:r>
            <a:r>
              <a:rPr lang="en-US" dirty="0">
                <a:effectLst/>
                <a:ea typeface="Calibri" panose="020F0502020204030204" pitchFamily="34" charset="0"/>
                <a:cs typeface="Times New Roman" panose="02020603050405020304" pitchFamily="18" charset="0"/>
              </a:rPr>
              <a:t> </a:t>
            </a:r>
            <a:endParaRPr lang="en-US" baseline="0" dirty="0">
              <a:effectLst/>
            </a:endParaRPr>
          </a:p>
          <a:p>
            <a:endParaRPr lang="en-US" sz="1000" dirty="0">
              <a:effectLst/>
            </a:endParaRPr>
          </a:p>
          <a:p>
            <a:r>
              <a:rPr lang="en-US" sz="1000" dirty="0">
                <a:effectLst/>
              </a:rPr>
              <a:t>Be careful where you post your hazard report forms – posting them where no one sees them is counterintuitive and discourages reporting.</a:t>
            </a: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3048916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Make hazard report forms readily available for use. Ensure employees understand how to complete these forms. Electronic forms are acceptable, but may not be an acceptable means of anonymous reporting depending on the data it captures. S&amp;H personnel must follow established procedures to protect the employee’s identity when an employee requests anonymity.</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Incorporate your hazard reporting requirements into your new employee orientation. Cover hazard reporting processes and procedures, how to submit a formal appeal, and the methods on reporting hazards. Be sure to cover the anonymous component of your hazard reporting system.</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Employees may report workplace hazards in several ways, such as: a verbal report to a supervisor; completing a hazard report form, either on paper or using an electronic form; contacting the safety office or safety representatives; or raising the issue at a staff meeting. Also, know employees have the right to appeal a decision for their reported </a:t>
            </a:r>
            <a:r>
              <a:rPr lang="en-US" sz="1000" dirty="0"/>
              <a:t>unsafe/unhealthful </a:t>
            </a:r>
            <a:r>
              <a:rPr lang="en-US" sz="1000" kern="1200" dirty="0">
                <a:solidFill>
                  <a:schemeClr val="tx1"/>
                </a:solidFill>
                <a:effectLst/>
                <a:latin typeface="+mn-lt"/>
                <a:ea typeface="+mn-ea"/>
                <a:cs typeface="+mn-cs"/>
              </a:rPr>
              <a:t>working condition.</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Best Practice</a:t>
            </a:r>
            <a:r>
              <a:rPr lang="en-US" sz="1000" kern="1200" dirty="0">
                <a:solidFill>
                  <a:schemeClr val="tx1"/>
                </a:solidFill>
                <a:effectLst/>
                <a:latin typeface="+mn-lt"/>
                <a:ea typeface="+mn-ea"/>
                <a:cs typeface="+mn-cs"/>
              </a:rPr>
              <a:t>: Consider retraining employees annually on your hazard reporting process.</a:t>
            </a:r>
          </a:p>
          <a:p>
            <a:endParaRPr lang="en-US" sz="1000" u="non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 image shows a supervisor</a:t>
            </a:r>
            <a:r>
              <a:rPr lang="en-US" sz="1000" kern="1200" baseline="0" dirty="0">
                <a:solidFill>
                  <a:schemeClr val="tx1"/>
                </a:solidFill>
                <a:effectLst/>
                <a:latin typeface="+mn-lt"/>
                <a:ea typeface="+mn-ea"/>
                <a:cs typeface="+mn-cs"/>
              </a:rPr>
              <a:t> training</a:t>
            </a:r>
            <a:r>
              <a:rPr lang="en-US" sz="1000" kern="1200" dirty="0">
                <a:solidFill>
                  <a:schemeClr val="tx1"/>
                </a:solidFill>
                <a:effectLst/>
                <a:latin typeface="+mn-lt"/>
                <a:ea typeface="+mn-ea"/>
                <a:cs typeface="+mn-cs"/>
              </a:rPr>
              <a:t> employees on</a:t>
            </a:r>
            <a:r>
              <a:rPr lang="en-US" sz="1000" kern="1200" baseline="0" dirty="0">
                <a:solidFill>
                  <a:schemeClr val="tx1"/>
                </a:solidFill>
                <a:effectLst/>
                <a:latin typeface="+mn-lt"/>
                <a:ea typeface="+mn-ea"/>
                <a:cs typeface="+mn-cs"/>
              </a:rPr>
              <a:t> how to report hazards</a:t>
            </a:r>
            <a:r>
              <a:rPr lang="en-US" sz="1000" kern="1200" dirty="0">
                <a:solidFill>
                  <a:schemeClr val="tx1"/>
                </a:solidFill>
                <a:effectLst/>
                <a:latin typeface="+mn-lt"/>
                <a:ea typeface="+mn-ea"/>
                <a:cs typeface="+mn-cs"/>
              </a:rPr>
              <a:t>. I</a:t>
            </a:r>
            <a:r>
              <a:rPr lang="en-US" kern="1200" dirty="0">
                <a:solidFill>
                  <a:schemeClr val="tx1"/>
                </a:solidFill>
                <a:effectLst/>
                <a:latin typeface="+mn-lt"/>
                <a:ea typeface="+mn-ea"/>
                <a:cs typeface="+mn-cs"/>
              </a:rPr>
              <a:t>mage retrieved from Bing Images (free to share and use license) at: </a:t>
            </a:r>
            <a:r>
              <a:rPr lang="en-US" u="sng" kern="1200" dirty="0">
                <a:solidFill>
                  <a:schemeClr val="tx1"/>
                </a:solidFill>
                <a:effectLst/>
                <a:latin typeface="+mn-lt"/>
                <a:ea typeface="+mn-ea"/>
                <a:cs typeface="+mn-cs"/>
                <a:hlinkClick r:id="rId3"/>
              </a:rPr>
              <a:t>https://c1.staticflickr.com/7/6224/6250603738_8174e13cc8_z.jpg</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848960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ffectLst/>
              </a:rPr>
              <a:t>Example</a:t>
            </a:r>
            <a:r>
              <a:rPr lang="en-US" sz="1000" baseline="0" dirty="0">
                <a:effectLst/>
              </a:rPr>
              <a:t> </a:t>
            </a:r>
            <a:r>
              <a:rPr lang="en-US" sz="1000" dirty="0">
                <a:effectLst/>
              </a:rPr>
              <a:t>of hazard reporting tied to an awards and recognition program:</a:t>
            </a:r>
            <a:r>
              <a:rPr lang="en-US" sz="1000" baseline="0" dirty="0">
                <a:effectLst/>
              </a:rPr>
              <a:t> </a:t>
            </a:r>
            <a:r>
              <a:rPr lang="en-US" sz="1000" kern="1200" dirty="0">
                <a:solidFill>
                  <a:schemeClr val="tx1"/>
                </a:solidFill>
                <a:effectLst/>
              </a:rPr>
              <a:t>Safety Through Awards and Recognition (STAR) initiative</a:t>
            </a:r>
            <a:r>
              <a:rPr lang="en-US" sz="1000" kern="1200" baseline="0" dirty="0">
                <a:solidFill>
                  <a:schemeClr val="tx1"/>
                </a:solidFill>
                <a:effectLst/>
              </a:rPr>
              <a:t> establishing </a:t>
            </a:r>
            <a:r>
              <a:rPr lang="en-US" sz="1000" kern="1200" dirty="0">
                <a:solidFill>
                  <a:schemeClr val="tx1"/>
                </a:solidFill>
                <a:effectLst/>
              </a:rPr>
              <a:t>recognition criteria for personnel for a broad range of safety-related efforts.</a:t>
            </a:r>
          </a:p>
          <a:p>
            <a:pPr lvl="0"/>
            <a:endParaRPr lang="en-US" sz="1000" kern="1200" dirty="0">
              <a:solidFill>
                <a:schemeClr val="tx1"/>
              </a:solidFill>
              <a:effectLst/>
            </a:endParaRPr>
          </a:p>
          <a:p>
            <a:r>
              <a:rPr lang="en-US" sz="1000" kern="1200" dirty="0">
                <a:solidFill>
                  <a:schemeClr val="tx1"/>
                </a:solidFill>
                <a:effectLst/>
              </a:rPr>
              <a:t>Examples of hazard reporting promotion campaigns include:</a:t>
            </a:r>
          </a:p>
          <a:p>
            <a:endParaRPr lang="en-US" sz="1000" kern="1200" dirty="0">
              <a:solidFill>
                <a:schemeClr val="tx1"/>
              </a:solidFill>
              <a:effectLst/>
            </a:endParaRPr>
          </a:p>
          <a:p>
            <a:pPr marL="171450" lvl="0" indent="-171450">
              <a:buFont typeface="Arial" panose="020B0604020202020204" pitchFamily="34" charset="0"/>
              <a:buChar char="•"/>
            </a:pPr>
            <a:r>
              <a:rPr lang="en-US" sz="1000" kern="1200" dirty="0">
                <a:solidFill>
                  <a:schemeClr val="tx1"/>
                </a:solidFill>
                <a:effectLst/>
              </a:rPr>
              <a:t>Good Catch: Gives special recognition for personnel who identify hazards</a:t>
            </a:r>
            <a:endParaRPr lang="en-US" sz="1000" dirty="0"/>
          </a:p>
          <a:p>
            <a:pPr marL="171450" lvl="0" indent="-171450">
              <a:buFont typeface="Arial" panose="020B0604020202020204" pitchFamily="34" charset="0"/>
              <a:buChar char="•"/>
            </a:pPr>
            <a:r>
              <a:rPr lang="en-US" sz="1000" kern="1200" dirty="0">
                <a:solidFill>
                  <a:schemeClr val="tx1"/>
                </a:solidFill>
                <a:effectLst/>
              </a:rPr>
              <a:t>Stop Me: Focuses on personnel being aware of each other during work operations and speaking up when a safety item is missing, PPE is not worn, unsafe acts are being committed, or a safety-related process is overlooked</a:t>
            </a:r>
          </a:p>
          <a:p>
            <a:pPr marL="171450" lvl="0" indent="-171450">
              <a:buFont typeface="Arial" panose="020B0604020202020204" pitchFamily="34" charset="0"/>
              <a:buChar char="•"/>
            </a:pPr>
            <a:r>
              <a:rPr lang="en-US" sz="1000" kern="1200" dirty="0">
                <a:solidFill>
                  <a:schemeClr val="tx1"/>
                </a:solidFill>
                <a:effectLst/>
              </a:rPr>
              <a:t>Don’t Do It Until It’s Safe: Creates</a:t>
            </a:r>
            <a:r>
              <a:rPr lang="en-US" sz="1000" kern="1200" baseline="0" dirty="0">
                <a:solidFill>
                  <a:schemeClr val="tx1"/>
                </a:solidFill>
                <a:effectLst/>
              </a:rPr>
              <a:t> a culture where s</a:t>
            </a:r>
            <a:r>
              <a:rPr lang="en-US" sz="1000" kern="1200" dirty="0">
                <a:solidFill>
                  <a:schemeClr val="tx1"/>
                </a:solidFill>
                <a:effectLst/>
              </a:rPr>
              <a:t>upervisors and employees are trained and conditioned to develop </a:t>
            </a:r>
            <a:r>
              <a:rPr lang="en-US" sz="1000" dirty="0"/>
              <a:t>a “if it’s not safe, we won’t do it until it’s made safe” </a:t>
            </a:r>
            <a:r>
              <a:rPr lang="en-US" sz="1000" kern="1200" dirty="0">
                <a:solidFill>
                  <a:schemeClr val="tx1"/>
                </a:solidFill>
                <a:effectLst/>
              </a:rPr>
              <a:t>attitude.</a:t>
            </a:r>
          </a:p>
          <a:p>
            <a:endParaRPr lang="en-US" sz="1000" dirty="0"/>
          </a:p>
          <a:p>
            <a:r>
              <a:rPr lang="en-US" sz="1000" dirty="0">
                <a:effectLst/>
              </a:rPr>
              <a:t>Leadership emphasis is the most effective promotion of a positive hazard reporting culture—what is important to leadership is important to the employees.</a:t>
            </a:r>
          </a:p>
          <a:p>
            <a:endParaRPr lang="en-US" sz="1000"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rPr>
              <a:t>The</a:t>
            </a:r>
            <a:r>
              <a:rPr lang="en-US" sz="1000" kern="1200" baseline="0" dirty="0">
                <a:solidFill>
                  <a:schemeClr val="tx1"/>
                </a:solidFill>
                <a:effectLst/>
              </a:rPr>
              <a:t> image shows a campaign a leader may use as a form to encourage hazard reporting. </a:t>
            </a:r>
            <a:r>
              <a:rPr lang="en-US" sz="1000" kern="1200" dirty="0">
                <a:solidFill>
                  <a:schemeClr val="tx1"/>
                </a:solidFill>
                <a:effectLst/>
              </a:rPr>
              <a:t>Image retrieved from Bing Images (free to share</a:t>
            </a:r>
            <a:r>
              <a:rPr lang="en-US" sz="1000" kern="1200" baseline="0" dirty="0">
                <a:solidFill>
                  <a:schemeClr val="tx1"/>
                </a:solidFill>
                <a:effectLst/>
              </a:rPr>
              <a:t> and use license) at: </a:t>
            </a:r>
            <a:r>
              <a:rPr lang="en-US" sz="1000" u="sng" kern="1200" dirty="0">
                <a:solidFill>
                  <a:schemeClr val="tx1"/>
                </a:solidFill>
                <a:effectLst/>
                <a:hlinkClick r:id="rId3"/>
              </a:rPr>
              <a:t>http://upload.wikimedia.org/wikipedia/commons/1/10/Amerika_Haus_K%C3%B6ln_-_Town_Hall_Meeting_Peter_Ammon-8873.jpg</a:t>
            </a:r>
            <a:endParaRPr lang="en-US" sz="1000"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1665744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Investigate each reported hazard. Each Service or Agency has specific guidelines for this process.</a:t>
            </a:r>
          </a:p>
          <a:p>
            <a:endParaRPr lang="en-US" dirty="0"/>
          </a:p>
          <a:p>
            <a:r>
              <a:rPr lang="en-US" b="1" dirty="0"/>
              <a:t>Best Practice</a:t>
            </a:r>
            <a:r>
              <a:rPr lang="en-US" dirty="0"/>
              <a:t>: Include the employee who reported the hazard in investigations, if applicable.</a:t>
            </a:r>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During these investigations, identify all hazards, characterize and assess their level of risk, and notify employees of hazards by posting signage or securing the area until corrected, whichever is appropriate. Always secure access to areas of imminent danger. Again, refer to your specific Service or Agency S&amp;H instructions.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If you can correct a hazard immediately, do so. If not, develop a plan of corrective action. Track this information in your hazard tracking log. Each Service or Agency has specific guidance for this process.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Notify hazard reporters when you receive the report, investigate the report, close the report, and the corrective actions you take to address the hazard.</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 image shows a sign alerting employees of a hazard. Image retrieved from Microsoft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3109524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A deficiency notice is an item you may post at the identified hazard when a significant hazard exists and you cannot control it immediately. It lists the hazard description, interim controls, abatement project description, deficiencies corrected, and other comments. You may also use this form to document and track the deficiency correction process.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Realize your process may differ if you have an electronic reporting and tracking system – each Service or Agency has specific procedures for meeting this requirement.</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Let the employees know about the use of any interim, or temporary, controls. Be sure to provide feedback to the employee submitting the hazard report throughout the correction phase.</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image shows a copy of a Navy OPNAV 5100/12, </a:t>
            </a:r>
            <a:r>
              <a:rPr lang="en-US" sz="1000" i="1" kern="1200" dirty="0">
                <a:solidFill>
                  <a:schemeClr val="tx1"/>
                </a:solidFill>
                <a:effectLst/>
                <a:latin typeface="+mn-lt"/>
                <a:ea typeface="+mn-ea"/>
                <a:cs typeface="+mn-cs"/>
              </a:rPr>
              <a:t>Safety and Occupational Health Deficiency Notice.</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Image retrieved from Bing Images (Creative</a:t>
            </a:r>
            <a:r>
              <a:rPr lang="en-US" sz="1000" kern="1200" baseline="0" dirty="0">
                <a:solidFill>
                  <a:schemeClr val="tx1"/>
                </a:solidFill>
                <a:effectLst/>
                <a:latin typeface="+mn-lt"/>
                <a:ea typeface="+mn-ea"/>
                <a:cs typeface="+mn-cs"/>
              </a:rPr>
              <a:t> Commons).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2683327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Trend analysis helps to identify commonly reported hazards, common causes of hazards, and work areas reporting a lot of hazards or not reporting any hazards at all. </a:t>
            </a:r>
            <a:r>
              <a:rPr lang="en-US" dirty="0"/>
              <a:t>Analyzing t</a:t>
            </a:r>
            <a:r>
              <a:rPr lang="en-US" sz="1000" kern="1200" dirty="0">
                <a:solidFill>
                  <a:schemeClr val="tx1"/>
                </a:solidFill>
                <a:effectLst/>
                <a:latin typeface="+mn-lt"/>
                <a:ea typeface="+mn-ea"/>
                <a:cs typeface="+mn-cs"/>
              </a:rPr>
              <a:t>rends helps you target educational efforts, corrective action efforts, and develop goals towards eliminating systematic problems.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OSHA VPP requirements for hazard tracking systems and trend analysis are discussed in more detail in separate presentations.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Image retrieved</a:t>
            </a:r>
            <a:r>
              <a:rPr lang="en-US" sz="1000" kern="1200" baseline="0" dirty="0">
                <a:solidFill>
                  <a:schemeClr val="tx1"/>
                </a:solidFill>
                <a:effectLst/>
                <a:latin typeface="+mn-lt"/>
                <a:ea typeface="+mn-ea"/>
                <a:cs typeface="+mn-cs"/>
              </a:rPr>
              <a:t> from Bing Images (Creative Commons).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4165128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dirty="0"/>
              <a:t>An effective reporting system needs:</a:t>
            </a:r>
          </a:p>
          <a:p>
            <a:pPr marL="171450" indent="-171450">
              <a:spcAft>
                <a:spcPts val="600"/>
              </a:spcAft>
              <a:buFont typeface="Arial" panose="020B0604020202020204" pitchFamily="34" charset="0"/>
              <a:buChar char="•"/>
            </a:pPr>
            <a:r>
              <a:rPr lang="en-US" sz="1000" dirty="0"/>
              <a:t>A policy encouraging employees to report S&amp;H concerns</a:t>
            </a:r>
          </a:p>
          <a:p>
            <a:pPr marL="171450" indent="-171450">
              <a:spcAft>
                <a:spcPts val="600"/>
              </a:spcAft>
              <a:buFont typeface="Arial" panose="020B0604020202020204" pitchFamily="34" charset="0"/>
              <a:buChar char="•"/>
            </a:pPr>
            <a:r>
              <a:rPr lang="en-US" sz="1000" dirty="0"/>
              <a:t>Timely and appropriate responses to the reporting employee</a:t>
            </a:r>
          </a:p>
          <a:p>
            <a:pPr marL="171450" indent="-171450">
              <a:spcAft>
                <a:spcPts val="600"/>
              </a:spcAft>
              <a:buFont typeface="Arial" panose="020B0604020202020204" pitchFamily="34" charset="0"/>
              <a:buChar char="•"/>
            </a:pPr>
            <a:r>
              <a:rPr lang="en-US" sz="1000" dirty="0"/>
              <a:t>Timely and appropriate action where valid concerns exists</a:t>
            </a:r>
          </a:p>
          <a:p>
            <a:pPr marL="171450" indent="-171450">
              <a:spcAft>
                <a:spcPts val="600"/>
              </a:spcAft>
              <a:buFont typeface="Arial" panose="020B0604020202020204" pitchFamily="34" charset="0"/>
              <a:buChar char="•"/>
            </a:pPr>
            <a:r>
              <a:rPr lang="en-US" sz="1000" dirty="0"/>
              <a:t>Tracking of required hazard correction</a:t>
            </a:r>
          </a:p>
          <a:p>
            <a:pPr marL="171450" indent="-171450">
              <a:spcAft>
                <a:spcPts val="600"/>
              </a:spcAft>
              <a:buFont typeface="Arial" panose="020B0604020202020204" pitchFamily="34" charset="0"/>
              <a:buChar char="•"/>
            </a:pPr>
            <a:r>
              <a:rPr lang="en-US" sz="1000" dirty="0"/>
              <a:t>Protection of reporting employees from any type of reprisal or harassment.</a:t>
            </a:r>
          </a:p>
          <a:p>
            <a:pPr marL="0" indent="0">
              <a:spcAft>
                <a:spcPts val="600"/>
              </a:spcAft>
              <a:buFont typeface="Arial" panose="020B0604020202020204" pitchFamily="34" charset="0"/>
              <a:buNone/>
            </a:pPr>
            <a:endParaRPr lang="en-US" sz="1000" dirty="0"/>
          </a:p>
          <a:p>
            <a:pPr marL="0" marR="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kern="1200" dirty="0">
                <a:solidFill>
                  <a:schemeClr val="tx1"/>
                </a:solidFill>
                <a:effectLst/>
                <a:latin typeface="+mn-lt"/>
                <a:ea typeface="+mn-ea"/>
                <a:cs typeface="+mn-cs"/>
              </a:rPr>
              <a:t>Image retrieved</a:t>
            </a:r>
            <a:r>
              <a:rPr lang="en-US" sz="1000" kern="1200" baseline="0" dirty="0">
                <a:solidFill>
                  <a:schemeClr val="tx1"/>
                </a:solidFill>
                <a:effectLst/>
                <a:latin typeface="+mn-lt"/>
                <a:ea typeface="+mn-ea"/>
                <a:cs typeface="+mn-cs"/>
              </a:rPr>
              <a:t> from Bing Images (Creative Commons). </a:t>
            </a:r>
            <a:endParaRPr lang="en-US" sz="1000" dirty="0"/>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284898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000" kern="1200" dirty="0">
                <a:solidFill>
                  <a:schemeClr val="tx1"/>
                </a:solidFill>
                <a:effectLst/>
              </a:rPr>
              <a:t>This presentation is beneficial to safety and health (S&amp;H) professionals, VPP representatives, and others with hazard reporting responsibilities, to include supervisors and occupational health care personnel. </a:t>
            </a:r>
            <a:endParaRPr lang="en-US" sz="1000" dirty="0"/>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3230574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265213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ffectLst/>
              </a:rPr>
              <a:t>WA = Worksite Analysis</a:t>
            </a:r>
          </a:p>
          <a:p>
            <a:r>
              <a:rPr lang="en-US" sz="1000" dirty="0">
                <a:effectLst/>
              </a:rPr>
              <a:t>EO = Executive Order</a:t>
            </a:r>
          </a:p>
          <a:p>
            <a:r>
              <a:rPr lang="en-US" sz="1000" dirty="0">
                <a:effectLst/>
              </a:rPr>
              <a:t>CFR = Code of Federal Regulations</a:t>
            </a:r>
          </a:p>
          <a:p>
            <a:r>
              <a:rPr lang="en-US" sz="1000" dirty="0">
                <a:effectLst/>
              </a:rPr>
              <a:t>DoDI = Department of Defense Instructions</a:t>
            </a:r>
          </a:p>
          <a:p>
            <a:endParaRPr lang="en-US" sz="1000" dirty="0">
              <a:effectLst/>
            </a:endParaRPr>
          </a:p>
          <a:p>
            <a:r>
              <a:rPr lang="en-US" sz="1000" kern="1200" dirty="0">
                <a:solidFill>
                  <a:schemeClr val="tx1"/>
                </a:solidFill>
                <a:effectLst/>
              </a:rPr>
              <a:t>A hazard reporting system allows for employees, at all levels, to report identified S&amp;H hazards. This system tracks basic information for each identified hazards. This system helps S&amp;H professionals or other responsible persons when they address the hazard reports</a:t>
            </a:r>
            <a:r>
              <a:rPr lang="en-US" sz="1000" dirty="0"/>
              <a:t>. Hazards are a correctable occurrence -- only if you know about them.</a:t>
            </a:r>
          </a:p>
          <a:p>
            <a:endParaRPr lang="en-US" sz="1000" kern="1200" dirty="0">
              <a:solidFill>
                <a:schemeClr val="tx1"/>
              </a:solidFill>
              <a:effectLst/>
            </a:endParaRPr>
          </a:p>
          <a:p>
            <a:pPr marL="0" marR="0" indent="0" algn="l" defTabSz="457200" rtl="0" eaLnBrk="1" fontAlgn="auto" latinLnBrk="0" hangingPunct="1">
              <a:buClrTx/>
              <a:buSzTx/>
              <a:buFontTx/>
              <a:buNone/>
              <a:tabLst/>
              <a:defRPr/>
            </a:pPr>
            <a:r>
              <a:rPr lang="en-US" sz="1000" kern="1200" dirty="0">
                <a:solidFill>
                  <a:schemeClr val="tx1"/>
                </a:solidFill>
                <a:effectLst/>
              </a:rPr>
              <a:t>Ultimately, the hazard reporting system works in tandem with a hazard tracking system.</a:t>
            </a:r>
          </a:p>
          <a:p>
            <a:endParaRPr lang="en-US" sz="1000" kern="1200" dirty="0">
              <a:solidFill>
                <a:schemeClr val="tx1"/>
              </a:solidFill>
              <a:effectLst/>
            </a:endParaRPr>
          </a:p>
          <a:p>
            <a:pPr marL="0" marR="0" indent="0" algn="l" defTabSz="457200" rtl="0" eaLnBrk="1" fontAlgn="auto" latinLnBrk="0" hangingPunct="1">
              <a:buClrTx/>
              <a:buSzTx/>
              <a:buFontTx/>
              <a:buNone/>
              <a:tabLst/>
              <a:defRPr/>
            </a:pPr>
            <a:r>
              <a:rPr lang="en-US" sz="1000" kern="1200" dirty="0">
                <a:solidFill>
                  <a:schemeClr val="tx1"/>
                </a:solidFill>
                <a:effectLst/>
              </a:rPr>
              <a:t>The image shows a group of employees and their supervisors working safely – be sure to report signs of unsafe or unhealthful acts or conditions immediately.</a:t>
            </a:r>
          </a:p>
          <a:p>
            <a:pPr marL="0" marR="0" indent="0" algn="l" defTabSz="457200" rtl="0" eaLnBrk="1" fontAlgn="auto" latinLnBrk="0" hangingPunct="1">
              <a:buClrTx/>
              <a:buSzTx/>
              <a:buFontTx/>
              <a:buNone/>
              <a:tabLst/>
              <a:defRPr/>
            </a:pPr>
            <a:endParaRPr lang="en-US" sz="1000" kern="1200" dirty="0">
              <a:solidFill>
                <a:schemeClr val="tx1"/>
              </a:solidFill>
              <a:effectLst/>
            </a:endParaRPr>
          </a:p>
          <a:p>
            <a:r>
              <a:rPr lang="en-US" sz="1000" kern="1200" dirty="0">
                <a:solidFill>
                  <a:schemeClr val="tx1"/>
                </a:solidFill>
                <a:effectLst/>
              </a:rPr>
              <a:t>Image retrieved from Bing Images (free to share and use license) at: </a:t>
            </a:r>
            <a:r>
              <a:rPr lang="en-US" sz="1000" u="sng" kern="1200" dirty="0">
                <a:solidFill>
                  <a:schemeClr val="tx1"/>
                </a:solidFill>
                <a:effectLst/>
                <a:hlinkClick r:id="rId3"/>
              </a:rPr>
              <a:t>https://upload.wikimedia.org/wikipedia/commons/0/0b/DOE_employees_work_at_the_MMRTG.jpg</a:t>
            </a:r>
            <a:endParaRPr lang="en-US" sz="1000"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33151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6197600" cy="4575810"/>
          </a:xfrm>
        </p:spPr>
        <p:txBody>
          <a:bodyPr/>
          <a:lstStyle/>
          <a:p>
            <a:r>
              <a:rPr lang="en-US" kern="1200" dirty="0">
                <a:solidFill>
                  <a:schemeClr val="tx1"/>
                </a:solidFill>
                <a:effectLst/>
              </a:rPr>
              <a:t>A reliable hazard reporting system lets employees notify appropriate managerial personnel, in writing, about potentially hazardous acts and conditions. This system must include an option for employees to report hazards anonymously and allow them to report without fear of reprisal. It also requires employees to receive timely and appropriate feedback in response to any hazards they report.</a:t>
            </a:r>
          </a:p>
          <a:p>
            <a:endParaRPr lang="en-US" kern="1200" dirty="0">
              <a:solidFill>
                <a:schemeClr val="tx1"/>
              </a:solidFill>
              <a:effectLst/>
            </a:endParaRPr>
          </a:p>
          <a:p>
            <a:pPr>
              <a:lnSpc>
                <a:spcPct val="100000"/>
              </a:lnSpc>
              <a:spcBef>
                <a:spcPts val="0"/>
              </a:spcBef>
              <a:spcAft>
                <a:spcPts val="600"/>
              </a:spcAft>
            </a:pPr>
            <a:r>
              <a:rPr lang="en-US" kern="1200" dirty="0">
                <a:solidFill>
                  <a:schemeClr val="tx1"/>
                </a:solidFill>
                <a:effectLst/>
              </a:rPr>
              <a:t>View these websites for more information on hazard reporting requirements:</a:t>
            </a:r>
          </a:p>
          <a:p>
            <a:pPr marL="171450" indent="-171450">
              <a:lnSpc>
                <a:spcPct val="100000"/>
              </a:lnSpc>
              <a:spcBef>
                <a:spcPts val="0"/>
              </a:spcBef>
              <a:spcAft>
                <a:spcPts val="600"/>
              </a:spcAft>
              <a:buFont typeface="Arial" panose="020B0604020202020204" pitchFamily="34" charset="0"/>
              <a:buChar char="•"/>
            </a:pPr>
            <a:r>
              <a:rPr lang="en-US" dirty="0">
                <a:effectLst/>
              </a:rPr>
              <a:t>EO 12196: </a:t>
            </a:r>
            <a:r>
              <a:rPr lang="en-US" u="sng" kern="1200" dirty="0">
                <a:solidFill>
                  <a:schemeClr val="tx1"/>
                </a:solidFill>
                <a:effectLst/>
                <a:hlinkClick r:id="rId3"/>
              </a:rPr>
              <a:t>http://www.gsa.gov/portal/content/103012</a:t>
            </a:r>
            <a:endParaRPr lang="en-US" dirty="0">
              <a:effectLst/>
            </a:endParaRPr>
          </a:p>
          <a:p>
            <a:pPr marL="171450" indent="-171450">
              <a:lnSpc>
                <a:spcPct val="100000"/>
              </a:lnSpc>
              <a:spcBef>
                <a:spcPts val="0"/>
              </a:spcBef>
              <a:spcAft>
                <a:spcPts val="600"/>
              </a:spcAft>
              <a:buFont typeface="Arial" panose="020B0604020202020204" pitchFamily="34" charset="0"/>
              <a:buChar char="•"/>
            </a:pPr>
            <a:r>
              <a:rPr lang="en-US" dirty="0">
                <a:effectLst/>
              </a:rPr>
              <a:t>OSHA 29 CFR 1960.28: </a:t>
            </a:r>
            <a:r>
              <a:rPr lang="en-US" u="sng" kern="1200" dirty="0">
                <a:solidFill>
                  <a:schemeClr val="tx1"/>
                </a:solidFill>
                <a:effectLst/>
                <a:hlinkClick r:id="rId4"/>
              </a:rPr>
              <a:t>https://www.osha.gov/pls/oshaweb/owastand.display_standard_group?p_toc_level=1&amp;p_part_number=1960</a:t>
            </a:r>
            <a:endParaRPr lang="en-US" dirty="0">
              <a:effectLst/>
            </a:endParaRPr>
          </a:p>
          <a:p>
            <a:pPr marL="171450" indent="-171450">
              <a:lnSpc>
                <a:spcPct val="100000"/>
              </a:lnSpc>
              <a:spcBef>
                <a:spcPts val="0"/>
              </a:spcBef>
              <a:spcAft>
                <a:spcPts val="600"/>
              </a:spcAft>
              <a:buFont typeface="Arial" panose="020B0604020202020204" pitchFamily="34" charset="0"/>
              <a:buChar char="•"/>
            </a:pPr>
            <a:r>
              <a:rPr lang="en-US" dirty="0">
                <a:effectLst/>
              </a:rPr>
              <a:t>DoDI 6055.01: </a:t>
            </a:r>
            <a:r>
              <a:rPr lang="en-US" u="sng" kern="1200" dirty="0">
                <a:solidFill>
                  <a:schemeClr val="tx1"/>
                </a:solidFill>
                <a:effectLst/>
                <a:ea typeface="+mn-ea"/>
                <a:cs typeface="+mn-cs"/>
                <a:hlinkClick r:id="rId5"/>
              </a:rPr>
              <a:t>https://www.esd.whs.mil/Portals/54/Documents/DD/issuances/dodi/605501p.pdf?ver=2018-11-19-110543-180</a:t>
            </a:r>
            <a:r>
              <a:rPr lang="en-US" kern="1200" dirty="0">
                <a:solidFill>
                  <a:schemeClr val="tx1"/>
                </a:solidFill>
                <a:effectLst/>
                <a:ea typeface="+mn-ea"/>
                <a:cs typeface="+mn-cs"/>
              </a:rPr>
              <a:t> </a:t>
            </a:r>
          </a:p>
          <a:p>
            <a:pPr marL="171450" indent="-171450">
              <a:lnSpc>
                <a:spcPct val="100000"/>
              </a:lnSpc>
              <a:spcBef>
                <a:spcPts val="0"/>
              </a:spcBef>
              <a:spcAft>
                <a:spcPts val="600"/>
              </a:spcAft>
              <a:buFont typeface="Arial" panose="020B0604020202020204" pitchFamily="34" charset="0"/>
              <a:buChar char="•"/>
            </a:pPr>
            <a:r>
              <a:rPr lang="en-US" dirty="0">
                <a:effectLst/>
              </a:rPr>
              <a:t>Air Force, AFMAN 91-203: </a:t>
            </a:r>
            <a:r>
              <a:rPr lang="en-US" u="sng" dirty="0">
                <a:solidFill>
                  <a:srgbClr val="0563C1"/>
                </a:solidFill>
                <a:effectLst/>
                <a:ea typeface="Calibri" panose="020F0502020204030204" pitchFamily="34" charset="0"/>
                <a:cs typeface="Times New Roman" panose="02020603050405020304" pitchFamily="18" charset="0"/>
                <a:hlinkClick r:id="rId6"/>
              </a:rPr>
              <a:t>https://static.e-publishing.af.mil/production/1/af_se/publication/dafman91-203/dafman91-203.pdf</a:t>
            </a:r>
            <a:r>
              <a:rPr lang="en-US" dirty="0">
                <a:effectLst/>
                <a:ea typeface="Calibri" panose="020F0502020204030204" pitchFamily="34" charset="0"/>
                <a:cs typeface="Times New Roman" panose="02020603050405020304" pitchFamily="18" charset="0"/>
              </a:rPr>
              <a:t> </a:t>
            </a:r>
          </a:p>
          <a:p>
            <a:pPr marL="171450" indent="-171450">
              <a:lnSpc>
                <a:spcPct val="100000"/>
              </a:lnSpc>
              <a:spcBef>
                <a:spcPts val="0"/>
              </a:spcBef>
              <a:spcAft>
                <a:spcPts val="600"/>
              </a:spcAft>
              <a:buFont typeface="Arial" panose="020B0604020202020204" pitchFamily="34" charset="0"/>
              <a:buChar char="•"/>
            </a:pPr>
            <a:r>
              <a:rPr lang="en-US" dirty="0">
                <a:effectLst/>
              </a:rPr>
              <a:t>Army, 385-10: </a:t>
            </a:r>
            <a:r>
              <a:rPr lang="en-US" u="sng" kern="1200" dirty="0">
                <a:solidFill>
                  <a:schemeClr val="tx1"/>
                </a:solidFill>
                <a:effectLst/>
                <a:hlinkClick r:id="rId7"/>
              </a:rPr>
              <a:t>https://armypubs.army.mil/ProductMaps/PubForm/Details.aspx?PUB_ID=1002884</a:t>
            </a:r>
            <a:endParaRPr lang="en-US" kern="1200" dirty="0">
              <a:solidFill>
                <a:schemeClr val="tx1"/>
              </a:solidFill>
              <a:effectLst/>
            </a:endParaRPr>
          </a:p>
          <a:p>
            <a:pPr marL="171450" indent="-171450">
              <a:lnSpc>
                <a:spcPct val="100000"/>
              </a:lnSpc>
              <a:spcBef>
                <a:spcPts val="0"/>
              </a:spcBef>
              <a:spcAft>
                <a:spcPts val="600"/>
              </a:spcAft>
              <a:buFont typeface="Arial" panose="020B0604020202020204" pitchFamily="34" charset="0"/>
              <a:buChar char="•"/>
            </a:pPr>
            <a:r>
              <a:rPr lang="en-US" dirty="0">
                <a:effectLst/>
              </a:rPr>
              <a:t>Marine Corps, NAVMC 5100.8: </a:t>
            </a:r>
            <a:r>
              <a:rPr lang="en-US" u="sng" kern="1200" dirty="0">
                <a:solidFill>
                  <a:schemeClr val="tx1"/>
                </a:solidFill>
                <a:effectLst/>
                <a:hlinkClick r:id="rId8"/>
              </a:rPr>
              <a:t>http://www.safety.marines.mil/Portals/92/Docs/NAVMC%20DIR%205100.8.pdf</a:t>
            </a:r>
            <a:endParaRPr lang="en-US" u="none" kern="1200" dirty="0">
              <a:solidFill>
                <a:schemeClr val="tx1"/>
              </a:solidFill>
              <a:effectLst/>
            </a:endParaRPr>
          </a:p>
          <a:p>
            <a:pPr marL="171450" indent="-171450">
              <a:lnSpc>
                <a:spcPct val="100000"/>
              </a:lnSpc>
              <a:spcBef>
                <a:spcPts val="0"/>
              </a:spcBef>
              <a:spcAft>
                <a:spcPts val="600"/>
              </a:spcAft>
              <a:buFont typeface="Arial" panose="020B0604020202020204" pitchFamily="34" charset="0"/>
              <a:buChar char="•"/>
            </a:pPr>
            <a:r>
              <a:rPr lang="en-US" dirty="0">
                <a:effectLst/>
              </a:rPr>
              <a:t>Navy, S&amp;H Manual: </a:t>
            </a:r>
            <a:r>
              <a:rPr lang="en-US" u="sng" kern="1200" dirty="0">
                <a:solidFill>
                  <a:schemeClr val="tx1"/>
                </a:solidFill>
                <a:effectLst/>
                <a:ea typeface="+mn-ea"/>
                <a:cs typeface="+mn-cs"/>
                <a:hlinkClick r:id="rId9"/>
              </a:rPr>
              <a:t>https://www.secnav.navy.mil/doni/Directives/05000%20General%20Management%20Security%20and%20Safety%20Services/05-100%20Safety%20and%20Occupational%20Health%20Services/5100.23H.pdf</a:t>
            </a:r>
            <a:r>
              <a:rPr lang="en-US" kern="1200" dirty="0">
                <a:solidFill>
                  <a:schemeClr val="tx1"/>
                </a:solidFill>
                <a:effectLst/>
                <a:ea typeface="+mn-ea"/>
                <a:cs typeface="+mn-cs"/>
              </a:rPr>
              <a:t>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kern="1200" dirty="0">
                <a:solidFill>
                  <a:schemeClr val="tx1"/>
                </a:solidFill>
                <a:effectLst/>
              </a:rPr>
              <a:t>Defense</a:t>
            </a:r>
            <a:r>
              <a:rPr lang="en-US" kern="1200" baseline="0" dirty="0">
                <a:solidFill>
                  <a:schemeClr val="tx1"/>
                </a:solidFill>
                <a:effectLst/>
              </a:rPr>
              <a:t> Logistics Agency Instruction</a:t>
            </a:r>
            <a:r>
              <a:rPr lang="en-US" kern="1200" dirty="0">
                <a:solidFill>
                  <a:schemeClr val="tx1"/>
                </a:solidFill>
                <a:effectLst/>
              </a:rPr>
              <a:t> 6055.01: </a:t>
            </a:r>
            <a:r>
              <a:rPr lang="en-US" u="sng" dirty="0">
                <a:solidFill>
                  <a:srgbClr val="0563C1"/>
                </a:solidFill>
                <a:effectLst/>
                <a:ea typeface="Calibri" panose="020F0502020204030204" pitchFamily="34" charset="0"/>
                <a:cs typeface="Times New Roman" panose="02020603050405020304" pitchFamily="18" charset="0"/>
                <a:hlinkClick r:id="rId10"/>
              </a:rPr>
              <a:t>https://govtribe.com/file/government-file/sp330020r5001-dla-i6055-dot-01-aug-10-2018-dot-pdf</a:t>
            </a:r>
            <a:r>
              <a:rPr lang="en-US" dirty="0">
                <a:effectLst/>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u="none"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241177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Make sure you provide completed</a:t>
            </a:r>
            <a:r>
              <a:rPr lang="en-US" sz="1000" kern="1200" baseline="0" dirty="0">
                <a:solidFill>
                  <a:schemeClr val="tx1"/>
                </a:solidFill>
                <a:effectLst/>
                <a:latin typeface="+mn-lt"/>
                <a:ea typeface="+mn-ea"/>
                <a:cs typeface="+mn-cs"/>
              </a:rPr>
              <a:t> examples of forms and documents to your assessment team. Don’t just show them blank forms! They want to see the documents you filled out to thoroughly assess the processes within your safety management system.</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Examples of S&amp;H Rights and Responsibilities posters include: OSHA Federal Agency Occupational S&amp;H Protection for Employees Poster or a DoD Service or Agency form.</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Educate all employees on hazard reporting procedures. Oftentimes, worksites refer to the overarching DoD Service or Agency Safety Instruction. You may also use local instructions, if applicable. Note, each Service or Agency utilizes a similar reporting process.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Hazard reporting forms generally describe the nature and location of the hazard, who reported it, an explanation of the hazard, and whether you took any actions to correct it. Be prepared to show examples of submitted hazard reporting forms and/or the electronic hazard reporting system to on-site assessment teams. As a best practice, keep these forms simple – employees are more likely to report hazards if the forms are quick and easy to complete.</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Hazard reporting feeds the hazard tracking and trending processes you may have in place. Be sure to have copies of your abatement log to show how submitted hazards are monitored and addressed, as well as any trending data or trending results that includes information on submitted hazard reports at your organization.</a:t>
            </a:r>
          </a:p>
          <a:p>
            <a:endParaRPr lang="en-US"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rPr>
              <a:t>Image retrieved from Bing Images (free to share</a:t>
            </a:r>
            <a:r>
              <a:rPr lang="en-US" kern="1200" baseline="0" dirty="0">
                <a:solidFill>
                  <a:schemeClr val="tx1"/>
                </a:solidFill>
                <a:effectLst/>
              </a:rPr>
              <a:t> and use license) at: </a:t>
            </a:r>
            <a:r>
              <a:rPr lang="en-US" u="sng" kern="1200" dirty="0">
                <a:solidFill>
                  <a:schemeClr val="tx1"/>
                </a:solidFill>
                <a:effectLst/>
                <a:hlinkClick r:id="rId3"/>
              </a:rPr>
              <a:t>http://upload.wikimedia.org/wikipedia/commons/e/ef/Legal_clinic_-_case_files.JPG</a:t>
            </a:r>
            <a:endParaRPr lang="en-US"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3458003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Leaders and managers are responsible for providing a safe and healthful workspace for their employees.  Hold them accountable to ensure reported S&amp;H hazards are corrected in a timely fashion. Employees have the right to report up the chain of command if you do not reasonably address their concerns.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Leaders and managers should know the process in place to submit a hazard report, including verbally, in writing, and anonymously. Many times employees require direction on the hazard reporting submission process. Leaders and managers must be ready to provide guidance when needed by talking through the processes in place.</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 image shows an office supervisor and the management team. Image retrieved from Bing Images (free to share and use license) at: </a:t>
            </a:r>
            <a:r>
              <a:rPr lang="en-US" sz="1000" u="sng" kern="1200" dirty="0">
                <a:solidFill>
                  <a:schemeClr val="tx1"/>
                </a:solidFill>
                <a:effectLst/>
                <a:latin typeface="+mn-lt"/>
                <a:ea typeface="+mn-ea"/>
                <a:cs typeface="+mn-cs"/>
                <a:hlinkClick r:id="rId3"/>
              </a:rPr>
              <a:t>http://careers.stateuniversity.com/article_images/Office_manager.jpg</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72822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S&amp;H professionals are generally the responsible persons for the hazard reporting program. Whoever leads the hazard reporting efforts must evaluate the program to see if employees utilize it and whether the overall program is effective. Additionally, S&amp;H professionals often act as the bridge between employees and management when addressing hazards, so it is important they have visibility of all reported hazards.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Some common concerns for S&amp;H professionals may include a lack of reporting due to employee knowledge or a fear of reprisal.</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It is also the S&amp;H professionals’ job (unless otherwise delegated) to track all hazards to completion. Finally, you must respond to reports within the appropriate amount of time (as defined by the DoD, Service, or Agency instructions) and conduct trend analysis on the identified hazards.</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Image</a:t>
            </a:r>
            <a:r>
              <a:rPr lang="en-US" sz="1000" kern="1200" baseline="0" dirty="0">
                <a:solidFill>
                  <a:schemeClr val="tx1"/>
                </a:solidFill>
                <a:effectLst/>
                <a:latin typeface="+mn-lt"/>
                <a:ea typeface="+mn-ea"/>
                <a:cs typeface="+mn-cs"/>
              </a:rPr>
              <a:t> retrieved from Bing Images (free to share and use license) at: </a:t>
            </a:r>
            <a:r>
              <a:rPr lang="en-US" sz="1000" u="sng" kern="1200" dirty="0">
                <a:solidFill>
                  <a:schemeClr val="tx1"/>
                </a:solidFill>
                <a:effectLst/>
                <a:latin typeface="+mn-lt"/>
                <a:ea typeface="+mn-ea"/>
                <a:cs typeface="+mn-cs"/>
                <a:hlinkClick r:id="rId3"/>
              </a:rPr>
              <a:t>https://flickr.com/photos/peigov/17313706585</a:t>
            </a: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911778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In addition to knowing the location of their rights and responsibilities, employees need to understand their rights and responsibilities related to hazard reporting. First, employees need to understand it is their responsibility to report hazards. Second, they need to know it is their right to report hazards without fear of reprisal.</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Employees must be able to answer: “What is one method of reporting a hazard? What was the last hazard you reported and/or corrected?”</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Even if employees have never submitted a hazard report, they should be knowledgeable of the process to file a hazard report, especially on how to do it anonymously.</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Best Practice:</a:t>
            </a:r>
            <a:r>
              <a:rPr lang="en-US" sz="1000" kern="1200" dirty="0">
                <a:solidFill>
                  <a:schemeClr val="tx1"/>
                </a:solidFill>
                <a:effectLst/>
                <a:latin typeface="+mn-lt"/>
                <a:ea typeface="+mn-ea"/>
                <a:cs typeface="+mn-cs"/>
              </a:rPr>
              <a:t> Test your employees’ knowledge during self-inspections. Ask: Do they know it is their responsibility to report hazards? Do they know how to file a hazard report? Do they know what happens when they file a report?</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 image shows a safety bulletin</a:t>
            </a:r>
            <a:r>
              <a:rPr lang="en-US" sz="1000" kern="1200" baseline="0" dirty="0">
                <a:solidFill>
                  <a:schemeClr val="tx1"/>
                </a:solidFill>
                <a:effectLst/>
                <a:latin typeface="+mn-lt"/>
                <a:ea typeface="+mn-ea"/>
                <a:cs typeface="+mn-cs"/>
              </a:rPr>
              <a:t> board; a location you may choose to make hazard reporting fo</a:t>
            </a:r>
            <a:r>
              <a:rPr lang="en-US" kern="1200" baseline="0" dirty="0">
                <a:solidFill>
                  <a:schemeClr val="tx1"/>
                </a:solidFill>
                <a:effectLst/>
                <a:latin typeface="+mn-lt"/>
                <a:ea typeface="+mn-ea"/>
                <a:cs typeface="+mn-cs"/>
              </a:rPr>
              <a:t>rms accessible to your employees. </a:t>
            </a:r>
            <a:r>
              <a:rPr lang="en-US" kern="1200" dirty="0">
                <a:solidFill>
                  <a:schemeClr val="tx1"/>
                </a:solidFill>
                <a:effectLst/>
                <a:latin typeface="+mn-lt"/>
                <a:ea typeface="+mn-ea"/>
                <a:cs typeface="+mn-cs"/>
              </a:rPr>
              <a:t>Image retrieved from Bing Images (free to share and use</a:t>
            </a:r>
            <a:r>
              <a:rPr lang="en-US" kern="1200" baseline="0" dirty="0">
                <a:solidFill>
                  <a:schemeClr val="tx1"/>
                </a:solidFill>
                <a:effectLst/>
                <a:latin typeface="+mn-lt"/>
                <a:ea typeface="+mn-ea"/>
                <a:cs typeface="+mn-cs"/>
              </a:rPr>
              <a:t> license) at: </a:t>
            </a:r>
            <a:r>
              <a:rPr lang="en-US" u="sng" kern="1200" dirty="0">
                <a:solidFill>
                  <a:schemeClr val="tx1"/>
                </a:solidFill>
                <a:effectLst/>
                <a:latin typeface="+mn-lt"/>
                <a:ea typeface="+mn-ea"/>
                <a:cs typeface="+mn-cs"/>
                <a:hlinkClick r:id="rId3"/>
              </a:rPr>
              <a:t>http://quality-graphics.co.uk/wp-content/uploads/2014/04/healthsafety600x4200001.jpg</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587452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Follow this action checklist to implement and sustain VPP expectations for hazard</a:t>
            </a:r>
            <a:r>
              <a:rPr lang="en-US" sz="1000" kern="1200" baseline="0" dirty="0">
                <a:solidFill>
                  <a:schemeClr val="tx1"/>
                </a:solidFill>
                <a:effectLst/>
                <a:latin typeface="+mn-lt"/>
                <a:ea typeface="+mn-ea"/>
                <a:cs typeface="+mn-cs"/>
              </a:rPr>
              <a:t> reporting</a:t>
            </a:r>
            <a:r>
              <a:rPr lang="en-US" sz="1000" kern="1200" dirty="0">
                <a:solidFill>
                  <a:schemeClr val="tx1"/>
                </a:solidFill>
                <a:effectLst/>
                <a:latin typeface="+mn-lt"/>
                <a:ea typeface="+mn-ea"/>
                <a:cs typeface="+mn-cs"/>
              </a:rPr>
              <a:t>. Each of these action checklist items will be covered in more detail.</a:t>
            </a:r>
          </a:p>
          <a:p>
            <a:pPr marL="0" marR="0" indent="0" algn="l" defTabSz="4572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kern="1200" dirty="0">
                <a:solidFill>
                  <a:schemeClr val="tx1"/>
                </a:solidFill>
                <a:effectLst/>
              </a:rPr>
              <a:t>Image retrieved from Bing Images</a:t>
            </a:r>
            <a:r>
              <a:rPr lang="en-US" kern="1200" baseline="0" dirty="0">
                <a:solidFill>
                  <a:schemeClr val="tx1"/>
                </a:solidFill>
                <a:effectLst/>
              </a:rPr>
              <a:t> (Creative Commons).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19382882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Subtitle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cstate="screen">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cstate="screen">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cstate="screen">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7498080" y="385770"/>
            <a:ext cx="4572000" cy="1593562"/>
          </a:xfrm>
          <a:prstGeom prst="rect">
            <a:avLst/>
          </a:prstGeom>
        </p:spPr>
      </p:pic>
    </p:spTree>
    <p:extLst>
      <p:ext uri="{BB962C8B-B14F-4D97-AF65-F5344CB8AC3E}">
        <p14:creationId xmlns:p14="http://schemas.microsoft.com/office/powerpoint/2010/main" val="281208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a:t>Insert Title</a:t>
            </a:r>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11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a:t>Insert Title Here</a:t>
            </a:r>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cstate="screen">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cstate="screen">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cstate="screen">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cstate="screen">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t="-50"/>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057400"/>
            <a:ext cx="11274552" cy="1371600"/>
          </a:xfrm>
          <a:noFill/>
          <a:effectLst/>
        </p:spPr>
        <p:txBody>
          <a:bodyPr>
            <a:noAutofit/>
          </a:bodyPr>
          <a:lstStyle/>
          <a:p>
            <a:r>
              <a:rPr lang="en-US" dirty="0">
                <a:latin typeface="+mj-lt"/>
              </a:rPr>
              <a:t>Hazard Reporting</a:t>
            </a:r>
          </a:p>
        </p:txBody>
      </p:sp>
      <p:sp>
        <p:nvSpPr>
          <p:cNvPr id="3" name="Subtitle 2"/>
          <p:cNvSpPr>
            <a:spLocks noGrp="1"/>
          </p:cNvSpPr>
          <p:nvPr>
            <p:ph type="subTitle" idx="1"/>
          </p:nvPr>
        </p:nvSpPr>
        <p:spPr>
          <a:xfrm>
            <a:off x="457199" y="3566160"/>
            <a:ext cx="11274552" cy="548640"/>
          </a:xfrm>
          <a:noFill/>
          <a:effectLst/>
        </p:spPr>
        <p:txBody>
          <a:bodyPr/>
          <a:lstStyle/>
          <a:p>
            <a:r>
              <a:rPr lang="en-US" dirty="0">
                <a:latin typeface="+mj-lt"/>
              </a:rPr>
              <a:t>OSHA VPP</a:t>
            </a:r>
          </a:p>
        </p:txBody>
      </p:sp>
      <p:sp>
        <p:nvSpPr>
          <p:cNvPr id="4" name="Subtitle 2"/>
          <p:cNvSpPr txBox="1">
            <a:spLocks/>
          </p:cNvSpPr>
          <p:nvPr/>
        </p:nvSpPr>
        <p:spPr>
          <a:xfrm>
            <a:off x="1840360" y="4177662"/>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a:solidFill>
                  <a:schemeClr val="tx1">
                    <a:lumMod val="85000"/>
                    <a:lumOff val="15000"/>
                  </a:schemeClr>
                </a:solidFill>
                <a:latin typeface="+mj-lt"/>
              </a:rPr>
              <a:t>October 2022</a:t>
            </a:r>
          </a:p>
        </p:txBody>
      </p:sp>
      <p:sp>
        <p:nvSpPr>
          <p:cNvPr id="5" name="TextBox 4"/>
          <p:cNvSpPr txBox="1"/>
          <p:nvPr/>
        </p:nvSpPr>
        <p:spPr>
          <a:xfrm>
            <a:off x="457199" y="4572000"/>
            <a:ext cx="11274552" cy="707886"/>
          </a:xfrm>
          <a:prstGeom prst="rect">
            <a:avLst/>
          </a:prstGeom>
          <a:noFill/>
        </p:spPr>
        <p:txBody>
          <a:bodyPr wrap="square" rtlCol="0">
            <a:spAutoFit/>
          </a:bodyPr>
          <a:lstStyle/>
          <a:p>
            <a:r>
              <a:rPr lang="en-US" sz="800" dirty="0">
                <a:solidFill>
                  <a:schemeClr val="bg1">
                    <a:lumMod val="50000"/>
                  </a:schemeClr>
                </a:solidFill>
                <a:latin typeface="+mj-lt"/>
              </a:rPr>
              <a:t>DISTRIBUTION STATEMENT D: Distribution authorized to the DoD and U.S. DoD contractors only; October</a:t>
            </a:r>
            <a:r>
              <a:rPr lang="en-US" sz="800" baseline="0" dirty="0">
                <a:solidFill>
                  <a:schemeClr val="bg1">
                    <a:lumMod val="50000"/>
                  </a:schemeClr>
                </a:solidFill>
                <a:latin typeface="+mj-lt"/>
              </a:rPr>
              <a:t> 1, 2022</a:t>
            </a:r>
            <a:r>
              <a:rPr lang="en-US" sz="800" dirty="0">
                <a:solidFill>
                  <a:srgbClr val="FF0000"/>
                </a:solidFill>
                <a:latin typeface="+mj-lt"/>
              </a:rPr>
              <a:t>.</a:t>
            </a:r>
            <a:r>
              <a:rPr lang="en-US" sz="800" dirty="0">
                <a:solidFill>
                  <a:schemeClr val="bg1">
                    <a:lumMod val="50000"/>
                  </a:schemeClr>
                </a:solidFill>
                <a:latin typeface="+mj-lt"/>
              </a:rPr>
              <a:t> Other requests shall be referred to: Director, Operational Safety, OUSD(P&amp;R), 4000 Defense Pentagon, 2E580, Washington, DC 20301.</a:t>
            </a:r>
          </a:p>
          <a:p>
            <a:endParaRPr lang="en-US" sz="800" dirty="0">
              <a:solidFill>
                <a:schemeClr val="bg1">
                  <a:lumMod val="50000"/>
                </a:schemeClr>
              </a:solidFill>
              <a:latin typeface="+mj-lt"/>
            </a:endParaRPr>
          </a:p>
          <a:p>
            <a:r>
              <a:rPr lang="en-US" sz="800" dirty="0">
                <a:solidFill>
                  <a:schemeClr val="bg1">
                    <a:lumMod val="50000"/>
                  </a:schemeClr>
                </a:solidFill>
                <a:latin typeface="+mj-lt"/>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p>
        </p:txBody>
      </p:sp>
    </p:spTree>
    <p:extLst>
      <p:ext uri="{BB962C8B-B14F-4D97-AF65-F5344CB8AC3E}">
        <p14:creationId xmlns:p14="http://schemas.microsoft.com/office/powerpoint/2010/main" val="3156790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Hazard Reporting Procedures</a:t>
            </a:r>
          </a:p>
        </p:txBody>
      </p:sp>
      <p:sp>
        <p:nvSpPr>
          <p:cNvPr id="3" name="Content Placeholder 2"/>
          <p:cNvSpPr>
            <a:spLocks noGrp="1"/>
          </p:cNvSpPr>
          <p:nvPr>
            <p:ph idx="1"/>
          </p:nvPr>
        </p:nvSpPr>
        <p:spPr>
          <a:xfrm>
            <a:off x="230719" y="955040"/>
            <a:ext cx="11621774" cy="5029200"/>
          </a:xfrm>
        </p:spPr>
        <p:txBody>
          <a:bodyPr>
            <a:normAutofit/>
          </a:bodyPr>
          <a:lstStyle/>
          <a:p>
            <a:r>
              <a:rPr lang="en-US" dirty="0"/>
              <a:t>Review the processes outlined in Service/Agency guidance</a:t>
            </a:r>
          </a:p>
          <a:p>
            <a:r>
              <a:rPr lang="en-US" dirty="0"/>
              <a:t>Become familiar with:</a:t>
            </a:r>
          </a:p>
          <a:p>
            <a:pPr lvl="1"/>
            <a:r>
              <a:rPr lang="en-US" dirty="0"/>
              <a:t>Hazard reporting and abatement </a:t>
            </a:r>
            <a:br>
              <a:rPr lang="en-US" dirty="0"/>
            </a:br>
            <a:r>
              <a:rPr lang="en-US" dirty="0"/>
              <a:t>procedures</a:t>
            </a:r>
          </a:p>
          <a:p>
            <a:pPr lvl="1"/>
            <a:r>
              <a:rPr lang="en-US" dirty="0"/>
              <a:t>Individual responsibilities</a:t>
            </a:r>
          </a:p>
          <a:p>
            <a:pPr lvl="1"/>
            <a:r>
              <a:rPr lang="en-US" dirty="0"/>
              <a:t>The forms to use</a:t>
            </a:r>
          </a:p>
          <a:p>
            <a:pPr lvl="1"/>
            <a:r>
              <a:rPr lang="en-US" dirty="0"/>
              <a:t>How to submit a hazard report</a:t>
            </a:r>
          </a:p>
          <a:p>
            <a:pPr lvl="1"/>
            <a:r>
              <a:rPr lang="en-US" dirty="0"/>
              <a:t>What to do after reports are received</a:t>
            </a:r>
            <a:endParaRPr lang="en-US" dirty="0">
              <a:effectLst/>
            </a:endParaRPr>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pic>
        <p:nvPicPr>
          <p:cNvPr id="5" name="Picture 4"/>
          <p:cNvPicPr>
            <a:picLocks noChangeAspect="1"/>
          </p:cNvPicPr>
          <p:nvPr/>
        </p:nvPicPr>
        <p:blipFill>
          <a:blip r:embed="rId3"/>
          <a:stretch>
            <a:fillRect/>
          </a:stretch>
        </p:blipFill>
        <p:spPr>
          <a:xfrm>
            <a:off x="6509051" y="2221205"/>
            <a:ext cx="5343442" cy="3153358"/>
          </a:xfrm>
          <a:prstGeom prst="rect">
            <a:avLst/>
          </a:prstGeom>
        </p:spPr>
      </p:pic>
    </p:spTree>
    <p:extLst>
      <p:ext uri="{BB962C8B-B14F-4D97-AF65-F5344CB8AC3E}">
        <p14:creationId xmlns:p14="http://schemas.microsoft.com/office/powerpoint/2010/main" val="322321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S&amp;H Rights and Responsibilities Posters</a:t>
            </a:r>
          </a:p>
        </p:txBody>
      </p:sp>
      <p:sp>
        <p:nvSpPr>
          <p:cNvPr id="3" name="Content Placeholder 2"/>
          <p:cNvSpPr>
            <a:spLocks noGrp="1"/>
          </p:cNvSpPr>
          <p:nvPr>
            <p:ph idx="1"/>
          </p:nvPr>
        </p:nvSpPr>
        <p:spPr>
          <a:xfrm>
            <a:off x="230719" y="955040"/>
            <a:ext cx="8195596" cy="5029200"/>
          </a:xfrm>
        </p:spPr>
        <p:txBody>
          <a:bodyPr>
            <a:normAutofit/>
          </a:bodyPr>
          <a:lstStyle/>
          <a:p>
            <a:r>
              <a:rPr lang="en-US" dirty="0"/>
              <a:t>Post S&amp;H rights and responsibilities posters:</a:t>
            </a:r>
          </a:p>
          <a:p>
            <a:pPr lvl="1"/>
            <a:r>
              <a:rPr lang="en-US" dirty="0"/>
              <a:t>OSHA Federal Agency Occupational S&amp;H Poster</a:t>
            </a:r>
          </a:p>
          <a:p>
            <a:pPr lvl="1"/>
            <a:r>
              <a:rPr lang="en-US" dirty="0"/>
              <a:t>Service or Agency-specified forms</a:t>
            </a:r>
          </a:p>
          <a:p>
            <a:pPr lvl="1"/>
            <a:r>
              <a:rPr lang="en-US" dirty="0"/>
              <a:t>OSHA Job S&amp;H: It’s the Law</a:t>
            </a:r>
          </a:p>
          <a:p>
            <a:r>
              <a:rPr lang="en-US" dirty="0"/>
              <a:t>Review the information on these postings:</a:t>
            </a:r>
          </a:p>
          <a:p>
            <a:pPr lvl="1"/>
            <a:r>
              <a:rPr lang="en-US" dirty="0"/>
              <a:t>Annually</a:t>
            </a:r>
          </a:p>
          <a:p>
            <a:pPr lvl="1"/>
            <a:r>
              <a:rPr lang="en-US" dirty="0"/>
              <a:t>When leadership changes</a:t>
            </a:r>
          </a:p>
          <a:p>
            <a:pPr lvl="1"/>
            <a:r>
              <a:rPr lang="en-US" dirty="0">
                <a:effectLst/>
              </a:rPr>
              <a:t>When contact information changes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OSHA</a:t>
            </a:r>
          </a:p>
        </p:txBody>
      </p:sp>
      <p:pic>
        <p:nvPicPr>
          <p:cNvPr id="9" name="Picture 8"/>
          <p:cNvPicPr>
            <a:picLocks noChangeAspect="1"/>
          </p:cNvPicPr>
          <p:nvPr/>
        </p:nvPicPr>
        <p:blipFill>
          <a:blip r:embed="rId3"/>
          <a:stretch>
            <a:fillRect/>
          </a:stretch>
        </p:blipFill>
        <p:spPr>
          <a:xfrm>
            <a:off x="8354860" y="917462"/>
            <a:ext cx="3532340" cy="4859354"/>
          </a:xfrm>
          <a:prstGeom prst="rect">
            <a:avLst/>
          </a:prstGeom>
          <a:ln>
            <a:solidFill>
              <a:schemeClr val="tx1"/>
            </a:solidFill>
          </a:ln>
        </p:spPr>
      </p:pic>
      <p:sp>
        <p:nvSpPr>
          <p:cNvPr id="10" name="TextBox 9"/>
          <p:cNvSpPr txBox="1"/>
          <p:nvPr/>
        </p:nvSpPr>
        <p:spPr>
          <a:xfrm>
            <a:off x="8354860" y="5751213"/>
            <a:ext cx="3532340" cy="369332"/>
          </a:xfrm>
          <a:prstGeom prst="rect">
            <a:avLst/>
          </a:prstGeom>
          <a:noFill/>
        </p:spPr>
        <p:txBody>
          <a:bodyPr wrap="square" rtlCol="0">
            <a:spAutoFit/>
          </a:bodyPr>
          <a:lstStyle/>
          <a:p>
            <a:pPr algn="ctr"/>
            <a:r>
              <a:rPr lang="en-US" dirty="0"/>
              <a:t>OSHA It’s the Law</a:t>
            </a:r>
          </a:p>
        </p:txBody>
      </p:sp>
    </p:spTree>
    <p:extLst>
      <p:ext uri="{BB962C8B-B14F-4D97-AF65-F5344CB8AC3E}">
        <p14:creationId xmlns:p14="http://schemas.microsoft.com/office/powerpoint/2010/main" val="977976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S&amp;H Rights and Responsibilities Posters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1752" y="917462"/>
            <a:ext cx="3463867" cy="48117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301752" y="5765822"/>
            <a:ext cx="3463867" cy="368490"/>
          </a:xfrm>
          <a:prstGeom prst="rect">
            <a:avLst/>
          </a:prstGeom>
          <a:noFill/>
        </p:spPr>
        <p:txBody>
          <a:bodyPr wrap="square" rtlCol="0">
            <a:spAutoFit/>
          </a:bodyPr>
          <a:lstStyle/>
          <a:p>
            <a:pPr algn="ctr"/>
            <a:r>
              <a:rPr lang="en-US" dirty="0"/>
              <a:t>OSHA Federal Agency Poster</a:t>
            </a:r>
          </a:p>
        </p:txBody>
      </p:sp>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OSHA (left) and the Air Force (right)</a:t>
            </a:r>
          </a:p>
        </p:txBody>
      </p:sp>
      <p:sp>
        <p:nvSpPr>
          <p:cNvPr id="8" name="TextBox 7"/>
          <p:cNvSpPr txBox="1"/>
          <p:nvPr/>
        </p:nvSpPr>
        <p:spPr>
          <a:xfrm>
            <a:off x="4013667" y="5764980"/>
            <a:ext cx="4094328" cy="369332"/>
          </a:xfrm>
          <a:prstGeom prst="rect">
            <a:avLst/>
          </a:prstGeom>
          <a:noFill/>
        </p:spPr>
        <p:txBody>
          <a:bodyPr wrap="square" rtlCol="0">
            <a:spAutoFit/>
          </a:bodyPr>
          <a:lstStyle/>
          <a:p>
            <a:pPr algn="ctr"/>
            <a:r>
              <a:rPr lang="en-US" dirty="0"/>
              <a:t>Air Force Occupational S&amp;H Program</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62774" y="917462"/>
            <a:ext cx="3994930" cy="479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a:stretch>
            <a:fillRect/>
          </a:stretch>
        </p:blipFill>
        <p:spPr>
          <a:xfrm>
            <a:off x="8354860" y="917462"/>
            <a:ext cx="3532340" cy="4859354"/>
          </a:xfrm>
          <a:prstGeom prst="rect">
            <a:avLst/>
          </a:prstGeom>
          <a:ln>
            <a:solidFill>
              <a:schemeClr val="tx1"/>
            </a:solidFill>
          </a:ln>
        </p:spPr>
      </p:pic>
      <p:sp>
        <p:nvSpPr>
          <p:cNvPr id="13" name="TextBox 12"/>
          <p:cNvSpPr txBox="1"/>
          <p:nvPr/>
        </p:nvSpPr>
        <p:spPr>
          <a:xfrm>
            <a:off x="8354860" y="5764980"/>
            <a:ext cx="3532340" cy="369332"/>
          </a:xfrm>
          <a:prstGeom prst="rect">
            <a:avLst/>
          </a:prstGeom>
          <a:noFill/>
        </p:spPr>
        <p:txBody>
          <a:bodyPr wrap="square" rtlCol="0">
            <a:spAutoFit/>
          </a:bodyPr>
          <a:lstStyle/>
          <a:p>
            <a:pPr algn="ctr"/>
            <a:r>
              <a:rPr lang="en-US" dirty="0"/>
              <a:t>OSHA It’s the Law</a:t>
            </a:r>
          </a:p>
        </p:txBody>
      </p:sp>
    </p:spTree>
    <p:extLst>
      <p:ext uri="{BB962C8B-B14F-4D97-AF65-F5344CB8AC3E}">
        <p14:creationId xmlns:p14="http://schemas.microsoft.com/office/powerpoint/2010/main" val="84959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Hazard Report Forms &amp; Systems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42559500"/>
              </p:ext>
            </p:extLst>
          </p:nvPr>
        </p:nvGraphicFramePr>
        <p:xfrm>
          <a:off x="400833" y="988861"/>
          <a:ext cx="11436264" cy="4879642"/>
        </p:xfrm>
        <a:graphic>
          <a:graphicData uri="http://schemas.openxmlformats.org/drawingml/2006/table">
            <a:tbl>
              <a:tblPr firstRow="1" firstCol="1" bandRow="1">
                <a:tableStyleId>{073A0DAA-6AF3-43AB-8588-CEC1D06C72B9}</a:tableStyleId>
              </a:tblPr>
              <a:tblGrid>
                <a:gridCol w="2859066">
                  <a:extLst>
                    <a:ext uri="{9D8B030D-6E8A-4147-A177-3AD203B41FA5}">
                      <a16:colId xmlns:a16="http://schemas.microsoft.com/office/drawing/2014/main" val="20000"/>
                    </a:ext>
                  </a:extLst>
                </a:gridCol>
                <a:gridCol w="2859066">
                  <a:extLst>
                    <a:ext uri="{9D8B030D-6E8A-4147-A177-3AD203B41FA5}">
                      <a16:colId xmlns:a16="http://schemas.microsoft.com/office/drawing/2014/main" val="20001"/>
                    </a:ext>
                  </a:extLst>
                </a:gridCol>
                <a:gridCol w="2859066">
                  <a:extLst>
                    <a:ext uri="{9D8B030D-6E8A-4147-A177-3AD203B41FA5}">
                      <a16:colId xmlns:a16="http://schemas.microsoft.com/office/drawing/2014/main" val="20002"/>
                    </a:ext>
                  </a:extLst>
                </a:gridCol>
                <a:gridCol w="2859066">
                  <a:extLst>
                    <a:ext uri="{9D8B030D-6E8A-4147-A177-3AD203B41FA5}">
                      <a16:colId xmlns:a16="http://schemas.microsoft.com/office/drawing/2014/main" val="20003"/>
                    </a:ext>
                  </a:extLst>
                </a:gridCol>
              </a:tblGrid>
              <a:tr h="715545">
                <a:tc>
                  <a:txBody>
                    <a:bodyPr/>
                    <a:lstStyle/>
                    <a:p>
                      <a:pPr marL="0" marR="0" algn="ctr">
                        <a:lnSpc>
                          <a:spcPct val="115000"/>
                        </a:lnSpc>
                        <a:spcBef>
                          <a:spcPts val="0"/>
                        </a:spcBef>
                        <a:spcAft>
                          <a:spcPts val="0"/>
                        </a:spcAft>
                      </a:pPr>
                      <a:r>
                        <a:rPr lang="en-US" sz="1800" dirty="0">
                          <a:effectLst/>
                        </a:rPr>
                        <a:t>Service/Agency</a:t>
                      </a:r>
                      <a:endParaRPr lang="en-US"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lnSpc>
                          <a:spcPct val="115000"/>
                        </a:lnSpc>
                        <a:spcBef>
                          <a:spcPts val="0"/>
                        </a:spcBef>
                        <a:spcAft>
                          <a:spcPts val="0"/>
                        </a:spcAft>
                      </a:pPr>
                      <a:r>
                        <a:rPr lang="en-US" sz="1800" dirty="0">
                          <a:effectLst/>
                        </a:rPr>
                        <a:t>Title</a:t>
                      </a:r>
                      <a:endParaRPr lang="en-US" sz="1800" dirty="0">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lnSpc>
                          <a:spcPct val="115000"/>
                        </a:lnSpc>
                        <a:spcBef>
                          <a:spcPts val="0"/>
                        </a:spcBef>
                        <a:spcAft>
                          <a:spcPts val="0"/>
                        </a:spcAft>
                      </a:pPr>
                      <a:r>
                        <a:rPr lang="en-US" sz="1800" dirty="0">
                          <a:effectLst/>
                        </a:rPr>
                        <a:t>Form</a:t>
                      </a:r>
                      <a:endParaRPr lang="en-US" sz="1800" dirty="0">
                        <a:effectLst/>
                        <a:latin typeface="Calibri"/>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lnSpc>
                          <a:spcPct val="115000"/>
                        </a:lnSpc>
                        <a:spcBef>
                          <a:spcPts val="0"/>
                        </a:spcBef>
                        <a:spcAft>
                          <a:spcPts val="0"/>
                        </a:spcAft>
                      </a:pPr>
                      <a:r>
                        <a:rPr lang="en-US" sz="1800" dirty="0">
                          <a:effectLst/>
                        </a:rPr>
                        <a:t>Electronic System</a:t>
                      </a:r>
                      <a:endParaRPr lang="en-US" sz="18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733405">
                <a:tc>
                  <a:txBody>
                    <a:bodyPr/>
                    <a:lstStyle/>
                    <a:p>
                      <a:pPr marL="0" marR="0" algn="ctr">
                        <a:lnSpc>
                          <a:spcPct val="115000"/>
                        </a:lnSpc>
                        <a:spcBef>
                          <a:spcPts val="0"/>
                        </a:spcBef>
                        <a:spcAft>
                          <a:spcPts val="0"/>
                        </a:spcAft>
                      </a:pPr>
                      <a:r>
                        <a:rPr lang="en-US" sz="2000" b="0" dirty="0">
                          <a:solidFill>
                            <a:schemeClr val="tx1"/>
                          </a:solidFill>
                          <a:effectLst/>
                        </a:rPr>
                        <a:t>Army</a:t>
                      </a:r>
                      <a:endParaRPr lang="en-US" sz="20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0" dirty="0">
                          <a:effectLst/>
                        </a:rPr>
                        <a:t>Alleged US/UH Condition Report</a:t>
                      </a:r>
                      <a:endParaRPr lang="en-US" sz="2000" b="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2000" b="0" dirty="0">
                          <a:effectLst/>
                        </a:rPr>
                        <a:t>DA 4755</a:t>
                      </a:r>
                      <a:endParaRPr lang="en-US" sz="2000" b="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2000" b="0" dirty="0">
                          <a:effectLst/>
                        </a:rPr>
                        <a:t>Various*</a:t>
                      </a:r>
                      <a:endParaRPr lang="en-US" sz="2000" b="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733405">
                <a:tc>
                  <a:txBody>
                    <a:bodyPr/>
                    <a:lstStyle/>
                    <a:p>
                      <a:pPr marL="0" marR="0" algn="ctr">
                        <a:lnSpc>
                          <a:spcPct val="115000"/>
                        </a:lnSpc>
                        <a:spcBef>
                          <a:spcPts val="0"/>
                        </a:spcBef>
                        <a:spcAft>
                          <a:spcPts val="0"/>
                        </a:spcAft>
                      </a:pPr>
                      <a:r>
                        <a:rPr lang="en-US" sz="2000" b="0" dirty="0">
                          <a:solidFill>
                            <a:schemeClr val="tx1"/>
                          </a:solidFill>
                          <a:effectLst/>
                        </a:rPr>
                        <a:t>Marine</a:t>
                      </a:r>
                      <a:r>
                        <a:rPr lang="en-US" sz="2000" b="0" baseline="0" dirty="0">
                          <a:solidFill>
                            <a:schemeClr val="tx1"/>
                          </a:solidFill>
                          <a:effectLst/>
                        </a:rPr>
                        <a:t> Corps</a:t>
                      </a:r>
                      <a:endParaRPr lang="en-US" sz="20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0" dirty="0">
                          <a:effectLst/>
                        </a:rPr>
                        <a:t>US/UH Report</a:t>
                      </a:r>
                      <a:endParaRPr lang="en-US" sz="2000" b="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2000" b="0" dirty="0">
                          <a:effectLst/>
                        </a:rPr>
                        <a:t>NAVMC 11401</a:t>
                      </a:r>
                      <a:endParaRPr lang="en-US" sz="2000" b="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2000" b="0" dirty="0">
                          <a:effectLst/>
                        </a:rPr>
                        <a:t>ESAMS</a:t>
                      </a:r>
                      <a:endParaRPr lang="en-US" sz="2000" b="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028382">
                <a:tc>
                  <a:txBody>
                    <a:bodyPr/>
                    <a:lstStyle/>
                    <a:p>
                      <a:pPr marL="0" marR="0" algn="ctr">
                        <a:lnSpc>
                          <a:spcPct val="115000"/>
                        </a:lnSpc>
                        <a:spcBef>
                          <a:spcPts val="0"/>
                        </a:spcBef>
                        <a:spcAft>
                          <a:spcPts val="0"/>
                        </a:spcAft>
                      </a:pPr>
                      <a:r>
                        <a:rPr lang="en-US" sz="2000" b="0" dirty="0">
                          <a:solidFill>
                            <a:schemeClr val="tx1"/>
                          </a:solidFill>
                          <a:effectLst/>
                        </a:rPr>
                        <a:t>Navy</a:t>
                      </a:r>
                      <a:endParaRPr lang="en-US" sz="20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0" dirty="0">
                          <a:effectLst/>
                        </a:rPr>
                        <a:t>Employee Report of US/UH Conditions</a:t>
                      </a:r>
                      <a:endParaRPr lang="en-US" sz="2000" b="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2000" b="0" dirty="0">
                          <a:effectLst/>
                        </a:rPr>
                        <a:t>OPNAV 5100/11</a:t>
                      </a:r>
                      <a:endParaRPr lang="en-US" sz="2000" b="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2000" b="0" dirty="0">
                          <a:effectLst/>
                        </a:rPr>
                        <a:t>ESAMS</a:t>
                      </a:r>
                      <a:endParaRPr lang="en-US" sz="2000" b="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733405">
                <a:tc>
                  <a:txBody>
                    <a:bodyPr/>
                    <a:lstStyle/>
                    <a:p>
                      <a:pPr marL="0" marR="0" algn="ctr">
                        <a:lnSpc>
                          <a:spcPct val="115000"/>
                        </a:lnSpc>
                        <a:spcBef>
                          <a:spcPts val="0"/>
                        </a:spcBef>
                        <a:spcAft>
                          <a:spcPts val="0"/>
                        </a:spcAft>
                      </a:pPr>
                      <a:r>
                        <a:rPr lang="en-US" sz="2000" b="0" dirty="0">
                          <a:solidFill>
                            <a:schemeClr val="tx1"/>
                          </a:solidFill>
                          <a:effectLst/>
                        </a:rPr>
                        <a:t>Air Force</a:t>
                      </a:r>
                      <a:endParaRPr lang="en-US" sz="20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0" dirty="0">
                          <a:effectLst/>
                        </a:rPr>
                        <a:t>Hazard Report</a:t>
                      </a:r>
                      <a:endParaRPr lang="en-US" sz="2000" b="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2000" b="0" dirty="0">
                          <a:effectLst/>
                        </a:rPr>
                        <a:t>AF 457</a:t>
                      </a:r>
                      <a:endParaRPr lang="en-US" sz="2000" b="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2000" b="0" dirty="0">
                          <a:effectLst/>
                        </a:rPr>
                        <a:t>AFSAS</a:t>
                      </a:r>
                      <a:endParaRPr lang="en-US" sz="2000" b="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935500">
                <a:tc>
                  <a:txBody>
                    <a:bodyPr/>
                    <a:lstStyle/>
                    <a:p>
                      <a:pPr marL="0" marR="0" algn="ctr">
                        <a:lnSpc>
                          <a:spcPct val="115000"/>
                        </a:lnSpc>
                        <a:spcBef>
                          <a:spcPts val="0"/>
                        </a:spcBef>
                        <a:spcAft>
                          <a:spcPts val="0"/>
                        </a:spcAft>
                      </a:pPr>
                      <a:r>
                        <a:rPr lang="en-US" sz="2000" b="0" dirty="0">
                          <a:solidFill>
                            <a:schemeClr val="tx1"/>
                          </a:solidFill>
                          <a:effectLst/>
                        </a:rPr>
                        <a:t>Defense Logistics Agency</a:t>
                      </a:r>
                      <a:endParaRPr lang="en-US" sz="20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0" dirty="0">
                          <a:effectLst/>
                        </a:rPr>
                        <a:t>Near Miss/Hazard Report</a:t>
                      </a:r>
                      <a:endParaRPr lang="en-US" sz="2000" b="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2000" b="0" dirty="0">
                          <a:effectLst/>
                        </a:rPr>
                        <a:t>DLA 1404</a:t>
                      </a:r>
                      <a:endParaRPr lang="en-US" sz="2000" b="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2000" b="0" dirty="0">
                          <a:effectLst/>
                        </a:rPr>
                        <a:t>ESAMS</a:t>
                      </a:r>
                      <a:endParaRPr lang="en-US" sz="2000" b="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1391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Training</a:t>
            </a:r>
          </a:p>
        </p:txBody>
      </p:sp>
      <p:sp>
        <p:nvSpPr>
          <p:cNvPr id="3" name="Content Placeholder 2"/>
          <p:cNvSpPr>
            <a:spLocks noGrp="1"/>
          </p:cNvSpPr>
          <p:nvPr>
            <p:ph idx="1"/>
          </p:nvPr>
        </p:nvSpPr>
        <p:spPr>
          <a:xfrm>
            <a:off x="230719" y="955040"/>
            <a:ext cx="5669040" cy="5029200"/>
          </a:xfrm>
        </p:spPr>
        <p:txBody>
          <a:bodyPr/>
          <a:lstStyle/>
          <a:p>
            <a:r>
              <a:rPr lang="en-US" dirty="0"/>
              <a:t>Communicate S&amp;H rights and responsibilities and S&amp;H postings</a:t>
            </a:r>
          </a:p>
          <a:p>
            <a:r>
              <a:rPr lang="en-US" dirty="0"/>
              <a:t>Include the hazard reporting process in new employee orientation</a:t>
            </a:r>
          </a:p>
          <a:p>
            <a:r>
              <a:rPr lang="en-US" dirty="0"/>
              <a:t>Provide retraining after system or procedural changes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57304" y="904936"/>
            <a:ext cx="5933089" cy="5143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84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Hazard Reporting Encouragement</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Tie hazard reporting to the awards and recognition program</a:t>
            </a:r>
          </a:p>
          <a:p>
            <a:r>
              <a:rPr lang="en-US" dirty="0"/>
              <a:t>Have leaders and management emphasize hazard reporting </a:t>
            </a:r>
          </a:p>
          <a:p>
            <a:r>
              <a:rPr lang="en-US" dirty="0"/>
              <a:t>Create campaigns to promote reporting</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15</a:t>
            </a:fld>
            <a:endParaRPr lang="en-US" dirty="0"/>
          </a:p>
        </p:txBody>
      </p:sp>
      <p:pic>
        <p:nvPicPr>
          <p:cNvPr id="12290" name="Picture 2" descr="https://upload.wikimedia.org/wikipedia/commons/1/10/Amerika_Haus_K%C3%B6ln_-_Town_Hall_Meeting_Peter_Ammon-887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13570" y="2807855"/>
            <a:ext cx="4964860" cy="317638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spTree>
    <p:extLst>
      <p:ext uri="{BB962C8B-B14F-4D97-AF65-F5344CB8AC3E}">
        <p14:creationId xmlns:p14="http://schemas.microsoft.com/office/powerpoint/2010/main" val="252221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Investigation Reports</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Investigate all reported hazards:</a:t>
            </a:r>
          </a:p>
          <a:p>
            <a:pPr lvl="1"/>
            <a:r>
              <a:rPr lang="en-US" dirty="0"/>
              <a:t>Identify the hazards</a:t>
            </a:r>
          </a:p>
          <a:p>
            <a:pPr lvl="1"/>
            <a:r>
              <a:rPr lang="en-US" dirty="0"/>
              <a:t>Characterize hazards and level of risk</a:t>
            </a:r>
          </a:p>
          <a:p>
            <a:pPr lvl="1"/>
            <a:r>
              <a:rPr lang="en-US" dirty="0"/>
              <a:t>Secure areas of imminent danger immediately</a:t>
            </a:r>
          </a:p>
          <a:p>
            <a:pPr lvl="1"/>
            <a:r>
              <a:rPr lang="en-US" dirty="0"/>
              <a:t>Develop a plan of corrective action</a:t>
            </a:r>
          </a:p>
          <a:p>
            <a:pPr lvl="1"/>
            <a:r>
              <a:rPr lang="en-US" dirty="0"/>
              <a:t>Notify the reporter of the report status</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16</a:t>
            </a:fld>
            <a:endParaRPr lang="en-US" dirty="0"/>
          </a:p>
        </p:txBody>
      </p:sp>
      <p:pic>
        <p:nvPicPr>
          <p:cNvPr id="11266" name="Picture 2" descr="http://www.store-safe.com/ProductImages/Safety%20Signs/Hazard%20Warning%20Signs/PW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8351" y="955040"/>
            <a:ext cx="3823237" cy="50925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Microsoft Creative Commons</a:t>
            </a:r>
          </a:p>
        </p:txBody>
      </p:sp>
    </p:spTree>
    <p:extLst>
      <p:ext uri="{BB962C8B-B14F-4D97-AF65-F5344CB8AC3E}">
        <p14:creationId xmlns:p14="http://schemas.microsoft.com/office/powerpoint/2010/main" val="1813263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Deficiency Notice Reviews</a:t>
            </a:r>
          </a:p>
        </p:txBody>
      </p:sp>
      <p:sp>
        <p:nvSpPr>
          <p:cNvPr id="3" name="Content Placeholder 2"/>
          <p:cNvSpPr>
            <a:spLocks noGrp="1"/>
          </p:cNvSpPr>
          <p:nvPr>
            <p:ph idx="1"/>
          </p:nvPr>
        </p:nvSpPr>
        <p:spPr>
          <a:xfrm>
            <a:off x="230189" y="955675"/>
            <a:ext cx="5923992" cy="5029200"/>
          </a:xfrm>
        </p:spPr>
        <p:txBody>
          <a:bodyPr>
            <a:normAutofit/>
          </a:bodyPr>
          <a:lstStyle/>
          <a:p>
            <a:r>
              <a:rPr lang="en-US" dirty="0"/>
              <a:t>Update employees on the status of hazards in their work areas</a:t>
            </a:r>
          </a:p>
          <a:p>
            <a:r>
              <a:rPr lang="en-US" dirty="0"/>
              <a:t>Post deficiency notices where: </a:t>
            </a:r>
          </a:p>
          <a:p>
            <a:pPr lvl="1"/>
            <a:r>
              <a:rPr lang="en-US" dirty="0"/>
              <a:t>Significant hazards are reported </a:t>
            </a:r>
          </a:p>
          <a:p>
            <a:pPr lvl="1"/>
            <a:r>
              <a:rPr lang="en-US" dirty="0"/>
              <a:t>Hazards cannot be controlled immediately</a:t>
            </a:r>
          </a:p>
          <a:p>
            <a:r>
              <a:rPr lang="en-US" dirty="0"/>
              <a:t>Document and track the abatement process</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17</a:t>
            </a:fld>
            <a:endParaRPr lang="en-US" dirty="0"/>
          </a:p>
        </p:txBody>
      </p:sp>
      <p:pic>
        <p:nvPicPr>
          <p:cNvPr id="7" name="Picture 6"/>
          <p:cNvPicPr/>
          <p:nvPr/>
        </p:nvPicPr>
        <p:blipFill>
          <a:blip r:embed="rId3"/>
          <a:stretch>
            <a:fillRect/>
          </a:stretch>
        </p:blipFill>
        <p:spPr>
          <a:xfrm>
            <a:off x="6154180" y="955040"/>
            <a:ext cx="5783123" cy="5132609"/>
          </a:xfrm>
          <a:prstGeom prst="rect">
            <a:avLst/>
          </a:prstGeom>
        </p:spPr>
      </p:pic>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spTree>
    <p:extLst>
      <p:ext uri="{BB962C8B-B14F-4D97-AF65-F5344CB8AC3E}">
        <p14:creationId xmlns:p14="http://schemas.microsoft.com/office/powerpoint/2010/main" val="3232156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Tracking &amp; Trending</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Enter employee-reported hazards into the hazard tracking log</a:t>
            </a:r>
          </a:p>
          <a:p>
            <a:r>
              <a:rPr lang="en-US" dirty="0"/>
              <a:t>Identify lessons learned</a:t>
            </a:r>
          </a:p>
          <a:p>
            <a:r>
              <a:rPr lang="en-US" dirty="0"/>
              <a:t>Conduct trend analysis:</a:t>
            </a:r>
          </a:p>
          <a:p>
            <a:pPr lvl="1"/>
            <a:r>
              <a:rPr lang="en-US" dirty="0"/>
              <a:t>A comparative analysis between past </a:t>
            </a:r>
            <a:br>
              <a:rPr lang="en-US" dirty="0"/>
            </a:br>
            <a:r>
              <a:rPr lang="en-US" dirty="0"/>
              <a:t>and current data</a:t>
            </a:r>
          </a:p>
          <a:p>
            <a:pPr lvl="1"/>
            <a:r>
              <a:rPr lang="en-US" dirty="0"/>
              <a:t>Identifies patterns or trends in the </a:t>
            </a:r>
            <a:br>
              <a:rPr lang="en-US" dirty="0"/>
            </a:br>
            <a:r>
              <a:rPr lang="en-US" dirty="0"/>
              <a:t>data reviewed</a:t>
            </a:r>
          </a:p>
          <a:p>
            <a:pPr lvl="1"/>
            <a:r>
              <a:rPr lang="en-US" dirty="0"/>
              <a:t>Predicts future performance</a:t>
            </a:r>
          </a:p>
          <a:p>
            <a:pPr lvl="1"/>
            <a:r>
              <a:rPr lang="en-US" dirty="0"/>
              <a:t>Helps develop new S&amp;H goals and </a:t>
            </a:r>
            <a:br>
              <a:rPr lang="en-US" dirty="0"/>
            </a:br>
            <a:r>
              <a:rPr lang="en-US" dirty="0"/>
              <a:t>objectives</a:t>
            </a:r>
          </a:p>
          <a:p>
            <a:endParaRPr lang="en-US" dirty="0"/>
          </a:p>
          <a:p>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71332" y1="53404" x2="71332" y2="53404"/>
                        <a14:backgroundMark x1="54806" y1="37660" x2="55481" y2="37660"/>
                        <a14:backgroundMark x1="71838" y1="26809" x2="71838" y2="26809"/>
                        <a14:backgroundMark x1="54132" y1="15319" x2="54132" y2="15319"/>
                        <a14:backgroundMark x1="56661" y1="34894" x2="56661" y2="34894"/>
                        <a14:backgroundMark x1="74874" y1="48085" x2="74874" y2="48085"/>
                        <a14:backgroundMark x1="74199" y1="50426" x2="74199" y2="50426"/>
                      </a14:backgroundRemoval>
                    </a14:imgEffect>
                  </a14:imgLayer>
                </a14:imgProps>
              </a:ext>
            </a:extLst>
          </a:blip>
          <a:stretch>
            <a:fillRect/>
          </a:stretch>
        </p:blipFill>
        <p:spPr>
          <a:xfrm rot="21144109">
            <a:off x="6756447" y="1932791"/>
            <a:ext cx="4737356" cy="3754734"/>
          </a:xfrm>
          <a:prstGeom prst="rect">
            <a:avLst/>
          </a:prstGeom>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spTree>
    <p:extLst>
      <p:ext uri="{BB962C8B-B14F-4D97-AF65-F5344CB8AC3E}">
        <p14:creationId xmlns:p14="http://schemas.microsoft.com/office/powerpoint/2010/main" val="2815613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Process Evaluation</a:t>
            </a:r>
          </a:p>
        </p:txBody>
      </p:sp>
      <p:sp>
        <p:nvSpPr>
          <p:cNvPr id="3" name="Content Placeholder 2"/>
          <p:cNvSpPr>
            <a:spLocks noGrp="1"/>
          </p:cNvSpPr>
          <p:nvPr>
            <p:ph idx="1"/>
          </p:nvPr>
        </p:nvSpPr>
        <p:spPr>
          <a:xfrm>
            <a:off x="230718" y="955040"/>
            <a:ext cx="11694059" cy="5029200"/>
          </a:xfrm>
        </p:spPr>
        <p:txBody>
          <a:bodyPr>
            <a:normAutofit/>
          </a:bodyPr>
          <a:lstStyle/>
          <a:p>
            <a:r>
              <a:rPr lang="en-US" dirty="0"/>
              <a:t>Look at the system to ensure all hazard reporting components are in place</a:t>
            </a:r>
          </a:p>
          <a:p>
            <a:r>
              <a:rPr lang="en-US" dirty="0"/>
              <a:t>Compare submitted hazard reports against inspection findings found by S&amp;H professionals</a:t>
            </a:r>
          </a:p>
          <a:p>
            <a:r>
              <a:rPr lang="en-US" dirty="0"/>
              <a:t>Review submitted hazard reports:</a:t>
            </a:r>
          </a:p>
          <a:p>
            <a:pPr lvl="1"/>
            <a:r>
              <a:rPr lang="en-US" dirty="0"/>
              <a:t>Are they coming from one work area?</a:t>
            </a:r>
          </a:p>
          <a:p>
            <a:pPr lvl="1"/>
            <a:r>
              <a:rPr lang="en-US" dirty="0"/>
              <a:t>Why aren’t other work areas reporting hazards?</a:t>
            </a:r>
          </a:p>
          <a:p>
            <a:pPr lvl="1"/>
            <a:r>
              <a:rPr lang="en-US" dirty="0"/>
              <a:t>Why are employees missing hazards the S&amp;H </a:t>
            </a:r>
            <a:br>
              <a:rPr lang="en-US" dirty="0"/>
            </a:br>
            <a:r>
              <a:rPr lang="en-US" dirty="0"/>
              <a:t>professionals are finding?</a:t>
            </a:r>
          </a:p>
        </p:txBody>
      </p:sp>
      <p:sp>
        <p:nvSpPr>
          <p:cNvPr id="4" name="Slide Number Placeholder 3"/>
          <p:cNvSpPr>
            <a:spLocks noGrp="1"/>
          </p:cNvSpPr>
          <p:nvPr>
            <p:ph type="sldNum" sz="quarter" idx="4"/>
          </p:nvPr>
        </p:nvSpPr>
        <p:spPr/>
        <p:txBody>
          <a:bodyPr/>
          <a:lstStyle/>
          <a:p>
            <a:fld id="{EC6B01B9-2AD7-FF46-ADAD-E0B0ABE832D6}" type="slidenum">
              <a:rPr lang="en-US" smtClean="0"/>
              <a:pPr/>
              <a:t>19</a:t>
            </a:fld>
            <a:endParaRPr lang="en-US" dirty="0"/>
          </a:p>
        </p:txBody>
      </p:sp>
      <p:pic>
        <p:nvPicPr>
          <p:cNvPr id="5" name="Picture 4"/>
          <p:cNvPicPr>
            <a:picLocks noChangeAspect="1"/>
          </p:cNvPicPr>
          <p:nvPr/>
        </p:nvPicPr>
        <p:blipFill>
          <a:blip r:embed="rId3"/>
          <a:stretch>
            <a:fillRect/>
          </a:stretch>
        </p:blipFill>
        <p:spPr>
          <a:xfrm>
            <a:off x="7841293" y="2543306"/>
            <a:ext cx="3919863" cy="3440933"/>
          </a:xfrm>
          <a:prstGeom prst="rect">
            <a:avLst/>
          </a:prstGeom>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spTree>
    <p:extLst>
      <p:ext uri="{BB962C8B-B14F-4D97-AF65-F5344CB8AC3E}">
        <p14:creationId xmlns:p14="http://schemas.microsoft.com/office/powerpoint/2010/main" val="413294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Objectives</a:t>
            </a:r>
          </a:p>
        </p:txBody>
      </p:sp>
      <p:sp>
        <p:nvSpPr>
          <p:cNvPr id="3" name="Content Placeholder 2"/>
          <p:cNvSpPr>
            <a:spLocks noGrp="1"/>
          </p:cNvSpPr>
          <p:nvPr>
            <p:ph idx="1"/>
          </p:nvPr>
        </p:nvSpPr>
        <p:spPr/>
        <p:txBody>
          <a:bodyPr>
            <a:normAutofit/>
          </a:bodyPr>
          <a:lstStyle/>
          <a:p>
            <a:r>
              <a:rPr lang="en-US" dirty="0"/>
              <a:t>In this presentation, you will learn to:</a:t>
            </a:r>
          </a:p>
          <a:p>
            <a:pPr lvl="1"/>
            <a:r>
              <a:rPr lang="en-US" sz="2800" dirty="0"/>
              <a:t>Summarize the background and importance of hazard reporting</a:t>
            </a:r>
          </a:p>
          <a:p>
            <a:pPr lvl="1"/>
            <a:r>
              <a:rPr lang="en-US" sz="2800" dirty="0"/>
              <a:t>List hazard reporting-related documentation</a:t>
            </a:r>
          </a:p>
          <a:p>
            <a:pPr lvl="1"/>
            <a:r>
              <a:rPr lang="en-US" sz="2800" dirty="0"/>
              <a:t>Describe the knowledge leadership/management, key personnel, and the workforce should have regarding hazard reporting</a:t>
            </a:r>
          </a:p>
          <a:p>
            <a:pPr lvl="1"/>
            <a:r>
              <a:rPr lang="en-US" sz="2800" dirty="0"/>
              <a:t>Identify hazard reporting actions to implement and sustain OSHA VPP</a:t>
            </a:r>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3432525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Conclusion</a:t>
            </a:r>
          </a:p>
        </p:txBody>
      </p:sp>
      <p:sp>
        <p:nvSpPr>
          <p:cNvPr id="3" name="Content Placeholder 2"/>
          <p:cNvSpPr>
            <a:spLocks noGrp="1"/>
          </p:cNvSpPr>
          <p:nvPr>
            <p:ph idx="1"/>
          </p:nvPr>
        </p:nvSpPr>
        <p:spPr/>
        <p:txBody>
          <a:bodyPr>
            <a:normAutofit/>
          </a:bodyPr>
          <a:lstStyle/>
          <a:p>
            <a:r>
              <a:rPr lang="en-US" dirty="0"/>
              <a:t>In this presentation, you learned to:</a:t>
            </a:r>
          </a:p>
          <a:p>
            <a:pPr lvl="1"/>
            <a:r>
              <a:rPr lang="en-US" sz="2800" dirty="0"/>
              <a:t>Summarize the background and importance of hazard reporting</a:t>
            </a:r>
          </a:p>
          <a:p>
            <a:pPr lvl="1"/>
            <a:r>
              <a:rPr lang="en-US" sz="2800" dirty="0"/>
              <a:t>List hazard reporting-related documentation</a:t>
            </a:r>
          </a:p>
          <a:p>
            <a:pPr lvl="1"/>
            <a:r>
              <a:rPr lang="en-US" sz="2800" dirty="0"/>
              <a:t>Describe the knowledge leadership/management, key personnel, and the workforce should have regarding hazard reporting</a:t>
            </a:r>
          </a:p>
          <a:p>
            <a:pPr lvl="1"/>
            <a:r>
              <a:rPr lang="en-US" sz="2800" dirty="0"/>
              <a:t>Identify hazard reporting actions to implement and sustain OSHA VPP</a:t>
            </a:r>
          </a:p>
        </p:txBody>
      </p:sp>
      <p:sp>
        <p:nvSpPr>
          <p:cNvPr id="4" name="Slide Number Placeholder 3"/>
          <p:cNvSpPr>
            <a:spLocks noGrp="1"/>
          </p:cNvSpPr>
          <p:nvPr>
            <p:ph type="sldNum" sz="quarter" idx="4"/>
          </p:nvPr>
        </p:nvSpPr>
        <p:spPr>
          <a:xfrm>
            <a:off x="230719" y="6310169"/>
            <a:ext cx="2133600" cy="365125"/>
          </a:xfrm>
        </p:spPr>
        <p:txBody>
          <a:bodyPr/>
          <a:lstStyle/>
          <a:p>
            <a:fld id="{EC6B01B9-2AD7-FF46-ADAD-E0B0ABE832D6}" type="slidenum">
              <a:rPr lang="en-US" smtClean="0"/>
              <a:pPr/>
              <a:t>20</a:t>
            </a:fld>
            <a:endParaRPr lang="en-US" dirty="0"/>
          </a:p>
        </p:txBody>
      </p:sp>
    </p:spTree>
    <p:extLst>
      <p:ext uri="{BB962C8B-B14F-4D97-AF65-F5344CB8AC3E}">
        <p14:creationId xmlns:p14="http://schemas.microsoft.com/office/powerpoint/2010/main" val="326394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Background</a:t>
            </a:r>
          </a:p>
        </p:txBody>
      </p:sp>
      <p:sp>
        <p:nvSpPr>
          <p:cNvPr id="3" name="Content Placeholder 2"/>
          <p:cNvSpPr>
            <a:spLocks noGrp="1"/>
          </p:cNvSpPr>
          <p:nvPr>
            <p:ph idx="1"/>
          </p:nvPr>
        </p:nvSpPr>
        <p:spPr>
          <a:xfrm>
            <a:off x="230719" y="955040"/>
            <a:ext cx="6381096" cy="5029200"/>
          </a:xfrm>
        </p:spPr>
        <p:txBody>
          <a:bodyPr>
            <a:normAutofit/>
          </a:bodyPr>
          <a:lstStyle/>
          <a:p>
            <a:r>
              <a:rPr lang="en-US" dirty="0"/>
              <a:t>Included in the WA criteria for VPP</a:t>
            </a:r>
          </a:p>
          <a:p>
            <a:r>
              <a:rPr lang="en-US" dirty="0"/>
              <a:t>Used to capture employee-identified S&amp;H hazards in writing</a:t>
            </a:r>
          </a:p>
          <a:p>
            <a:r>
              <a:rPr lang="en-US" dirty="0"/>
              <a:t>Must meet the requirements of:</a:t>
            </a:r>
          </a:p>
          <a:p>
            <a:pPr lvl="1"/>
            <a:r>
              <a:rPr lang="en-US" dirty="0"/>
              <a:t>EO 12196</a:t>
            </a:r>
          </a:p>
          <a:p>
            <a:pPr lvl="1"/>
            <a:r>
              <a:rPr lang="en-US" dirty="0"/>
              <a:t>OSHA 29 CFR 1960.28</a:t>
            </a:r>
          </a:p>
          <a:p>
            <a:pPr lvl="1"/>
            <a:r>
              <a:rPr lang="en-US" dirty="0"/>
              <a:t>DoDI 6055.1</a:t>
            </a:r>
          </a:p>
          <a:p>
            <a:pPr lvl="1"/>
            <a:r>
              <a:rPr lang="en-US" dirty="0"/>
              <a:t>Service/Agency-specific safety instructions</a:t>
            </a:r>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pic>
        <p:nvPicPr>
          <p:cNvPr id="5" name="Picture 4" descr="https://upload.wikimedia.org/wikipedia/commons/0/0b/DOE_employees_work_at_the_MMRTG.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11815" y="1662955"/>
            <a:ext cx="5421616" cy="3613371"/>
          </a:xfrm>
          <a:prstGeom prst="rect">
            <a:avLst/>
          </a:prstGeom>
          <a:noFill/>
          <a:ln>
            <a:noFill/>
          </a:ln>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spTree>
    <p:extLst>
      <p:ext uri="{BB962C8B-B14F-4D97-AF65-F5344CB8AC3E}">
        <p14:creationId xmlns:p14="http://schemas.microsoft.com/office/powerpoint/2010/main" val="330694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Importance</a:t>
            </a:r>
          </a:p>
        </p:txBody>
      </p:sp>
      <p:sp>
        <p:nvSpPr>
          <p:cNvPr id="3" name="Content Placeholder 2"/>
          <p:cNvSpPr>
            <a:spLocks noGrp="1"/>
          </p:cNvSpPr>
          <p:nvPr>
            <p:ph idx="1"/>
          </p:nvPr>
        </p:nvSpPr>
        <p:spPr>
          <a:xfrm>
            <a:off x="230720" y="955040"/>
            <a:ext cx="7552314" cy="5029200"/>
          </a:xfrm>
        </p:spPr>
        <p:txBody>
          <a:bodyPr>
            <a:noAutofit/>
          </a:bodyPr>
          <a:lstStyle/>
          <a:p>
            <a:r>
              <a:rPr lang="en-US" dirty="0"/>
              <a:t>Allows employees to report S&amp;H concerns anonymously and in writing</a:t>
            </a:r>
          </a:p>
          <a:p>
            <a:r>
              <a:rPr lang="en-US" dirty="0"/>
              <a:t>Holds management responsible for addressing S&amp;H concerns</a:t>
            </a:r>
          </a:p>
          <a:p>
            <a:r>
              <a:rPr lang="en-US" dirty="0"/>
              <a:t>Identifies hazards before they result in illness or injury</a:t>
            </a:r>
          </a:p>
          <a:p>
            <a:r>
              <a:rPr lang="en-US" dirty="0"/>
              <a:t>Complies with employee rights to report</a:t>
            </a:r>
            <a:br>
              <a:rPr lang="en-US" dirty="0"/>
            </a:br>
            <a:r>
              <a:rPr lang="en-US" dirty="0"/>
              <a:t>hazards</a:t>
            </a:r>
          </a:p>
          <a:p>
            <a:r>
              <a:rPr lang="en-US" dirty="0"/>
              <a:t>Feeds hazard tracking and trend analysis processes</a:t>
            </a:r>
            <a:br>
              <a:rPr lang="en-US" dirty="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
        <p:nvSpPr>
          <p:cNvPr id="5" name="TextBox 4"/>
          <p:cNvSpPr txBox="1"/>
          <p:nvPr/>
        </p:nvSpPr>
        <p:spPr>
          <a:xfrm>
            <a:off x="8019588" y="1650394"/>
            <a:ext cx="3366354" cy="3466669"/>
          </a:xfrm>
          <a:prstGeom prst="rect">
            <a:avLst/>
          </a:prstGeom>
          <a:gradFill flip="none" rotWithShape="1">
            <a:gsLst>
              <a:gs pos="23000">
                <a:schemeClr val="accent1">
                  <a:lumMod val="20000"/>
                  <a:lumOff val="80000"/>
                </a:schemeClr>
              </a:gs>
              <a:gs pos="43000">
                <a:schemeClr val="accent1">
                  <a:lumMod val="0"/>
                  <a:lumOff val="100000"/>
                </a:schemeClr>
              </a:gs>
              <a:gs pos="100000">
                <a:schemeClr val="accent1">
                  <a:lumMod val="40000"/>
                  <a:lumOff val="60000"/>
                </a:schemeClr>
              </a:gs>
              <a:gs pos="63000">
                <a:schemeClr val="accent1">
                  <a:lumMod val="20000"/>
                  <a:lumOff val="80000"/>
                </a:schemeClr>
              </a:gs>
              <a:gs pos="0">
                <a:schemeClr val="accent1">
                  <a:lumMod val="60000"/>
                  <a:lumOff val="40000"/>
                </a:schemeClr>
              </a:gs>
            </a:gsLst>
            <a:lin ang="5400000" scaled="0"/>
            <a:tileRect/>
          </a:gradFill>
        </p:spPr>
        <p:style>
          <a:lnRef idx="1">
            <a:schemeClr val="dk1"/>
          </a:lnRef>
          <a:fillRef idx="2">
            <a:schemeClr val="dk1"/>
          </a:fillRef>
          <a:effectRef idx="1">
            <a:schemeClr val="dk1"/>
          </a:effectRef>
          <a:fontRef idx="minor">
            <a:schemeClr val="dk1"/>
          </a:fontRef>
        </p:style>
        <p:txBody>
          <a:bodyPr wrap="square" lIns="137160" tIns="91440" rIns="137160" bIns="91440" rtlCol="0" anchor="ctr" anchorCtr="0">
            <a:noAutofit/>
          </a:bodyPr>
          <a:lstStyle/>
          <a:p>
            <a:pPr algn="ctr"/>
            <a:r>
              <a:rPr lang="en-US" sz="3200" b="1" dirty="0"/>
              <a:t>It’s best to have a </a:t>
            </a:r>
            <a:r>
              <a:rPr lang="en-US" sz="3200" b="1" u="sng" dirty="0"/>
              <a:t>proactive</a:t>
            </a:r>
            <a:r>
              <a:rPr lang="en-US" sz="3200" b="1" dirty="0"/>
              <a:t> focus rather than a </a:t>
            </a:r>
            <a:r>
              <a:rPr lang="en-US" sz="3200" b="1" u="sng" dirty="0"/>
              <a:t>reactive</a:t>
            </a:r>
            <a:r>
              <a:rPr lang="en-US" sz="3200" b="1" dirty="0"/>
              <a:t> response</a:t>
            </a:r>
          </a:p>
        </p:txBody>
      </p:sp>
    </p:spTree>
    <p:extLst>
      <p:ext uri="{BB962C8B-B14F-4D97-AF65-F5344CB8AC3E}">
        <p14:creationId xmlns:p14="http://schemas.microsoft.com/office/powerpoint/2010/main" val="373507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Documentation</a:t>
            </a:r>
          </a:p>
        </p:txBody>
      </p:sp>
      <p:sp>
        <p:nvSpPr>
          <p:cNvPr id="3" name="Content Placeholder 2"/>
          <p:cNvSpPr>
            <a:spLocks noGrp="1"/>
          </p:cNvSpPr>
          <p:nvPr>
            <p:ph idx="1"/>
          </p:nvPr>
        </p:nvSpPr>
        <p:spPr>
          <a:xfrm>
            <a:off x="230719" y="955040"/>
            <a:ext cx="7325781" cy="5029200"/>
          </a:xfrm>
        </p:spPr>
        <p:txBody>
          <a:bodyPr>
            <a:normAutofit/>
          </a:bodyPr>
          <a:lstStyle/>
          <a:p>
            <a:r>
              <a:rPr lang="en-US" dirty="0"/>
              <a:t>S&amp;H rights and responsibilities posters</a:t>
            </a:r>
          </a:p>
          <a:p>
            <a:r>
              <a:rPr lang="en-US" dirty="0"/>
              <a:t>New employee and refresher training records</a:t>
            </a:r>
          </a:p>
          <a:p>
            <a:r>
              <a:rPr lang="en-US" dirty="0"/>
              <a:t>Hazard reporting procedures</a:t>
            </a:r>
          </a:p>
          <a:p>
            <a:r>
              <a:rPr lang="en-US" dirty="0"/>
              <a:t>Hazard reporting forms</a:t>
            </a:r>
          </a:p>
          <a:p>
            <a:r>
              <a:rPr lang="en-US" dirty="0"/>
              <a:t>Hazard tracking/abatement log</a:t>
            </a:r>
          </a:p>
          <a:p>
            <a:r>
              <a:rPr lang="en-US" dirty="0"/>
              <a:t>Trending data and results related to submitted hazard reports</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5</a:t>
            </a:fld>
            <a:endParaRPr lang="en-US" dirty="0"/>
          </a:p>
        </p:txBody>
      </p:sp>
      <p:pic>
        <p:nvPicPr>
          <p:cNvPr id="1026" name="Picture 2" descr="http://upload.wikimedia.org/wikipedia/commons/e/ef/Legal_clinic_-_case_fil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54652" y="955040"/>
            <a:ext cx="3338353" cy="50075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spTree>
    <p:extLst>
      <p:ext uri="{BB962C8B-B14F-4D97-AF65-F5344CB8AC3E}">
        <p14:creationId xmlns:p14="http://schemas.microsoft.com/office/powerpoint/2010/main" val="3362209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areers.stateuniversity.com/article_images/Office_manag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01466" y="1728592"/>
            <a:ext cx="5526393" cy="3666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2813" y="130049"/>
            <a:ext cx="11822736" cy="570726"/>
          </a:xfrm>
        </p:spPr>
        <p:txBody>
          <a:bodyPr>
            <a:noAutofit/>
          </a:bodyPr>
          <a:lstStyle/>
          <a:p>
            <a:r>
              <a:rPr lang="en-US" dirty="0"/>
              <a:t>Leadership/Management Knowledge</a:t>
            </a:r>
          </a:p>
        </p:txBody>
      </p:sp>
      <p:sp>
        <p:nvSpPr>
          <p:cNvPr id="3" name="Content Placeholder 2"/>
          <p:cNvSpPr>
            <a:spLocks noGrp="1"/>
          </p:cNvSpPr>
          <p:nvPr>
            <p:ph idx="1"/>
          </p:nvPr>
        </p:nvSpPr>
        <p:spPr>
          <a:xfrm>
            <a:off x="230719" y="955040"/>
            <a:ext cx="11731752" cy="5029200"/>
          </a:xfrm>
        </p:spPr>
        <p:txBody>
          <a:bodyPr>
            <a:normAutofit lnSpcReduction="10000"/>
          </a:bodyPr>
          <a:lstStyle/>
          <a:p>
            <a:r>
              <a:rPr lang="en-US" dirty="0"/>
              <a:t>Leaders and managers should be knowledgeable of:</a:t>
            </a:r>
          </a:p>
          <a:p>
            <a:pPr lvl="1"/>
            <a:r>
              <a:rPr lang="en-US" dirty="0"/>
              <a:t>The hazards in their organization and</a:t>
            </a:r>
            <a:br>
              <a:rPr lang="en-US" dirty="0"/>
            </a:br>
            <a:r>
              <a:rPr lang="en-US" dirty="0"/>
              <a:t>within their purview</a:t>
            </a:r>
          </a:p>
          <a:p>
            <a:pPr lvl="1"/>
            <a:r>
              <a:rPr lang="en-US" dirty="0"/>
              <a:t>Their responsibilities in the hazard </a:t>
            </a:r>
            <a:br>
              <a:rPr lang="en-US" dirty="0"/>
            </a:br>
            <a:r>
              <a:rPr lang="en-US" dirty="0"/>
              <a:t>reporting system </a:t>
            </a:r>
          </a:p>
          <a:p>
            <a:pPr lvl="1"/>
            <a:r>
              <a:rPr lang="en-US" dirty="0"/>
              <a:t>Hazard reporting forms and procedures</a:t>
            </a:r>
          </a:p>
          <a:p>
            <a:pPr lvl="1"/>
            <a:r>
              <a:rPr lang="en-US" dirty="0"/>
              <a:t>Anonymous components to reporting</a:t>
            </a:r>
            <a:br>
              <a:rPr lang="en-US" dirty="0"/>
            </a:br>
            <a:r>
              <a:rPr lang="en-US" dirty="0"/>
              <a:t>hazards</a:t>
            </a:r>
          </a:p>
          <a:p>
            <a:pPr lvl="1"/>
            <a:r>
              <a:rPr lang="en-US" dirty="0"/>
              <a:t>The process for submitting and </a:t>
            </a:r>
            <a:br>
              <a:rPr lang="en-US" dirty="0"/>
            </a:br>
            <a:r>
              <a:rPr lang="en-US" dirty="0"/>
              <a:t>handling hazard reports</a:t>
            </a:r>
          </a:p>
          <a:p>
            <a:pPr lvl="1"/>
            <a:r>
              <a:rPr lang="en-US" dirty="0"/>
              <a:t>The procedures for addressing </a:t>
            </a:r>
            <a:br>
              <a:rPr lang="en-US" dirty="0"/>
            </a:br>
            <a:r>
              <a:rPr lang="en-US" dirty="0"/>
              <a:t>formal appeals from employees</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6</a:t>
            </a:fld>
            <a:endParaRPr lang="en-US" dirty="0"/>
          </a:p>
        </p:txBody>
      </p:sp>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spTree>
    <p:extLst>
      <p:ext uri="{BB962C8B-B14F-4D97-AF65-F5344CB8AC3E}">
        <p14:creationId xmlns:p14="http://schemas.microsoft.com/office/powerpoint/2010/main" val="1652668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Key Personnel Knowledge</a:t>
            </a:r>
          </a:p>
        </p:txBody>
      </p:sp>
      <p:sp>
        <p:nvSpPr>
          <p:cNvPr id="3" name="Content Placeholder 2"/>
          <p:cNvSpPr>
            <a:spLocks noGrp="1"/>
          </p:cNvSpPr>
          <p:nvPr>
            <p:ph idx="1"/>
          </p:nvPr>
        </p:nvSpPr>
        <p:spPr>
          <a:xfrm>
            <a:off x="230718" y="955040"/>
            <a:ext cx="11961281" cy="5201920"/>
          </a:xfrm>
        </p:spPr>
        <p:txBody>
          <a:bodyPr>
            <a:normAutofit/>
          </a:bodyPr>
          <a:lstStyle/>
          <a:p>
            <a:r>
              <a:rPr lang="en-US" dirty="0"/>
              <a:t>S&amp;H professionals should know:</a:t>
            </a:r>
          </a:p>
          <a:p>
            <a:pPr lvl="1"/>
            <a:r>
              <a:rPr lang="en-US" dirty="0"/>
              <a:t>Their hazard reporting program </a:t>
            </a:r>
            <a:br>
              <a:rPr lang="en-US" dirty="0"/>
            </a:br>
            <a:r>
              <a:rPr lang="en-US" dirty="0"/>
              <a:t>responsibilities</a:t>
            </a:r>
          </a:p>
          <a:p>
            <a:pPr lvl="1"/>
            <a:r>
              <a:rPr lang="en-US" dirty="0"/>
              <a:t>The last few hazard reports submitted</a:t>
            </a:r>
          </a:p>
          <a:p>
            <a:pPr lvl="1"/>
            <a:r>
              <a:rPr lang="en-US" dirty="0"/>
              <a:t>Whether the hazard reporting </a:t>
            </a:r>
            <a:br>
              <a:rPr lang="en-US" dirty="0"/>
            </a:br>
            <a:r>
              <a:rPr lang="en-US" dirty="0"/>
              <a:t>system is operating properly</a:t>
            </a:r>
          </a:p>
          <a:p>
            <a:pPr lvl="1"/>
            <a:r>
              <a:rPr lang="en-US" dirty="0"/>
              <a:t>The process for responding to </a:t>
            </a:r>
            <a:br>
              <a:rPr lang="en-US" dirty="0"/>
            </a:br>
            <a:r>
              <a:rPr lang="en-US" dirty="0"/>
              <a:t>employee reports and providing </a:t>
            </a:r>
            <a:br>
              <a:rPr lang="en-US" dirty="0"/>
            </a:br>
            <a:r>
              <a:rPr lang="en-US" dirty="0"/>
              <a:t>feedback</a:t>
            </a:r>
          </a:p>
          <a:p>
            <a:pPr lvl="1"/>
            <a:r>
              <a:rPr lang="en-US" dirty="0"/>
              <a:t>The process for tracking and trending hazard reports</a:t>
            </a:r>
          </a:p>
          <a:p>
            <a:pPr lvl="1"/>
            <a:r>
              <a:rPr lang="en-US" dirty="0"/>
              <a:t>The procedures for addressing formal appeals from employees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pic>
        <p:nvPicPr>
          <p:cNvPr id="3074" name="Picture 2" descr="C:\Users\schrothl\AppData\Local\Microsoft\Windows\Temporary Internet Files\Content.IE5\J2MFEI5Q\17313706585_ffe797ffa1_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1336" y="1376114"/>
            <a:ext cx="5681135" cy="34086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spTree>
    <p:extLst>
      <p:ext uri="{BB962C8B-B14F-4D97-AF65-F5344CB8AC3E}">
        <p14:creationId xmlns:p14="http://schemas.microsoft.com/office/powerpoint/2010/main" val="46266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Workforce Knowledge</a:t>
            </a:r>
          </a:p>
        </p:txBody>
      </p:sp>
      <p:sp>
        <p:nvSpPr>
          <p:cNvPr id="3" name="Content Placeholder 2"/>
          <p:cNvSpPr>
            <a:spLocks noGrp="1"/>
          </p:cNvSpPr>
          <p:nvPr>
            <p:ph idx="1"/>
          </p:nvPr>
        </p:nvSpPr>
        <p:spPr>
          <a:xfrm>
            <a:off x="230719" y="955040"/>
            <a:ext cx="6398681" cy="5029200"/>
          </a:xfrm>
        </p:spPr>
        <p:txBody>
          <a:bodyPr>
            <a:normAutofit/>
          </a:bodyPr>
          <a:lstStyle/>
          <a:p>
            <a:r>
              <a:rPr lang="en-US" dirty="0"/>
              <a:t>Employees should know:</a:t>
            </a:r>
          </a:p>
          <a:p>
            <a:pPr lvl="1"/>
            <a:r>
              <a:rPr lang="en-US" dirty="0"/>
              <a:t>Locations of S&amp;H rights and responsibilities posters</a:t>
            </a:r>
          </a:p>
          <a:p>
            <a:pPr lvl="1"/>
            <a:r>
              <a:rPr lang="en-US" dirty="0"/>
              <a:t>Methods of reporting S&amp;H concerns or hazards, including anonymously</a:t>
            </a:r>
          </a:p>
          <a:p>
            <a:pPr lvl="1"/>
            <a:r>
              <a:rPr lang="en-US" dirty="0"/>
              <a:t>Common hazards of their work areas</a:t>
            </a:r>
          </a:p>
          <a:p>
            <a:pPr lvl="1"/>
            <a:r>
              <a:rPr lang="en-US" dirty="0"/>
              <a:t>Results of the last hazard they reported, if applicable</a:t>
            </a:r>
          </a:p>
          <a:p>
            <a:pPr lvl="1"/>
            <a:r>
              <a:rPr lang="en-US" dirty="0"/>
              <a:t>How to appeal the results of a hazard report</a:t>
            </a:r>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
        <p:nvSpPr>
          <p:cNvPr id="5" name="AutoShape 2"/>
          <p:cNvSpPr>
            <a:spLocks noChangeAspect="1" noChangeArrowheads="1"/>
          </p:cNvSpPr>
          <p:nvPr/>
        </p:nvSpPr>
        <p:spPr bwMode="auto">
          <a:xfrm>
            <a:off x="1587500" y="-136525"/>
            <a:ext cx="7048500" cy="5286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9400" y="1584370"/>
            <a:ext cx="5322059" cy="371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Action Checklist</a:t>
            </a:r>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sp>
        <p:nvSpPr>
          <p:cNvPr id="7" name="Rounded Rectangle 6"/>
          <p:cNvSpPr/>
          <p:nvPr/>
        </p:nvSpPr>
        <p:spPr>
          <a:xfrm>
            <a:off x="240160" y="938151"/>
            <a:ext cx="11825389" cy="5037389"/>
          </a:xfrm>
          <a:prstGeom prst="roundRect">
            <a:avLst>
              <a:gd name="adj" fmla="val 10805"/>
            </a:avLst>
          </a:prstGeom>
        </p:spPr>
        <p:style>
          <a:lnRef idx="1">
            <a:schemeClr val="dk1"/>
          </a:lnRef>
          <a:fillRef idx="2">
            <a:schemeClr val="dk1"/>
          </a:fillRef>
          <a:effectRef idx="1">
            <a:schemeClr val="dk1"/>
          </a:effectRef>
          <a:fontRef idx="minor">
            <a:schemeClr val="dk1"/>
          </a:fontRef>
        </p:style>
        <p:txBody>
          <a:bodyPr rtlCol="0" anchor="ctr"/>
          <a:lstStyle/>
          <a:p>
            <a:pPr marL="685800" indent="-579438">
              <a:spcBef>
                <a:spcPts val="300"/>
              </a:spcBef>
              <a:spcAft>
                <a:spcPts val="300"/>
              </a:spcAft>
              <a:buFont typeface="Wingdings" panose="05000000000000000000" pitchFamily="2" charset="2"/>
              <a:buChar char="q"/>
            </a:pPr>
            <a:r>
              <a:rPr lang="en-US" sz="2800" dirty="0"/>
              <a:t>Develop written hazard reporting procedures</a:t>
            </a:r>
          </a:p>
          <a:p>
            <a:pPr marL="685800" indent="-579438">
              <a:spcBef>
                <a:spcPts val="300"/>
              </a:spcBef>
              <a:spcAft>
                <a:spcPts val="300"/>
              </a:spcAft>
              <a:buFont typeface="Wingdings" panose="05000000000000000000" pitchFamily="2" charset="2"/>
              <a:buChar char="q"/>
            </a:pPr>
            <a:r>
              <a:rPr lang="en-US" sz="2800" dirty="0"/>
              <a:t>Post S&amp;H rights and responsibilities posters</a:t>
            </a:r>
          </a:p>
          <a:p>
            <a:pPr marL="685800" indent="-579438">
              <a:spcBef>
                <a:spcPts val="300"/>
              </a:spcBef>
              <a:spcAft>
                <a:spcPts val="300"/>
              </a:spcAft>
              <a:buFont typeface="Wingdings" panose="05000000000000000000" pitchFamily="2" charset="2"/>
              <a:buChar char="q"/>
            </a:pPr>
            <a:r>
              <a:rPr lang="en-US" sz="2800" dirty="0"/>
              <a:t>Make hazard reporting forms available</a:t>
            </a:r>
          </a:p>
          <a:p>
            <a:pPr marL="685800" indent="-579438">
              <a:spcBef>
                <a:spcPts val="300"/>
              </a:spcBef>
              <a:spcAft>
                <a:spcPts val="300"/>
              </a:spcAft>
              <a:buFont typeface="Wingdings" panose="05000000000000000000" pitchFamily="2" charset="2"/>
              <a:buChar char="q"/>
            </a:pPr>
            <a:r>
              <a:rPr lang="en-US" sz="2800" dirty="0"/>
              <a:t>Train employees</a:t>
            </a:r>
          </a:p>
          <a:p>
            <a:pPr marL="685800" indent="-579438">
              <a:spcBef>
                <a:spcPts val="300"/>
              </a:spcBef>
              <a:spcAft>
                <a:spcPts val="300"/>
              </a:spcAft>
              <a:buFont typeface="Wingdings" panose="05000000000000000000" pitchFamily="2" charset="2"/>
              <a:buChar char="q"/>
            </a:pPr>
            <a:r>
              <a:rPr lang="en-US" sz="2800" dirty="0"/>
              <a:t>Encourage reporting</a:t>
            </a:r>
          </a:p>
          <a:p>
            <a:pPr marL="685800" indent="-579438">
              <a:spcBef>
                <a:spcPts val="300"/>
              </a:spcBef>
              <a:spcAft>
                <a:spcPts val="300"/>
              </a:spcAft>
              <a:buFont typeface="Wingdings" panose="05000000000000000000" pitchFamily="2" charset="2"/>
              <a:buChar char="q"/>
            </a:pPr>
            <a:r>
              <a:rPr lang="en-US" sz="2800" dirty="0"/>
              <a:t>Conduct report-related investigations</a:t>
            </a:r>
          </a:p>
          <a:p>
            <a:pPr marL="685800" indent="-579438">
              <a:spcBef>
                <a:spcPts val="300"/>
              </a:spcBef>
              <a:spcAft>
                <a:spcPts val="300"/>
              </a:spcAft>
              <a:buFont typeface="Wingdings" panose="05000000000000000000" pitchFamily="2" charset="2"/>
              <a:buChar char="q"/>
            </a:pPr>
            <a:r>
              <a:rPr lang="en-US" sz="2800" dirty="0"/>
              <a:t>Review deficiency notices</a:t>
            </a:r>
          </a:p>
          <a:p>
            <a:pPr marL="685800" indent="-579438">
              <a:spcBef>
                <a:spcPts val="300"/>
              </a:spcBef>
              <a:spcAft>
                <a:spcPts val="300"/>
              </a:spcAft>
              <a:buFont typeface="Wingdings" panose="05000000000000000000" pitchFamily="2" charset="2"/>
              <a:buChar char="q"/>
            </a:pPr>
            <a:r>
              <a:rPr lang="en-US" sz="2800" dirty="0"/>
              <a:t>Track and trend hazard reports</a:t>
            </a:r>
          </a:p>
          <a:p>
            <a:pPr marL="685800" indent="-579438">
              <a:spcBef>
                <a:spcPts val="300"/>
              </a:spcBef>
              <a:spcAft>
                <a:spcPts val="300"/>
              </a:spcAft>
              <a:buFont typeface="Wingdings" panose="05000000000000000000" pitchFamily="2" charset="2"/>
              <a:buChar char="q"/>
            </a:pPr>
            <a:r>
              <a:rPr lang="en-US" sz="2800" dirty="0"/>
              <a:t>Evaluate the effectiveness of the process</a:t>
            </a:r>
          </a:p>
        </p:txBody>
      </p:sp>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tx1">
                    <a:lumMod val="50000"/>
                    <a:lumOff val="50000"/>
                  </a:schemeClr>
                </a:solidFill>
              </a:rPr>
              <a:t>Image retrieved from Bing Images</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7848" y1="50505" x2="7848" y2="50505"/>
                        <a14:foregroundMark x1="70633" y1="35859" x2="70633" y2="35859"/>
                        <a14:foregroundMark x1="94937" y1="32576" x2="95949" y2="41162"/>
                        <a14:foregroundMark x1="95696" y1="35354" x2="95696" y2="35354"/>
                        <a14:foregroundMark x1="95949" y1="38131" x2="95949" y2="38131"/>
                        <a14:foregroundMark x1="95949" y1="38384" x2="95949" y2="38384"/>
                        <a14:backgroundMark x1="42532" y1="83081" x2="42532" y2="83081"/>
                        <a14:backgroundMark x1="42025" y1="92929" x2="42025" y2="92929"/>
                        <a14:backgroundMark x1="58228" y1="17424" x2="58228" y2="17424"/>
                        <a14:backgroundMark x1="62785" y1="50505" x2="62785" y2="50505"/>
                        <a14:backgroundMark x1="60253" y1="45707" x2="60253" y2="45707"/>
                        <a14:backgroundMark x1="25316" y1="61364" x2="25316" y2="61364"/>
                        <a14:backgroundMark x1="27848" y1="61111" x2="21519" y2="62374"/>
                        <a14:backgroundMark x1="30380" y1="60606" x2="20253" y2="62374"/>
                        <a14:backgroundMark x1="56962" y1="32323" x2="58987" y2="42424"/>
                        <a14:backgroundMark x1="59494" y1="43434" x2="62025" y2="49747"/>
                        <a14:backgroundMark x1="62025" y1="49747" x2="62025" y2="49747"/>
                        <a14:backgroundMark x1="96709" y1="46717" x2="93924" y2="56061"/>
                        <a14:backgroundMark x1="95443" y1="30303" x2="96709" y2="43687"/>
                        <a14:backgroundMark x1="87089" y1="13636" x2="91646" y2="20202"/>
                        <a14:backgroundMark x1="92152" y1="21212" x2="94937" y2="29040"/>
                      </a14:backgroundRemoval>
                    </a14:imgEffect>
                  </a14:imgLayer>
                </a14:imgProps>
              </a:ext>
            </a:extLst>
          </a:blip>
          <a:stretch>
            <a:fillRect/>
          </a:stretch>
        </p:blipFill>
        <p:spPr>
          <a:xfrm rot="20886737">
            <a:off x="8063736" y="1834991"/>
            <a:ext cx="3500131" cy="3508993"/>
          </a:xfrm>
          <a:prstGeom prst="rect">
            <a:avLst/>
          </a:prstGeom>
        </p:spPr>
      </p:pic>
    </p:spTree>
    <p:extLst>
      <p:ext uri="{BB962C8B-B14F-4D97-AF65-F5344CB8AC3E}">
        <p14:creationId xmlns:p14="http://schemas.microsoft.com/office/powerpoint/2010/main" val="4101974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5CDCED-95E4-482B-B4DD-6679AB938AA4}">
  <ds:schemaRefs>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3.xml><?xml version="1.0" encoding="utf-8"?>
<ds:datastoreItem xmlns:ds="http://schemas.openxmlformats.org/officeDocument/2006/customXml" ds:itemID="{CB1A0D09-D1B6-4B76-8428-9426E3392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30286</TotalTime>
  <Words>4063</Words>
  <Application>Microsoft Office PowerPoint</Application>
  <PresentationFormat>Widescreen</PresentationFormat>
  <Paragraphs>354</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Hazard Reporting</vt:lpstr>
      <vt:lpstr>Objectives</vt:lpstr>
      <vt:lpstr>Background</vt:lpstr>
      <vt:lpstr>Importance</vt:lpstr>
      <vt:lpstr>Documentation</vt:lpstr>
      <vt:lpstr>Leadership/Management Knowledge</vt:lpstr>
      <vt:lpstr>Key Personnel Knowledge</vt:lpstr>
      <vt:lpstr>Workforce Knowledge</vt:lpstr>
      <vt:lpstr>Action Checklist</vt:lpstr>
      <vt:lpstr>Hazard Reporting Procedures</vt:lpstr>
      <vt:lpstr>S&amp;H Rights and Responsibilities Posters</vt:lpstr>
      <vt:lpstr>S&amp;H Rights and Responsibilities Posters</vt:lpstr>
      <vt:lpstr>Hazard Report Forms &amp; Systems</vt:lpstr>
      <vt:lpstr>Employee Training</vt:lpstr>
      <vt:lpstr>Hazard Reporting Encouragement</vt:lpstr>
      <vt:lpstr>Investigation Reports</vt:lpstr>
      <vt:lpstr>Deficiency Notice Reviews</vt:lpstr>
      <vt:lpstr>Tracking &amp; Trending</vt:lpstr>
      <vt:lpstr>Process Evaluation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154</cp:revision>
  <cp:lastPrinted>2015-05-08T19:29:59Z</cp:lastPrinted>
  <dcterms:created xsi:type="dcterms:W3CDTF">2013-07-03T14:40:41Z</dcterms:created>
  <dcterms:modified xsi:type="dcterms:W3CDTF">2022-09-23T13:40:55Z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