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handoutMasterIdLst>
    <p:handoutMasterId r:id="rId27"/>
  </p:handout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7" r:id="rId24"/>
    <p:sldId id="278" r:id="rId2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8" userDrawn="1">
          <p15:clr>
            <a:srgbClr val="A4A3A4"/>
          </p15:clr>
        </p15:guide>
        <p15:guide id="2" pos="139"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66"/>
    <a:srgbClr val="000000"/>
    <a:srgbClr val="E1FFFF"/>
    <a:srgbClr val="162146"/>
    <a:srgbClr val="5F656B"/>
    <a:srgbClr val="596165"/>
    <a:srgbClr val="DDDAD7"/>
    <a:srgbClr val="3D3D3D"/>
    <a:srgbClr val="304A7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80" autoAdjust="0"/>
    <p:restoredTop sz="93229" autoAdjust="0"/>
  </p:normalViewPr>
  <p:slideViewPr>
    <p:cSldViewPr snapToGrid="0" snapToObjects="1" showGuides="1">
      <p:cViewPr>
        <p:scale>
          <a:sx n="100" d="100"/>
          <a:sy n="100" d="100"/>
        </p:scale>
        <p:origin x="636" y="84"/>
      </p:cViewPr>
      <p:guideLst>
        <p:guide orient="horz" pos="268"/>
        <p:guide pos="13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200" d="100"/>
          <a:sy n="200" d="100"/>
        </p:scale>
        <p:origin x="1212" y="-343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7" tIns="46584" rIns="93167" bIns="46584" rtlCol="0"/>
          <a:lstStyle>
            <a:lvl1pPr algn="r">
              <a:defRPr sz="1200"/>
            </a:lvl1pPr>
          </a:lstStyle>
          <a:p>
            <a:fld id="{B7105C74-5D5E-FE4F-B601-0624828AC97F}" type="datetimeFigureOut">
              <a:rPr lang="en-US" smtClean="0"/>
              <a:t>12/23/2020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7" tIns="46584" rIns="93167" bIns="46584" rtlCol="0" anchor="b"/>
          <a:lstStyle>
            <a:lvl1pPr algn="r">
              <a:defRPr sz="1200"/>
            </a:lvl1pPr>
          </a:lstStyle>
          <a:p>
            <a:fld id="{E81FDD20-2A9D-6C4F-8EBD-97713CB0B423}" type="slidenum">
              <a:rPr lang="en-US" smtClean="0"/>
              <a:t>‹#›</a:t>
            </a:fld>
            <a:endParaRPr lang="en-US" dirty="0"/>
          </a:p>
        </p:txBody>
      </p:sp>
    </p:spTree>
    <p:extLst>
      <p:ext uri="{BB962C8B-B14F-4D97-AF65-F5344CB8AC3E}">
        <p14:creationId xmlns:p14="http://schemas.microsoft.com/office/powerpoint/2010/main" val="1863701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7" tIns="46584" rIns="93167" bIns="46584" rtlCol="0"/>
          <a:lstStyle>
            <a:lvl1pPr algn="r">
              <a:defRPr sz="1200"/>
            </a:lvl1pPr>
          </a:lstStyle>
          <a:p>
            <a:fld id="{36A4FC1A-7BFF-4F43-9454-31A6101EC2AB}" type="datetimeFigureOut">
              <a:rPr lang="en-US" smtClean="0"/>
              <a:t>12/23/2020</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7" tIns="46584" rIns="93167" bIns="46584"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4" rIns="93167" bIns="46584"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7" tIns="46584" rIns="93167" bIns="46584" rtlCol="0" anchor="b"/>
          <a:lstStyle>
            <a:lvl1pPr algn="r">
              <a:defRPr sz="1200"/>
            </a:lvl1pPr>
          </a:lstStyle>
          <a:p>
            <a:fld id="{EEDEC144-5708-524F-8182-C7FC24335BD2}" type="slidenum">
              <a:rPr lang="en-US" smtClean="0"/>
              <a:t>‹#›</a:t>
            </a:fld>
            <a:endParaRPr lang="en-US" dirty="0"/>
          </a:p>
        </p:txBody>
      </p:sp>
    </p:spTree>
    <p:extLst>
      <p:ext uri="{BB962C8B-B14F-4D97-AF65-F5344CB8AC3E}">
        <p14:creationId xmlns:p14="http://schemas.microsoft.com/office/powerpoint/2010/main" val="40064419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000" kern="1200">
        <a:solidFill>
          <a:schemeClr val="tx1"/>
        </a:solidFill>
        <a:latin typeface="+mn-lt"/>
        <a:ea typeface="+mn-ea"/>
        <a:cs typeface="+mn-cs"/>
      </a:defRPr>
    </a:lvl2pPr>
    <a:lvl3pPr marL="914400" algn="l" defTabSz="457200" rtl="0" eaLnBrk="1" latinLnBrk="0" hangingPunct="1">
      <a:defRPr sz="1000" kern="1200">
        <a:solidFill>
          <a:schemeClr val="tx1"/>
        </a:solidFill>
        <a:latin typeface="+mn-lt"/>
        <a:ea typeface="+mn-ea"/>
        <a:cs typeface="+mn-cs"/>
      </a:defRPr>
    </a:lvl3pPr>
    <a:lvl4pPr marL="1371600" algn="l" defTabSz="457200" rtl="0" eaLnBrk="1" latinLnBrk="0" hangingPunct="1">
      <a:defRPr sz="1000" kern="1200">
        <a:solidFill>
          <a:schemeClr val="tx1"/>
        </a:solidFill>
        <a:latin typeface="+mn-lt"/>
        <a:ea typeface="+mn-ea"/>
        <a:cs typeface="+mn-cs"/>
      </a:defRPr>
    </a:lvl4pPr>
    <a:lvl5pPr marL="1828800" algn="l" defTabSz="457200" rtl="0" eaLnBrk="1" latinLnBrk="0" hangingPunct="1">
      <a:defRPr sz="10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farm9.staticflickr.com/8251/8488533071_a29537d587_z.jp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esd.whs.mil/Portals/54/Documents/DD/issuances/dodi/605501p.pdf"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www.dtic.mil/whs/directives/corres/pdf/605501p.pdf"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i.cbc.ca/1.3230864.1442428427!/cpImage/httpImage/image.jpg_gen/derivatives/original_300/hungary-soldiers-put-up-warning-sign-against-migrants.jp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armypubs.army.mil/epubs/DR_pubs/DR_a/pdf/web/p385_10.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upload.wikimedia.org/wikipedia/commons/c/cf/Hierarchy_of_Controls.PN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2012books.lardbucket.org/books/a-primer-on-communication-studies/section_12/b5f880108104041455645090412fba37.jp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1.staticflickr.com/7/6097/6378251475_f9ab96a413_z.jp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www.safety.marines.mil/Portals/92/Docs/NAVMC%20DIR%205100.8.pdf" TargetMode="External"/><Relationship Id="rId3" Type="http://schemas.openxmlformats.org/officeDocument/2006/relationships/hyperlink" Target="http://www.gsa.gov/portal/content/103012" TargetMode="External"/><Relationship Id="rId7" Type="http://schemas.openxmlformats.org/officeDocument/2006/relationships/hyperlink" Target="https://armypubs.army.mil/epubs/DR_pubs/DR_a/pdf/web/ARN16777_ARN16343_AR385_10_FINAL.pdf"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static.e-publishing.af.mil/production/1/af_se/publication/afman91-203/afman91-203.pdf" TargetMode="External"/><Relationship Id="rId5" Type="http://schemas.openxmlformats.org/officeDocument/2006/relationships/hyperlink" Target="https://www.esd.whs.mil/Portals/54/Documents/DD/issuances/dodi/605501p.pdf" TargetMode="External"/><Relationship Id="rId4" Type="http://schemas.openxmlformats.org/officeDocument/2006/relationships/hyperlink" Target="https://www.osha.gov/laws-regs/regulations/standardnumber/1960/1960.28" TargetMode="External"/><Relationship Id="rId9" Type="http://schemas.openxmlformats.org/officeDocument/2006/relationships/hyperlink" Target="https://www.med.navy.mil/sites/nepmu2/Documents/industrial_health/5100.19E%20-%20Volume%20I%20Part%20I.pdf"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tuffaproducts.com.au/wp-content/uploads/2014/09/IMG_00000081.jp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This presentation outlines hazard tracking requirements for the purpose of Occupational Safety and Health Administration (OSHA) Voluntary Protection Programs (VPP) approval. </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The presentation provides information on the background and importance of hazard tracking, required documentation, and the various levels of employee knowledge. It concludes with an action checklist and supplemental details to help with OSHA VPP implementation and sustainment efforts. </a:t>
            </a:r>
            <a:endParaRPr lang="en-US" sz="9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a:t>
            </a:fld>
            <a:endParaRPr lang="en-US" dirty="0"/>
          </a:p>
        </p:txBody>
      </p:sp>
    </p:spTree>
    <p:extLst>
      <p:ext uri="{BB962C8B-B14F-4D97-AF65-F5344CB8AC3E}">
        <p14:creationId xmlns:p14="http://schemas.microsoft.com/office/powerpoint/2010/main" val="478437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Refer</a:t>
            </a:r>
            <a:r>
              <a:rPr lang="en-US" sz="1000" kern="1200" baseline="0" dirty="0" smtClean="0">
                <a:solidFill>
                  <a:schemeClr val="tx1"/>
                </a:solidFill>
                <a:effectLst/>
                <a:latin typeface="+mn-lt"/>
                <a:ea typeface="+mn-ea"/>
                <a:cs typeface="+mn-cs"/>
              </a:rPr>
              <a:t> to your Service or Agency guidance to find out more about applicable hazard tracking procedures and requirements. Regulations such as Executive Order 12196, 29 CFR 1960, and DoDI 6055.01 also have some generic requirements regarding the tracking of identified hazards.</a:t>
            </a:r>
          </a:p>
          <a:p>
            <a:endParaRPr lang="en-US" sz="1000" kern="1200" baseline="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Document all identified hazards and track them to closure. Collect specific types of data to effectively document identified hazards; you can see the data to collect listed in the table on the slide. Assign a tracking number to each hazard and provide detailed descriptions and locations of each hazard. You can use the corresponding tracking number for all investigations and follow-up actions to categorize reports.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Assign a responsible person to all reported hazards. Include a description of the corrective action and the actions performed to mitigate the hazard, including any interim actions taken until final abatement. Track the status of the corrective action until completion. Assign all identified corrective actions a due date to ensure timely mitigation of the reported hazard. Annotate the last follow-up date, the date of the last briefing to the Commanding Officer or Executive Leadership Team, the close date, and any other pertinent remarks.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Perform follow-up actions to evaluate the selected controls and mitigation measures for effectiveness and feasibility. Sometimes a control or mitigation measure may seem appropriate for the identified hazard; however, you may discover it is ineffective once implemented.</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10</a:t>
            </a:fld>
            <a:endParaRPr lang="en-US" dirty="0"/>
          </a:p>
        </p:txBody>
      </p:sp>
    </p:spTree>
    <p:extLst>
      <p:ext uri="{BB962C8B-B14F-4D97-AF65-F5344CB8AC3E}">
        <p14:creationId xmlns:p14="http://schemas.microsoft.com/office/powerpoint/2010/main" val="3735268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Services and Agencies utilize several different methods to track hazards, such as a Microsoft Excel spreadsheet or a commercial tracking system.</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Hazard reporting and near-miss or mishap forms generally describe the nature and location of the hazard, who reported it, an explanation of the perceived hazard or situation where a mishap almost occurred, what actions were taken (if any), and whether it has been fixed. Use the information from these forms to populate the hazard tracking log.</a:t>
            </a:r>
          </a:p>
          <a:p>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Image courtesy of Concurrent Technologies Corporation. The image shows an example of a hazard tracking log.</a:t>
            </a:r>
          </a:p>
          <a:p>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11</a:t>
            </a:fld>
            <a:endParaRPr lang="en-US" dirty="0"/>
          </a:p>
        </p:txBody>
      </p:sp>
    </p:spTree>
    <p:extLst>
      <p:ext uri="{BB962C8B-B14F-4D97-AF65-F5344CB8AC3E}">
        <p14:creationId xmlns:p14="http://schemas.microsoft.com/office/powerpoint/2010/main" val="4209338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Identify hazards at your workplace. The list on the slide is not all-inclusive, but lists potential sources to collect hazard information at your worksite.</a:t>
            </a:r>
          </a:p>
          <a:p>
            <a:endParaRPr lang="en-US" sz="1000" kern="1200" dirty="0" smtClean="0">
              <a:solidFill>
                <a:schemeClr val="tx1"/>
              </a:solidFill>
              <a:effectLst/>
              <a:latin typeface="+mn-lt"/>
              <a:ea typeface="+mn-ea"/>
              <a:cs typeface="+mn-cs"/>
            </a:endParaRPr>
          </a:p>
          <a:p>
            <a:r>
              <a:rPr lang="en-US" sz="1000" b="1" kern="1200" dirty="0" smtClean="0">
                <a:solidFill>
                  <a:schemeClr val="tx1"/>
                </a:solidFill>
                <a:effectLst/>
                <a:latin typeface="+mn-lt"/>
                <a:ea typeface="+mn-ea"/>
                <a:cs typeface="+mn-cs"/>
              </a:rPr>
              <a:t>Best Practice:</a:t>
            </a:r>
            <a:r>
              <a:rPr lang="en-US" sz="1000" kern="1200" dirty="0" smtClean="0">
                <a:solidFill>
                  <a:schemeClr val="tx1"/>
                </a:solidFill>
                <a:effectLst/>
                <a:latin typeface="+mn-lt"/>
                <a:ea typeface="+mn-ea"/>
                <a:cs typeface="+mn-cs"/>
              </a:rPr>
              <a:t> Though sometimes required, it’s a best practice to conduct safety culture or perception surveys when a new Commanding Officer arrives. Add any S&amp;H findings to your hazard tracking log.</a:t>
            </a:r>
          </a:p>
          <a:p>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Image retrieved from Bing Images (free to use and share license) at: </a:t>
            </a:r>
            <a:r>
              <a:rPr lang="en-US" sz="1000" u="sng" kern="1200" dirty="0" smtClean="0">
                <a:solidFill>
                  <a:schemeClr val="tx1"/>
                </a:solidFill>
                <a:effectLst/>
                <a:latin typeface="+mn-lt"/>
                <a:ea typeface="+mn-ea"/>
                <a:cs typeface="+mn-cs"/>
                <a:hlinkClick r:id="rId3"/>
              </a:rPr>
              <a:t>http://</a:t>
            </a:r>
            <a:r>
              <a:rPr lang="en-US" sz="1000" u="none" kern="1200" dirty="0" smtClean="0">
                <a:solidFill>
                  <a:schemeClr val="tx1"/>
                </a:solidFill>
                <a:effectLst/>
                <a:latin typeface="+mn-lt"/>
                <a:ea typeface="+mn-ea"/>
                <a:cs typeface="+mn-cs"/>
                <a:hlinkClick r:id="rId3"/>
              </a:rPr>
              <a:t>farm9.staticflickr.com/8251/8488533071_a29537d587_z.jpg</a:t>
            </a:r>
            <a:r>
              <a:rPr lang="en-US" sz="1000" u="none" kern="1200" dirty="0" smtClean="0">
                <a:solidFill>
                  <a:schemeClr val="tx1"/>
                </a:solidFill>
                <a:effectLst/>
                <a:latin typeface="+mn-lt"/>
                <a:ea typeface="+mn-ea"/>
                <a:cs typeface="+mn-cs"/>
              </a:rPr>
              <a:t>. The</a:t>
            </a:r>
            <a:r>
              <a:rPr lang="en-US" sz="1000" kern="1200" dirty="0" smtClean="0">
                <a:solidFill>
                  <a:schemeClr val="tx1"/>
                </a:solidFill>
                <a:effectLst/>
                <a:latin typeface="+mn-lt"/>
                <a:ea typeface="+mn-ea"/>
                <a:cs typeface="+mn-cs"/>
              </a:rPr>
              <a:t> image shows employees conducting hazard recognition training; they use this knowledge to identify hazards in their workplaces.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12</a:t>
            </a:fld>
            <a:endParaRPr lang="en-US" dirty="0"/>
          </a:p>
        </p:txBody>
      </p:sp>
    </p:spTree>
    <p:extLst>
      <p:ext uri="{BB962C8B-B14F-4D97-AF65-F5344CB8AC3E}">
        <p14:creationId xmlns:p14="http://schemas.microsoft.com/office/powerpoint/2010/main" val="409801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rPr>
              <a:t>RACs </a:t>
            </a:r>
            <a:r>
              <a:rPr lang="en-US" sz="1000" kern="1200" dirty="0">
                <a:solidFill>
                  <a:schemeClr val="tx1"/>
                </a:solidFill>
                <a:effectLst/>
              </a:rPr>
              <a:t>represent the degree of risk associated with the hazard and combines elements of hazard severity and mishap probability, taking into account potential S&amp;H effects. The purpose of assessing risks and establishing prioritization of hazards is to identify the significance of the hazard and to apply a process to focus attention to the most hazardous receiving attention first. This process ensures you abate high risks hazards immediately and exhaust available resources of those risks first.</a:t>
            </a:r>
          </a:p>
          <a:p>
            <a:endParaRPr lang="en-US" sz="1000" kern="1200" dirty="0">
              <a:solidFill>
                <a:schemeClr val="tx1"/>
              </a:solidFill>
              <a:effectLst/>
            </a:endParaRPr>
          </a:p>
          <a:p>
            <a:r>
              <a:rPr lang="en-US" sz="1000" kern="1200" dirty="0">
                <a:solidFill>
                  <a:schemeClr val="tx1"/>
                </a:solidFill>
                <a:effectLst/>
              </a:rPr>
              <a:t>According to DODI 6055.01, “making risk decisions is a Commander’s determination of which risks are acceptable and unacceptable from the standpoint of balancing the benefit against the potential for losses or harm (severity and likelihood of occurrence).” Commanding Officers generally delegate this responsibility to S&amp;H professionals. Refer to your Service or Agency guidance to help assign RACs.</a:t>
            </a:r>
          </a:p>
          <a:p>
            <a:endParaRPr lang="en-US" sz="1000" kern="1200" dirty="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dirty="0" smtClean="0"/>
              <a:t>Evaluate and assign RACs to prioritize hazards. For more information on assigning RACs, view: </a:t>
            </a:r>
            <a:r>
              <a:rPr lang="en-US" sz="1000" u="sng" kern="1200" dirty="0" smtClean="0">
                <a:solidFill>
                  <a:schemeClr val="tx1"/>
                </a:solidFill>
                <a:effectLst/>
                <a:latin typeface="+mn-lt"/>
                <a:ea typeface="+mn-ea"/>
                <a:cs typeface="+mn-cs"/>
                <a:hlinkClick r:id="rId3"/>
              </a:rPr>
              <a:t>https://www.esd.whs.mil/Portals/54/Documents/DD/issuances/dodi/605501p.pdf</a:t>
            </a:r>
            <a:endParaRPr lang="en-US" sz="1000" kern="1200" dirty="0" smtClean="0">
              <a:solidFill>
                <a:schemeClr val="tx1"/>
              </a:solidFill>
              <a:effectLst/>
              <a:latin typeface="+mn-lt"/>
              <a:ea typeface="+mn-ea"/>
              <a:cs typeface="+mn-cs"/>
            </a:endParaRPr>
          </a:p>
          <a:p>
            <a:endParaRPr lang="en-US" sz="1000" kern="1200" dirty="0">
              <a:solidFill>
                <a:schemeClr val="tx1"/>
              </a:solidFill>
              <a:effectLst/>
            </a:endParaRPr>
          </a:p>
          <a:p>
            <a:r>
              <a:rPr lang="en-US" sz="1000" b="0" kern="1200" dirty="0">
                <a:solidFill>
                  <a:schemeClr val="tx1"/>
                </a:solidFill>
                <a:effectLst/>
              </a:rPr>
              <a:t>Add ALL hazards to your hazard tracking log, even those you correct on-the-spot or fix immediately after reporting it.</a:t>
            </a:r>
          </a:p>
          <a:p>
            <a:endParaRPr lang="en-US" sz="1000" b="1" kern="1200" dirty="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rPr>
              <a:t>Image retrieved from DODI 6055.01 at: </a:t>
            </a:r>
            <a:r>
              <a:rPr lang="en-US" sz="1000" u="sng" kern="1200" dirty="0">
                <a:solidFill>
                  <a:schemeClr val="tx1"/>
                </a:solidFill>
                <a:effectLst/>
                <a:hlinkClick r:id="rId4"/>
              </a:rPr>
              <a:t>http://www.dtic.mil/whs/directives/corres/pdf/605501p.pdf</a:t>
            </a:r>
            <a:endParaRPr lang="en-US" sz="1000" kern="1200" dirty="0">
              <a:solidFill>
                <a:schemeClr val="tx1"/>
              </a:solidFill>
              <a:effectLst/>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13</a:t>
            </a:fld>
            <a:endParaRPr lang="en-US" dirty="0"/>
          </a:p>
        </p:txBody>
      </p:sp>
    </p:spTree>
    <p:extLst>
      <p:ext uri="{BB962C8B-B14F-4D97-AF65-F5344CB8AC3E}">
        <p14:creationId xmlns:p14="http://schemas.microsoft.com/office/powerpoint/2010/main" val="2108983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Create a formal abatement plan for hazards you cannot resolve immediately.  A hazard abatement plan ties a corrective action(s) to an identified hazard. Each Service and Agency has specific requirements identified for tracking hazards included in hazard abatement plans. The plan includes date of hazard identification, location of the hazard, description of the hazard, references to applicable standards, interim control measures, description of the abatement action, estimated cost, anticipated completion date, abatement priority, and a closeout statement.</a:t>
            </a:r>
          </a:p>
          <a:p>
            <a:r>
              <a:rPr lang="en-US" sz="1000" kern="1200" dirty="0" smtClean="0">
                <a:solidFill>
                  <a:schemeClr val="tx1"/>
                </a:solidFill>
                <a:effectLst/>
                <a:latin typeface="+mn-lt"/>
                <a:ea typeface="+mn-ea"/>
                <a:cs typeface="+mn-cs"/>
              </a:rPr>
              <a:t> </a:t>
            </a:r>
          </a:p>
          <a:p>
            <a:r>
              <a:rPr lang="en-US" sz="1000" kern="1200" dirty="0" smtClean="0">
                <a:solidFill>
                  <a:schemeClr val="tx1"/>
                </a:solidFill>
                <a:effectLst/>
                <a:latin typeface="+mn-lt"/>
                <a:ea typeface="+mn-ea"/>
                <a:cs typeface="+mn-cs"/>
              </a:rPr>
              <a:t>DoDI 6055.01 requires the correction of hazards assigned a 1, 2, and 3 RAC within 60 days; if not, you must develop a hazard abatement plan and notify all affected personnel. Some Services or Agencies may prescribe shorter timeframes, such as 30 days. Many</a:t>
            </a:r>
            <a:r>
              <a:rPr lang="en-US" sz="1000" kern="1200" baseline="0" dirty="0" smtClean="0">
                <a:solidFill>
                  <a:schemeClr val="tx1"/>
                </a:solidFill>
                <a:effectLst/>
                <a:latin typeface="+mn-lt"/>
                <a:ea typeface="+mn-ea"/>
                <a:cs typeface="+mn-cs"/>
              </a:rPr>
              <a:t> times, Service or Agency regulations may require you post a notice communicating the unsafe or unhealthful conditions in the workplace (especially for RACs 1 and 2). You must post this at the hazard itself and train employees on the uncontrolled hazard (while awaiting abatement) and any interim control measures.</a:t>
            </a:r>
            <a:endParaRPr lang="en-US" sz="1000" kern="1200" dirty="0" smtClean="0">
              <a:solidFill>
                <a:schemeClr val="tx1"/>
              </a:solidFill>
              <a:effectLst/>
              <a:latin typeface="+mn-lt"/>
              <a:ea typeface="+mn-ea"/>
              <a:cs typeface="+mn-cs"/>
            </a:endParaRPr>
          </a:p>
          <a:p>
            <a:endParaRPr lang="en-US" sz="1000" b="0" kern="1200" baseline="0" dirty="0" smtClean="0">
              <a:solidFill>
                <a:schemeClr val="tx1"/>
              </a:solidFill>
              <a:effectLst/>
              <a:latin typeface="+mn-lt"/>
              <a:ea typeface="+mn-ea"/>
              <a:cs typeface="+mn-cs"/>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sz="1000" b="0" kern="1200" baseline="0" dirty="0" smtClean="0">
                <a:solidFill>
                  <a:schemeClr val="tx1"/>
                </a:solidFill>
                <a:effectLst/>
                <a:latin typeface="+mn-lt"/>
                <a:ea typeface="+mn-ea"/>
                <a:cs typeface="+mn-cs"/>
              </a:rPr>
              <a:t>Image retrieved from Bing Images (free to share and use license) at: </a:t>
            </a:r>
            <a:r>
              <a:rPr lang="en-US" sz="1000" u="sng" kern="1200" dirty="0" smtClean="0">
                <a:solidFill>
                  <a:schemeClr val="tx1"/>
                </a:solidFill>
                <a:effectLst/>
                <a:latin typeface="+mn-lt"/>
                <a:ea typeface="+mn-ea"/>
                <a:cs typeface="+mn-cs"/>
                <a:hlinkClick r:id="rId3"/>
              </a:rPr>
              <a:t>http://i.cbc.ca/1.3230864.1442428427!/</a:t>
            </a:r>
            <a:r>
              <a:rPr lang="en-US" sz="1000" u="none" kern="1200" dirty="0" smtClean="0">
                <a:solidFill>
                  <a:schemeClr val="tx1"/>
                </a:solidFill>
                <a:effectLst/>
                <a:latin typeface="+mn-lt"/>
                <a:ea typeface="+mn-ea"/>
                <a:cs typeface="+mn-cs"/>
                <a:hlinkClick r:id="rId3"/>
              </a:rPr>
              <a:t>cpImage/httpImage/image.jpg_gen/derivatives/original_300/hungary-soldiers-put-up-warning-sign-against-migrants.jpg</a:t>
            </a:r>
            <a:r>
              <a:rPr lang="en-US" sz="1000" u="none" kern="1200" dirty="0" smtClean="0">
                <a:solidFill>
                  <a:schemeClr val="tx1"/>
                </a:solidFill>
                <a:effectLst/>
                <a:latin typeface="+mn-lt"/>
                <a:ea typeface="+mn-ea"/>
                <a:cs typeface="+mn-cs"/>
              </a:rPr>
              <a:t>. </a:t>
            </a:r>
            <a:r>
              <a:rPr lang="en-US" sz="1000" b="0" u="none" kern="1200" dirty="0" smtClean="0">
                <a:solidFill>
                  <a:schemeClr val="tx1"/>
                </a:solidFill>
                <a:effectLst/>
                <a:latin typeface="+mn-lt"/>
                <a:ea typeface="+mn-ea"/>
                <a:cs typeface="+mn-cs"/>
              </a:rPr>
              <a:t>The</a:t>
            </a:r>
            <a:r>
              <a:rPr lang="en-US" sz="1000" b="0" kern="1200" baseline="0" dirty="0" smtClean="0">
                <a:solidFill>
                  <a:schemeClr val="tx1"/>
                </a:solidFill>
                <a:effectLst/>
                <a:latin typeface="+mn-lt"/>
                <a:ea typeface="+mn-ea"/>
                <a:cs typeface="+mn-cs"/>
              </a:rPr>
              <a:t> image shows employees posting a warning sign, an interim corrective measure, to notify affected personnel of a hazardous situation.</a:t>
            </a:r>
          </a:p>
        </p:txBody>
      </p:sp>
      <p:sp>
        <p:nvSpPr>
          <p:cNvPr id="4" name="Slide Number Placeholder 3"/>
          <p:cNvSpPr>
            <a:spLocks noGrp="1"/>
          </p:cNvSpPr>
          <p:nvPr>
            <p:ph type="sldNum" sz="quarter" idx="10"/>
          </p:nvPr>
        </p:nvSpPr>
        <p:spPr/>
        <p:txBody>
          <a:bodyPr/>
          <a:lstStyle/>
          <a:p>
            <a:fld id="{EEDEC144-5708-524F-8182-C7FC24335BD2}" type="slidenum">
              <a:rPr lang="en-US" smtClean="0"/>
              <a:t>14</a:t>
            </a:fld>
            <a:endParaRPr lang="en-US" dirty="0"/>
          </a:p>
        </p:txBody>
      </p:sp>
    </p:spTree>
    <p:extLst>
      <p:ext uri="{BB962C8B-B14F-4D97-AF65-F5344CB8AC3E}">
        <p14:creationId xmlns:p14="http://schemas.microsoft.com/office/powerpoint/2010/main" val="1299678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You may group individual deficiencies, which are identical in nature, together into a single abatement plan or into an associated abatement project. For example, you can add two different buildings with exit signs </a:t>
            </a:r>
            <a:r>
              <a:rPr lang="en-US" sz="1000" dirty="0" smtClean="0"/>
              <a:t>not in compliance </a:t>
            </a:r>
            <a:r>
              <a:rPr lang="en-US" sz="1000" dirty="0"/>
              <a:t>with OSHA, National Fire Protection Association, or local requirements to the same abatement plan</a:t>
            </a:r>
            <a:r>
              <a:rPr lang="en-US" sz="1000" dirty="0" smtClean="0"/>
              <a:t>.</a:t>
            </a:r>
            <a:endParaRPr lang="en-US" sz="1000" dirty="0"/>
          </a:p>
          <a:p>
            <a:endParaRPr lang="en-US" sz="1000" dirty="0"/>
          </a:p>
          <a:p>
            <a:r>
              <a:rPr lang="en-US" sz="1000" dirty="0"/>
              <a:t>A close out statement indicates the completed abatement action, cost, and date of completion. You may use a computerized file as long as it contains all the required information. Make the hazard abatement plan available for review locally by recognized employee organizations, where applicable. Some Services and Agencies require Commanders to sign abatement plans and to close items on the log.</a:t>
            </a:r>
          </a:p>
          <a:p>
            <a:endParaRPr lang="en-US" sz="1000" kern="1200" dirty="0" smtClean="0">
              <a:solidFill>
                <a:schemeClr val="tx1"/>
              </a:solidFill>
              <a:effectLst/>
            </a:endParaRPr>
          </a:p>
          <a:p>
            <a:r>
              <a:rPr lang="en-US" sz="1000" kern="1200" dirty="0" smtClean="0">
                <a:solidFill>
                  <a:schemeClr val="tx1"/>
                </a:solidFill>
                <a:effectLst/>
              </a:rPr>
              <a:t>The image shows a snapshot of DA Form 4756, the Installation Hazard Abatement Plan.</a:t>
            </a:r>
          </a:p>
          <a:p>
            <a:endParaRPr lang="en-US" sz="1000" kern="1200" dirty="0" smtClean="0">
              <a:solidFill>
                <a:schemeClr val="tx1"/>
              </a:solidFill>
              <a:effectLst/>
            </a:endParaRPr>
          </a:p>
          <a:p>
            <a:r>
              <a:rPr lang="en-US" sz="1000" kern="1200" dirty="0" smtClean="0">
                <a:solidFill>
                  <a:schemeClr val="tx1"/>
                </a:solidFill>
                <a:effectLst/>
              </a:rPr>
              <a:t>Image retrieved from DA PAM 385-10 at: </a:t>
            </a:r>
            <a:r>
              <a:rPr lang="en-US" sz="1000" u="sng" kern="1200" dirty="0" smtClean="0">
                <a:solidFill>
                  <a:schemeClr val="tx1"/>
                </a:solidFill>
                <a:effectLst/>
                <a:latin typeface="+mn-lt"/>
                <a:ea typeface="+mn-ea"/>
                <a:cs typeface="+mn-cs"/>
                <a:hlinkClick r:id="rId3"/>
              </a:rPr>
              <a:t>https://armypubs.army.mil/epubs/DR_pubs/DR_a/pdf/web/p385_10.pdf</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15</a:t>
            </a:fld>
            <a:endParaRPr lang="en-US" dirty="0"/>
          </a:p>
        </p:txBody>
      </p:sp>
    </p:spTree>
    <p:extLst>
      <p:ext uri="{BB962C8B-B14F-4D97-AF65-F5344CB8AC3E}">
        <p14:creationId xmlns:p14="http://schemas.microsoft.com/office/powerpoint/2010/main" val="660173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kern="1200" dirty="0" smtClean="0">
                <a:solidFill>
                  <a:schemeClr val="tx1"/>
                </a:solidFill>
                <a:effectLst/>
                <a:latin typeface="+mn-lt"/>
                <a:ea typeface="+mn-ea"/>
                <a:cs typeface="+mn-cs"/>
              </a:rPr>
              <a:t>Interim control: </a:t>
            </a:r>
            <a:r>
              <a:rPr lang="en-US" sz="1000" kern="1200" dirty="0" smtClean="0">
                <a:solidFill>
                  <a:schemeClr val="tx1"/>
                </a:solidFill>
                <a:effectLst/>
                <a:latin typeface="+mn-lt"/>
                <a:ea typeface="+mn-ea"/>
                <a:cs typeface="+mn-cs"/>
              </a:rPr>
              <a:t>A temporary control measure taken until you can implement a permanent fix.</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Often, hazards change in nature due to ongoing operations. Check open items, particularly those of a serious nature, to make sure interim controls remain effective and the hazard has not become more of a problem. In some cases, you may correct hazards by eliminating a process or piece of equipment.</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Ask affected employees for feedback. They understand their jobs best and can tell you if the interim control is working properly, or, if additional changes are needed.</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Management and the safety office should review self-inspection results. Obvious hazards and repeat findings indicate a need for management intervention in the work area.</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Encourage employees to question anything they suspect may be hazardous, improper, obsolete, or out of place to discourage checklist blindness. Checklist blindness occurs when inspectors simply follow the checklist without questioning items not included on it.</a:t>
            </a:r>
          </a:p>
          <a:p>
            <a:endParaRPr lang="en-US" sz="1000" kern="1200" dirty="0" smtClean="0">
              <a:solidFill>
                <a:schemeClr val="tx1"/>
              </a:solidFill>
              <a:effectLst/>
              <a:latin typeface="+mn-lt"/>
              <a:ea typeface="+mn-ea"/>
              <a:cs typeface="+mn-cs"/>
            </a:endParaRPr>
          </a:p>
          <a:p>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Image retrieved from Bing Images (free to use and share) at: </a:t>
            </a:r>
            <a:r>
              <a:rPr lang="en-US" sz="1000" u="sng" kern="1200" dirty="0" smtClean="0">
                <a:solidFill>
                  <a:schemeClr val="tx1"/>
                </a:solidFill>
                <a:effectLst/>
                <a:latin typeface="+mn-lt"/>
                <a:ea typeface="+mn-ea"/>
                <a:cs typeface="+mn-cs"/>
                <a:hlinkClick r:id="rId3"/>
              </a:rPr>
              <a:t>https://</a:t>
            </a:r>
            <a:r>
              <a:rPr lang="en-US" sz="1000" u="none" kern="1200" dirty="0" smtClean="0">
                <a:solidFill>
                  <a:schemeClr val="tx1"/>
                </a:solidFill>
                <a:effectLst/>
                <a:latin typeface="+mn-lt"/>
                <a:ea typeface="+mn-ea"/>
                <a:cs typeface="+mn-cs"/>
                <a:hlinkClick r:id="rId3"/>
              </a:rPr>
              <a:t>upload.wikimedia.org/wikipedia/commons/c/cf/Hierarchy_of_Controls.PNG</a:t>
            </a:r>
            <a:r>
              <a:rPr lang="en-US" sz="1000" u="none" kern="1200" dirty="0" smtClean="0">
                <a:solidFill>
                  <a:schemeClr val="tx1"/>
                </a:solidFill>
                <a:effectLst/>
                <a:latin typeface="+mn-lt"/>
                <a:ea typeface="+mn-ea"/>
                <a:cs typeface="+mn-cs"/>
              </a:rPr>
              <a:t>.</a:t>
            </a:r>
            <a:r>
              <a:rPr lang="en-US" sz="1000" u="none" kern="1200" baseline="0" dirty="0" smtClean="0">
                <a:solidFill>
                  <a:schemeClr val="tx1"/>
                </a:solidFill>
                <a:effectLst/>
                <a:latin typeface="+mn-lt"/>
                <a:ea typeface="+mn-ea"/>
                <a:cs typeface="+mn-cs"/>
              </a:rPr>
              <a:t> </a:t>
            </a:r>
            <a:r>
              <a:rPr lang="en-US" sz="900" u="none" kern="1200" dirty="0" smtClean="0">
                <a:solidFill>
                  <a:schemeClr val="tx1"/>
                </a:solidFill>
                <a:effectLst/>
                <a:latin typeface="+mn-lt"/>
                <a:ea typeface="+mn-ea"/>
                <a:cs typeface="+mn-cs"/>
              </a:rPr>
              <a:t>The</a:t>
            </a:r>
            <a:r>
              <a:rPr lang="en-US" sz="900" kern="1200" dirty="0" smtClean="0">
                <a:solidFill>
                  <a:schemeClr val="tx1"/>
                </a:solidFill>
                <a:effectLst/>
                <a:latin typeface="+mn-lt"/>
                <a:ea typeface="+mn-ea"/>
                <a:cs typeface="+mn-cs"/>
              </a:rPr>
              <a:t> image shows the hierarchy of controls; utilize the hierarchy to help select the best interim control until you can implement a permanent solution.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16</a:t>
            </a:fld>
            <a:endParaRPr lang="en-US" dirty="0"/>
          </a:p>
        </p:txBody>
      </p:sp>
    </p:spTree>
    <p:extLst>
      <p:ext uri="{BB962C8B-B14F-4D97-AF65-F5344CB8AC3E}">
        <p14:creationId xmlns:p14="http://schemas.microsoft.com/office/powerpoint/2010/main" val="2925731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Acknowledge all employee or supervisor submitted hazards reported. Your Service or Agency guidance tells you how long you have to respond to an employee report. Provide feedback to the area supervisor for anonymously reported hazards. Ask them to brief employees in the work area on the submitted hazard and provide feedback on it.</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Inform the employee or supervisor when you are assessing, identifying, and characterizing the hazard. Providing feedback shows employees their concerns matter and upper management is addressing the issue. Let them know when you assign interim controls. It’s important they understand the interim controls and receive training, if necessary, on why the interim control is in place and how to use it. Finally, inform affected personnel of abated hazards.</a:t>
            </a:r>
          </a:p>
          <a:p>
            <a:endParaRPr lang="en-US" sz="1000" kern="1200" dirty="0" smtClean="0">
              <a:solidFill>
                <a:schemeClr val="tx1"/>
              </a:solidFill>
              <a:effectLst/>
              <a:latin typeface="+mn-lt"/>
              <a:ea typeface="+mn-ea"/>
              <a:cs typeface="+mn-cs"/>
            </a:endParaRPr>
          </a:p>
          <a:p>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Image retrieved from Bing Images (free to use and share license) at: </a:t>
            </a:r>
            <a:r>
              <a:rPr lang="en-US" sz="1000" u="sng" kern="1200" dirty="0" smtClean="0">
                <a:solidFill>
                  <a:schemeClr val="tx1"/>
                </a:solidFill>
                <a:effectLst/>
                <a:latin typeface="+mn-lt"/>
                <a:ea typeface="+mn-ea"/>
                <a:cs typeface="+mn-cs"/>
                <a:hlinkClick r:id="rId3"/>
              </a:rPr>
              <a:t>http://</a:t>
            </a:r>
            <a:r>
              <a:rPr lang="en-US" sz="1000" u="none" kern="1200" dirty="0" smtClean="0">
                <a:solidFill>
                  <a:schemeClr val="tx1"/>
                </a:solidFill>
                <a:effectLst/>
                <a:latin typeface="+mn-lt"/>
                <a:ea typeface="+mn-ea"/>
                <a:cs typeface="+mn-cs"/>
                <a:hlinkClick r:id="rId3"/>
              </a:rPr>
              <a:t>2012books.lardbucket.org/books/a-primer-on-communication-studies/section_12/b5f880108104041455645090412fba37.jpg</a:t>
            </a:r>
            <a:r>
              <a:rPr lang="en-US" sz="1000" u="none" kern="1200" dirty="0" smtClean="0">
                <a:solidFill>
                  <a:schemeClr val="tx1"/>
                </a:solidFill>
                <a:effectLst/>
                <a:latin typeface="+mn-lt"/>
                <a:ea typeface="+mn-ea"/>
                <a:cs typeface="+mn-cs"/>
              </a:rPr>
              <a:t>. </a:t>
            </a:r>
            <a:r>
              <a:rPr lang="en-US" sz="900" u="none" kern="1200" dirty="0" smtClean="0">
                <a:solidFill>
                  <a:schemeClr val="tx1"/>
                </a:solidFill>
                <a:effectLst/>
                <a:latin typeface="+mn-lt"/>
                <a:ea typeface="+mn-ea"/>
                <a:cs typeface="+mn-cs"/>
              </a:rPr>
              <a:t>The</a:t>
            </a:r>
            <a:r>
              <a:rPr lang="en-US" sz="900" kern="1200" dirty="0" smtClean="0">
                <a:solidFill>
                  <a:schemeClr val="tx1"/>
                </a:solidFill>
                <a:effectLst/>
                <a:latin typeface="+mn-lt"/>
                <a:ea typeface="+mn-ea"/>
                <a:cs typeface="+mn-cs"/>
              </a:rPr>
              <a:t> image shows a supervisor discussing the status of an employee reported hazard.</a:t>
            </a:r>
          </a:p>
        </p:txBody>
      </p:sp>
      <p:sp>
        <p:nvSpPr>
          <p:cNvPr id="4" name="Slide Number Placeholder 3"/>
          <p:cNvSpPr>
            <a:spLocks noGrp="1"/>
          </p:cNvSpPr>
          <p:nvPr>
            <p:ph type="sldNum" sz="quarter" idx="10"/>
          </p:nvPr>
        </p:nvSpPr>
        <p:spPr/>
        <p:txBody>
          <a:bodyPr/>
          <a:lstStyle/>
          <a:p>
            <a:fld id="{EEDEC144-5708-524F-8182-C7FC24335BD2}" type="slidenum">
              <a:rPr lang="en-US" smtClean="0"/>
              <a:t>17</a:t>
            </a:fld>
            <a:endParaRPr lang="en-US" dirty="0"/>
          </a:p>
        </p:txBody>
      </p:sp>
    </p:spTree>
    <p:extLst>
      <p:ext uri="{BB962C8B-B14F-4D97-AF65-F5344CB8AC3E}">
        <p14:creationId xmlns:p14="http://schemas.microsoft.com/office/powerpoint/2010/main" val="1577980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Status reviews are essential meetings with leadership and management to provide them with updates on identified hazards and any associated abatement plans. Choose a frequency allowing you to assign actions and implement corrective actions.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The severity of the hazards dictates the level of management participation you need to discuss. At times, leaders involve themselves so they can hold personnel accountable for implementing assigned responsibilities and corrective actions.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Soliciting participation from collective bargaining units as stakeholders in this process accomplishes two things. First, they may be able to recommend a corrective action based on experience at another location. Second, dialogue between leadership and labor representatives improves the relationship and overall safety culture.</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The leadership team should be responsive to any negative shifts in performance. An effective technique is to implement corrective controls in a timely manner so employees feel as though the leadership is responsive to their concerns. Another suggestion is to recognize employees for their efforts. One organization had a contest where the employee who submitted the most hazards with an accompanying mitigation or remediation strategy received a time-off award.</a:t>
            </a:r>
          </a:p>
          <a:p>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Image retrieved from Bing Images (free to use and share license) at: </a:t>
            </a:r>
            <a:r>
              <a:rPr lang="en-US" sz="1000" u="sng" kern="1200" dirty="0" smtClean="0">
                <a:solidFill>
                  <a:schemeClr val="tx1"/>
                </a:solidFill>
                <a:effectLst/>
                <a:latin typeface="+mn-lt"/>
                <a:ea typeface="+mn-ea"/>
                <a:cs typeface="+mn-cs"/>
                <a:hlinkClick r:id="rId3"/>
              </a:rPr>
              <a:t>https://</a:t>
            </a:r>
            <a:r>
              <a:rPr lang="en-US" sz="1000" u="none" kern="1200" dirty="0" smtClean="0">
                <a:solidFill>
                  <a:schemeClr val="tx1"/>
                </a:solidFill>
                <a:effectLst/>
                <a:latin typeface="+mn-lt"/>
                <a:ea typeface="+mn-ea"/>
                <a:cs typeface="+mn-cs"/>
                <a:hlinkClick r:id="rId3"/>
              </a:rPr>
              <a:t>c1.staticflickr.com/7/6097/6378251475_f9ab96a413_z.jpg</a:t>
            </a:r>
            <a:r>
              <a:rPr lang="en-US" sz="1000" u="none" kern="1200" dirty="0" smtClean="0">
                <a:solidFill>
                  <a:schemeClr val="tx1"/>
                </a:solidFill>
                <a:effectLst/>
                <a:latin typeface="+mn-lt"/>
                <a:ea typeface="+mn-ea"/>
                <a:cs typeface="+mn-cs"/>
              </a:rPr>
              <a:t>. The</a:t>
            </a:r>
            <a:r>
              <a:rPr lang="en-US" sz="1000" kern="1200" dirty="0" smtClean="0">
                <a:solidFill>
                  <a:schemeClr val="tx1"/>
                </a:solidFill>
                <a:effectLst/>
                <a:latin typeface="+mn-lt"/>
                <a:ea typeface="+mn-ea"/>
                <a:cs typeface="+mn-cs"/>
              </a:rPr>
              <a:t> image shows a leadership status review meeting.</a:t>
            </a:r>
          </a:p>
          <a:p>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18</a:t>
            </a:fld>
            <a:endParaRPr lang="en-US" dirty="0"/>
          </a:p>
        </p:txBody>
      </p:sp>
    </p:spTree>
    <p:extLst>
      <p:ext uri="{BB962C8B-B14F-4D97-AF65-F5344CB8AC3E}">
        <p14:creationId xmlns:p14="http://schemas.microsoft.com/office/powerpoint/2010/main" val="4272862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When closing a hazard, physically inspect the hazard, ensure the hazard is corrected, and be sure the situation is safe. Write a close out statement in the abatement plan indicating the hazard is resolved. Be sure to identify any required follow-up measures you may need to take.</a:t>
            </a:r>
          </a:p>
          <a:p>
            <a:r>
              <a:rPr lang="en-US" sz="1000" kern="1200" dirty="0" smtClean="0">
                <a:solidFill>
                  <a:schemeClr val="tx1"/>
                </a:solidFill>
                <a:effectLst/>
                <a:latin typeface="+mn-lt"/>
                <a:ea typeface="+mn-ea"/>
                <a:cs typeface="+mn-cs"/>
              </a:rPr>
              <a:t>Include the hazard in safety inspection checklists or preventive maintenance the hazard has the potential to reoccur, to help you identify these hazards immediately when they do reoccur and prevent long-term exposure.</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Ask personnel for feedback on the effectiveness of the correction. Not only is it a good way to validate the correction, but it also increases employee involvement, helps reinforce an active S&amp;H program, and gives employees a voice.</a:t>
            </a:r>
          </a:p>
          <a:p>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rPr>
              <a:t>Image</a:t>
            </a:r>
            <a:r>
              <a:rPr lang="en-US" sz="1000" kern="1200" baseline="0" dirty="0" smtClean="0">
                <a:solidFill>
                  <a:schemeClr val="tx1"/>
                </a:solidFill>
                <a:effectLst/>
              </a:rPr>
              <a:t> retrieved from Bing Images (Creative Commons). The image represents an employee using new controls to perform work.</a:t>
            </a:r>
            <a:endParaRPr lang="en-US" sz="1000" kern="1200" dirty="0" smtClean="0">
              <a:solidFill>
                <a:schemeClr val="tx1"/>
              </a:solidFill>
              <a:effectLst/>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19</a:t>
            </a:fld>
            <a:endParaRPr lang="en-US" dirty="0"/>
          </a:p>
        </p:txBody>
      </p:sp>
    </p:spTree>
    <p:extLst>
      <p:ext uri="{BB962C8B-B14F-4D97-AF65-F5344CB8AC3E}">
        <p14:creationId xmlns:p14="http://schemas.microsoft.com/office/powerpoint/2010/main" val="3290034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rPr>
              <a:t>This presentation is beneficial to safety professionals, VPP representatives, and others with hazard tracking </a:t>
            </a:r>
            <a:r>
              <a:rPr lang="en-US" sz="1000" kern="1200" smtClean="0">
                <a:solidFill>
                  <a:schemeClr val="tx1"/>
                </a:solidFill>
                <a:effectLst/>
              </a:rPr>
              <a:t>responsibilities. </a:t>
            </a:r>
            <a:endParaRPr lang="en-US" sz="1000" dirty="0" smtClean="0"/>
          </a:p>
        </p:txBody>
      </p:sp>
      <p:sp>
        <p:nvSpPr>
          <p:cNvPr id="4" name="Slide Number Placeholder 3"/>
          <p:cNvSpPr>
            <a:spLocks noGrp="1"/>
          </p:cNvSpPr>
          <p:nvPr>
            <p:ph type="sldNum" sz="quarter" idx="10"/>
          </p:nvPr>
        </p:nvSpPr>
        <p:spPr/>
        <p:txBody>
          <a:bodyPr/>
          <a:lstStyle/>
          <a:p>
            <a:fld id="{EEDEC144-5708-524F-8182-C7FC24335BD2}" type="slidenum">
              <a:rPr lang="en-US" smtClean="0"/>
              <a:t>2</a:t>
            </a:fld>
            <a:endParaRPr lang="en-US" dirty="0"/>
          </a:p>
        </p:txBody>
      </p:sp>
    </p:spTree>
    <p:extLst>
      <p:ext uri="{BB962C8B-B14F-4D97-AF65-F5344CB8AC3E}">
        <p14:creationId xmlns:p14="http://schemas.microsoft.com/office/powerpoint/2010/main" val="1097270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rPr>
              <a:t>Trending compares past and current data and helps predict future performance.  Preventive effort is far less costly than repairing or healing after an incident. It also helps develop new S&amp;H goals and objectives and areas of focus.  </a:t>
            </a:r>
          </a:p>
          <a:p>
            <a:r>
              <a:rPr lang="en-US" sz="1000" kern="1200" dirty="0" smtClean="0">
                <a:solidFill>
                  <a:schemeClr val="tx1"/>
                </a:solidFill>
                <a:effectLst/>
              </a:rPr>
              <a:t> </a:t>
            </a:r>
          </a:p>
          <a:p>
            <a:r>
              <a:rPr lang="en-US" sz="1000" kern="1200" dirty="0" smtClean="0">
                <a:solidFill>
                  <a:schemeClr val="tx1"/>
                </a:solidFill>
                <a:effectLst/>
              </a:rPr>
              <a:t>Some common examples of tracking and trending hazards include: </a:t>
            </a:r>
          </a:p>
          <a:p>
            <a:pPr marL="171450" lvl="0" indent="-171450">
              <a:buFont typeface="Arial" panose="020B0604020202020204" pitchFamily="34" charset="0"/>
              <a:buChar char="•"/>
            </a:pPr>
            <a:r>
              <a:rPr lang="en-US" sz="1000" kern="1200" dirty="0" smtClean="0">
                <a:solidFill>
                  <a:schemeClr val="tx1"/>
                </a:solidFill>
                <a:effectLst/>
              </a:rPr>
              <a:t>Frequent early failure of auxiliary light batteries in multiple lights over a group of buildings</a:t>
            </a:r>
            <a:endParaRPr lang="en-US" sz="1000" dirty="0" smtClean="0">
              <a:effectLst/>
            </a:endParaRPr>
          </a:p>
          <a:p>
            <a:pPr marL="171450" lvl="0" indent="-171450">
              <a:buFont typeface="Arial" panose="020B0604020202020204" pitchFamily="34" charset="0"/>
              <a:buChar char="•"/>
            </a:pPr>
            <a:r>
              <a:rPr lang="en-US" sz="1000" kern="1200" dirty="0" smtClean="0">
                <a:solidFill>
                  <a:schemeClr val="tx1"/>
                </a:solidFill>
                <a:effectLst/>
              </a:rPr>
              <a:t>Anti-slip treads on some high usage stairways require more frequent replacement than routinely planned </a:t>
            </a:r>
          </a:p>
          <a:p>
            <a:pPr marL="171450" lvl="0" indent="-171450">
              <a:buFont typeface="Arial" panose="020B0604020202020204" pitchFamily="34" charset="0"/>
              <a:buChar char="•"/>
            </a:pPr>
            <a:r>
              <a:rPr lang="en-US" sz="1000" kern="1200" dirty="0" smtClean="0">
                <a:solidFill>
                  <a:schemeClr val="tx1"/>
                </a:solidFill>
                <a:effectLst/>
              </a:rPr>
              <a:t>Buildings or areas have chronic exit and egress deficiencies due to excess material or overcrowding</a:t>
            </a:r>
            <a:endParaRPr lang="en-US" sz="1000" dirty="0" smtClean="0">
              <a:effectLst/>
            </a:endParaRPr>
          </a:p>
          <a:p>
            <a:pPr marL="171450" lvl="0" indent="-171450">
              <a:buFont typeface="Arial" panose="020B0604020202020204" pitchFamily="34" charset="0"/>
              <a:buChar char="•"/>
            </a:pPr>
            <a:r>
              <a:rPr lang="en-US" sz="1000" kern="1200" dirty="0" smtClean="0">
                <a:solidFill>
                  <a:schemeClr val="tx1"/>
                </a:solidFill>
                <a:effectLst/>
              </a:rPr>
              <a:t>Persona</a:t>
            </a:r>
            <a:r>
              <a:rPr lang="en-US" sz="1000" kern="1200" baseline="0" dirty="0" smtClean="0">
                <a:solidFill>
                  <a:schemeClr val="tx1"/>
                </a:solidFill>
                <a:effectLst/>
              </a:rPr>
              <a:t>l protective equipment </a:t>
            </a:r>
            <a:r>
              <a:rPr lang="en-US" sz="1000" kern="1200" dirty="0" smtClean="0">
                <a:solidFill>
                  <a:schemeClr val="tx1"/>
                </a:solidFill>
                <a:effectLst/>
              </a:rPr>
              <a:t>is not used as required due to user discomfort</a:t>
            </a:r>
          </a:p>
          <a:p>
            <a:pPr marL="0" lvl="0" indent="0">
              <a:buFont typeface="Arial" panose="020B0604020202020204" pitchFamily="34" charset="0"/>
              <a:buNone/>
            </a:pPr>
            <a:endParaRPr lang="en-US" sz="1000" kern="1200" dirty="0" smtClean="0">
              <a:solidFill>
                <a:schemeClr val="tx1"/>
              </a:solidFill>
              <a:effectLst/>
            </a:endParaRPr>
          </a:p>
          <a:p>
            <a:r>
              <a:rPr lang="en-US" sz="1000" kern="1200" dirty="0" smtClean="0">
                <a:solidFill>
                  <a:schemeClr val="tx1"/>
                </a:solidFill>
                <a:effectLst/>
              </a:rPr>
              <a:t>Image</a:t>
            </a:r>
            <a:r>
              <a:rPr lang="en-US" sz="1000" kern="1200" baseline="0" dirty="0" smtClean="0">
                <a:solidFill>
                  <a:schemeClr val="tx1"/>
                </a:solidFill>
                <a:effectLst/>
              </a:rPr>
              <a:t> retrieved from Bing Images (Creative Commons). The image shows an analyst conducting trend analysis on a set of data.</a:t>
            </a:r>
            <a:endParaRPr lang="en-US" sz="1000" kern="1200" dirty="0" smtClean="0">
              <a:solidFill>
                <a:schemeClr val="tx1"/>
              </a:solidFill>
              <a:effectLst/>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20</a:t>
            </a:fld>
            <a:endParaRPr lang="en-US" dirty="0"/>
          </a:p>
        </p:txBody>
      </p:sp>
    </p:spTree>
    <p:extLst>
      <p:ext uri="{BB962C8B-B14F-4D97-AF65-F5344CB8AC3E}">
        <p14:creationId xmlns:p14="http://schemas.microsoft.com/office/powerpoint/2010/main" val="32969969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21</a:t>
            </a:fld>
            <a:endParaRPr lang="en-US" dirty="0"/>
          </a:p>
        </p:txBody>
      </p:sp>
    </p:spTree>
    <p:extLst>
      <p:ext uri="{BB962C8B-B14F-4D97-AF65-F5344CB8AC3E}">
        <p14:creationId xmlns:p14="http://schemas.microsoft.com/office/powerpoint/2010/main" val="1933091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rPr>
              <a:t>WA = Worksite Analysis</a:t>
            </a:r>
            <a:br>
              <a:rPr lang="en-US" sz="1000" kern="1200" dirty="0" smtClean="0">
                <a:solidFill>
                  <a:schemeClr val="tx1"/>
                </a:solidFill>
                <a:effectLst/>
              </a:rPr>
            </a:br>
            <a:r>
              <a:rPr lang="en-US" sz="1000" kern="1200" dirty="0" smtClean="0">
                <a:solidFill>
                  <a:schemeClr val="tx1"/>
                </a:solidFill>
                <a:effectLst/>
              </a:rPr>
              <a:t>EO = Executive Order</a:t>
            </a:r>
            <a:endParaRPr lang="en-US" sz="1000" dirty="0" smtClean="0">
              <a:effectLst/>
            </a:endParaRPr>
          </a:p>
          <a:p>
            <a:r>
              <a:rPr lang="en-US" sz="1000" kern="1200" dirty="0" smtClean="0">
                <a:solidFill>
                  <a:schemeClr val="tx1"/>
                </a:solidFill>
                <a:effectLst/>
              </a:rPr>
              <a:t>CFR = Code of Federal Regulations</a:t>
            </a:r>
            <a:endParaRPr lang="en-US" sz="1000"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rPr>
              <a:t>DoDI = Department of Defense Instructions</a:t>
            </a:r>
            <a:endParaRPr lang="en-US" sz="1000" dirty="0" smtClean="0">
              <a:effectLst/>
            </a:endParaRPr>
          </a:p>
          <a:p>
            <a:r>
              <a:rPr lang="en-US" sz="1000" kern="1200" dirty="0" smtClean="0">
                <a:solidFill>
                  <a:schemeClr val="tx1"/>
                </a:solidFill>
                <a:effectLst/>
              </a:rPr>
              <a:t>DoD = Department of Defense </a:t>
            </a:r>
            <a:endParaRPr lang="en-US" sz="1000" dirty="0" smtClean="0">
              <a:effectLst/>
            </a:endParaRPr>
          </a:p>
          <a:p>
            <a:r>
              <a:rPr lang="en-US" sz="1000" kern="1200" dirty="0" smtClean="0">
                <a:solidFill>
                  <a:schemeClr val="tx1"/>
                </a:solidFill>
                <a:effectLst/>
              </a:rPr>
              <a:t> </a:t>
            </a:r>
            <a:endParaRPr lang="en-US" sz="1000" dirty="0" smtClean="0">
              <a:effectLst/>
            </a:endParaRPr>
          </a:p>
          <a:p>
            <a:r>
              <a:rPr lang="en-US" sz="1000" kern="1200" dirty="0" smtClean="0">
                <a:solidFill>
                  <a:schemeClr val="tx1"/>
                </a:solidFill>
                <a:effectLst/>
              </a:rPr>
              <a:t>Hazard tracking closely monitors safety and health (S&amp;H) hazards or concerns. Users input basic information regarding identified hazards into these systems. Then, the safety staff or other responsible person(s) use this information to address and eliminate the hazards. Ultimately, the hazard reporting system works in tandem with a hazard tracking system. It has information to evaluate and prioritize each risk and recommend hazard control methods. The tracking log also covers inspection findings, results of mishap and near-miss investigations, findings from hazard baselines and follow-up analyses, preventative maintenance, and identified trends. </a:t>
            </a:r>
          </a:p>
          <a:p>
            <a:endParaRPr lang="en-US" sz="1000" kern="1200" dirty="0" smtClean="0">
              <a:solidFill>
                <a:schemeClr val="tx1"/>
              </a:solidFill>
              <a:effectLst/>
            </a:endParaRPr>
          </a:p>
          <a:p>
            <a:r>
              <a:rPr lang="en-US" sz="1000" kern="1200" dirty="0" smtClean="0">
                <a:solidFill>
                  <a:schemeClr val="tx1"/>
                </a:solidFill>
                <a:effectLst/>
              </a:rPr>
              <a:t>The following list of documents contains provisions for hazard tracking requirements: </a:t>
            </a:r>
          </a:p>
          <a:p>
            <a:pPr marL="171450" indent="-171450">
              <a:buFont typeface="Arial" panose="020B0604020202020204" pitchFamily="34" charset="0"/>
              <a:buChar char="•"/>
            </a:pPr>
            <a:r>
              <a:rPr lang="en-US" sz="1000" b="0" kern="1200" dirty="0" smtClean="0">
                <a:solidFill>
                  <a:schemeClr val="tx1"/>
                </a:solidFill>
                <a:effectLst/>
              </a:rPr>
              <a:t>EO 12196: </a:t>
            </a:r>
            <a:r>
              <a:rPr lang="en-US" sz="1000" b="0" u="sng" kern="1200" dirty="0" smtClean="0">
                <a:solidFill>
                  <a:schemeClr val="tx1"/>
                </a:solidFill>
                <a:effectLst/>
                <a:hlinkClick r:id="rId3"/>
              </a:rPr>
              <a:t>http://www.gsa.gov/portal/content/103012</a:t>
            </a:r>
            <a:endParaRPr lang="en-US" sz="1000" b="0" dirty="0" smtClean="0">
              <a:effectLst/>
            </a:endParaRPr>
          </a:p>
          <a:p>
            <a:pPr marL="171450" indent="-171450">
              <a:buFont typeface="Arial" panose="020B0604020202020204" pitchFamily="34" charset="0"/>
              <a:buChar char="•"/>
            </a:pPr>
            <a:r>
              <a:rPr lang="en-US" sz="1000" b="0" kern="1200" dirty="0" smtClean="0">
                <a:solidFill>
                  <a:schemeClr val="tx1"/>
                </a:solidFill>
                <a:effectLst/>
              </a:rPr>
              <a:t>OSHA 29 CFR 1960.28:</a:t>
            </a:r>
            <a:r>
              <a:rPr lang="en-US" sz="1000" b="0" kern="1200" baseline="0" dirty="0" smtClean="0">
                <a:solidFill>
                  <a:schemeClr val="tx1"/>
                </a:solidFill>
                <a:effectLst/>
              </a:rPr>
              <a:t> </a:t>
            </a:r>
            <a:r>
              <a:rPr lang="en-US" sz="1000" u="sng" kern="1200" dirty="0" smtClean="0">
                <a:solidFill>
                  <a:schemeClr val="tx1"/>
                </a:solidFill>
                <a:effectLst/>
                <a:latin typeface="+mn-lt"/>
                <a:ea typeface="+mn-ea"/>
                <a:cs typeface="+mn-cs"/>
                <a:hlinkClick r:id="rId4"/>
              </a:rPr>
              <a:t>https://www.osha.gov/laws-regs/regulations/standardnumber/1960/1960.28</a:t>
            </a:r>
            <a:endParaRPr lang="en-US" sz="10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dirty="0" smtClean="0">
                <a:solidFill>
                  <a:schemeClr val="tx1"/>
                </a:solidFill>
                <a:effectLst/>
              </a:rPr>
              <a:t>DoDI 6055.01:</a:t>
            </a:r>
            <a:r>
              <a:rPr lang="en-US" sz="1000" b="0" kern="1200" baseline="0" dirty="0" smtClean="0">
                <a:solidFill>
                  <a:schemeClr val="tx1"/>
                </a:solidFill>
                <a:effectLst/>
              </a:rPr>
              <a:t> </a:t>
            </a:r>
            <a:r>
              <a:rPr lang="en-US" sz="1000" u="sng" kern="1200" dirty="0" smtClean="0">
                <a:solidFill>
                  <a:schemeClr val="tx1"/>
                </a:solidFill>
                <a:effectLst/>
                <a:latin typeface="+mn-lt"/>
                <a:ea typeface="+mn-ea"/>
                <a:cs typeface="+mn-cs"/>
                <a:hlinkClick r:id="rId5"/>
              </a:rPr>
              <a:t>https://www.esd.whs.mil/Portals/54/Documents/DD/issuances/dodi/605501p.pdf</a:t>
            </a:r>
            <a:endParaRPr lang="en-US" sz="10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000" b="0" kern="1200" dirty="0" smtClean="0">
                <a:solidFill>
                  <a:schemeClr val="tx1"/>
                </a:solidFill>
                <a:effectLst/>
              </a:rPr>
              <a:t>Air Force Instruction (AFI) 91-203: </a:t>
            </a:r>
            <a:r>
              <a:rPr lang="en-US" sz="1000" u="sng" kern="1200" dirty="0" smtClean="0">
                <a:solidFill>
                  <a:schemeClr val="tx1"/>
                </a:solidFill>
                <a:effectLst/>
                <a:latin typeface="+mn-lt"/>
                <a:ea typeface="+mn-ea"/>
                <a:cs typeface="+mn-cs"/>
                <a:hlinkClick r:id="rId6"/>
              </a:rPr>
              <a:t>https://static.e-publishing.af.mil/production/1/af_se/publication/afman91-203/afman91-203.pdf</a:t>
            </a:r>
            <a:endParaRPr lang="en-US" sz="1000" b="0" u="sng"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000" b="0" kern="1200" dirty="0" smtClean="0">
                <a:solidFill>
                  <a:schemeClr val="tx1"/>
                </a:solidFill>
                <a:effectLst/>
              </a:rPr>
              <a:t>Army Regulation (AR) 385-10: </a:t>
            </a:r>
            <a:r>
              <a:rPr lang="en-US" sz="1000" u="sng" kern="1200" dirty="0" smtClean="0">
                <a:solidFill>
                  <a:schemeClr val="tx1"/>
                </a:solidFill>
                <a:effectLst/>
                <a:latin typeface="+mn-lt"/>
                <a:ea typeface="+mn-ea"/>
                <a:cs typeface="+mn-cs"/>
                <a:hlinkClick r:id="rId7"/>
              </a:rPr>
              <a:t>https://armypubs.army.mil/epubs/DR_pubs/DR_a/pdf/web/ARN16777_ARN16343_AR385_10_FINAL.pdf</a:t>
            </a:r>
            <a:endParaRPr lang="en-US" sz="1000" u="sng"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000" b="0" kern="1200" dirty="0" smtClean="0">
                <a:solidFill>
                  <a:schemeClr val="tx1"/>
                </a:solidFill>
                <a:effectLst/>
              </a:rPr>
              <a:t>Navy Marine Corps (NAVMC) Directive 5100.8: </a:t>
            </a:r>
            <a:r>
              <a:rPr lang="en-US" sz="1000" b="0" u="sng" kern="1200" dirty="0" smtClean="0">
                <a:solidFill>
                  <a:schemeClr val="tx1"/>
                </a:solidFill>
                <a:effectLst/>
                <a:hlinkClick r:id="rId8"/>
              </a:rPr>
              <a:t>http://www.safety.marines.mil/Portals/92/Docs/NAVMC%20DIR%205100.8.pdf</a:t>
            </a:r>
            <a:endParaRPr lang="en-US" sz="1000" b="0" dirty="0" smtClean="0">
              <a:effectLst/>
            </a:endParaRPr>
          </a:p>
          <a:p>
            <a:pPr marL="171450" indent="-171450">
              <a:buFont typeface="Arial" panose="020B0604020202020204" pitchFamily="34" charset="0"/>
              <a:buChar char="•"/>
            </a:pPr>
            <a:r>
              <a:rPr lang="en-US" sz="1000" b="0" kern="1200" dirty="0" smtClean="0">
                <a:solidFill>
                  <a:schemeClr val="tx1"/>
                </a:solidFill>
                <a:effectLst/>
              </a:rPr>
              <a:t>Navy Safety and Occupational Health (SOH) Manual: </a:t>
            </a:r>
            <a:r>
              <a:rPr lang="en-US" sz="1000" u="sng" kern="1200" dirty="0" smtClean="0">
                <a:solidFill>
                  <a:schemeClr val="tx1"/>
                </a:solidFill>
                <a:effectLst/>
                <a:latin typeface="+mn-lt"/>
                <a:ea typeface="+mn-ea"/>
                <a:cs typeface="+mn-cs"/>
                <a:hlinkClick r:id="rId9"/>
              </a:rPr>
              <a:t>https://www.med.navy.mil/sites/nepmu2/Documents/industrial_health/5100.19E%20-%20Volume%20I%20Part%20I.pdf</a:t>
            </a:r>
            <a:endParaRPr lang="en-US" sz="1000" u="sng"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u="sng"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kern="1200" dirty="0" smtClean="0">
                <a:solidFill>
                  <a:schemeClr val="tx1"/>
                </a:solidFill>
                <a:effectLst/>
                <a:latin typeface="+mn-lt"/>
                <a:ea typeface="+mn-ea"/>
                <a:cs typeface="+mn-cs"/>
              </a:rPr>
              <a:t>Image retrieved from Bing Images (Creative Commons). The image shows informal notes taken when doing an inspection. You want to make sure you</a:t>
            </a:r>
            <a:r>
              <a:rPr lang="en-US" sz="1000" kern="1200" baseline="0" dirty="0" smtClean="0">
                <a:solidFill>
                  <a:schemeClr val="tx1"/>
                </a:solidFill>
                <a:effectLst/>
                <a:latin typeface="+mn-lt"/>
                <a:ea typeface="+mn-ea"/>
                <a:cs typeface="+mn-cs"/>
              </a:rPr>
              <a:t> formally capture and track all hazards you identify.</a:t>
            </a:r>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3</a:t>
            </a:fld>
            <a:endParaRPr lang="en-US" dirty="0"/>
          </a:p>
        </p:txBody>
      </p:sp>
    </p:spTree>
    <p:extLst>
      <p:ext uri="{BB962C8B-B14F-4D97-AF65-F5344CB8AC3E}">
        <p14:creationId xmlns:p14="http://schemas.microsoft.com/office/powerpoint/2010/main" val="938067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Hazard tracking helps you maintain an organized list of all identified hazards and the status of abatement. This log captures any employee reported hazards, near-miss or mishap investigations, and industrial hygiene (IH) survey information specific to your worksite. </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Having an organized list allows you to priority your hazards and identifies who is responsible for mitigating the hazard; it may be the first-line supervisor or the Commanding Officer, if necessary. Documenting key personnel ensures direct responsibility and the availability of adequate allocations and resources.</a:t>
            </a:r>
          </a:p>
          <a:p>
            <a:endParaRPr lang="en-US" sz="10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Image retrieved from Bing Images (Creative Commons). The image shows a risk</a:t>
            </a:r>
            <a:r>
              <a:rPr lang="en-US" sz="1000" kern="1200" baseline="0" dirty="0" smtClean="0">
                <a:solidFill>
                  <a:schemeClr val="tx1"/>
                </a:solidFill>
                <a:effectLst/>
                <a:latin typeface="+mn-lt"/>
                <a:ea typeface="+mn-ea"/>
                <a:cs typeface="+mn-cs"/>
              </a:rPr>
              <a:t> matrix used to assign a priority to hazards identified based on the amount of risk they pose to employees.</a:t>
            </a:r>
            <a:r>
              <a:rPr lang="en-US" sz="1000" kern="1200" dirty="0" smtClean="0">
                <a:solidFill>
                  <a:schemeClr val="tx1"/>
                </a:solidFill>
                <a:effectLst/>
                <a:latin typeface="+mn-lt"/>
                <a:ea typeface="+mn-ea"/>
                <a:cs typeface="+mn-cs"/>
              </a:rPr>
              <a:t> This</a:t>
            </a:r>
            <a:r>
              <a:rPr lang="en-US" sz="1000" kern="1200" baseline="0" dirty="0" smtClean="0">
                <a:solidFill>
                  <a:schemeClr val="tx1"/>
                </a:solidFill>
                <a:effectLst/>
                <a:latin typeface="+mn-lt"/>
                <a:ea typeface="+mn-ea"/>
                <a:cs typeface="+mn-cs"/>
              </a:rPr>
              <a:t> is where risk assessment codes come into play.</a:t>
            </a:r>
            <a:endParaRPr lang="en-US" sz="1000" kern="1200" dirty="0" smtClean="0">
              <a:solidFill>
                <a:schemeClr val="tx1"/>
              </a:solidFill>
              <a:effectLst/>
              <a:latin typeface="+mn-lt"/>
              <a:ea typeface="+mn-ea"/>
              <a:cs typeface="+mn-cs"/>
            </a:endParaRPr>
          </a:p>
          <a:p>
            <a:endParaRPr lang="en-US" sz="10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4</a:t>
            </a:fld>
            <a:endParaRPr lang="en-US" dirty="0"/>
          </a:p>
        </p:txBody>
      </p:sp>
    </p:spTree>
    <p:extLst>
      <p:ext uri="{BB962C8B-B14F-4D97-AF65-F5344CB8AC3E}">
        <p14:creationId xmlns:p14="http://schemas.microsoft.com/office/powerpoint/2010/main" val="2210019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Make sure you provide completed</a:t>
            </a:r>
            <a:r>
              <a:rPr lang="en-US" sz="1000" kern="1200" baseline="0" dirty="0" smtClean="0">
                <a:solidFill>
                  <a:schemeClr val="tx1"/>
                </a:solidFill>
                <a:effectLst/>
                <a:latin typeface="+mn-lt"/>
                <a:ea typeface="+mn-ea"/>
                <a:cs typeface="+mn-cs"/>
              </a:rPr>
              <a:t> examples of forms and documents to your assessment team. Don’t just show them blank forms! They want to see the documents you filled out to thoroughly assess the processes within your safety management system.  </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Refer to your overarching DoD or Service/Agency instruction for detailed hazard tracking procedures. </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Have copies of completed hazard reporting forms and completed mishap or near-miss investigations. Compare these reports to the hazard tracking log to ensure all hazards are being</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tracked to closure.</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You may have more than one tracking log utilized in your workplace. For example, you may have a system tracking findings from mishap investigations, and then a separate log tracking hazard reports and safety inspection findings.</a:t>
            </a:r>
          </a:p>
          <a:p>
            <a:endParaRPr lang="en-US" sz="1000" kern="1200" dirty="0" smtClean="0">
              <a:solidFill>
                <a:schemeClr val="tx1"/>
              </a:solidFill>
              <a:effectLst/>
              <a:latin typeface="+mn-lt"/>
              <a:ea typeface="+mn-ea"/>
              <a:cs typeface="+mn-cs"/>
            </a:endParaRPr>
          </a:p>
          <a:p>
            <a:r>
              <a:rPr lang="en-US" sz="800" kern="1200" dirty="0" smtClean="0">
                <a:solidFill>
                  <a:schemeClr val="tx1"/>
                </a:solidFill>
                <a:effectLst/>
                <a:latin typeface="+mn-lt"/>
                <a:ea typeface="+mn-ea"/>
                <a:cs typeface="+mn-cs"/>
              </a:rPr>
              <a:t>Image retrieved from Bing Images (Creative Commons). </a:t>
            </a:r>
          </a:p>
        </p:txBody>
      </p:sp>
      <p:sp>
        <p:nvSpPr>
          <p:cNvPr id="4" name="Slide Number Placeholder 3"/>
          <p:cNvSpPr>
            <a:spLocks noGrp="1"/>
          </p:cNvSpPr>
          <p:nvPr>
            <p:ph type="sldNum" sz="quarter" idx="10"/>
          </p:nvPr>
        </p:nvSpPr>
        <p:spPr/>
        <p:txBody>
          <a:bodyPr/>
          <a:lstStyle/>
          <a:p>
            <a:fld id="{EEDEC144-5708-524F-8182-C7FC24335BD2}" type="slidenum">
              <a:rPr lang="en-US" smtClean="0"/>
              <a:t>5</a:t>
            </a:fld>
            <a:endParaRPr lang="en-US" dirty="0"/>
          </a:p>
        </p:txBody>
      </p:sp>
    </p:spTree>
    <p:extLst>
      <p:ext uri="{BB962C8B-B14F-4D97-AF65-F5344CB8AC3E}">
        <p14:creationId xmlns:p14="http://schemas.microsoft.com/office/powerpoint/2010/main" val="2589143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Senior leaders and supervisors are responsible for providing a safe and healthful workspace for their employees. Leadership must be aware of how the hazard tracking log operates, as well as any open items on the hazard tracking log, especially items assigned risk assessment codes (RACs) of a 1, 2, or 3. Hold leaders accountable for correcting reported S&amp;H hazards in a timely fashion. Ensure leadership is aware of the timeline to initiate assigned corrective actions to mitigate hazards.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Leadership may reach out to you or other individuals in your organization and request additional support to abate a hazard. For example, facilities maintenance may have a reported hazard to address at the end of their to-do list, but the safety office indicates this hazard may lead to a serious injury. Engage your leadership enough to expedite this support, if necessary.</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Image retrieved from Bing Images (Creative Commons).</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6</a:t>
            </a:fld>
            <a:endParaRPr lang="en-US" dirty="0"/>
          </a:p>
        </p:txBody>
      </p:sp>
    </p:spTree>
    <p:extLst>
      <p:ext uri="{BB962C8B-B14F-4D97-AF65-F5344CB8AC3E}">
        <p14:creationId xmlns:p14="http://schemas.microsoft.com/office/powerpoint/2010/main" val="2944902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Key personnel are generally S&amp;H staff; however, other personnel, such as business analysts, industrial</a:t>
            </a:r>
            <a:r>
              <a:rPr lang="en-US" sz="1000" kern="1200" baseline="0" dirty="0" smtClean="0">
                <a:solidFill>
                  <a:schemeClr val="tx1"/>
                </a:solidFill>
                <a:effectLst/>
                <a:latin typeface="+mn-lt"/>
                <a:ea typeface="+mn-ea"/>
                <a:cs typeface="+mn-cs"/>
              </a:rPr>
              <a:t> hygienists, or fire department representatives </a:t>
            </a:r>
            <a:r>
              <a:rPr lang="en-US" sz="1000" kern="1200" dirty="0" smtClean="0">
                <a:solidFill>
                  <a:schemeClr val="tx1"/>
                </a:solidFill>
                <a:effectLst/>
                <a:latin typeface="+mn-lt"/>
                <a:ea typeface="+mn-ea"/>
                <a:cs typeface="+mn-cs"/>
              </a:rPr>
              <a:t>may have a separate hazard tracking system for deficiencies</a:t>
            </a:r>
            <a:r>
              <a:rPr lang="en-US" sz="1000" kern="1200" baseline="0" dirty="0" smtClean="0">
                <a:solidFill>
                  <a:schemeClr val="tx1"/>
                </a:solidFill>
                <a:effectLst/>
                <a:latin typeface="+mn-lt"/>
                <a:ea typeface="+mn-ea"/>
                <a:cs typeface="+mn-cs"/>
              </a:rPr>
              <a:t> identified through their own inspections or audits</a:t>
            </a:r>
            <a:r>
              <a:rPr lang="en-US" sz="10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Image retrieved from Bing Images (Creative</a:t>
            </a:r>
            <a:r>
              <a:rPr lang="en-US" sz="1000" kern="1200" baseline="0" dirty="0" smtClean="0">
                <a:solidFill>
                  <a:schemeClr val="tx1"/>
                </a:solidFill>
                <a:effectLst/>
                <a:latin typeface="+mn-lt"/>
                <a:ea typeface="+mn-ea"/>
                <a:cs typeface="+mn-cs"/>
              </a:rPr>
              <a:t> Commons). </a:t>
            </a:r>
            <a:r>
              <a:rPr lang="en-US" sz="1000" kern="1200" dirty="0" smtClean="0">
                <a:solidFill>
                  <a:schemeClr val="tx1"/>
                </a:solidFill>
                <a:effectLst/>
                <a:latin typeface="+mn-lt"/>
                <a:ea typeface="+mn-ea"/>
                <a:cs typeface="+mn-cs"/>
              </a:rPr>
              <a:t>The image shows an</a:t>
            </a:r>
            <a:r>
              <a:rPr lang="en-US" sz="1000" kern="1200" baseline="0" dirty="0" smtClean="0">
                <a:solidFill>
                  <a:schemeClr val="tx1"/>
                </a:solidFill>
                <a:effectLst/>
                <a:latin typeface="+mn-lt"/>
                <a:ea typeface="+mn-ea"/>
                <a:cs typeface="+mn-cs"/>
              </a:rPr>
              <a:t> emergency response team identifying hazards and other safety deficiencies found during an exercise</a:t>
            </a:r>
            <a:r>
              <a:rPr lang="en-US" sz="1000" kern="1200" dirty="0" smtClean="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7</a:t>
            </a:fld>
            <a:endParaRPr lang="en-US" dirty="0"/>
          </a:p>
        </p:txBody>
      </p:sp>
    </p:spTree>
    <p:extLst>
      <p:ext uri="{BB962C8B-B14F-4D97-AF65-F5344CB8AC3E}">
        <p14:creationId xmlns:p14="http://schemas.microsoft.com/office/powerpoint/2010/main" val="1423222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Encourage employee reporting and encourage leaders to recognize employees for their efforts whenever they participate. You must have a system in place to provide feedback to employee who report hazards. During interviews, employees should know the status of any hazards they have reported.</a:t>
            </a:r>
          </a:p>
          <a:p>
            <a:endParaRPr lang="en-US" sz="1000" kern="1200" dirty="0" smtClean="0">
              <a:solidFill>
                <a:schemeClr val="tx1"/>
              </a:solidFill>
              <a:effectLst/>
              <a:latin typeface="+mn-lt"/>
              <a:ea typeface="+mn-ea"/>
              <a:cs typeface="+mn-cs"/>
            </a:endParaRPr>
          </a:p>
          <a:p>
            <a:r>
              <a:rPr lang="en-US" sz="1000" b="1" kern="1200" dirty="0" smtClean="0">
                <a:solidFill>
                  <a:schemeClr val="tx1"/>
                </a:solidFill>
                <a:effectLst/>
                <a:latin typeface="+mn-lt"/>
                <a:ea typeface="+mn-ea"/>
                <a:cs typeface="+mn-cs"/>
              </a:rPr>
              <a:t>Best Practice:</a:t>
            </a:r>
            <a:r>
              <a:rPr lang="en-US" sz="1000" kern="1200" dirty="0" smtClean="0">
                <a:solidFill>
                  <a:schemeClr val="tx1"/>
                </a:solidFill>
                <a:effectLst/>
                <a:latin typeface="+mn-lt"/>
                <a:ea typeface="+mn-ea"/>
                <a:cs typeface="+mn-cs"/>
              </a:rPr>
              <a:t> One organization had a contest where the employee who submitted the most hazards with an accompanying potential corrective action received a time-off award.</a:t>
            </a:r>
          </a:p>
          <a:p>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Image retrieved from Bing Images (free to use and share license) at: </a:t>
            </a:r>
            <a:r>
              <a:rPr lang="en-US" sz="1000" u="sng" kern="1200" dirty="0" smtClean="0">
                <a:solidFill>
                  <a:schemeClr val="tx1"/>
                </a:solidFill>
                <a:effectLst/>
                <a:latin typeface="+mn-lt"/>
                <a:ea typeface="+mn-ea"/>
                <a:cs typeface="+mn-cs"/>
                <a:hlinkClick r:id="rId3"/>
              </a:rPr>
              <a:t>https://</a:t>
            </a:r>
            <a:r>
              <a:rPr lang="en-US" sz="1000" u="none" kern="1200" dirty="0" smtClean="0">
                <a:solidFill>
                  <a:schemeClr val="tx1"/>
                </a:solidFill>
                <a:effectLst/>
                <a:latin typeface="+mn-lt"/>
                <a:ea typeface="+mn-ea"/>
                <a:cs typeface="+mn-cs"/>
                <a:hlinkClick r:id="rId3"/>
              </a:rPr>
              <a:t>www.tuffaproducts.com.au/wp-content/uploads/2014/09/IMG_00000081.jpg</a:t>
            </a:r>
            <a:r>
              <a:rPr lang="en-US" sz="1000" u="none" kern="1200" dirty="0" smtClean="0">
                <a:solidFill>
                  <a:schemeClr val="tx1"/>
                </a:solidFill>
                <a:effectLst/>
                <a:latin typeface="+mn-lt"/>
                <a:ea typeface="+mn-ea"/>
                <a:cs typeface="+mn-cs"/>
              </a:rPr>
              <a:t>.</a:t>
            </a:r>
            <a:r>
              <a:rPr lang="en-US" sz="1000" u="none" kern="1200" baseline="0" dirty="0" smtClean="0">
                <a:solidFill>
                  <a:schemeClr val="tx1"/>
                </a:solidFill>
                <a:effectLst/>
                <a:latin typeface="+mn-lt"/>
                <a:ea typeface="+mn-ea"/>
                <a:cs typeface="+mn-cs"/>
              </a:rPr>
              <a:t> </a:t>
            </a:r>
            <a:r>
              <a:rPr lang="en-US" sz="1000" u="none" kern="1200" dirty="0" smtClean="0">
                <a:solidFill>
                  <a:schemeClr val="tx1"/>
                </a:solidFill>
                <a:effectLst/>
                <a:latin typeface="+mn-lt"/>
                <a:ea typeface="+mn-ea"/>
                <a:cs typeface="+mn-cs"/>
              </a:rPr>
              <a:t>The</a:t>
            </a:r>
            <a:r>
              <a:rPr lang="en-US" sz="1000" kern="1200" dirty="0" smtClean="0">
                <a:solidFill>
                  <a:schemeClr val="tx1"/>
                </a:solidFill>
                <a:effectLst/>
                <a:latin typeface="+mn-lt"/>
                <a:ea typeface="+mn-ea"/>
                <a:cs typeface="+mn-cs"/>
              </a:rPr>
              <a:t> image shows an employee filling out paperwork for a S&amp;H concern.</a:t>
            </a:r>
          </a:p>
        </p:txBody>
      </p:sp>
      <p:sp>
        <p:nvSpPr>
          <p:cNvPr id="4" name="Slide Number Placeholder 3"/>
          <p:cNvSpPr>
            <a:spLocks noGrp="1"/>
          </p:cNvSpPr>
          <p:nvPr>
            <p:ph type="sldNum" sz="quarter" idx="10"/>
          </p:nvPr>
        </p:nvSpPr>
        <p:spPr/>
        <p:txBody>
          <a:bodyPr/>
          <a:lstStyle/>
          <a:p>
            <a:fld id="{EEDEC144-5708-524F-8182-C7FC24335BD2}" type="slidenum">
              <a:rPr lang="en-US" smtClean="0"/>
              <a:t>8</a:t>
            </a:fld>
            <a:endParaRPr lang="en-US" dirty="0"/>
          </a:p>
        </p:txBody>
      </p:sp>
    </p:spTree>
    <p:extLst>
      <p:ext uri="{BB962C8B-B14F-4D97-AF65-F5344CB8AC3E}">
        <p14:creationId xmlns:p14="http://schemas.microsoft.com/office/powerpoint/2010/main" val="1268744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Follow this action checklist to implement and sustain VPP expectations for hazard</a:t>
            </a:r>
            <a:r>
              <a:rPr lang="en-US" sz="1000" kern="1200" baseline="0" dirty="0" smtClean="0">
                <a:solidFill>
                  <a:schemeClr val="tx1"/>
                </a:solidFill>
                <a:effectLst/>
                <a:latin typeface="+mn-lt"/>
                <a:ea typeface="+mn-ea"/>
                <a:cs typeface="+mn-cs"/>
              </a:rPr>
              <a:t> tracking</a:t>
            </a:r>
            <a:r>
              <a:rPr lang="en-US" sz="1000" kern="1200" dirty="0" smtClean="0">
                <a:solidFill>
                  <a:schemeClr val="tx1"/>
                </a:solidFill>
                <a:effectLst/>
                <a:latin typeface="+mn-lt"/>
                <a:ea typeface="+mn-ea"/>
                <a:cs typeface="+mn-cs"/>
              </a:rPr>
              <a:t>. Each of these action checklist items will be covered in more detail.</a:t>
            </a:r>
          </a:p>
        </p:txBody>
      </p:sp>
      <p:sp>
        <p:nvSpPr>
          <p:cNvPr id="4" name="Slide Number Placeholder 3"/>
          <p:cNvSpPr>
            <a:spLocks noGrp="1"/>
          </p:cNvSpPr>
          <p:nvPr>
            <p:ph type="sldNum" sz="quarter" idx="10"/>
          </p:nvPr>
        </p:nvSpPr>
        <p:spPr/>
        <p:txBody>
          <a:bodyPr/>
          <a:lstStyle/>
          <a:p>
            <a:fld id="{EEDEC144-5708-524F-8182-C7FC24335BD2}" type="slidenum">
              <a:rPr lang="en-US" smtClean="0"/>
              <a:t>9</a:t>
            </a:fld>
            <a:endParaRPr lang="en-US" dirty="0"/>
          </a:p>
        </p:txBody>
      </p:sp>
    </p:spTree>
    <p:extLst>
      <p:ext uri="{BB962C8B-B14F-4D97-AF65-F5344CB8AC3E}">
        <p14:creationId xmlns:p14="http://schemas.microsoft.com/office/powerpoint/2010/main" val="412373737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g"/><Relationship Id="rId11" Type="http://schemas.openxmlformats.org/officeDocument/2006/relationships/image" Target="../media/image10.png"/><Relationship Id="rId5" Type="http://schemas.openxmlformats.org/officeDocument/2006/relationships/image" Target="../media/image6.jpg"/><Relationship Id="rId10" Type="http://schemas.microsoft.com/office/2007/relationships/hdphoto" Target="../media/hdphoto1.wdp"/><Relationship Id="rId4" Type="http://schemas.openxmlformats.org/officeDocument/2006/relationships/image" Target="../media/image5.jpg"/><Relationship Id="rId9"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3" name="Picture 5" descr="\\ad.ctcgsc.org\DFS\jst-projects\PubProjects\Projects\hullmw\2014\SMCX\logo\slide_bckgrnd.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192" y="1"/>
            <a:ext cx="12216384" cy="526831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12192" y="5335348"/>
            <a:ext cx="12216384" cy="1466506"/>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457201" y="2057400"/>
            <a:ext cx="11274552" cy="1371600"/>
          </a:xfrm>
          <a:noFill/>
          <a:effectLst/>
        </p:spPr>
        <p:txBody>
          <a:bodyPr anchor="ctr" anchorCtr="0">
            <a:noAutofit/>
          </a:bodyPr>
          <a:lstStyle>
            <a:lvl1pPr algn="ctr">
              <a:defRPr sz="4000">
                <a:solidFill>
                  <a:schemeClr val="tx1"/>
                </a:solidFill>
                <a:effectLst/>
                <a:latin typeface="Arial" panose="020B0604020202020204" pitchFamily="34" charset="0"/>
                <a:cs typeface="Arial" panose="020B0604020202020204" pitchFamily="34" charset="0"/>
              </a:defRPr>
            </a:lvl1pPr>
          </a:lstStyle>
          <a:p>
            <a:endParaRPr lang="en-US" dirty="0"/>
          </a:p>
        </p:txBody>
      </p:sp>
      <p:sp>
        <p:nvSpPr>
          <p:cNvPr id="3" name="Subtitle 2"/>
          <p:cNvSpPr>
            <a:spLocks noGrp="1"/>
          </p:cNvSpPr>
          <p:nvPr>
            <p:ph type="subTitle" idx="1" hasCustomPrompt="1"/>
          </p:nvPr>
        </p:nvSpPr>
        <p:spPr>
          <a:xfrm>
            <a:off x="457199" y="3566160"/>
            <a:ext cx="11274552" cy="548640"/>
          </a:xfrm>
          <a:noFill/>
          <a:effectLst/>
        </p:spPr>
        <p:txBody>
          <a:bodyPr anchor="ctr" anchorCtr="0">
            <a:normAutofit/>
          </a:bodyPr>
          <a:lstStyle>
            <a:lvl1pPr marL="0" indent="0" algn="ctr">
              <a:buNone/>
              <a:defRPr sz="2000" baseline="0">
                <a:solidFill>
                  <a:schemeClr val="tx1"/>
                </a:solidFill>
                <a:effectLst/>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Insert Subtitle</a:t>
            </a:r>
            <a:endParaRPr lang="en-US" dirty="0"/>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86753" y="561236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4" name="Picture 2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84171" y="561813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5" name="Picture 2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85462" y="561077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6" name="Picture 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2880" y="5621942"/>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7" name="Picture 2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689336" y="5609233"/>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8" name="Picture 2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588044" y="5610442"/>
            <a:ext cx="1317498" cy="912114"/>
          </a:xfrm>
          <a:prstGeom prst="rect">
            <a:avLst/>
          </a:prstGeom>
          <a:ln w="12700">
            <a:solidFill>
              <a:schemeClr val="tx1"/>
            </a:solidFill>
          </a:ln>
          <a:effectLst>
            <a:outerShdw blurRad="50800" dist="38100" dir="2700000" algn="tl" rotWithShape="0">
              <a:srgbClr val="000000">
                <a:alpha val="43000"/>
              </a:srgbClr>
            </a:outerShdw>
          </a:effectLst>
        </p:spPr>
      </p:pic>
      <p:sp>
        <p:nvSpPr>
          <p:cNvPr id="50" name="Rectangle 49"/>
          <p:cNvSpPr/>
          <p:nvPr userDrawn="1"/>
        </p:nvSpPr>
        <p:spPr>
          <a:xfrm>
            <a:off x="2493816" y="6015182"/>
            <a:ext cx="153693" cy="4064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latin typeface="Arial" panose="020B0604020202020204" pitchFamily="34" charset="0"/>
              <a:cs typeface="Arial" panose="020B0604020202020204" pitchFamily="34" charset="0"/>
            </a:endParaRPr>
          </a:p>
        </p:txBody>
      </p:sp>
      <p:pic>
        <p:nvPicPr>
          <p:cNvPr id="21" name="Picture 20"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18288"/>
            <a:ext cx="12216384" cy="287039"/>
          </a:xfrm>
          <a:prstGeom prst="rect">
            <a:avLst/>
          </a:prstGeom>
        </p:spPr>
      </p:pic>
      <p:pic>
        <p:nvPicPr>
          <p:cNvPr id="29" name="Picture 28"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5257801"/>
            <a:ext cx="12216384" cy="221392"/>
          </a:xfrm>
          <a:prstGeom prst="rect">
            <a:avLst/>
          </a:prstGeom>
        </p:spPr>
      </p:pic>
      <p:pic>
        <p:nvPicPr>
          <p:cNvPr id="30" name="Picture 29"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6657524"/>
            <a:ext cx="12216384" cy="221392"/>
          </a:xfrm>
          <a:prstGeom prst="rect">
            <a:avLst/>
          </a:prstGeom>
        </p:spPr>
      </p:pic>
      <p:pic>
        <p:nvPicPr>
          <p:cNvPr id="5" name="Picture 4" descr="SMCX_Logo.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498080" y="385770"/>
            <a:ext cx="4572000" cy="1593562"/>
          </a:xfrm>
          <a:prstGeom prst="rect">
            <a:avLst/>
          </a:prstGeom>
        </p:spPr>
      </p:pic>
      <p:sp>
        <p:nvSpPr>
          <p:cNvPr id="4" name="TextBox 3"/>
          <p:cNvSpPr txBox="1"/>
          <p:nvPr userDrawn="1"/>
        </p:nvSpPr>
        <p:spPr>
          <a:xfrm>
            <a:off x="457199" y="4572000"/>
            <a:ext cx="11274552" cy="677108"/>
          </a:xfrm>
          <a:prstGeom prst="rect">
            <a:avLst/>
          </a:prstGeom>
          <a:noFill/>
        </p:spPr>
        <p:txBody>
          <a:bodyPr wrap="square" rtlCol="0">
            <a:spAutoFit/>
          </a:bodyPr>
          <a:lstStyle/>
          <a:p>
            <a:r>
              <a:rPr lang="en-US" sz="800" dirty="0" smtClean="0">
                <a:solidFill>
                  <a:schemeClr val="bg1">
                    <a:lumMod val="50000"/>
                  </a:schemeClr>
                </a:solidFill>
              </a:rPr>
              <a:t>DISTRIBUTION STATEMENT D: Distribution authorized to the DoD and U.S. DoD contractors only; Software Documentation; January</a:t>
            </a:r>
            <a:r>
              <a:rPr lang="en-US" sz="800" baseline="0" dirty="0" smtClean="0">
                <a:solidFill>
                  <a:schemeClr val="bg1">
                    <a:lumMod val="50000"/>
                  </a:schemeClr>
                </a:solidFill>
              </a:rPr>
              <a:t> 31</a:t>
            </a:r>
            <a:r>
              <a:rPr lang="en-US" sz="800" dirty="0" smtClean="0">
                <a:solidFill>
                  <a:schemeClr val="bg1">
                    <a:lumMod val="50000"/>
                  </a:schemeClr>
                </a:solidFill>
              </a:rPr>
              <a:t>, 2021. Other requests shall be referred to Contracts, Code 22560; Space and Naval Warfare Systems Center Pacific; 53560 Hull Street; San Diego, CA 92152.</a:t>
            </a:r>
          </a:p>
          <a:p>
            <a:endParaRPr lang="en-US" sz="600" dirty="0" smtClean="0">
              <a:solidFill>
                <a:schemeClr val="bg1">
                  <a:lumMod val="50000"/>
                </a:schemeClr>
              </a:solidFill>
            </a:endParaRPr>
          </a:p>
          <a:p>
            <a:r>
              <a:rPr lang="en-US" sz="800" dirty="0" smtClean="0">
                <a:solidFill>
                  <a:schemeClr val="bg1">
                    <a:lumMod val="50000"/>
                  </a:schemeClr>
                </a:solidFill>
              </a:rPr>
              <a:t>WARNING: This document contains technical data whose export is restricted by the Arms Export Control Act (Title 22, U.S.C., sec. 2751, et seq.) or the Export Administration Act of 1979, as amended, Title 50, U.S.C., App. 2401 et seq. Violation of these export laws are subject to severe criminal penalties. Disseminate in accordance with the provisions of DoD Directive 5230.25.</a:t>
            </a:r>
            <a:endParaRPr lang="en-US" sz="800" dirty="0">
              <a:solidFill>
                <a:schemeClr val="bg1">
                  <a:lumMod val="50000"/>
                </a:schemeClr>
              </a:solidFill>
            </a:endParaRPr>
          </a:p>
        </p:txBody>
      </p:sp>
    </p:spTree>
    <p:extLst>
      <p:ext uri="{BB962C8B-B14F-4D97-AF65-F5344CB8AC3E}">
        <p14:creationId xmlns:p14="http://schemas.microsoft.com/office/powerpoint/2010/main" val="28120852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29040416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7123" y="841829"/>
            <a:ext cx="2244876" cy="5284334"/>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599" y="841829"/>
            <a:ext cx="9066591" cy="5284334"/>
          </a:xfrm>
        </p:spPr>
        <p:txBody>
          <a:bodyPr vert="eaVert"/>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21631999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effectLst/>
              </a:defRPr>
            </a:lvl1pPr>
          </a:lstStyle>
          <a:p>
            <a:r>
              <a:rPr lang="en-US" dirty="0" smtClean="0"/>
              <a:t>Insert Title</a:t>
            </a:r>
            <a:endParaRPr lang="en-US" dirty="0"/>
          </a:p>
        </p:txBody>
      </p:sp>
      <p:sp>
        <p:nvSpPr>
          <p:cNvPr id="3" name="Content Placeholder 2"/>
          <p:cNvSpPr>
            <a:spLocks noGrp="1"/>
          </p:cNvSpPr>
          <p:nvPr>
            <p:ph idx="1"/>
          </p:nvPr>
        </p:nvSpPr>
        <p:spPr/>
        <p:txBody>
          <a:bodyPr>
            <a:normAutofit/>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40160" y="6310171"/>
            <a:ext cx="9144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EC6B01B9-2AD7-FF46-ADAD-E0B0ABE832D6}" type="slidenum">
              <a:rPr lang="en-US" smtClean="0"/>
              <a:pPr/>
              <a:t>‹#›</a:t>
            </a:fld>
            <a:endParaRPr lang="en-US" dirty="0"/>
          </a:p>
        </p:txBody>
      </p:sp>
    </p:spTree>
    <p:extLst>
      <p:ext uri="{BB962C8B-B14F-4D97-AF65-F5344CB8AC3E}">
        <p14:creationId xmlns:p14="http://schemas.microsoft.com/office/powerpoint/2010/main" val="10250594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33389494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
        <p:nvSpPr>
          <p:cNvPr id="6" name="Content Placeholder 2"/>
          <p:cNvSpPr>
            <a:spLocks noGrp="1"/>
          </p:cNvSpPr>
          <p:nvPr>
            <p:ph sz="half" idx="1"/>
          </p:nvPr>
        </p:nvSpPr>
        <p:spPr>
          <a:xfrm>
            <a:off x="225880" y="952501"/>
            <a:ext cx="5751587" cy="5148263"/>
          </a:xfrm>
        </p:spPr>
        <p:txBody>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3"/>
          </p:nvPr>
        </p:nvSpPr>
        <p:spPr>
          <a:xfrm>
            <a:off x="6220280" y="952501"/>
            <a:ext cx="5751587" cy="5148263"/>
          </a:xfrm>
        </p:spPr>
        <p:txBody>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321116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990838"/>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1741715"/>
            <a:ext cx="5386917" cy="4384449"/>
          </a:xfrm>
        </p:spPr>
        <p:txBody>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990838"/>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1741715"/>
            <a:ext cx="5389033" cy="4384449"/>
          </a:xfrm>
        </p:spPr>
        <p:txBody>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8331685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6338171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42447502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8191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819151"/>
            <a:ext cx="6815667" cy="5307013"/>
          </a:xfrm>
        </p:spPr>
        <p:txBody>
          <a:bodyPr/>
          <a:lstStyle>
            <a:lvl1pPr>
              <a:spcAft>
                <a:spcPts val="600"/>
              </a:spcAft>
              <a:defRPr sz="3200"/>
            </a:lvl1pPr>
            <a:lvl2pPr>
              <a:spcAft>
                <a:spcPts val="600"/>
              </a:spcAft>
              <a:defRPr sz="2800"/>
            </a:lvl2pPr>
            <a:lvl3pPr>
              <a:spcAft>
                <a:spcPts val="600"/>
              </a:spcAft>
              <a:defRPr sz="2400"/>
            </a:lvl3pPr>
            <a:lvl4pPr>
              <a:spcAft>
                <a:spcPts val="600"/>
              </a:spcAft>
              <a:defRPr sz="2000"/>
            </a:lvl4pPr>
            <a:lvl5pPr>
              <a:spcAft>
                <a:spcPts val="600"/>
              </a:spcAft>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981201"/>
            <a:ext cx="4011084"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3375255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866775"/>
            <a:ext cx="7315200" cy="386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40991711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0" y="6198836"/>
            <a:ext cx="12192000" cy="659165"/>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a:off x="2" y="1"/>
            <a:ext cx="12191999" cy="805004"/>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242813" y="130049"/>
            <a:ext cx="11822736" cy="570726"/>
          </a:xfrm>
          <a:prstGeom prst="rect">
            <a:avLst/>
          </a:prstGeom>
        </p:spPr>
        <p:txBody>
          <a:bodyPr vert="horz" lIns="91440" tIns="45720" rIns="91440" bIns="45720" rtlCol="0" anchor="ctr">
            <a:normAutofit/>
          </a:bodyPr>
          <a:lstStyle/>
          <a:p>
            <a:r>
              <a:rPr lang="en-US" dirty="0" smtClean="0"/>
              <a:t>Insert Title Here</a:t>
            </a:r>
            <a:endParaRPr lang="en-US" dirty="0"/>
          </a:p>
        </p:txBody>
      </p:sp>
      <p:sp>
        <p:nvSpPr>
          <p:cNvPr id="3" name="Text Placeholder 2"/>
          <p:cNvSpPr>
            <a:spLocks noGrp="1"/>
          </p:cNvSpPr>
          <p:nvPr>
            <p:ph type="body" idx="1"/>
          </p:nvPr>
        </p:nvSpPr>
        <p:spPr>
          <a:xfrm>
            <a:off x="230719" y="955040"/>
            <a:ext cx="11731752"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40160" y="6310171"/>
            <a:ext cx="9144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EC6B01B9-2AD7-FF46-ADAD-E0B0ABE832D6}" type="slidenum">
              <a:rPr lang="en-US" smtClean="0"/>
              <a:pPr/>
              <a:t>‹#›</a:t>
            </a:fld>
            <a:endParaRPr lang="en-US" dirty="0"/>
          </a:p>
        </p:txBody>
      </p:sp>
      <p:pic>
        <p:nvPicPr>
          <p:cNvPr id="18" name="Picture 17"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6128097"/>
            <a:ext cx="12216384" cy="85571"/>
          </a:xfrm>
          <a:prstGeom prst="rect">
            <a:avLst/>
          </a:prstGeom>
        </p:spPr>
      </p:pic>
      <p:pic>
        <p:nvPicPr>
          <p:cNvPr id="19" name="Picture 18"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22985" y="6783744"/>
            <a:ext cx="12216384" cy="90271"/>
          </a:xfrm>
          <a:prstGeom prst="rect">
            <a:avLst/>
          </a:prstGeom>
        </p:spPr>
      </p:pic>
      <p:pic>
        <p:nvPicPr>
          <p:cNvPr id="4" name="Picture 3" descr="Logo_Powerpoint_NoText.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309900" y="6213667"/>
            <a:ext cx="1652571" cy="562286"/>
          </a:xfrm>
          <a:prstGeom prst="rect">
            <a:avLst/>
          </a:prstGeom>
        </p:spPr>
      </p:pic>
      <p:pic>
        <p:nvPicPr>
          <p:cNvPr id="15" name="Picture 14"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9144"/>
            <a:ext cx="12216384" cy="86172"/>
          </a:xfrm>
          <a:prstGeom prst="rect">
            <a:avLst/>
          </a:prstGeom>
        </p:spPr>
      </p:pic>
      <p:pic>
        <p:nvPicPr>
          <p:cNvPr id="17" name="Picture 16"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762000"/>
            <a:ext cx="12216384" cy="86172"/>
          </a:xfrm>
          <a:prstGeom prst="rect">
            <a:avLst/>
          </a:prstGeom>
        </p:spPr>
      </p:pic>
    </p:spTree>
    <p:extLst>
      <p:ext uri="{BB962C8B-B14F-4D97-AF65-F5344CB8AC3E}">
        <p14:creationId xmlns:p14="http://schemas.microsoft.com/office/powerpoint/2010/main" val="1380148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457200" rtl="0" eaLnBrk="1" latinLnBrk="0" hangingPunct="1">
        <a:spcBef>
          <a:spcPct val="0"/>
        </a:spcBef>
        <a:buNone/>
        <a:defRPr sz="2900" b="1" i="0" kern="1200" baseline="0">
          <a:solidFill>
            <a:schemeClr val="tx1"/>
          </a:solidFill>
          <a:effectLst/>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ts val="600"/>
        </a:spcBef>
        <a:buClr>
          <a:schemeClr val="tx1"/>
        </a:buClr>
        <a:buFont typeface="Arial"/>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600"/>
        </a:spcBef>
        <a:buClr>
          <a:schemeClr val="tx1"/>
        </a:buClr>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600"/>
        </a:spcBef>
        <a:buClr>
          <a:schemeClr val="tx1"/>
        </a:buClr>
        <a:buFont typeface="Arial"/>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Hazard Tracking</a:t>
            </a:r>
            <a:br>
              <a:rPr lang="en-US" dirty="0" smtClean="0"/>
            </a:br>
            <a:r>
              <a:rPr lang="en-US" dirty="0" smtClean="0"/>
              <a:t>OSHA VPP</a:t>
            </a:r>
            <a:endParaRPr lang="en-US" dirty="0"/>
          </a:p>
        </p:txBody>
      </p:sp>
      <p:sp>
        <p:nvSpPr>
          <p:cNvPr id="3" name="Subtitle 2"/>
          <p:cNvSpPr>
            <a:spLocks noGrp="1"/>
          </p:cNvSpPr>
          <p:nvPr>
            <p:ph type="subTitle" idx="1"/>
          </p:nvPr>
        </p:nvSpPr>
        <p:spPr/>
        <p:txBody>
          <a:bodyPr/>
          <a:lstStyle/>
          <a:p>
            <a:r>
              <a:rPr lang="en-US" dirty="0" smtClean="0"/>
              <a:t>January 2021</a:t>
            </a:r>
            <a:endParaRPr lang="en-US" dirty="0"/>
          </a:p>
        </p:txBody>
      </p:sp>
    </p:spTree>
    <p:extLst>
      <p:ext uri="{BB962C8B-B14F-4D97-AF65-F5344CB8AC3E}">
        <p14:creationId xmlns:p14="http://schemas.microsoft.com/office/powerpoint/2010/main" val="3186303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Hazard Tracking</a:t>
            </a:r>
            <a:endParaRPr lang="en-US" dirty="0"/>
          </a:p>
        </p:txBody>
      </p:sp>
      <p:sp>
        <p:nvSpPr>
          <p:cNvPr id="3" name="Content Placeholder 2"/>
          <p:cNvSpPr>
            <a:spLocks noGrp="1"/>
          </p:cNvSpPr>
          <p:nvPr>
            <p:ph idx="1"/>
          </p:nvPr>
        </p:nvSpPr>
        <p:spPr/>
        <p:txBody>
          <a:bodyPr>
            <a:normAutofit/>
          </a:bodyPr>
          <a:lstStyle/>
          <a:p>
            <a:r>
              <a:rPr lang="en-US" dirty="0" smtClean="0"/>
              <a:t>Refer </a:t>
            </a:r>
            <a:r>
              <a:rPr lang="en-US" dirty="0"/>
              <a:t>to </a:t>
            </a:r>
            <a:r>
              <a:rPr lang="en-US" dirty="0" smtClean="0"/>
              <a:t>Service/Agency hazard tracking </a:t>
            </a:r>
            <a:r>
              <a:rPr lang="en-US" dirty="0"/>
              <a:t>procedures</a:t>
            </a:r>
          </a:p>
          <a:p>
            <a:r>
              <a:rPr lang="en-US" dirty="0"/>
              <a:t>Utilize an electronic database or </a:t>
            </a:r>
            <a:r>
              <a:rPr lang="en-US" dirty="0" smtClean="0"/>
              <a:t>spreadsheet</a:t>
            </a:r>
            <a:endParaRPr lang="en-US" dirty="0"/>
          </a:p>
          <a:p>
            <a:r>
              <a:rPr lang="en-US" dirty="0" smtClean="0"/>
              <a:t>Track:</a:t>
            </a:r>
          </a:p>
        </p:txBody>
      </p:sp>
      <p:sp>
        <p:nvSpPr>
          <p:cNvPr id="4" name="Slide Number Placeholder 3"/>
          <p:cNvSpPr>
            <a:spLocks noGrp="1"/>
          </p:cNvSpPr>
          <p:nvPr>
            <p:ph type="sldNum" sz="quarter" idx="4"/>
          </p:nvPr>
        </p:nvSpPr>
        <p:spPr/>
        <p:txBody>
          <a:bodyPr/>
          <a:lstStyle/>
          <a:p>
            <a:fld id="{EC6B01B9-2AD7-FF46-ADAD-E0B0ABE832D6}" type="slidenum">
              <a:rPr lang="en-US" smtClean="0"/>
              <a:pPr/>
              <a:t>10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869564431"/>
              </p:ext>
            </p:extLst>
          </p:nvPr>
        </p:nvGraphicFramePr>
        <p:xfrm>
          <a:off x="2037144" y="2251836"/>
          <a:ext cx="9364280" cy="3520440"/>
        </p:xfrm>
        <a:graphic>
          <a:graphicData uri="http://schemas.openxmlformats.org/drawingml/2006/table">
            <a:tbl>
              <a:tblPr bandRow="1">
                <a:tableStyleId>{073A0DAA-6AF3-43AB-8588-CEC1D06C72B9}</a:tableStyleId>
              </a:tblPr>
              <a:tblGrid>
                <a:gridCol w="2341070">
                  <a:extLst>
                    <a:ext uri="{9D8B030D-6E8A-4147-A177-3AD203B41FA5}">
                      <a16:colId xmlns:a16="http://schemas.microsoft.com/office/drawing/2014/main" val="20000"/>
                    </a:ext>
                  </a:extLst>
                </a:gridCol>
                <a:gridCol w="2341070">
                  <a:extLst>
                    <a:ext uri="{9D8B030D-6E8A-4147-A177-3AD203B41FA5}">
                      <a16:colId xmlns:a16="http://schemas.microsoft.com/office/drawing/2014/main" val="20001"/>
                    </a:ext>
                  </a:extLst>
                </a:gridCol>
                <a:gridCol w="2341070">
                  <a:extLst>
                    <a:ext uri="{9D8B030D-6E8A-4147-A177-3AD203B41FA5}">
                      <a16:colId xmlns:a16="http://schemas.microsoft.com/office/drawing/2014/main" val="20002"/>
                    </a:ext>
                  </a:extLst>
                </a:gridCol>
                <a:gridCol w="2341070">
                  <a:extLst>
                    <a:ext uri="{9D8B030D-6E8A-4147-A177-3AD203B41FA5}">
                      <a16:colId xmlns:a16="http://schemas.microsoft.com/office/drawing/2014/main" val="20003"/>
                    </a:ext>
                  </a:extLst>
                </a:gridCol>
              </a:tblGrid>
              <a:tr h="777240">
                <a:tc>
                  <a:txBody>
                    <a:bodyPr/>
                    <a:lstStyle/>
                    <a:p>
                      <a:pPr algn="ctr"/>
                      <a:r>
                        <a:rPr lang="en-US" sz="1800" kern="1200" dirty="0" smtClean="0">
                          <a:solidFill>
                            <a:schemeClr val="dk1"/>
                          </a:solidFill>
                          <a:latin typeface="+mn-lt"/>
                          <a:ea typeface="+mn-ea"/>
                          <a:cs typeface="+mn-cs"/>
                        </a:rPr>
                        <a:t>Tracking number</a:t>
                      </a:r>
                      <a:endParaRPr lang="en-US" sz="1800" kern="1200" dirty="0">
                        <a:solidFill>
                          <a:schemeClr val="dk1"/>
                        </a:solidFill>
                        <a:latin typeface="+mn-lt"/>
                        <a:ea typeface="+mn-ea"/>
                        <a:cs typeface="+mn-cs"/>
                      </a:endParaRPr>
                    </a:p>
                  </a:txBody>
                  <a:tcPr anchor="ctr"/>
                </a:tc>
                <a:tc>
                  <a:txBody>
                    <a:bodyPr/>
                    <a:lstStyle/>
                    <a:p>
                      <a:pPr algn="ctr"/>
                      <a:r>
                        <a:rPr lang="en-US" sz="1800" dirty="0" smtClean="0"/>
                        <a:t>Description of how the hazard is discovered</a:t>
                      </a:r>
                      <a:endParaRPr lang="en-US" sz="180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t>Date</a:t>
                      </a:r>
                      <a:r>
                        <a:rPr lang="en-US" sz="1800" baseline="0" dirty="0" smtClean="0"/>
                        <a:t> the hazard was identified</a:t>
                      </a:r>
                      <a:endParaRPr lang="en-US" sz="1800" dirty="0" smtClean="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t>Employee name who reported the hazard</a:t>
                      </a:r>
                    </a:p>
                  </a:txBody>
                  <a:tcPr anchor="ctr"/>
                </a:tc>
                <a:extLst>
                  <a:ext uri="{0D108BD9-81ED-4DB2-BD59-A6C34878D82A}">
                    <a16:rowId xmlns:a16="http://schemas.microsoft.com/office/drawing/2014/main" val="10000"/>
                  </a:ext>
                </a:extLst>
              </a:tr>
              <a:tr h="7772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Location of the hazard</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t>Description of the hazard</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t>Priority</a:t>
                      </a:r>
                      <a:r>
                        <a:rPr lang="en-US" sz="1800" baseline="0" dirty="0" smtClean="0"/>
                        <a:t> of the hazard</a:t>
                      </a:r>
                      <a:endParaRPr lang="en-US" sz="1800" dirty="0" smtClean="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t>Date</a:t>
                      </a:r>
                      <a:r>
                        <a:rPr lang="en-US" sz="1800" baseline="0" dirty="0" smtClean="0"/>
                        <a:t> employee feedback is provided</a:t>
                      </a:r>
                      <a:endParaRPr lang="en-US" sz="1800" dirty="0" smtClean="0"/>
                    </a:p>
                  </a:txBody>
                  <a:tcPr anchor="ctr"/>
                </a:tc>
                <a:extLst>
                  <a:ext uri="{0D108BD9-81ED-4DB2-BD59-A6C34878D82A}">
                    <a16:rowId xmlns:a16="http://schemas.microsoft.com/office/drawing/2014/main" val="10001"/>
                  </a:ext>
                </a:extLst>
              </a:tr>
              <a:tr h="7772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t>Date of last briefing to Commander/ Executive</a:t>
                      </a:r>
                      <a:r>
                        <a:rPr lang="en-US" sz="1800" baseline="0" dirty="0" smtClean="0"/>
                        <a:t> Agent</a:t>
                      </a:r>
                      <a:endParaRPr lang="en-US" sz="1800" dirty="0" smtClean="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t>Description of the corrective</a:t>
                      </a:r>
                      <a:r>
                        <a:rPr lang="en-US" sz="1800" baseline="0" dirty="0" smtClean="0"/>
                        <a:t> action</a:t>
                      </a:r>
                      <a:endParaRPr lang="en-US" sz="1800" dirty="0" smtClean="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t>Person(s) responsible</a:t>
                      </a:r>
                      <a:r>
                        <a:rPr lang="en-US" sz="1800" baseline="0" dirty="0" smtClean="0"/>
                        <a:t> for corrective action</a:t>
                      </a:r>
                      <a:endParaRPr lang="en-US" sz="1800" dirty="0" smtClean="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t>Status of corrective action</a:t>
                      </a:r>
                    </a:p>
                  </a:txBody>
                  <a:tcPr anchor="ctr"/>
                </a:tc>
                <a:extLst>
                  <a:ext uri="{0D108BD9-81ED-4DB2-BD59-A6C34878D82A}">
                    <a16:rowId xmlns:a16="http://schemas.microsoft.com/office/drawing/2014/main" val="10002"/>
                  </a:ext>
                </a:extLst>
              </a:tr>
              <a:tr h="7772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t>Interim</a:t>
                      </a:r>
                      <a:r>
                        <a:rPr lang="en-US" sz="1800" baseline="0" dirty="0" smtClean="0"/>
                        <a:t> and/or permanent control measures taken</a:t>
                      </a:r>
                      <a:endParaRPr lang="en-US" sz="1800" dirty="0" smtClean="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t>Due date for corrective action(s)</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Close date</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t>Follow-up date</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513603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Example – Hazard Tracking Log</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11</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749317346"/>
              </p:ext>
            </p:extLst>
          </p:nvPr>
        </p:nvGraphicFramePr>
        <p:xfrm>
          <a:off x="161924" y="1011166"/>
          <a:ext cx="11868152" cy="2993738"/>
        </p:xfrm>
        <a:graphic>
          <a:graphicData uri="http://schemas.openxmlformats.org/drawingml/2006/table">
            <a:tbl>
              <a:tblPr bandRow="1">
                <a:tableStyleId>{9D7B26C5-4107-4FEC-AEDC-1716B250A1EF}</a:tableStyleId>
              </a:tblPr>
              <a:tblGrid>
                <a:gridCol w="1483519">
                  <a:extLst>
                    <a:ext uri="{9D8B030D-6E8A-4147-A177-3AD203B41FA5}">
                      <a16:colId xmlns:a16="http://schemas.microsoft.com/office/drawing/2014/main" val="20000"/>
                    </a:ext>
                  </a:extLst>
                </a:gridCol>
                <a:gridCol w="1483519">
                  <a:extLst>
                    <a:ext uri="{9D8B030D-6E8A-4147-A177-3AD203B41FA5}">
                      <a16:colId xmlns:a16="http://schemas.microsoft.com/office/drawing/2014/main" val="20001"/>
                    </a:ext>
                  </a:extLst>
                </a:gridCol>
                <a:gridCol w="1483519">
                  <a:extLst>
                    <a:ext uri="{9D8B030D-6E8A-4147-A177-3AD203B41FA5}">
                      <a16:colId xmlns:a16="http://schemas.microsoft.com/office/drawing/2014/main" val="20002"/>
                    </a:ext>
                  </a:extLst>
                </a:gridCol>
                <a:gridCol w="1483519">
                  <a:extLst>
                    <a:ext uri="{9D8B030D-6E8A-4147-A177-3AD203B41FA5}">
                      <a16:colId xmlns:a16="http://schemas.microsoft.com/office/drawing/2014/main" val="20003"/>
                    </a:ext>
                  </a:extLst>
                </a:gridCol>
                <a:gridCol w="1483519">
                  <a:extLst>
                    <a:ext uri="{9D8B030D-6E8A-4147-A177-3AD203B41FA5}">
                      <a16:colId xmlns:a16="http://schemas.microsoft.com/office/drawing/2014/main" val="20004"/>
                    </a:ext>
                  </a:extLst>
                </a:gridCol>
                <a:gridCol w="1483519">
                  <a:extLst>
                    <a:ext uri="{9D8B030D-6E8A-4147-A177-3AD203B41FA5}">
                      <a16:colId xmlns:a16="http://schemas.microsoft.com/office/drawing/2014/main" val="20005"/>
                    </a:ext>
                  </a:extLst>
                </a:gridCol>
                <a:gridCol w="1483519">
                  <a:extLst>
                    <a:ext uri="{9D8B030D-6E8A-4147-A177-3AD203B41FA5}">
                      <a16:colId xmlns:a16="http://schemas.microsoft.com/office/drawing/2014/main" val="20006"/>
                    </a:ext>
                  </a:extLst>
                </a:gridCol>
                <a:gridCol w="1483519">
                  <a:extLst>
                    <a:ext uri="{9D8B030D-6E8A-4147-A177-3AD203B41FA5}">
                      <a16:colId xmlns:a16="http://schemas.microsoft.com/office/drawing/2014/main" val="20007"/>
                    </a:ext>
                  </a:extLst>
                </a:gridCol>
              </a:tblGrid>
              <a:tr h="435804">
                <a:tc gridSpan="8">
                  <a:txBody>
                    <a:bodyPr/>
                    <a:lstStyle/>
                    <a:p>
                      <a:pPr algn="ctr">
                        <a:tabLst>
                          <a:tab pos="3714750" algn="l"/>
                        </a:tabLst>
                      </a:pPr>
                      <a:r>
                        <a:rPr lang="en-US" sz="2000" b="1" dirty="0" smtClean="0">
                          <a:solidFill>
                            <a:schemeClr val="bg1"/>
                          </a:solidFill>
                        </a:rPr>
                        <a:t>HAZARD</a:t>
                      </a:r>
                      <a:r>
                        <a:rPr lang="en-US" sz="2000" b="1" baseline="0" dirty="0" smtClean="0">
                          <a:solidFill>
                            <a:schemeClr val="bg1"/>
                          </a:solidFill>
                        </a:rPr>
                        <a:t> TRACKING LOG</a:t>
                      </a:r>
                      <a:endParaRPr lang="en-US" sz="20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lumMod val="75000"/>
                      </a:schemeClr>
                    </a:solidFill>
                  </a:tcPr>
                </a:tc>
                <a:tc hMerge="1">
                  <a:txBody>
                    <a:bodyPr/>
                    <a:lstStyle/>
                    <a:p>
                      <a:endParaRPr lang="en-US" dirty="0"/>
                    </a:p>
                  </a:txBody>
                  <a:tcPr>
                    <a:solidFill>
                      <a:schemeClr val="tx2">
                        <a:lumMod val="75000"/>
                      </a:schemeClr>
                    </a:solidFill>
                  </a:tcPr>
                </a:tc>
                <a:tc hMerge="1">
                  <a:txBody>
                    <a:bodyPr/>
                    <a:lstStyle/>
                    <a:p>
                      <a:endParaRPr lang="en-US" dirty="0"/>
                    </a:p>
                  </a:txBody>
                  <a:tcPr>
                    <a:solidFill>
                      <a:schemeClr val="tx2">
                        <a:lumMod val="75000"/>
                      </a:schemeClr>
                    </a:solidFill>
                  </a:tcPr>
                </a:tc>
                <a:tc hMerge="1">
                  <a:txBody>
                    <a:bodyPr/>
                    <a:lstStyle/>
                    <a:p>
                      <a:endParaRPr lang="en-US" dirty="0"/>
                    </a:p>
                  </a:txBody>
                  <a:tcPr>
                    <a:solidFill>
                      <a:schemeClr val="tx2">
                        <a:lumMod val="75000"/>
                      </a:schemeClr>
                    </a:solidFill>
                  </a:tcPr>
                </a:tc>
                <a:tc hMerge="1">
                  <a:txBody>
                    <a:bodyPr/>
                    <a:lstStyle/>
                    <a:p>
                      <a:endParaRPr lang="en-US" dirty="0"/>
                    </a:p>
                  </a:txBody>
                  <a:tcPr>
                    <a:solidFill>
                      <a:schemeClr val="tx2">
                        <a:lumMod val="75000"/>
                      </a:schemeClr>
                    </a:solidFill>
                  </a:tcPr>
                </a:tc>
                <a:tc hMerge="1">
                  <a:txBody>
                    <a:bodyPr/>
                    <a:lstStyle/>
                    <a:p>
                      <a:endParaRPr lang="en-US" dirty="0"/>
                    </a:p>
                  </a:txBody>
                  <a:tcPr>
                    <a:solidFill>
                      <a:schemeClr val="tx2">
                        <a:lumMod val="75000"/>
                      </a:schemeClr>
                    </a:solidFill>
                  </a:tcPr>
                </a:tc>
                <a:tc hMerge="1">
                  <a:txBody>
                    <a:bodyPr/>
                    <a:lstStyle/>
                    <a:p>
                      <a:endParaRPr lang="en-US" dirty="0"/>
                    </a:p>
                  </a:txBody>
                  <a:tcPr>
                    <a:solidFill>
                      <a:schemeClr val="tx2">
                        <a:lumMod val="75000"/>
                      </a:schemeClr>
                    </a:solidFill>
                  </a:tcPr>
                </a:tc>
                <a:tc hMerge="1">
                  <a:txBody>
                    <a:bodyPr/>
                    <a:lstStyle/>
                    <a:p>
                      <a:endParaRPr lang="en-US" dirty="0"/>
                    </a:p>
                  </a:txBody>
                  <a:tcPr>
                    <a:solidFill>
                      <a:schemeClr val="tx2">
                        <a:lumMod val="75000"/>
                      </a:schemeClr>
                    </a:solidFill>
                  </a:tcPr>
                </a:tc>
                <a:extLst>
                  <a:ext uri="{0D108BD9-81ED-4DB2-BD59-A6C34878D82A}">
                    <a16:rowId xmlns:a16="http://schemas.microsoft.com/office/drawing/2014/main" val="10000"/>
                  </a:ext>
                </a:extLst>
              </a:tr>
              <a:tr h="407868">
                <a:tc gridSpan="2">
                  <a:txBody>
                    <a:bodyPr/>
                    <a:lstStyle/>
                    <a:p>
                      <a:r>
                        <a:rPr lang="en-US" sz="1600" dirty="0" smtClean="0">
                          <a:solidFill>
                            <a:schemeClr val="bg1"/>
                          </a:solidFill>
                        </a:rPr>
                        <a:t>Organization</a:t>
                      </a:r>
                      <a:r>
                        <a:rPr lang="en-US" sz="1600" baseline="0" dirty="0" smtClean="0">
                          <a:solidFill>
                            <a:schemeClr val="bg1"/>
                          </a:solidFill>
                        </a:rPr>
                        <a:t> Name:</a:t>
                      </a:r>
                      <a:r>
                        <a:rPr lang="en-US" sz="1600" dirty="0" smtClean="0">
                          <a:solidFill>
                            <a:schemeClr val="bg1"/>
                          </a:solidFill>
                        </a:rPr>
                        <a:t> </a:t>
                      </a:r>
                      <a:endParaRPr lang="en-US" sz="1600" dirty="0">
                        <a:solidFill>
                          <a:schemeClr val="bg1"/>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2">
                        <a:lumMod val="75000"/>
                      </a:schemeClr>
                    </a:solidFill>
                  </a:tcPr>
                </a:tc>
                <a:tc hMerge="1">
                  <a:txBody>
                    <a:bodyPr/>
                    <a:lstStyle/>
                    <a:p>
                      <a:endParaRPr lang="en-US" sz="1600" dirty="0">
                        <a:solidFill>
                          <a:schemeClr val="bg1"/>
                        </a:solidFill>
                      </a:endParaRPr>
                    </a:p>
                  </a:txBody>
                  <a:tcPr>
                    <a:solidFill>
                      <a:schemeClr val="tx2">
                        <a:lumMod val="75000"/>
                      </a:schemeClr>
                    </a:solidFill>
                  </a:tcPr>
                </a:tc>
                <a:tc gridSpan="6">
                  <a:txBody>
                    <a:bodyPr/>
                    <a:lstStyle/>
                    <a:p>
                      <a:endParaRPr lang="en-US" sz="1600" dirty="0">
                        <a:solidFill>
                          <a:schemeClr val="bg1"/>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sz="1600" dirty="0">
                        <a:solidFill>
                          <a:schemeClr val="bg1"/>
                        </a:solidFill>
                      </a:endParaRPr>
                    </a:p>
                  </a:txBody>
                  <a:tcPr>
                    <a:solidFill>
                      <a:schemeClr val="tx2">
                        <a:lumMod val="75000"/>
                      </a:schemeClr>
                    </a:solidFill>
                  </a:tcPr>
                </a:tc>
                <a:tc hMerge="1">
                  <a:txBody>
                    <a:bodyPr/>
                    <a:lstStyle/>
                    <a:p>
                      <a:endParaRPr lang="en-US" sz="1600" dirty="0">
                        <a:solidFill>
                          <a:schemeClr val="bg1"/>
                        </a:solidFill>
                      </a:endParaRPr>
                    </a:p>
                  </a:txBody>
                  <a:tcPr>
                    <a:solidFill>
                      <a:schemeClr val="tx2">
                        <a:lumMod val="75000"/>
                      </a:schemeClr>
                    </a:solidFill>
                  </a:tcPr>
                </a:tc>
                <a:tc hMerge="1">
                  <a:txBody>
                    <a:bodyPr/>
                    <a:lstStyle/>
                    <a:p>
                      <a:endParaRPr lang="en-US" sz="1600" dirty="0">
                        <a:solidFill>
                          <a:schemeClr val="bg1"/>
                        </a:solidFill>
                      </a:endParaRPr>
                    </a:p>
                  </a:txBody>
                  <a:tcPr>
                    <a:solidFill>
                      <a:schemeClr val="tx2">
                        <a:lumMod val="75000"/>
                      </a:schemeClr>
                    </a:solidFill>
                  </a:tcPr>
                </a:tc>
                <a:tc hMerge="1">
                  <a:txBody>
                    <a:bodyPr/>
                    <a:lstStyle/>
                    <a:p>
                      <a:endParaRPr lang="en-US" sz="1600" dirty="0">
                        <a:solidFill>
                          <a:schemeClr val="bg1"/>
                        </a:solidFill>
                      </a:endParaRPr>
                    </a:p>
                  </a:txBody>
                  <a:tcPr>
                    <a:solidFill>
                      <a:schemeClr val="tx2">
                        <a:lumMod val="75000"/>
                      </a:schemeClr>
                    </a:solidFill>
                  </a:tcPr>
                </a:tc>
                <a:tc hMerge="1">
                  <a:txBody>
                    <a:bodyPr/>
                    <a:lstStyle/>
                    <a:p>
                      <a:endParaRPr lang="en-US" sz="1600" dirty="0">
                        <a:solidFill>
                          <a:schemeClr val="bg1"/>
                        </a:solidFill>
                      </a:endParaRPr>
                    </a:p>
                  </a:txBody>
                  <a:tcPr>
                    <a:solidFill>
                      <a:schemeClr val="tx2">
                        <a:lumMod val="75000"/>
                      </a:schemeClr>
                    </a:solidFill>
                  </a:tcPr>
                </a:tc>
                <a:extLst>
                  <a:ext uri="{0D108BD9-81ED-4DB2-BD59-A6C34878D82A}">
                    <a16:rowId xmlns:a16="http://schemas.microsoft.com/office/drawing/2014/main" val="10001"/>
                  </a:ext>
                </a:extLst>
              </a:tr>
              <a:tr h="407868">
                <a:tc gridSpan="2">
                  <a:txBody>
                    <a:bodyPr/>
                    <a:lstStyle/>
                    <a:p>
                      <a:r>
                        <a:rPr lang="en-US" sz="1600" kern="1200" dirty="0" smtClean="0">
                          <a:solidFill>
                            <a:schemeClr val="bg1"/>
                          </a:solidFill>
                        </a:rPr>
                        <a:t>Maintained By: </a:t>
                      </a:r>
                      <a:endParaRPr lang="en-US" sz="1600"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hMerge="1">
                  <a:txBody>
                    <a:bodyPr/>
                    <a:lstStyle/>
                    <a:p>
                      <a:endParaRPr lang="en-US" sz="1200" dirty="0">
                        <a:solidFill>
                          <a:schemeClr val="bg1"/>
                        </a:solidFill>
                      </a:endParaRPr>
                    </a:p>
                  </a:txBody>
                  <a:tcPr>
                    <a:solidFill>
                      <a:schemeClr val="tx2">
                        <a:lumMod val="75000"/>
                      </a:schemeClr>
                    </a:solidFill>
                  </a:tcPr>
                </a:tc>
                <a:tc gridSpan="2">
                  <a:txBody>
                    <a:bodyPr/>
                    <a:lstStyle/>
                    <a:p>
                      <a:endParaRPr lang="en-US" sz="1600" kern="1200" dirty="0">
                        <a:solidFill>
                          <a:schemeClr val="bg1"/>
                        </a:solidFill>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sz="1600" kern="1200" dirty="0">
                        <a:solidFill>
                          <a:schemeClr val="bg1"/>
                        </a:solidFill>
                        <a:latin typeface="+mn-lt"/>
                        <a:ea typeface="+mn-ea"/>
                        <a:cs typeface="+mn-cs"/>
                      </a:endParaRPr>
                    </a:p>
                  </a:txBody>
                  <a:tcPr>
                    <a:solidFill>
                      <a:schemeClr val="tx2">
                        <a:lumMod val="75000"/>
                      </a:schemeClr>
                    </a:solidFill>
                  </a:tcPr>
                </a:tc>
                <a:tc gridSpan="2">
                  <a:txBody>
                    <a:bodyPr/>
                    <a:lstStyle/>
                    <a:p>
                      <a:r>
                        <a:rPr lang="en-US" sz="1600" kern="1200" dirty="0" smtClean="0">
                          <a:solidFill>
                            <a:schemeClr val="bg1"/>
                          </a:solidFill>
                        </a:rPr>
                        <a:t>Log Year:</a:t>
                      </a:r>
                      <a:endParaRPr lang="en-US" sz="1600" kern="1200" dirty="0">
                        <a:solidFill>
                          <a:schemeClr val="bg1"/>
                        </a:solidFill>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hMerge="1">
                  <a:txBody>
                    <a:bodyPr/>
                    <a:lstStyle/>
                    <a:p>
                      <a:endParaRPr lang="en-US" sz="1200" dirty="0">
                        <a:solidFill>
                          <a:schemeClr val="bg1"/>
                        </a:solidFill>
                      </a:endParaRPr>
                    </a:p>
                  </a:txBody>
                  <a:tcPr>
                    <a:solidFill>
                      <a:schemeClr val="tx2">
                        <a:lumMod val="75000"/>
                      </a:schemeClr>
                    </a:solidFill>
                  </a:tcPr>
                </a:tc>
                <a:tc gridSpan="2">
                  <a:txBody>
                    <a:bodyPr/>
                    <a:lstStyle/>
                    <a:p>
                      <a:endParaRPr lang="en-US" sz="1200" dirty="0">
                        <a:solidFill>
                          <a:schemeClr val="bg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sz="1200" dirty="0">
                        <a:solidFill>
                          <a:schemeClr val="bg1"/>
                        </a:solidFill>
                      </a:endParaRPr>
                    </a:p>
                  </a:txBody>
                  <a:tcPr>
                    <a:solidFill>
                      <a:schemeClr val="tx2">
                        <a:lumMod val="75000"/>
                      </a:schemeClr>
                    </a:solidFill>
                  </a:tcPr>
                </a:tc>
                <a:extLst>
                  <a:ext uri="{0D108BD9-81ED-4DB2-BD59-A6C34878D82A}">
                    <a16:rowId xmlns:a16="http://schemas.microsoft.com/office/drawing/2014/main" val="10002"/>
                  </a:ext>
                </a:extLst>
              </a:tr>
              <a:tr h="518594">
                <a:tc>
                  <a:txBody>
                    <a:bodyPr/>
                    <a:lstStyle/>
                    <a:p>
                      <a:r>
                        <a:rPr lang="en-US" sz="1200" dirty="0" smtClean="0">
                          <a:solidFill>
                            <a:schemeClr val="bg1"/>
                          </a:solidFill>
                        </a:rPr>
                        <a:t>Log No. </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r>
                        <a:rPr lang="en-US" sz="1200" dirty="0" smtClean="0">
                          <a:solidFill>
                            <a:schemeClr val="bg1"/>
                          </a:solidFill>
                        </a:rPr>
                        <a:t>Hazard Description</a:t>
                      </a:r>
                      <a:endParaRPr lang="en-US" sz="1200" dirty="0">
                        <a:solidFill>
                          <a:schemeClr val="bg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r>
                        <a:rPr lang="en-US" sz="1200" dirty="0" smtClean="0">
                          <a:solidFill>
                            <a:schemeClr val="bg1"/>
                          </a:solidFill>
                        </a:rPr>
                        <a:t>Hazard</a:t>
                      </a:r>
                      <a:r>
                        <a:rPr lang="en-US" sz="1200" baseline="0" dirty="0" smtClean="0">
                          <a:solidFill>
                            <a:schemeClr val="bg1"/>
                          </a:solidFill>
                        </a:rPr>
                        <a:t> Location</a:t>
                      </a:r>
                      <a:endParaRPr lang="en-US" sz="1200" dirty="0">
                        <a:solidFill>
                          <a:schemeClr val="bg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r>
                        <a:rPr lang="en-US" sz="1200" dirty="0" smtClean="0">
                          <a:solidFill>
                            <a:schemeClr val="bg1"/>
                          </a:solidFill>
                        </a:rPr>
                        <a:t>Date</a:t>
                      </a:r>
                      <a:endParaRPr lang="en-US" sz="1200" dirty="0">
                        <a:solidFill>
                          <a:schemeClr val="bg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r>
                        <a:rPr lang="en-US" sz="1200" dirty="0" smtClean="0">
                          <a:solidFill>
                            <a:schemeClr val="bg1"/>
                          </a:solidFill>
                        </a:rPr>
                        <a:t>Source (How</a:t>
                      </a:r>
                      <a:r>
                        <a:rPr lang="en-US" sz="1200" baseline="0" dirty="0" smtClean="0">
                          <a:solidFill>
                            <a:schemeClr val="bg1"/>
                          </a:solidFill>
                        </a:rPr>
                        <a:t> Reported)</a:t>
                      </a:r>
                      <a:endParaRPr lang="en-US" sz="1200" dirty="0">
                        <a:solidFill>
                          <a:schemeClr val="bg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r>
                        <a:rPr lang="en-US" sz="1200" dirty="0" smtClean="0">
                          <a:solidFill>
                            <a:schemeClr val="bg1"/>
                          </a:solidFill>
                        </a:rPr>
                        <a:t>Reported By</a:t>
                      </a:r>
                      <a:endParaRPr lang="en-US" sz="1200" dirty="0">
                        <a:solidFill>
                          <a:schemeClr val="bg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r>
                        <a:rPr lang="en-US" sz="1200" dirty="0" smtClean="0">
                          <a:solidFill>
                            <a:schemeClr val="bg1"/>
                          </a:solidFill>
                        </a:rPr>
                        <a:t>Employee</a:t>
                      </a:r>
                      <a:r>
                        <a:rPr lang="en-US" sz="1200" baseline="0" dirty="0" smtClean="0">
                          <a:solidFill>
                            <a:schemeClr val="bg1"/>
                          </a:solidFill>
                        </a:rPr>
                        <a:t> Feedback Date</a:t>
                      </a:r>
                      <a:endParaRPr lang="en-US" sz="1200" dirty="0">
                        <a:solidFill>
                          <a:schemeClr val="bg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r>
                        <a:rPr lang="en-US" sz="1200" dirty="0" smtClean="0">
                          <a:solidFill>
                            <a:schemeClr val="bg1"/>
                          </a:solidFill>
                        </a:rPr>
                        <a:t>RAC</a:t>
                      </a:r>
                      <a:endParaRPr lang="en-US" sz="1200" dirty="0">
                        <a:solidFill>
                          <a:schemeClr val="bg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0003"/>
                  </a:ext>
                </a:extLst>
              </a:tr>
              <a:tr h="407868">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dirty="0">
                        <a:solidFill>
                          <a:schemeClr val="bg1">
                            <a:lumMod val="8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07868">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07868">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100915209"/>
              </p:ext>
            </p:extLst>
          </p:nvPr>
        </p:nvGraphicFramePr>
        <p:xfrm>
          <a:off x="161924" y="4018850"/>
          <a:ext cx="11868152" cy="1957054"/>
        </p:xfrm>
        <a:graphic>
          <a:graphicData uri="http://schemas.openxmlformats.org/drawingml/2006/table">
            <a:tbl>
              <a:tblPr bandRow="1">
                <a:tableStyleId>{9D7B26C5-4107-4FEC-AEDC-1716B250A1EF}</a:tableStyleId>
              </a:tblPr>
              <a:tblGrid>
                <a:gridCol w="1483519">
                  <a:extLst>
                    <a:ext uri="{9D8B030D-6E8A-4147-A177-3AD203B41FA5}">
                      <a16:colId xmlns:a16="http://schemas.microsoft.com/office/drawing/2014/main" val="20000"/>
                    </a:ext>
                  </a:extLst>
                </a:gridCol>
                <a:gridCol w="2967038">
                  <a:extLst>
                    <a:ext uri="{9D8B030D-6E8A-4147-A177-3AD203B41FA5}">
                      <a16:colId xmlns:a16="http://schemas.microsoft.com/office/drawing/2014/main" val="20001"/>
                    </a:ext>
                  </a:extLst>
                </a:gridCol>
                <a:gridCol w="1483519">
                  <a:extLst>
                    <a:ext uri="{9D8B030D-6E8A-4147-A177-3AD203B41FA5}">
                      <a16:colId xmlns:a16="http://schemas.microsoft.com/office/drawing/2014/main" val="20002"/>
                    </a:ext>
                  </a:extLst>
                </a:gridCol>
                <a:gridCol w="1483519">
                  <a:extLst>
                    <a:ext uri="{9D8B030D-6E8A-4147-A177-3AD203B41FA5}">
                      <a16:colId xmlns:a16="http://schemas.microsoft.com/office/drawing/2014/main" val="20003"/>
                    </a:ext>
                  </a:extLst>
                </a:gridCol>
                <a:gridCol w="1483519">
                  <a:extLst>
                    <a:ext uri="{9D8B030D-6E8A-4147-A177-3AD203B41FA5}">
                      <a16:colId xmlns:a16="http://schemas.microsoft.com/office/drawing/2014/main" val="20004"/>
                    </a:ext>
                  </a:extLst>
                </a:gridCol>
                <a:gridCol w="1483519">
                  <a:extLst>
                    <a:ext uri="{9D8B030D-6E8A-4147-A177-3AD203B41FA5}">
                      <a16:colId xmlns:a16="http://schemas.microsoft.com/office/drawing/2014/main" val="20005"/>
                    </a:ext>
                  </a:extLst>
                </a:gridCol>
                <a:gridCol w="1483519">
                  <a:extLst>
                    <a:ext uri="{9D8B030D-6E8A-4147-A177-3AD203B41FA5}">
                      <a16:colId xmlns:a16="http://schemas.microsoft.com/office/drawing/2014/main" val="20006"/>
                    </a:ext>
                  </a:extLst>
                </a:gridCol>
              </a:tblGrid>
              <a:tr h="6103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Responsible</a:t>
                      </a:r>
                      <a:r>
                        <a:rPr lang="en-US" sz="1200" baseline="0" dirty="0" smtClean="0">
                          <a:solidFill>
                            <a:schemeClr val="bg1"/>
                          </a:solidFill>
                        </a:rPr>
                        <a:t> Person(s)</a:t>
                      </a:r>
                      <a:endParaRPr lang="en-US" sz="1200" dirty="0" smtClean="0">
                        <a:solidFill>
                          <a:schemeClr val="bg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r>
                        <a:rPr lang="en-US" sz="1200" kern="1200" baseline="0" dirty="0" smtClean="0">
                          <a:solidFill>
                            <a:schemeClr val="bg1"/>
                          </a:solidFill>
                          <a:latin typeface="+mn-lt"/>
                          <a:ea typeface="+mn-ea"/>
                          <a:cs typeface="+mn-cs"/>
                        </a:rPr>
                        <a:t>Recommendation</a:t>
                      </a:r>
                      <a:endParaRPr lang="en-US" sz="1200" kern="1200" baseline="0" dirty="0">
                        <a:solidFill>
                          <a:schemeClr val="bg1"/>
                        </a:solidFill>
                        <a:latin typeface="+mn-lt"/>
                        <a:ea typeface="+mn-ea"/>
                        <a:cs typeface="+mn-cs"/>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r>
                        <a:rPr lang="en-US" sz="1200" dirty="0" smtClean="0">
                          <a:solidFill>
                            <a:schemeClr val="bg1"/>
                          </a:solidFill>
                        </a:rPr>
                        <a:t>Due Date</a:t>
                      </a:r>
                      <a:endParaRPr lang="en-US" sz="1200" dirty="0">
                        <a:solidFill>
                          <a:schemeClr val="bg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r>
                        <a:rPr lang="en-US" sz="1200" dirty="0" smtClean="0">
                          <a:solidFill>
                            <a:schemeClr val="bg1"/>
                          </a:solidFill>
                        </a:rPr>
                        <a:t>Interim Measures in Place</a:t>
                      </a:r>
                      <a:endParaRPr lang="en-US" sz="1200" dirty="0">
                        <a:solidFill>
                          <a:schemeClr val="bg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r>
                        <a:rPr lang="en-US" sz="1200" dirty="0" smtClean="0">
                          <a:solidFill>
                            <a:schemeClr val="bg1"/>
                          </a:solidFill>
                        </a:rPr>
                        <a:t>Abatement Actions</a:t>
                      </a:r>
                      <a:endParaRPr lang="en-US" sz="1200" dirty="0">
                        <a:solidFill>
                          <a:schemeClr val="bg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r>
                        <a:rPr lang="en-US" sz="1200" dirty="0" smtClean="0">
                          <a:solidFill>
                            <a:schemeClr val="bg1"/>
                          </a:solidFill>
                        </a:rPr>
                        <a:t>Follow-Up</a:t>
                      </a:r>
                      <a:r>
                        <a:rPr lang="en-US" sz="1200" baseline="0" dirty="0" smtClean="0">
                          <a:solidFill>
                            <a:schemeClr val="bg1"/>
                          </a:solidFill>
                        </a:rPr>
                        <a:t> Evaluation Date</a:t>
                      </a:r>
                      <a:endParaRPr lang="en-US" sz="1200" dirty="0">
                        <a:solidFill>
                          <a:schemeClr val="bg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r>
                        <a:rPr lang="en-US" sz="1200" dirty="0" smtClean="0">
                          <a:solidFill>
                            <a:schemeClr val="bg1"/>
                          </a:solidFill>
                        </a:rPr>
                        <a:t>Closed Date</a:t>
                      </a:r>
                      <a:endParaRPr lang="en-US" sz="1200" dirty="0">
                        <a:solidFill>
                          <a:schemeClr val="bg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0000"/>
                  </a:ext>
                </a:extLst>
              </a:tr>
              <a:tr h="448918">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48918">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48918">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Rectangle 7"/>
          <p:cNvSpPr/>
          <p:nvPr/>
        </p:nvSpPr>
        <p:spPr>
          <a:xfrm>
            <a:off x="3720088" y="6367728"/>
            <a:ext cx="4751827" cy="246221"/>
          </a:xfrm>
          <a:prstGeom prst="rect">
            <a:avLst/>
          </a:prstGeom>
        </p:spPr>
        <p:txBody>
          <a:bodyPr wrap="square">
            <a:spAutoFit/>
          </a:bodyPr>
          <a:lstStyle/>
          <a:p>
            <a:pPr algn="ctr"/>
            <a:r>
              <a:rPr lang="en-US" sz="1000" dirty="0">
                <a:solidFill>
                  <a:schemeClr val="bg1">
                    <a:lumMod val="50000"/>
                  </a:schemeClr>
                </a:solidFill>
              </a:rPr>
              <a:t>Image courtesy of Concurrent Technologies Corporation</a:t>
            </a:r>
          </a:p>
        </p:txBody>
      </p:sp>
    </p:spTree>
    <p:extLst>
      <p:ext uri="{BB962C8B-B14F-4D97-AF65-F5344CB8AC3E}">
        <p14:creationId xmlns:p14="http://schemas.microsoft.com/office/powerpoint/2010/main" val="4145060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Hazard Identification</a:t>
            </a:r>
            <a:endParaRPr lang="en-US" dirty="0"/>
          </a:p>
        </p:txBody>
      </p:sp>
      <p:sp>
        <p:nvSpPr>
          <p:cNvPr id="3" name="Content Placeholder 2"/>
          <p:cNvSpPr>
            <a:spLocks noGrp="1"/>
          </p:cNvSpPr>
          <p:nvPr>
            <p:ph idx="1"/>
          </p:nvPr>
        </p:nvSpPr>
        <p:spPr>
          <a:xfrm>
            <a:off x="230719" y="955040"/>
            <a:ext cx="11731752" cy="5029200"/>
          </a:xfrm>
        </p:spPr>
        <p:txBody>
          <a:bodyPr>
            <a:normAutofit lnSpcReduction="10000"/>
          </a:bodyPr>
          <a:lstStyle/>
          <a:p>
            <a:r>
              <a:rPr lang="en-US" dirty="0" smtClean="0"/>
              <a:t>Collect and track hazard information from:</a:t>
            </a:r>
          </a:p>
          <a:p>
            <a:pPr lvl="1"/>
            <a:r>
              <a:rPr lang="en-US" dirty="0" smtClean="0"/>
              <a:t>Hazard analysis of routine and non-routine activities</a:t>
            </a:r>
          </a:p>
          <a:p>
            <a:pPr lvl="1"/>
            <a:r>
              <a:rPr lang="en-US" dirty="0" smtClean="0"/>
              <a:t>Mishap and near-miss investigation results</a:t>
            </a:r>
          </a:p>
          <a:p>
            <a:pPr lvl="1"/>
            <a:r>
              <a:rPr lang="en-US" dirty="0" smtClean="0"/>
              <a:t>Safety culture or perception surveys</a:t>
            </a:r>
          </a:p>
          <a:p>
            <a:pPr lvl="1"/>
            <a:r>
              <a:rPr lang="en-US" dirty="0" smtClean="0"/>
              <a:t>Baseline S&amp;H hazard analysis</a:t>
            </a:r>
          </a:p>
          <a:p>
            <a:pPr lvl="1"/>
            <a:r>
              <a:rPr lang="en-US" dirty="0" smtClean="0"/>
              <a:t>Employee hazard reports</a:t>
            </a:r>
          </a:p>
          <a:p>
            <a:pPr lvl="1"/>
            <a:r>
              <a:rPr lang="en-US" dirty="0" smtClean="0"/>
              <a:t>Safety inspections</a:t>
            </a:r>
          </a:p>
          <a:p>
            <a:pPr lvl="1"/>
            <a:r>
              <a:rPr lang="en-US" dirty="0" smtClean="0"/>
              <a:t>IH surveys</a:t>
            </a:r>
          </a:p>
          <a:p>
            <a:pPr lvl="1"/>
            <a:r>
              <a:rPr lang="en-US" dirty="0" smtClean="0"/>
              <a:t>Preventive maintenance</a:t>
            </a:r>
          </a:p>
          <a:p>
            <a:pPr lvl="1"/>
            <a:r>
              <a:rPr lang="en-US" dirty="0" smtClean="0"/>
              <a:t>Trend analysis findings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12</a:t>
            </a:fld>
            <a:endParaRPr lang="en-US" dirty="0"/>
          </a:p>
        </p:txBody>
      </p:sp>
      <p:pic>
        <p:nvPicPr>
          <p:cNvPr id="3074" name="Picture 2" descr="http://farm9.staticflickr.com/8251/8488533071_a29537d587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2240" y="2554045"/>
            <a:ext cx="5129265" cy="343019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616058"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21661361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Hazard Prioritization</a:t>
            </a:r>
            <a:endParaRPr lang="en-US" dirty="0"/>
          </a:p>
        </p:txBody>
      </p:sp>
      <p:sp>
        <p:nvSpPr>
          <p:cNvPr id="3" name="Content Placeholder 2"/>
          <p:cNvSpPr>
            <a:spLocks noGrp="1"/>
          </p:cNvSpPr>
          <p:nvPr>
            <p:ph idx="1"/>
          </p:nvPr>
        </p:nvSpPr>
        <p:spPr>
          <a:xfrm>
            <a:off x="230719" y="955040"/>
            <a:ext cx="3316061" cy="5029200"/>
          </a:xfrm>
        </p:spPr>
        <p:txBody>
          <a:bodyPr/>
          <a:lstStyle/>
          <a:p>
            <a:r>
              <a:rPr lang="en-US" dirty="0" smtClean="0"/>
              <a:t>Assign a RAC to each hazard</a:t>
            </a:r>
          </a:p>
          <a:p>
            <a:r>
              <a:rPr lang="en-US" dirty="0" smtClean="0"/>
              <a:t>Prioritize each hazard based on assigned RACs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13</a:t>
            </a:fld>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6780" y="1212377"/>
            <a:ext cx="8415691" cy="44332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3656588" y="6367728"/>
            <a:ext cx="4751827" cy="246221"/>
          </a:xfrm>
          <a:prstGeom prst="rect">
            <a:avLst/>
          </a:prstGeom>
        </p:spPr>
        <p:txBody>
          <a:bodyPr wrap="square">
            <a:spAutoFit/>
          </a:bodyPr>
          <a:lstStyle/>
          <a:p>
            <a:pPr algn="ctr"/>
            <a:r>
              <a:rPr lang="en-US" sz="1000" dirty="0">
                <a:solidFill>
                  <a:schemeClr val="bg1">
                    <a:lumMod val="50000"/>
                  </a:schemeClr>
                </a:solidFill>
              </a:rPr>
              <a:t>Image retrieved from DoDI 6055.01</a:t>
            </a:r>
          </a:p>
        </p:txBody>
      </p:sp>
    </p:spTree>
    <p:extLst>
      <p:ext uri="{BB962C8B-B14F-4D97-AF65-F5344CB8AC3E}">
        <p14:creationId xmlns:p14="http://schemas.microsoft.com/office/powerpoint/2010/main" val="20761285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 Abatement</a:t>
            </a:r>
            <a:endParaRPr lang="en-US" dirty="0"/>
          </a:p>
        </p:txBody>
      </p:sp>
      <p:sp>
        <p:nvSpPr>
          <p:cNvPr id="3" name="Content Placeholder 2"/>
          <p:cNvSpPr>
            <a:spLocks noGrp="1"/>
          </p:cNvSpPr>
          <p:nvPr>
            <p:ph idx="1"/>
          </p:nvPr>
        </p:nvSpPr>
        <p:spPr>
          <a:xfrm>
            <a:off x="230719" y="955040"/>
            <a:ext cx="6151793" cy="5029200"/>
          </a:xfrm>
        </p:spPr>
        <p:txBody>
          <a:bodyPr/>
          <a:lstStyle/>
          <a:p>
            <a:r>
              <a:rPr lang="en-US" dirty="0" smtClean="0"/>
              <a:t>Develop an abatement plan for RACs 1</a:t>
            </a:r>
            <a:r>
              <a:rPr lang="en-US" dirty="0"/>
              <a:t>, 2, and </a:t>
            </a:r>
            <a:r>
              <a:rPr lang="en-US" dirty="0" smtClean="0"/>
              <a:t>3</a:t>
            </a:r>
          </a:p>
          <a:p>
            <a:r>
              <a:rPr lang="en-US" dirty="0" smtClean="0"/>
              <a:t>Post notices of unsafe/unhealthful conditions, when required</a:t>
            </a:r>
          </a:p>
          <a:p>
            <a:r>
              <a:rPr lang="en-US" dirty="0" smtClean="0"/>
              <a:t>Document both interim and permanent corrective measures on the hazard tracking log</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14</a:t>
            </a:fld>
            <a:endParaRPr lang="en-US" dirty="0"/>
          </a:p>
        </p:txBody>
      </p:sp>
      <p:pic>
        <p:nvPicPr>
          <p:cNvPr id="8194" name="Picture 2" descr="http://i.cbc.ca/1.3230864.1442428427!/cpImage/httpImage/image.jpg_gen/derivatives/original_300/hungary-soldiers-put-up-warning-sign-against-migran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2512" y="1435099"/>
            <a:ext cx="5421472" cy="406610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616058"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442534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Example – Abatement Plan</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15</a:t>
            </a:fld>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4012" y="856554"/>
            <a:ext cx="7283976"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720088" y="6367728"/>
            <a:ext cx="4751827" cy="246221"/>
          </a:xfrm>
          <a:prstGeom prst="rect">
            <a:avLst/>
          </a:prstGeom>
        </p:spPr>
        <p:txBody>
          <a:bodyPr wrap="square">
            <a:spAutoFit/>
          </a:bodyPr>
          <a:lstStyle/>
          <a:p>
            <a:pPr algn="ctr"/>
            <a:r>
              <a:rPr lang="en-US" sz="1000" dirty="0">
                <a:solidFill>
                  <a:schemeClr val="bg1">
                    <a:lumMod val="50000"/>
                  </a:schemeClr>
                </a:solidFill>
              </a:rPr>
              <a:t>Image retrieved from DA PAM 385-10</a:t>
            </a:r>
          </a:p>
        </p:txBody>
      </p:sp>
    </p:spTree>
    <p:extLst>
      <p:ext uri="{BB962C8B-B14F-4D97-AF65-F5344CB8AC3E}">
        <p14:creationId xmlns:p14="http://schemas.microsoft.com/office/powerpoint/2010/main" val="5012134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Interim Controls</a:t>
            </a:r>
            <a:endParaRPr lang="en-US" dirty="0"/>
          </a:p>
        </p:txBody>
      </p:sp>
      <p:sp>
        <p:nvSpPr>
          <p:cNvPr id="3" name="Content Placeholder 2"/>
          <p:cNvSpPr>
            <a:spLocks noGrp="1"/>
          </p:cNvSpPr>
          <p:nvPr>
            <p:ph idx="1"/>
          </p:nvPr>
        </p:nvSpPr>
        <p:spPr>
          <a:xfrm>
            <a:off x="230719" y="955040"/>
            <a:ext cx="6115217" cy="5029200"/>
          </a:xfrm>
        </p:spPr>
        <p:txBody>
          <a:bodyPr>
            <a:normAutofit/>
          </a:bodyPr>
          <a:lstStyle/>
          <a:p>
            <a:r>
              <a:rPr lang="en-US" dirty="0"/>
              <a:t>Choose temporary </a:t>
            </a:r>
            <a:r>
              <a:rPr lang="en-US" dirty="0" smtClean="0"/>
              <a:t>solutions</a:t>
            </a:r>
            <a:r>
              <a:rPr lang="en-US" dirty="0"/>
              <a:t>, or interim </a:t>
            </a:r>
            <a:r>
              <a:rPr lang="en-US" dirty="0" smtClean="0"/>
              <a:t>controls</a:t>
            </a:r>
            <a:r>
              <a:rPr lang="en-US" dirty="0"/>
              <a:t>, to control </a:t>
            </a:r>
            <a:r>
              <a:rPr lang="en-US" dirty="0" smtClean="0"/>
              <a:t>hazards</a:t>
            </a:r>
            <a:endParaRPr lang="en-US" dirty="0"/>
          </a:p>
          <a:p>
            <a:r>
              <a:rPr lang="en-US" dirty="0"/>
              <a:t>Monitor interim controls </a:t>
            </a:r>
            <a:r>
              <a:rPr lang="en-US" dirty="0" smtClean="0"/>
              <a:t>frequently</a:t>
            </a:r>
            <a:endParaRPr lang="en-US" dirty="0"/>
          </a:p>
          <a:p>
            <a:r>
              <a:rPr lang="en-US" dirty="0"/>
              <a:t>Document interim </a:t>
            </a:r>
            <a:r>
              <a:rPr lang="en-US" dirty="0" smtClean="0"/>
              <a:t>controls on the hazard tracking </a:t>
            </a:r>
            <a:r>
              <a:rPr lang="en-US" dirty="0"/>
              <a:t>log</a:t>
            </a:r>
          </a:p>
          <a:p>
            <a:r>
              <a:rPr lang="en-US" dirty="0"/>
              <a:t>Follow the hierarchy </a:t>
            </a:r>
            <a:r>
              <a:rPr lang="en-US" dirty="0" smtClean="0"/>
              <a:t>of controls</a:t>
            </a:r>
            <a:br>
              <a:rPr lang="en-US" dirty="0" smtClean="0"/>
            </a:br>
            <a:r>
              <a:rPr lang="en-US" dirty="0" smtClean="0"/>
              <a:t>when implementing </a:t>
            </a:r>
            <a:r>
              <a:rPr lang="en-US" dirty="0"/>
              <a:t>any </a:t>
            </a:r>
            <a:r>
              <a:rPr lang="en-US" dirty="0" smtClean="0"/>
              <a:t>control</a:t>
            </a:r>
            <a:br>
              <a:rPr lang="en-US" dirty="0" smtClean="0"/>
            </a:br>
            <a:r>
              <a:rPr lang="en-US" dirty="0" smtClean="0"/>
              <a:t>measure</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16</a:t>
            </a:fld>
            <a:endParaRPr lang="en-US" dirty="0"/>
          </a:p>
        </p:txBody>
      </p:sp>
      <p:pic>
        <p:nvPicPr>
          <p:cNvPr id="5122" name="Picture 2" descr="https://upload.wikimedia.org/wikipedia/commons/c/cf/Hierarchy_of_Control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5936" y="1455829"/>
            <a:ext cx="5611336" cy="402762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616058"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3433049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Feedback</a:t>
            </a:r>
            <a:endParaRPr lang="en-US" dirty="0"/>
          </a:p>
        </p:txBody>
      </p:sp>
      <p:sp>
        <p:nvSpPr>
          <p:cNvPr id="3" name="Content Placeholder 2"/>
          <p:cNvSpPr>
            <a:spLocks noGrp="1"/>
          </p:cNvSpPr>
          <p:nvPr>
            <p:ph idx="1"/>
          </p:nvPr>
        </p:nvSpPr>
        <p:spPr>
          <a:xfrm>
            <a:off x="230719" y="955040"/>
            <a:ext cx="6508409" cy="5029200"/>
          </a:xfrm>
        </p:spPr>
        <p:txBody>
          <a:bodyPr/>
          <a:lstStyle/>
          <a:p>
            <a:r>
              <a:rPr lang="en-US" dirty="0" smtClean="0"/>
              <a:t>Record employee reported hazards</a:t>
            </a:r>
          </a:p>
          <a:p>
            <a:r>
              <a:rPr lang="en-US" dirty="0" smtClean="0"/>
              <a:t>Deliver feedback to affected</a:t>
            </a:r>
            <a:br>
              <a:rPr lang="en-US" dirty="0" smtClean="0"/>
            </a:br>
            <a:r>
              <a:rPr lang="en-US" dirty="0" smtClean="0"/>
              <a:t>employees</a:t>
            </a:r>
          </a:p>
          <a:p>
            <a:r>
              <a:rPr lang="en-US" dirty="0" smtClean="0"/>
              <a:t>Provide feedback to area supervisors</a:t>
            </a:r>
            <a:br>
              <a:rPr lang="en-US" dirty="0" smtClean="0"/>
            </a:br>
            <a:r>
              <a:rPr lang="en-US" dirty="0" smtClean="0"/>
              <a:t>when receiving anonymous reports</a:t>
            </a:r>
          </a:p>
          <a:p>
            <a:r>
              <a:rPr lang="en-US" dirty="0" smtClean="0"/>
              <a:t>Document follow-up responses and</a:t>
            </a:r>
            <a:br>
              <a:rPr lang="en-US" dirty="0" smtClean="0"/>
            </a:br>
            <a:r>
              <a:rPr lang="en-US" dirty="0" smtClean="0"/>
              <a:t>reports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17</a:t>
            </a:fld>
            <a:endParaRPr lang="en-US" dirty="0"/>
          </a:p>
        </p:txBody>
      </p:sp>
      <p:pic>
        <p:nvPicPr>
          <p:cNvPr id="9" name="Picture 8" descr="http://2012books.lardbucket.org/books/a-primer-on-communication-studies/section_12/b5f880108104041455645090412fba37.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9128" y="1710144"/>
            <a:ext cx="5253298" cy="3509556"/>
          </a:xfrm>
          <a:prstGeom prst="rect">
            <a:avLst/>
          </a:prstGeom>
          <a:noFill/>
          <a:ln>
            <a:noFill/>
          </a:ln>
        </p:spPr>
      </p:pic>
      <p:sp>
        <p:nvSpPr>
          <p:cNvPr id="8" name="Rectangle 7"/>
          <p:cNvSpPr/>
          <p:nvPr/>
        </p:nvSpPr>
        <p:spPr>
          <a:xfrm>
            <a:off x="3616058"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16577482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mtClean="0"/>
              <a:t>Leadership Involvement</a:t>
            </a:r>
            <a:endParaRPr lang="en-US" dirty="0"/>
          </a:p>
        </p:txBody>
      </p:sp>
      <p:sp>
        <p:nvSpPr>
          <p:cNvPr id="3" name="Content Placeholder 2"/>
          <p:cNvSpPr>
            <a:spLocks noGrp="1"/>
          </p:cNvSpPr>
          <p:nvPr>
            <p:ph idx="1"/>
          </p:nvPr>
        </p:nvSpPr>
        <p:spPr>
          <a:xfrm>
            <a:off x="230719" y="955040"/>
            <a:ext cx="6453545" cy="5029200"/>
          </a:xfrm>
        </p:spPr>
        <p:txBody>
          <a:bodyPr/>
          <a:lstStyle/>
          <a:p>
            <a:r>
              <a:rPr lang="en-US" dirty="0" smtClean="0"/>
              <a:t>Hold status review meetings</a:t>
            </a:r>
          </a:p>
          <a:p>
            <a:pPr lvl="1"/>
            <a:r>
              <a:rPr lang="en-US" dirty="0" smtClean="0"/>
              <a:t>Can occur weekly, monthly, quarterly, or </a:t>
            </a:r>
            <a:br>
              <a:rPr lang="en-US" dirty="0" smtClean="0"/>
            </a:br>
            <a:r>
              <a:rPr lang="en-US" dirty="0" smtClean="0"/>
              <a:t>as needed</a:t>
            </a:r>
          </a:p>
          <a:p>
            <a:pPr lvl="1"/>
            <a:r>
              <a:rPr lang="en-US" dirty="0" smtClean="0"/>
              <a:t>Include various levels of </a:t>
            </a:r>
            <a:br>
              <a:rPr lang="en-US" dirty="0" smtClean="0"/>
            </a:br>
            <a:r>
              <a:rPr lang="en-US" dirty="0" smtClean="0"/>
              <a:t>leadership/management</a:t>
            </a:r>
          </a:p>
          <a:p>
            <a:r>
              <a:rPr lang="en-US" dirty="0" smtClean="0"/>
              <a:t>Invite employee representatives or</a:t>
            </a:r>
            <a:br>
              <a:rPr lang="en-US" dirty="0" smtClean="0"/>
            </a:br>
            <a:r>
              <a:rPr lang="en-US" dirty="0" smtClean="0"/>
              <a:t>bargaining units</a:t>
            </a:r>
          </a:p>
          <a:p>
            <a:r>
              <a:rPr lang="en-US" dirty="0" smtClean="0"/>
              <a:t>Promote leadership visibility and awareness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18</a:t>
            </a:fld>
            <a:endParaRPr lang="en-US" dirty="0"/>
          </a:p>
        </p:txBody>
      </p:sp>
      <p:pic>
        <p:nvPicPr>
          <p:cNvPr id="7" name="Picture 6" descr="https://c1.staticflickr.com/7/6097/6378251475_f9ab96a413_z.jpg"/>
          <p:cNvPicPr/>
          <p:nvPr/>
        </p:nvPicPr>
        <p:blipFill>
          <a:blip r:embed="rId3">
            <a:extLst>
              <a:ext uri="{28A0092B-C50C-407E-A947-70E740481C1C}">
                <a14:useLocalDpi xmlns:a14="http://schemas.microsoft.com/office/drawing/2010/main" val="0"/>
              </a:ext>
            </a:extLst>
          </a:blip>
          <a:srcRect/>
          <a:stretch>
            <a:fillRect/>
          </a:stretch>
        </p:blipFill>
        <p:spPr bwMode="auto">
          <a:xfrm>
            <a:off x="6684264" y="1412240"/>
            <a:ext cx="5271049" cy="4112260"/>
          </a:xfrm>
          <a:prstGeom prst="rect">
            <a:avLst/>
          </a:prstGeom>
          <a:noFill/>
          <a:ln>
            <a:noFill/>
          </a:ln>
        </p:spPr>
      </p:pic>
      <p:sp>
        <p:nvSpPr>
          <p:cNvPr id="8" name="Rectangle 7"/>
          <p:cNvSpPr/>
          <p:nvPr/>
        </p:nvSpPr>
        <p:spPr>
          <a:xfrm>
            <a:off x="3616058"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39367790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Follow-Up and Closure</a:t>
            </a:r>
            <a:endParaRPr lang="en-US" dirty="0"/>
          </a:p>
        </p:txBody>
      </p:sp>
      <p:sp>
        <p:nvSpPr>
          <p:cNvPr id="3" name="Content Placeholder 2"/>
          <p:cNvSpPr>
            <a:spLocks noGrp="1"/>
          </p:cNvSpPr>
          <p:nvPr>
            <p:ph idx="1"/>
          </p:nvPr>
        </p:nvSpPr>
        <p:spPr>
          <a:xfrm>
            <a:off x="230719" y="955040"/>
            <a:ext cx="6892457" cy="5150485"/>
          </a:xfrm>
        </p:spPr>
        <p:txBody>
          <a:bodyPr>
            <a:normAutofit/>
          </a:bodyPr>
          <a:lstStyle/>
          <a:p>
            <a:r>
              <a:rPr lang="en-US" dirty="0" smtClean="0"/>
              <a:t>Perform follow-up evaluations to validate controls are effective</a:t>
            </a:r>
          </a:p>
          <a:p>
            <a:r>
              <a:rPr lang="en-US" dirty="0" smtClean="0"/>
              <a:t>Change written procedures, as needed</a:t>
            </a:r>
          </a:p>
          <a:p>
            <a:r>
              <a:rPr lang="en-US" dirty="0" smtClean="0"/>
              <a:t>Add hazard control validations to inspection checklists</a:t>
            </a:r>
          </a:p>
          <a:p>
            <a:r>
              <a:rPr lang="en-US" dirty="0" smtClean="0"/>
              <a:t>Train affected personnel on changes</a:t>
            </a:r>
          </a:p>
          <a:p>
            <a:r>
              <a:rPr lang="en-US" dirty="0" smtClean="0"/>
              <a:t>Close out entries on the hazard tracking log</a:t>
            </a:r>
          </a:p>
          <a:p>
            <a:r>
              <a:rPr lang="en-US" dirty="0" smtClean="0"/>
              <a:t>Review closed entries with leadership during next status review</a:t>
            </a:r>
            <a:endParaRPr lang="en-US" dirty="0" smtClean="0"/>
          </a:p>
        </p:txBody>
      </p:sp>
      <p:sp>
        <p:nvSpPr>
          <p:cNvPr id="4" name="Slide Number Placeholder 3"/>
          <p:cNvSpPr>
            <a:spLocks noGrp="1"/>
          </p:cNvSpPr>
          <p:nvPr>
            <p:ph type="sldNum" sz="quarter" idx="4"/>
          </p:nvPr>
        </p:nvSpPr>
        <p:spPr/>
        <p:txBody>
          <a:bodyPr/>
          <a:lstStyle/>
          <a:p>
            <a:fld id="{EC6B01B9-2AD7-FF46-ADAD-E0B0ABE832D6}" type="slidenum">
              <a:rPr lang="en-US" smtClean="0"/>
              <a:pPr/>
              <a:t>19</a:t>
            </a:fld>
            <a:endParaRPr lang="en-US" dirty="0"/>
          </a:p>
        </p:txBody>
      </p:sp>
      <p:pic>
        <p:nvPicPr>
          <p:cNvPr id="5" name="Picture 4"/>
          <p:cNvPicPr>
            <a:picLocks noChangeAspect="1"/>
          </p:cNvPicPr>
          <p:nvPr/>
        </p:nvPicPr>
        <p:blipFill>
          <a:blip r:embed="rId3"/>
          <a:stretch>
            <a:fillRect/>
          </a:stretch>
        </p:blipFill>
        <p:spPr>
          <a:xfrm>
            <a:off x="7123176" y="1543363"/>
            <a:ext cx="4727575" cy="4030615"/>
          </a:xfrm>
          <a:prstGeom prst="rect">
            <a:avLst/>
          </a:prstGeom>
        </p:spPr>
      </p:pic>
      <p:sp>
        <p:nvSpPr>
          <p:cNvPr id="6" name="Rectangle 5"/>
          <p:cNvSpPr/>
          <p:nvPr/>
        </p:nvSpPr>
        <p:spPr>
          <a:xfrm>
            <a:off x="3616058"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1049780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During this presentation, you will learn to:</a:t>
            </a:r>
          </a:p>
          <a:p>
            <a:pPr lvl="1"/>
            <a:r>
              <a:rPr lang="en-US" dirty="0" smtClean="0"/>
              <a:t>Summarize the background and importance of hazard tracking</a:t>
            </a:r>
          </a:p>
          <a:p>
            <a:pPr lvl="1"/>
            <a:r>
              <a:rPr lang="en-US" dirty="0" smtClean="0"/>
              <a:t>List hazard tracking-related documentation</a:t>
            </a:r>
          </a:p>
          <a:p>
            <a:pPr lvl="1"/>
            <a:r>
              <a:rPr lang="en-US" dirty="0" smtClean="0"/>
              <a:t>Describe the knowledge leadership/management, key personnel, and the workforce should have regarding hazard tracking</a:t>
            </a:r>
          </a:p>
          <a:p>
            <a:pPr lvl="1"/>
            <a:r>
              <a:rPr lang="en-US" dirty="0" smtClean="0"/>
              <a:t>Identify hazard tracking actions to implement and sustain OSHA VPP</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2</a:t>
            </a:fld>
            <a:endParaRPr lang="en-US" dirty="0"/>
          </a:p>
        </p:txBody>
      </p:sp>
    </p:spTree>
    <p:extLst>
      <p:ext uri="{BB962C8B-B14F-4D97-AF65-F5344CB8AC3E}">
        <p14:creationId xmlns:p14="http://schemas.microsoft.com/office/powerpoint/2010/main" val="11091960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dirty="0" smtClean="0"/>
              <a:t>Trend Analysis</a:t>
            </a:r>
            <a:endParaRPr lang="en-US" dirty="0"/>
          </a:p>
        </p:txBody>
      </p:sp>
      <p:sp>
        <p:nvSpPr>
          <p:cNvPr id="3" name="Content Placeholder 2"/>
          <p:cNvSpPr>
            <a:spLocks noGrp="1"/>
          </p:cNvSpPr>
          <p:nvPr>
            <p:ph idx="1"/>
          </p:nvPr>
        </p:nvSpPr>
        <p:spPr>
          <a:xfrm>
            <a:off x="230719" y="955040"/>
            <a:ext cx="5987201" cy="5029200"/>
          </a:xfrm>
        </p:spPr>
        <p:txBody>
          <a:bodyPr>
            <a:normAutofit/>
          </a:bodyPr>
          <a:lstStyle/>
          <a:p>
            <a:r>
              <a:rPr lang="en-US" dirty="0"/>
              <a:t>Review all </a:t>
            </a:r>
            <a:r>
              <a:rPr lang="en-US" dirty="0" smtClean="0"/>
              <a:t>identified hazards on </a:t>
            </a:r>
            <a:r>
              <a:rPr lang="en-US" dirty="0"/>
              <a:t/>
            </a:r>
            <a:br>
              <a:rPr lang="en-US" dirty="0"/>
            </a:br>
            <a:r>
              <a:rPr lang="en-US" dirty="0" smtClean="0"/>
              <a:t>the hazard tracking </a:t>
            </a:r>
            <a:r>
              <a:rPr lang="en-US" dirty="0"/>
              <a:t>log</a:t>
            </a:r>
          </a:p>
          <a:p>
            <a:r>
              <a:rPr lang="en-US" dirty="0"/>
              <a:t>Look for </a:t>
            </a:r>
            <a:r>
              <a:rPr lang="en-US" dirty="0" smtClean="0"/>
              <a:t>repeat occurrences between past </a:t>
            </a:r>
            <a:r>
              <a:rPr lang="en-US" dirty="0"/>
              <a:t>and current data</a:t>
            </a:r>
          </a:p>
          <a:p>
            <a:r>
              <a:rPr lang="en-US" dirty="0"/>
              <a:t>Identify common </a:t>
            </a:r>
            <a:r>
              <a:rPr lang="en-US" dirty="0" smtClean="0"/>
              <a:t>patterns</a:t>
            </a:r>
            <a:endParaRPr lang="en-US" dirty="0"/>
          </a:p>
          <a:p>
            <a:r>
              <a:rPr lang="en-US" dirty="0"/>
              <a:t>Identify areas of focus based on </a:t>
            </a:r>
            <a:r>
              <a:rPr lang="en-US" dirty="0" smtClean="0"/>
              <a:t>trend analysis</a:t>
            </a:r>
            <a:endParaRPr lang="en-US" dirty="0"/>
          </a:p>
          <a:p>
            <a:r>
              <a:rPr lang="en-US" dirty="0"/>
              <a:t>Revise and establish new S&amp;H goals and </a:t>
            </a:r>
            <a:r>
              <a:rPr lang="en-US" dirty="0" smtClean="0"/>
              <a:t>objectives</a:t>
            </a:r>
          </a:p>
        </p:txBody>
      </p:sp>
      <p:sp>
        <p:nvSpPr>
          <p:cNvPr id="4" name="Slide Number Placeholder 3"/>
          <p:cNvSpPr>
            <a:spLocks noGrp="1"/>
          </p:cNvSpPr>
          <p:nvPr>
            <p:ph type="sldNum" sz="quarter" idx="4"/>
          </p:nvPr>
        </p:nvSpPr>
        <p:spPr>
          <a:xfrm>
            <a:off x="230719" y="6310171"/>
            <a:ext cx="2133600" cy="365125"/>
          </a:xfrm>
        </p:spPr>
        <p:txBody>
          <a:bodyPr/>
          <a:lstStyle/>
          <a:p>
            <a:fld id="{EC6B01B9-2AD7-FF46-ADAD-E0B0ABE832D6}" type="slidenum">
              <a:rPr lang="en-US" smtClean="0"/>
              <a:pPr/>
              <a:t>20</a:t>
            </a:fld>
            <a:endParaRPr lang="en-US" dirty="0"/>
          </a:p>
        </p:txBody>
      </p:sp>
      <p:sp>
        <p:nvSpPr>
          <p:cNvPr id="6" name="Rectangle 5"/>
          <p:cNvSpPr/>
          <p:nvPr/>
        </p:nvSpPr>
        <p:spPr>
          <a:xfrm>
            <a:off x="3616058"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pic>
        <p:nvPicPr>
          <p:cNvPr id="5" name="Picture 4" descr="Importance of Tracking the Performance of Your Websit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7920" y="1513770"/>
            <a:ext cx="5449825" cy="3911739"/>
          </a:xfrm>
          <a:prstGeom prst="rect">
            <a:avLst/>
          </a:prstGeom>
        </p:spPr>
      </p:pic>
    </p:spTree>
    <p:extLst>
      <p:ext uri="{BB962C8B-B14F-4D97-AF65-F5344CB8AC3E}">
        <p14:creationId xmlns:p14="http://schemas.microsoft.com/office/powerpoint/2010/main" val="33745878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dirty="0" smtClean="0"/>
              <a:t>In this </a:t>
            </a:r>
            <a:r>
              <a:rPr lang="en-US" dirty="0"/>
              <a:t>presentation, you learned to</a:t>
            </a:r>
            <a:r>
              <a:rPr lang="en-US" dirty="0" smtClean="0"/>
              <a:t>:</a:t>
            </a:r>
            <a:endParaRPr lang="en-US" dirty="0"/>
          </a:p>
          <a:p>
            <a:pPr lvl="1"/>
            <a:r>
              <a:rPr lang="en-US" dirty="0" smtClean="0"/>
              <a:t>Summarize </a:t>
            </a:r>
            <a:r>
              <a:rPr lang="en-US" dirty="0"/>
              <a:t>the background and importance of hazard tracking</a:t>
            </a:r>
          </a:p>
          <a:p>
            <a:pPr lvl="1"/>
            <a:r>
              <a:rPr lang="en-US" dirty="0"/>
              <a:t>List hazard tracking-related documentation</a:t>
            </a:r>
          </a:p>
          <a:p>
            <a:pPr lvl="1"/>
            <a:r>
              <a:rPr lang="en-US" dirty="0"/>
              <a:t>Describe the knowledge leadership/management, key personnel, and the workforce should have regarding hazard tracking</a:t>
            </a:r>
          </a:p>
          <a:p>
            <a:pPr lvl="1"/>
            <a:r>
              <a:rPr lang="en-US" dirty="0"/>
              <a:t>Identify hazard tracking actions to implement and sustain OSHA </a:t>
            </a:r>
            <a:r>
              <a:rPr lang="en-US" dirty="0" smtClean="0"/>
              <a:t>VPP</a:t>
            </a:r>
            <a:endParaRPr lang="en-US" dirty="0"/>
          </a:p>
        </p:txBody>
      </p:sp>
      <p:sp>
        <p:nvSpPr>
          <p:cNvPr id="4" name="Slide Number Placeholder 3"/>
          <p:cNvSpPr>
            <a:spLocks noGrp="1"/>
          </p:cNvSpPr>
          <p:nvPr>
            <p:ph type="sldNum" sz="quarter" idx="4"/>
          </p:nvPr>
        </p:nvSpPr>
        <p:spPr>
          <a:xfrm>
            <a:off x="230719" y="6310169"/>
            <a:ext cx="2133600" cy="365125"/>
          </a:xfrm>
        </p:spPr>
        <p:txBody>
          <a:bodyPr/>
          <a:lstStyle/>
          <a:p>
            <a:fld id="{EC6B01B9-2AD7-FF46-ADAD-E0B0ABE832D6}" type="slidenum">
              <a:rPr lang="en-US" smtClean="0"/>
              <a:pPr/>
              <a:t>21</a:t>
            </a:fld>
            <a:endParaRPr lang="en-US" dirty="0"/>
          </a:p>
        </p:txBody>
      </p:sp>
    </p:spTree>
    <p:extLst>
      <p:ext uri="{BB962C8B-B14F-4D97-AF65-F5344CB8AC3E}">
        <p14:creationId xmlns:p14="http://schemas.microsoft.com/office/powerpoint/2010/main" val="27508240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5988611" y="1765300"/>
            <a:ext cx="5973860" cy="3397504"/>
          </a:xfrm>
          <a:prstGeom prst="rect">
            <a:avLst/>
          </a:prstGeom>
        </p:spPr>
      </p:pic>
      <p:sp>
        <p:nvSpPr>
          <p:cNvPr id="2" name="Title 1"/>
          <p:cNvSpPr>
            <a:spLocks noGrp="1"/>
          </p:cNvSpPr>
          <p:nvPr>
            <p:ph type="title"/>
          </p:nvPr>
        </p:nvSpPr>
        <p:spPr/>
        <p:txBody>
          <a:bodyPr/>
          <a:lstStyle/>
          <a:p>
            <a:r>
              <a:rPr lang="en-US" smtClean="0"/>
              <a:t>Background</a:t>
            </a:r>
            <a:endParaRPr lang="en-US" dirty="0"/>
          </a:p>
        </p:txBody>
      </p:sp>
      <p:sp>
        <p:nvSpPr>
          <p:cNvPr id="3" name="Content Placeholder 2"/>
          <p:cNvSpPr>
            <a:spLocks noGrp="1"/>
          </p:cNvSpPr>
          <p:nvPr>
            <p:ph idx="1"/>
          </p:nvPr>
        </p:nvSpPr>
        <p:spPr>
          <a:xfrm>
            <a:off x="230719" y="955040"/>
            <a:ext cx="6055781" cy="5029200"/>
          </a:xfrm>
        </p:spPr>
        <p:txBody>
          <a:bodyPr/>
          <a:lstStyle/>
          <a:p>
            <a:r>
              <a:rPr lang="en-US" dirty="0" smtClean="0"/>
              <a:t>Included in the WA criteria for VPP</a:t>
            </a:r>
          </a:p>
          <a:p>
            <a:r>
              <a:rPr lang="en-US" dirty="0" smtClean="0"/>
              <a:t>Assigns identified hazards </a:t>
            </a:r>
            <a:r>
              <a:rPr lang="en-US" dirty="0"/>
              <a:t>to personnel responsible for </a:t>
            </a:r>
            <a:r>
              <a:rPr lang="en-US" dirty="0" smtClean="0"/>
              <a:t>correction</a:t>
            </a:r>
          </a:p>
          <a:p>
            <a:r>
              <a:rPr lang="en-US" dirty="0" smtClean="0"/>
              <a:t>Tracks hazards to closure</a:t>
            </a:r>
          </a:p>
          <a:p>
            <a:r>
              <a:rPr lang="en-US" dirty="0" smtClean="0"/>
              <a:t>Monitors the effectiveness of hazard controls</a:t>
            </a:r>
          </a:p>
          <a:p>
            <a:r>
              <a:rPr lang="en-US" dirty="0" smtClean="0"/>
              <a:t>Includes a feedback process on </a:t>
            </a:r>
            <a:br>
              <a:rPr lang="en-US" dirty="0" smtClean="0"/>
            </a:br>
            <a:r>
              <a:rPr lang="en-US" dirty="0" smtClean="0"/>
              <a:t>the status of tracked hazards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3</a:t>
            </a:fld>
            <a:endParaRPr lang="en-US" dirty="0"/>
          </a:p>
        </p:txBody>
      </p:sp>
      <p:sp>
        <p:nvSpPr>
          <p:cNvPr id="8" name="Rectangle 7"/>
          <p:cNvSpPr/>
          <p:nvPr/>
        </p:nvSpPr>
        <p:spPr>
          <a:xfrm>
            <a:off x="3616058"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41340527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Importance</a:t>
            </a:r>
            <a:endParaRPr lang="en-US" dirty="0"/>
          </a:p>
        </p:txBody>
      </p:sp>
      <p:sp>
        <p:nvSpPr>
          <p:cNvPr id="3" name="Content Placeholder 2"/>
          <p:cNvSpPr>
            <a:spLocks noGrp="1"/>
          </p:cNvSpPr>
          <p:nvPr>
            <p:ph idx="1"/>
          </p:nvPr>
        </p:nvSpPr>
        <p:spPr>
          <a:xfrm>
            <a:off x="230719" y="955040"/>
            <a:ext cx="7379756" cy="5029200"/>
          </a:xfrm>
        </p:spPr>
        <p:txBody>
          <a:bodyPr>
            <a:normAutofit lnSpcReduction="10000"/>
          </a:bodyPr>
          <a:lstStyle/>
          <a:p>
            <a:r>
              <a:rPr lang="en-US" dirty="0" smtClean="0"/>
              <a:t>Collectively captures all identified hazards</a:t>
            </a:r>
          </a:p>
          <a:p>
            <a:r>
              <a:rPr lang="en-US" dirty="0" smtClean="0"/>
              <a:t>Documents interim control measures</a:t>
            </a:r>
          </a:p>
          <a:p>
            <a:r>
              <a:rPr lang="en-US" dirty="0" smtClean="0"/>
              <a:t>Facilitates follow up evaluations on implemented hazard controls</a:t>
            </a:r>
          </a:p>
          <a:p>
            <a:r>
              <a:rPr lang="en-US" dirty="0" smtClean="0"/>
              <a:t>Holds management responsible for addressing S&amp;H concerns</a:t>
            </a:r>
          </a:p>
          <a:p>
            <a:r>
              <a:rPr lang="en-US" dirty="0" smtClean="0"/>
              <a:t>Prioritizes hazards to allocate</a:t>
            </a:r>
            <a:br>
              <a:rPr lang="en-US" dirty="0" smtClean="0"/>
            </a:br>
            <a:r>
              <a:rPr lang="en-US" dirty="0" smtClean="0"/>
              <a:t>resources accordingly</a:t>
            </a:r>
          </a:p>
          <a:p>
            <a:r>
              <a:rPr lang="en-US" dirty="0" smtClean="0"/>
              <a:t>Provides trending data and identifies repeat issues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4</a:t>
            </a:fld>
            <a:endParaRPr lang="en-US" dirty="0"/>
          </a:p>
        </p:txBody>
      </p:sp>
      <p:pic>
        <p:nvPicPr>
          <p:cNvPr id="10" name="Picture 9" descr="Free Images : risk, assessment, matrix, text, font, pe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7892" y="1690793"/>
            <a:ext cx="4894579" cy="3720253"/>
          </a:xfrm>
          <a:prstGeom prst="rect">
            <a:avLst/>
          </a:prstGeom>
        </p:spPr>
      </p:pic>
      <p:sp>
        <p:nvSpPr>
          <p:cNvPr id="7" name="Rectangle 6"/>
          <p:cNvSpPr/>
          <p:nvPr/>
        </p:nvSpPr>
        <p:spPr>
          <a:xfrm>
            <a:off x="3616058"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22639800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Documentation</a:t>
            </a:r>
            <a:endParaRPr lang="en-US" dirty="0"/>
          </a:p>
        </p:txBody>
      </p:sp>
      <p:sp>
        <p:nvSpPr>
          <p:cNvPr id="3" name="Content Placeholder 2"/>
          <p:cNvSpPr>
            <a:spLocks noGrp="1"/>
          </p:cNvSpPr>
          <p:nvPr>
            <p:ph idx="1"/>
          </p:nvPr>
        </p:nvSpPr>
        <p:spPr>
          <a:xfrm>
            <a:off x="230719" y="955040"/>
            <a:ext cx="6563781" cy="5029200"/>
          </a:xfrm>
        </p:spPr>
        <p:txBody>
          <a:bodyPr>
            <a:normAutofit/>
          </a:bodyPr>
          <a:lstStyle/>
          <a:p>
            <a:r>
              <a:rPr lang="en-US" dirty="0" smtClean="0"/>
              <a:t>Hazard </a:t>
            </a:r>
            <a:r>
              <a:rPr lang="en-US" dirty="0"/>
              <a:t>tracking and abatement procedures</a:t>
            </a:r>
          </a:p>
          <a:p>
            <a:r>
              <a:rPr lang="en-US" dirty="0"/>
              <a:t>Hazard tracking/abatement log</a:t>
            </a:r>
          </a:p>
          <a:p>
            <a:r>
              <a:rPr lang="en-US" dirty="0" smtClean="0"/>
              <a:t>Abatement </a:t>
            </a:r>
            <a:r>
              <a:rPr lang="en-US" dirty="0"/>
              <a:t>plans</a:t>
            </a:r>
          </a:p>
          <a:p>
            <a:r>
              <a:rPr lang="en-US" dirty="0" smtClean="0"/>
              <a:t>Hazard </a:t>
            </a:r>
            <a:r>
              <a:rPr lang="en-US" dirty="0"/>
              <a:t>report forms</a:t>
            </a:r>
          </a:p>
          <a:p>
            <a:r>
              <a:rPr lang="en-US" dirty="0"/>
              <a:t>Near-miss and mishap investigations</a:t>
            </a:r>
          </a:p>
          <a:p>
            <a:r>
              <a:rPr lang="en-US" dirty="0"/>
              <a:t>Hazard analysis </a:t>
            </a:r>
            <a:r>
              <a:rPr lang="en-US" dirty="0" smtClean="0"/>
              <a:t>forms</a:t>
            </a:r>
            <a:endParaRPr lang="en-US" dirty="0"/>
          </a:p>
          <a:p>
            <a:r>
              <a:rPr lang="en-US" dirty="0"/>
              <a:t>IH survey reports</a:t>
            </a:r>
          </a:p>
          <a:p>
            <a:r>
              <a:rPr lang="en-US" dirty="0"/>
              <a:t>Trend analysis from tracked hazards</a:t>
            </a:r>
          </a:p>
        </p:txBody>
      </p:sp>
      <p:sp>
        <p:nvSpPr>
          <p:cNvPr id="4" name="Slide Number Placeholder 3"/>
          <p:cNvSpPr>
            <a:spLocks noGrp="1"/>
          </p:cNvSpPr>
          <p:nvPr>
            <p:ph type="sldNum" sz="quarter" idx="4"/>
          </p:nvPr>
        </p:nvSpPr>
        <p:spPr/>
        <p:txBody>
          <a:bodyPr/>
          <a:lstStyle/>
          <a:p>
            <a:fld id="{EC6B01B9-2AD7-FF46-ADAD-E0B0ABE832D6}" type="slidenum">
              <a:rPr lang="en-US" smtClean="0"/>
              <a:pPr/>
              <a:t>5</a:t>
            </a:fld>
            <a:endParaRPr lang="en-US" dirty="0"/>
          </a:p>
        </p:txBody>
      </p:sp>
      <p:pic>
        <p:nvPicPr>
          <p:cNvPr id="5" name="Picture 4" descr="Royalty-Free photo: White printing paper | PickPi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213" y="1205865"/>
            <a:ext cx="4977087" cy="4527550"/>
          </a:xfrm>
          <a:prstGeom prst="rect">
            <a:avLst/>
          </a:prstGeom>
        </p:spPr>
      </p:pic>
      <p:sp>
        <p:nvSpPr>
          <p:cNvPr id="7" name="Rectangle 6"/>
          <p:cNvSpPr/>
          <p:nvPr/>
        </p:nvSpPr>
        <p:spPr>
          <a:xfrm>
            <a:off x="3616058"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831235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Leadership/Management Knowledge</a:t>
            </a:r>
            <a:endParaRPr lang="en-US" dirty="0"/>
          </a:p>
        </p:txBody>
      </p:sp>
      <p:sp>
        <p:nvSpPr>
          <p:cNvPr id="3" name="Content Placeholder 2"/>
          <p:cNvSpPr>
            <a:spLocks noGrp="1"/>
          </p:cNvSpPr>
          <p:nvPr>
            <p:ph idx="1"/>
          </p:nvPr>
        </p:nvSpPr>
        <p:spPr>
          <a:xfrm>
            <a:off x="230719" y="955040"/>
            <a:ext cx="7427381" cy="5029200"/>
          </a:xfrm>
        </p:spPr>
        <p:txBody>
          <a:bodyPr/>
          <a:lstStyle/>
          <a:p>
            <a:r>
              <a:rPr lang="en-US" dirty="0" smtClean="0"/>
              <a:t>Leaders and managers should know about:</a:t>
            </a:r>
          </a:p>
          <a:p>
            <a:pPr lvl="1"/>
            <a:r>
              <a:rPr lang="en-US" dirty="0" smtClean="0"/>
              <a:t>The process for tracking reported or </a:t>
            </a:r>
            <a:br>
              <a:rPr lang="en-US" dirty="0" smtClean="0"/>
            </a:br>
            <a:r>
              <a:rPr lang="en-US" dirty="0" smtClean="0"/>
              <a:t>identified hazards</a:t>
            </a:r>
          </a:p>
          <a:p>
            <a:pPr lvl="1"/>
            <a:r>
              <a:rPr lang="en-US" dirty="0" smtClean="0"/>
              <a:t>Their hazard tracking log responsibilities</a:t>
            </a:r>
          </a:p>
          <a:p>
            <a:pPr lvl="1"/>
            <a:r>
              <a:rPr lang="en-US" dirty="0" smtClean="0"/>
              <a:t>Status of hazard tracking log items or abatement plans</a:t>
            </a:r>
          </a:p>
          <a:p>
            <a:pPr lvl="1"/>
            <a:r>
              <a:rPr lang="en-US" dirty="0" smtClean="0"/>
              <a:t>Their role in ensuring hazards are </a:t>
            </a:r>
            <a:br>
              <a:rPr lang="en-US" dirty="0" smtClean="0"/>
            </a:br>
            <a:r>
              <a:rPr lang="en-US" dirty="0" smtClean="0"/>
              <a:t>corrected</a:t>
            </a:r>
          </a:p>
          <a:p>
            <a:pPr lvl="1"/>
            <a:r>
              <a:rPr lang="en-US" dirty="0" smtClean="0"/>
              <a:t>How employees are informed of </a:t>
            </a:r>
            <a:br>
              <a:rPr lang="en-US" dirty="0" smtClean="0"/>
            </a:br>
            <a:r>
              <a:rPr lang="en-US" dirty="0" smtClean="0"/>
              <a:t>existing or abated hazards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6</a:t>
            </a:fld>
            <a:endParaRPr lang="en-US" dirty="0"/>
          </a:p>
        </p:txBody>
      </p:sp>
      <p:pic>
        <p:nvPicPr>
          <p:cNvPr id="6" name="Picture 5" descr="File:US Army 51968 Charlie Wilcox, USASMDC-ARSTRA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3322" y="1803227"/>
            <a:ext cx="5309149" cy="3792249"/>
          </a:xfrm>
          <a:prstGeom prst="rect">
            <a:avLst/>
          </a:prstGeom>
        </p:spPr>
      </p:pic>
      <p:sp>
        <p:nvSpPr>
          <p:cNvPr id="7" name="Rectangle 6"/>
          <p:cNvSpPr/>
          <p:nvPr/>
        </p:nvSpPr>
        <p:spPr>
          <a:xfrm>
            <a:off x="3616058"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3385921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Key Personnel Knowledge</a:t>
            </a:r>
            <a:endParaRPr lang="en-US" dirty="0"/>
          </a:p>
        </p:txBody>
      </p:sp>
      <p:sp>
        <p:nvSpPr>
          <p:cNvPr id="3" name="Content Placeholder 2"/>
          <p:cNvSpPr>
            <a:spLocks noGrp="1"/>
          </p:cNvSpPr>
          <p:nvPr>
            <p:ph idx="1"/>
          </p:nvPr>
        </p:nvSpPr>
        <p:spPr>
          <a:xfrm>
            <a:off x="230719" y="955040"/>
            <a:ext cx="7130201" cy="5029200"/>
          </a:xfrm>
        </p:spPr>
        <p:txBody>
          <a:bodyPr>
            <a:normAutofit/>
          </a:bodyPr>
          <a:lstStyle/>
          <a:p>
            <a:r>
              <a:rPr lang="en-US" dirty="0" smtClean="0"/>
              <a:t>Key personnel should be </a:t>
            </a:r>
            <a:r>
              <a:rPr lang="en-US" dirty="0" smtClean="0"/>
              <a:t>knowledgeable </a:t>
            </a:r>
            <a:r>
              <a:rPr lang="en-US" dirty="0" smtClean="0"/>
              <a:t>about:</a:t>
            </a:r>
            <a:endParaRPr lang="en-US" dirty="0"/>
          </a:p>
          <a:p>
            <a:pPr lvl="1"/>
            <a:r>
              <a:rPr lang="en-US" dirty="0" smtClean="0"/>
              <a:t>Hazard </a:t>
            </a:r>
            <a:r>
              <a:rPr lang="en-US" dirty="0"/>
              <a:t>tracking log responsibilities</a:t>
            </a:r>
            <a:endParaRPr lang="en-US" sz="2000" dirty="0"/>
          </a:p>
          <a:p>
            <a:pPr lvl="1"/>
            <a:r>
              <a:rPr lang="en-US" dirty="0"/>
              <a:t>Items included on the hazard tracking log</a:t>
            </a:r>
            <a:endParaRPr lang="en-US" sz="2000" dirty="0"/>
          </a:p>
          <a:p>
            <a:pPr lvl="1"/>
            <a:r>
              <a:rPr lang="en-US" dirty="0"/>
              <a:t>Accident/incident </a:t>
            </a:r>
            <a:r>
              <a:rPr lang="en-US" dirty="0" smtClean="0"/>
              <a:t>investigation </a:t>
            </a:r>
            <a:r>
              <a:rPr lang="en-US" dirty="0"/>
              <a:t>results</a:t>
            </a:r>
            <a:endParaRPr lang="en-US" sz="2000" dirty="0"/>
          </a:p>
          <a:p>
            <a:pPr lvl="1"/>
            <a:r>
              <a:rPr lang="en-US" dirty="0"/>
              <a:t>Status of open </a:t>
            </a:r>
            <a:r>
              <a:rPr lang="en-US" dirty="0" smtClean="0"/>
              <a:t>hazards</a:t>
            </a:r>
            <a:endParaRPr lang="en-US" sz="2000" dirty="0"/>
          </a:p>
          <a:p>
            <a:pPr lvl="1"/>
            <a:r>
              <a:rPr lang="en-US" dirty="0"/>
              <a:t>Current abatement </a:t>
            </a:r>
            <a:r>
              <a:rPr lang="en-US" dirty="0" smtClean="0"/>
              <a:t>plans</a:t>
            </a:r>
            <a:endParaRPr lang="en-US" sz="2000" dirty="0"/>
          </a:p>
          <a:p>
            <a:pPr lvl="1"/>
            <a:r>
              <a:rPr lang="en-US" dirty="0"/>
              <a:t>Hazard </a:t>
            </a:r>
            <a:r>
              <a:rPr lang="en-US" dirty="0" smtClean="0"/>
              <a:t>trends</a:t>
            </a:r>
            <a:endParaRPr lang="en-US" sz="2000"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7</a:t>
            </a:fld>
            <a:endParaRPr lang="en-US" dirty="0"/>
          </a:p>
        </p:txBody>
      </p:sp>
      <p:pic>
        <p:nvPicPr>
          <p:cNvPr id="5" name="Picture 4" descr="File:U.S. Army 1st Sgt. Michael Treanor, 63rd Civil ..."/>
          <p:cNvPicPr>
            <a:picLocks noChangeAspect="1"/>
          </p:cNvPicPr>
          <p:nvPr/>
        </p:nvPicPr>
        <p:blipFill rotWithShape="1">
          <a:blip r:embed="rId3">
            <a:extLst>
              <a:ext uri="{28A0092B-C50C-407E-A947-70E740481C1C}">
                <a14:useLocalDpi xmlns:a14="http://schemas.microsoft.com/office/drawing/2010/main" val="0"/>
              </a:ext>
            </a:extLst>
          </a:blip>
          <a:srcRect b="17970"/>
          <a:stretch/>
        </p:blipFill>
        <p:spPr>
          <a:xfrm>
            <a:off x="7360920" y="955039"/>
            <a:ext cx="4085296" cy="5046317"/>
          </a:xfrm>
          <a:prstGeom prst="rect">
            <a:avLst/>
          </a:prstGeom>
        </p:spPr>
      </p:pic>
      <p:sp>
        <p:nvSpPr>
          <p:cNvPr id="8" name="Rectangle 7"/>
          <p:cNvSpPr/>
          <p:nvPr/>
        </p:nvSpPr>
        <p:spPr>
          <a:xfrm>
            <a:off x="3616058"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797037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Workforce Knowledge</a:t>
            </a:r>
            <a:endParaRPr lang="en-US" dirty="0"/>
          </a:p>
        </p:txBody>
      </p:sp>
      <p:sp>
        <p:nvSpPr>
          <p:cNvPr id="3" name="Content Placeholder 2"/>
          <p:cNvSpPr>
            <a:spLocks noGrp="1"/>
          </p:cNvSpPr>
          <p:nvPr>
            <p:ph idx="1"/>
          </p:nvPr>
        </p:nvSpPr>
        <p:spPr>
          <a:xfrm>
            <a:off x="230719" y="955040"/>
            <a:ext cx="5801781" cy="5029200"/>
          </a:xfrm>
        </p:spPr>
        <p:txBody>
          <a:bodyPr/>
          <a:lstStyle/>
          <a:p>
            <a:r>
              <a:rPr lang="en-US" dirty="0" smtClean="0"/>
              <a:t>Employees should know about:</a:t>
            </a:r>
          </a:p>
          <a:p>
            <a:pPr lvl="1"/>
            <a:r>
              <a:rPr lang="en-US" dirty="0" smtClean="0"/>
              <a:t>Process for reporting S&amp;H hazards</a:t>
            </a:r>
          </a:p>
          <a:p>
            <a:pPr lvl="1"/>
            <a:r>
              <a:rPr lang="en-US" dirty="0" smtClean="0"/>
              <a:t>Results and status of the last hazard they reported</a:t>
            </a:r>
          </a:p>
          <a:p>
            <a:pPr lvl="1"/>
            <a:r>
              <a:rPr lang="en-US" dirty="0" smtClean="0"/>
              <a:t>Process to follow-up on a reported hazard</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8</a:t>
            </a:fld>
            <a:endParaRPr lang="en-US" dirty="0"/>
          </a:p>
        </p:txBody>
      </p:sp>
      <p:pic>
        <p:nvPicPr>
          <p:cNvPr id="2052" name="Picture 4" descr="https://www.tuffaproducts.com.au/wp-content/uploads/2014/09/IMG_000000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2512" y="1093470"/>
            <a:ext cx="5204945" cy="475234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616058"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323789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Action Checklist</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9</a:t>
            </a:fld>
            <a:endParaRPr lang="en-US" dirty="0"/>
          </a:p>
        </p:txBody>
      </p:sp>
      <p:sp>
        <p:nvSpPr>
          <p:cNvPr id="8" name="Rounded Rectangle 7"/>
          <p:cNvSpPr/>
          <p:nvPr/>
        </p:nvSpPr>
        <p:spPr>
          <a:xfrm>
            <a:off x="1807769" y="1049618"/>
            <a:ext cx="8576462" cy="4758764"/>
          </a:xfrm>
          <a:prstGeom prst="roundRect">
            <a:avLst>
              <a:gd name="adj" fmla="val 7108"/>
            </a:avLst>
          </a:prstGeom>
        </p:spPr>
        <p:style>
          <a:lnRef idx="1">
            <a:schemeClr val="dk1"/>
          </a:lnRef>
          <a:fillRef idx="2">
            <a:schemeClr val="dk1"/>
          </a:fillRef>
          <a:effectRef idx="1">
            <a:schemeClr val="dk1"/>
          </a:effectRef>
          <a:fontRef idx="minor">
            <a:schemeClr val="dk1"/>
          </a:fontRef>
        </p:style>
        <p:txBody>
          <a:bodyPr rtlCol="0" anchor="ctr"/>
          <a:lstStyle/>
          <a:p>
            <a:pPr marL="625475" indent="-463550">
              <a:spcBef>
                <a:spcPts val="600"/>
              </a:spcBef>
              <a:spcAft>
                <a:spcPts val="600"/>
              </a:spcAft>
              <a:buFont typeface="Wingdings" panose="05000000000000000000" pitchFamily="2" charset="2"/>
              <a:buChar char="q"/>
            </a:pPr>
            <a:r>
              <a:rPr lang="en-US" sz="2800" dirty="0"/>
              <a:t>Determine how to track identified hazards </a:t>
            </a:r>
          </a:p>
          <a:p>
            <a:pPr marL="625475" indent="-463550">
              <a:spcBef>
                <a:spcPts val="600"/>
              </a:spcBef>
              <a:spcAft>
                <a:spcPts val="600"/>
              </a:spcAft>
              <a:buFont typeface="Wingdings" panose="05000000000000000000" pitchFamily="2" charset="2"/>
              <a:buChar char="q"/>
            </a:pPr>
            <a:r>
              <a:rPr lang="en-US" sz="2800" dirty="0"/>
              <a:t>Identify and prioritize the hazards</a:t>
            </a:r>
          </a:p>
          <a:p>
            <a:pPr marL="625475" indent="-463550">
              <a:spcBef>
                <a:spcPts val="600"/>
              </a:spcBef>
              <a:spcAft>
                <a:spcPts val="600"/>
              </a:spcAft>
              <a:buFont typeface="Wingdings" panose="05000000000000000000" pitchFamily="2" charset="2"/>
              <a:buChar char="q"/>
            </a:pPr>
            <a:r>
              <a:rPr lang="en-US" sz="2800" dirty="0"/>
              <a:t>Create an abatement plan</a:t>
            </a:r>
          </a:p>
          <a:p>
            <a:pPr marL="625475" indent="-463550">
              <a:spcBef>
                <a:spcPts val="600"/>
              </a:spcBef>
              <a:spcAft>
                <a:spcPts val="600"/>
              </a:spcAft>
              <a:buFont typeface="Wingdings" panose="05000000000000000000" pitchFamily="2" charset="2"/>
              <a:buChar char="q"/>
            </a:pPr>
            <a:r>
              <a:rPr lang="en-US" sz="2800" dirty="0"/>
              <a:t>Implement interim protection, as needed</a:t>
            </a:r>
          </a:p>
          <a:p>
            <a:pPr marL="625475" indent="-463550">
              <a:spcBef>
                <a:spcPts val="600"/>
              </a:spcBef>
              <a:spcAft>
                <a:spcPts val="600"/>
              </a:spcAft>
              <a:buFont typeface="Wingdings" panose="05000000000000000000" pitchFamily="2" charset="2"/>
              <a:buChar char="q"/>
            </a:pPr>
            <a:r>
              <a:rPr lang="en-US" sz="2800" dirty="0"/>
              <a:t>Provide feedback to employees</a:t>
            </a:r>
          </a:p>
          <a:p>
            <a:pPr marL="625475" indent="-463550">
              <a:spcBef>
                <a:spcPts val="600"/>
              </a:spcBef>
              <a:spcAft>
                <a:spcPts val="600"/>
              </a:spcAft>
              <a:buFont typeface="Wingdings" panose="05000000000000000000" pitchFamily="2" charset="2"/>
              <a:buChar char="q"/>
            </a:pPr>
            <a:r>
              <a:rPr lang="en-US" sz="2800" dirty="0"/>
              <a:t>Provide status updates to leadership</a:t>
            </a:r>
          </a:p>
          <a:p>
            <a:pPr marL="625475" indent="-463550">
              <a:spcBef>
                <a:spcPts val="600"/>
              </a:spcBef>
              <a:spcAft>
                <a:spcPts val="600"/>
              </a:spcAft>
              <a:buFont typeface="Wingdings" panose="05000000000000000000" pitchFamily="2" charset="2"/>
              <a:buChar char="q"/>
            </a:pPr>
            <a:r>
              <a:rPr lang="en-US" sz="2800" dirty="0"/>
              <a:t>Close and follow-up</a:t>
            </a:r>
          </a:p>
          <a:p>
            <a:pPr marL="625475" indent="-463550">
              <a:spcBef>
                <a:spcPts val="600"/>
              </a:spcBef>
              <a:spcAft>
                <a:spcPts val="600"/>
              </a:spcAft>
              <a:buFont typeface="Wingdings" panose="05000000000000000000" pitchFamily="2" charset="2"/>
              <a:buChar char="q"/>
            </a:pPr>
            <a:r>
              <a:rPr lang="en-US" sz="2800" dirty="0"/>
              <a:t>Trend hazard tracking results</a:t>
            </a:r>
          </a:p>
        </p:txBody>
      </p:sp>
    </p:spTree>
    <p:extLst>
      <p:ext uri="{BB962C8B-B14F-4D97-AF65-F5344CB8AC3E}">
        <p14:creationId xmlns:p14="http://schemas.microsoft.com/office/powerpoint/2010/main" val="38467218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98CC96BD59F7428928401C31BC6ECB" ma:contentTypeVersion="0" ma:contentTypeDescription="Create a new document." ma:contentTypeScope="" ma:versionID="33ed1efa7624d324e1db8aa9c1803c1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E10F63F1-08EF-49D1-8C2A-3A6479E450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865A09F-9C90-449A-BF58-BD4262864728}">
  <ds:schemaRefs>
    <ds:schemaRef ds:uri="http://schemas.microsoft.com/sharepoint/v3/contenttype/forms"/>
  </ds:schemaRefs>
</ds:datastoreItem>
</file>

<file path=customXml/itemProps3.xml><?xml version="1.0" encoding="utf-8"?>
<ds:datastoreItem xmlns:ds="http://schemas.openxmlformats.org/officeDocument/2006/customXml" ds:itemID="{655CDCED-95E4-482B-B4DD-6679AB938AA4}">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30054</TotalTime>
  <Words>3811</Words>
  <Application>Microsoft Office PowerPoint</Application>
  <PresentationFormat>Widescreen</PresentationFormat>
  <Paragraphs>339</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Wingdings</vt:lpstr>
      <vt:lpstr>Office Theme</vt:lpstr>
      <vt:lpstr>Hazard Tracking OSHA VPP</vt:lpstr>
      <vt:lpstr>Objectives</vt:lpstr>
      <vt:lpstr>Background</vt:lpstr>
      <vt:lpstr>Importance</vt:lpstr>
      <vt:lpstr>Documentation</vt:lpstr>
      <vt:lpstr>Leadership/Management Knowledge</vt:lpstr>
      <vt:lpstr>Key Personnel Knowledge</vt:lpstr>
      <vt:lpstr>Workforce Knowledge</vt:lpstr>
      <vt:lpstr>Action Checklist</vt:lpstr>
      <vt:lpstr>Hazard Tracking</vt:lpstr>
      <vt:lpstr>Example – Hazard Tracking Log</vt:lpstr>
      <vt:lpstr>Hazard Identification</vt:lpstr>
      <vt:lpstr>Hazard Prioritization</vt:lpstr>
      <vt:lpstr>Hazard Abatement</vt:lpstr>
      <vt:lpstr>Example – Abatement Plan</vt:lpstr>
      <vt:lpstr>Interim Controls</vt:lpstr>
      <vt:lpstr>Employee Feedback</vt:lpstr>
      <vt:lpstr>Leadership Involvement</vt:lpstr>
      <vt:lpstr>Follow-Up and Closure</vt:lpstr>
      <vt:lpstr>Trend Analysis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hooper</dc:creator>
  <cp:lastModifiedBy>Sinosky, John, III</cp:lastModifiedBy>
  <cp:revision>151</cp:revision>
  <cp:lastPrinted>2015-05-08T19:29:59Z</cp:lastPrinted>
  <dcterms:created xsi:type="dcterms:W3CDTF">2013-07-03T14:40:41Z</dcterms:created>
  <dcterms:modified xsi:type="dcterms:W3CDTF">2020-12-23T16:05:19Z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0x0101003A98CC96BD59F7428928401C31BC6ECB</vt:lpwstr>
  </property>
</Properties>
</file>