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vage, Richard Paul" initials="SRP" lastIdx="2" clrIdx="0">
    <p:extLst>
      <p:ext uri="{19B8F6BF-5375-455C-9EA6-DF929625EA0E}">
        <p15:presenceInfo xmlns:p15="http://schemas.microsoft.com/office/powerpoint/2012/main" userId="S-1-5-21-140267582-192573572-631647523-350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92866" autoAdjust="0"/>
  </p:normalViewPr>
  <p:slideViewPr>
    <p:cSldViewPr snapToGrid="0" snapToObjects="1" showGuides="1">
      <p:cViewPr>
        <p:scale>
          <a:sx n="100" d="100"/>
          <a:sy n="100" d="100"/>
        </p:scale>
        <p:origin x="-1188" y="-438"/>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304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1/19/2021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1/19/2021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406400" y="4415790"/>
            <a:ext cx="619760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sha.gov/dcsp/vpp/newlogo.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farm9.staticflickr.com/8073/8291370301_4af64fd66f_z.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sha.gov/Publications/smallbusiness/small-business.html#check"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iwla.com/assets/1/6/OSHA_Alliance_Workplace_Safety_Health_Inspection_Guide_2014.pdf" TargetMode="External"/><Relationship Id="rId4" Type="http://schemas.openxmlformats.org/officeDocument/2006/relationships/hyperlink" Target="http://labor.hawaii.gov/hiosh/home/training/checklis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farm7.staticflickr.com/6084/6053462016_952e206378_z.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2.bp.blogspot.com/-eWvbC_fHFYc/T3k4nhF30JI/AAAAAAAAAH0/yGsC6tx2Xok/s640/4-2-2012+12;20;20+AM.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2.staticflickr.com/4/3672/11325450014_02d6a20d2d_z.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abobank.com/en/images/A%20Kerndocumenten.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pload.wikimedia.org/wikipedia/commons/1/15/US_Army_51550_Soldiers_and_Family_speak_out_for_focus_group.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e/eb/US_Navy_070216-N-2970T-001_Safety_Inspector_Hirofumi_Tokunaga_conducts_an_open_ground_test_on_an_electrical_outlet.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thumb/e/e0/FEMA_-_45587_-_Flood_damage_inspections_continue_in_North_Carolina.jpg/1280px-FEMA_-_45587_-_Flood_damage_inspections_continue_in_North_Carolina.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cohs.ca/oshanswers/prevention/effectiv.html"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wnins.com/losscontrolbulletins/SelfInspectionProgram.pdf" TargetMode="External"/><Relationship Id="rId4" Type="http://schemas.openxmlformats.org/officeDocument/2006/relationships/hyperlink" Target="http://www.sfasu.edu/safety/documents/safety-inspection.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This presentation outlines routine inspection requirements for the purposes of the Occupational Safety and Health Administration (OSHA) Voluntary Protection Programs (VPP) recognition.</a:t>
            </a:r>
          </a:p>
          <a:p>
            <a:r>
              <a:rPr lang="en-US" kern="1200" dirty="0" smtClean="0">
                <a:solidFill>
                  <a:schemeClr val="tx1"/>
                </a:solidFill>
                <a:effectLst/>
                <a:latin typeface="+mn-lt"/>
                <a:ea typeface="+mn-ea"/>
                <a:cs typeface="+mn-cs"/>
              </a:rPr>
              <a:t> </a:t>
            </a:r>
          </a:p>
          <a:p>
            <a:r>
              <a:rPr lang="en-US" kern="1200" dirty="0" smtClean="0">
                <a:solidFill>
                  <a:schemeClr val="tx1"/>
                </a:solidFill>
                <a:effectLst/>
                <a:latin typeface="+mn-lt"/>
                <a:ea typeface="+mn-ea"/>
                <a:cs typeface="+mn-cs"/>
              </a:rPr>
              <a:t>The presentation provides information on the background and importance of routine inspections, required documentation, and the various levels of employee knowledge. It concludes with an action checklist and supplemental details to help with OSHA VPP implementation and sustainment efforts.</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1011492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VPP requires monthly inspections at </a:t>
            </a:r>
            <a:r>
              <a:rPr lang="en-US" dirty="0" smtClean="0"/>
              <a:t>worksites, to cover the </a:t>
            </a:r>
            <a:r>
              <a:rPr lang="en-US" dirty="0"/>
              <a:t>entire worksite at least once per </a:t>
            </a:r>
            <a:r>
              <a:rPr lang="en-US" dirty="0" smtClean="0"/>
              <a:t>quarter. This requirement means you </a:t>
            </a:r>
            <a:r>
              <a:rPr lang="en-US" dirty="0"/>
              <a:t>can complete inspections </a:t>
            </a:r>
            <a:r>
              <a:rPr lang="en-US" dirty="0" smtClean="0"/>
              <a:t>at whatever frequency works best </a:t>
            </a:r>
            <a:r>
              <a:rPr lang="en-US" dirty="0"/>
              <a:t>for </a:t>
            </a:r>
            <a:r>
              <a:rPr lang="en-US" dirty="0" smtClean="0"/>
              <a:t>your organization, </a:t>
            </a:r>
            <a:r>
              <a:rPr lang="en-US" dirty="0"/>
              <a:t>but you need to inspect all </a:t>
            </a:r>
            <a:r>
              <a:rPr lang="en-US" dirty="0" smtClean="0"/>
              <a:t>of your </a:t>
            </a:r>
            <a:r>
              <a:rPr lang="en-US" dirty="0"/>
              <a:t>work areas at least one time each </a:t>
            </a:r>
            <a:r>
              <a:rPr lang="en-US" dirty="0" smtClean="0"/>
              <a:t>quarter. </a:t>
            </a:r>
            <a:r>
              <a:rPr lang="en-US" kern="1200" dirty="0">
                <a:solidFill>
                  <a:schemeClr val="tx1"/>
                </a:solidFill>
                <a:effectLst/>
                <a:latin typeface="+mn-lt"/>
                <a:ea typeface="+mn-ea"/>
                <a:cs typeface="+mn-cs"/>
              </a:rPr>
              <a:t>Include a self-inspection schedule as a part of your written routine inspection program. Review/update this schedule at least annually, but check your </a:t>
            </a:r>
            <a:r>
              <a:rPr lang="en-US" kern="1200" dirty="0" smtClean="0">
                <a:solidFill>
                  <a:schemeClr val="tx1"/>
                </a:solidFill>
                <a:effectLst/>
                <a:latin typeface="+mn-lt"/>
                <a:ea typeface="+mn-ea"/>
                <a:cs typeface="+mn-cs"/>
              </a:rPr>
              <a:t>Service/Agency </a:t>
            </a:r>
            <a:r>
              <a:rPr lang="en-US" kern="1200" dirty="0">
                <a:solidFill>
                  <a:schemeClr val="tx1"/>
                </a:solidFill>
                <a:effectLst/>
                <a:latin typeface="+mn-lt"/>
                <a:ea typeface="+mn-ea"/>
                <a:cs typeface="+mn-cs"/>
              </a:rPr>
              <a:t>guidance for any other </a:t>
            </a:r>
            <a:r>
              <a:rPr lang="en-US" kern="1200" dirty="0" smtClean="0">
                <a:solidFill>
                  <a:schemeClr val="tx1"/>
                </a:solidFill>
                <a:effectLst/>
                <a:latin typeface="+mn-lt"/>
                <a:ea typeface="+mn-ea"/>
                <a:cs typeface="+mn-cs"/>
              </a:rPr>
              <a:t>requirements.</a:t>
            </a:r>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Include all work areas in your S&amp;H inspection schedule. Be sure to include every area where your employees perform work, as well as other areas covered by your VPP application. This may include administrative work areas, recreational areas, and child development centers</a:t>
            </a:r>
            <a:r>
              <a:rPr lang="en-US" kern="1200" dirty="0" smtClean="0">
                <a:solidFill>
                  <a:schemeClr val="tx1"/>
                </a:solidFill>
                <a:effectLst/>
                <a:latin typeface="+mn-lt"/>
                <a:ea typeface="+mn-ea"/>
                <a:cs typeface="+mn-cs"/>
              </a:rPr>
              <a:t>.</a:t>
            </a:r>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Knowledge of the hazards, risks, and work environment helps </a:t>
            </a:r>
            <a:r>
              <a:rPr lang="en-US" kern="1200" dirty="0" smtClean="0">
                <a:solidFill>
                  <a:schemeClr val="tx1"/>
                </a:solidFill>
                <a:effectLst/>
                <a:latin typeface="+mn-lt"/>
                <a:ea typeface="+mn-ea"/>
                <a:cs typeface="+mn-cs"/>
              </a:rPr>
              <a:t>determine</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frequencies </a:t>
            </a:r>
            <a:r>
              <a:rPr lang="en-US" kern="1200" dirty="0">
                <a:solidFill>
                  <a:schemeClr val="tx1"/>
                </a:solidFill>
                <a:effectLst/>
                <a:latin typeface="+mn-lt"/>
                <a:ea typeface="+mn-ea"/>
                <a:cs typeface="+mn-cs"/>
              </a:rPr>
              <a:t>for conducting inspections. You want to inspect more hazardous work areas more frequently than less hazardous work environments. For example, you may designate quarterly inspections for your administrative areas, but then have your welding shops complete monthly inspections. </a:t>
            </a:r>
            <a:r>
              <a:rPr lang="en-US" kern="1200" dirty="0" smtClean="0">
                <a:solidFill>
                  <a:schemeClr val="tx1"/>
                </a:solidFill>
                <a:effectLst/>
                <a:latin typeface="+mn-lt"/>
                <a:ea typeface="+mn-ea"/>
                <a:cs typeface="+mn-cs"/>
              </a:rPr>
              <a:t>See the chart on the slide for an example.</a:t>
            </a:r>
            <a:endParaRPr lang="en-US"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843581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VPP requires routine inspections to be done at least monthly, with your entire organization inspected at least quarterly (construction sites require inspecting your entire site weekly). You should be completing at least one inspection somewhere in your organization each month. If you have 12 work areas, for example, you can inspect four of them each month. By the end of the third month (first quarter), you will have completed all 12 areas. Then, just repeat this process each following quarter.</a:t>
            </a:r>
          </a:p>
          <a:p>
            <a:r>
              <a:rPr lang="en-US" kern="1200" dirty="0" smtClean="0">
                <a:solidFill>
                  <a:schemeClr val="tx1"/>
                </a:solidFill>
                <a:effectLst/>
                <a:latin typeface="+mn-lt"/>
                <a:ea typeface="+mn-ea"/>
                <a:cs typeface="+mn-cs"/>
              </a:rPr>
              <a:t/>
            </a:r>
            <a:br>
              <a:rPr lang="en-US" kern="1200" dirty="0" smtClean="0">
                <a:solidFill>
                  <a:schemeClr val="tx1"/>
                </a:solidFill>
                <a:effectLst/>
                <a:latin typeface="+mn-lt"/>
                <a:ea typeface="+mn-ea"/>
                <a:cs typeface="+mn-cs"/>
              </a:rPr>
            </a:br>
            <a:r>
              <a:rPr lang="en-US" kern="1200" dirty="0" smtClean="0">
                <a:solidFill>
                  <a:schemeClr val="tx1"/>
                </a:solidFill>
                <a:effectLst/>
                <a:latin typeface="+mn-lt"/>
                <a:ea typeface="+mn-ea"/>
                <a:cs typeface="+mn-cs"/>
              </a:rPr>
              <a:t>Image retrieved from OSHA </a:t>
            </a:r>
            <a:r>
              <a:rPr lang="en-US" kern="1200" baseline="0" dirty="0" smtClean="0">
                <a:solidFill>
                  <a:schemeClr val="tx1"/>
                </a:solidFill>
                <a:effectLst/>
                <a:latin typeface="+mn-lt"/>
                <a:ea typeface="+mn-ea"/>
                <a:cs typeface="+mn-cs"/>
              </a:rPr>
              <a:t>at: </a:t>
            </a:r>
            <a:r>
              <a:rPr lang="en-US" u="sng" kern="1200" dirty="0" smtClean="0">
                <a:solidFill>
                  <a:schemeClr val="tx1"/>
                </a:solidFill>
                <a:effectLst/>
                <a:latin typeface="+mn-lt"/>
                <a:ea typeface="+mn-ea"/>
                <a:cs typeface="+mn-cs"/>
                <a:hlinkClick r:id="rId3"/>
              </a:rPr>
              <a:t>https://www.osha.gov/dcsp/vpp/newlogo.html</a:t>
            </a:r>
            <a:endParaRPr lang="en-US"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413774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Checklists can be a useful guide to remind inspectors what to look for during a self-inspection. Remember, inspectors should also know to go beyond the items on the list and document any additional hazards they identify.</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Instead of having one general inspection checklist for every work area, consider tailoring self-inspection checklists to the workplace. For example, machine guarding may not be applicable in all areas. You may want to remove it from the checklist for those areas without guarded machinery, like administrative</a:t>
            </a:r>
            <a:r>
              <a:rPr lang="en-US" kern="1200" baseline="0" dirty="0" smtClean="0">
                <a:solidFill>
                  <a:schemeClr val="tx1"/>
                </a:solidFill>
                <a:effectLst/>
                <a:latin typeface="+mn-lt"/>
                <a:ea typeface="+mn-ea"/>
                <a:cs typeface="+mn-cs"/>
              </a:rPr>
              <a:t> areas</a:t>
            </a:r>
            <a:r>
              <a:rPr lang="en-US" kern="1200" dirty="0" smtClean="0">
                <a:solidFill>
                  <a:schemeClr val="tx1"/>
                </a:solidFill>
                <a:effectLst/>
                <a:latin typeface="+mn-lt"/>
                <a:ea typeface="+mn-ea"/>
                <a:cs typeface="+mn-cs"/>
              </a:rPr>
              <a:t>. Removing unnecessary items makes it easier for the inspectors. Once a checklist is developed, consider having a S&amp;H professional review the content. They are the subject matter experts and can help you develop or modify self-inspection checklists.</a:t>
            </a:r>
          </a:p>
          <a:p>
            <a:endParaRPr lang="en-US" dirty="0"/>
          </a:p>
          <a:p>
            <a:r>
              <a:rPr lang="en-US" kern="1200" dirty="0" smtClean="0">
                <a:solidFill>
                  <a:schemeClr val="tx1"/>
                </a:solidFill>
                <a:effectLst/>
                <a:latin typeface="+mn-lt"/>
                <a:ea typeface="+mn-ea"/>
                <a:cs typeface="+mn-cs"/>
              </a:rPr>
              <a:t>Revise the checklist over time. It’s a good idea to review each checklist at least annually. Use inspection trends, accident investigation results, employee hazard reports, preventive maintenance information, and injury and illness trends to identify items to include on the checklist and in your inspection program.</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Consider adding these items to checklists:</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Description of the finding</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Location of the finding</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Date of the inspection</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Inspector’s name(s)</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Suggested corrective action</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Interim actions taken, if any</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Areas to indicate if the item is: not applicable to the work area; acceptable/not acceptable throughout work area; or corrected on the spot</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Space to describe findings not included in the checklist</a:t>
            </a:r>
          </a:p>
          <a:p>
            <a:pPr marL="0" lvl="0" indent="0">
              <a:buFont typeface="Arial" panose="020B0604020202020204" pitchFamily="34" charset="0"/>
              <a:buNone/>
            </a:pPr>
            <a:endParaRPr lang="en-US"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kern="1200" dirty="0" smtClean="0">
                <a:solidFill>
                  <a:schemeClr val="tx1"/>
                </a:solidFill>
                <a:effectLst/>
                <a:latin typeface="+mn-lt"/>
                <a:ea typeface="+mn-ea"/>
                <a:cs typeface="+mn-cs"/>
              </a:rPr>
              <a:t>Image retrieved</a:t>
            </a:r>
            <a:r>
              <a:rPr lang="en-US" kern="1200" baseline="0" dirty="0" smtClean="0">
                <a:solidFill>
                  <a:schemeClr val="tx1"/>
                </a:solidFill>
                <a:effectLst/>
                <a:latin typeface="+mn-lt"/>
                <a:ea typeface="+mn-ea"/>
                <a:cs typeface="+mn-cs"/>
              </a:rPr>
              <a:t> from Bing Images (free to share and use license) at: </a:t>
            </a:r>
            <a:r>
              <a:rPr lang="en-US" u="sng" kern="1200" dirty="0" smtClean="0">
                <a:solidFill>
                  <a:schemeClr val="tx1"/>
                </a:solidFill>
                <a:effectLst/>
                <a:latin typeface="+mn-lt"/>
                <a:ea typeface="+mn-ea"/>
                <a:cs typeface="+mn-cs"/>
                <a:hlinkClick r:id="rId3"/>
              </a:rPr>
              <a:t>http://farm9.staticflickr.com/8073/8291370301_4af64fd66f_z.jpg</a:t>
            </a:r>
            <a:r>
              <a:rPr lang="en-US"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2812702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See an example</a:t>
            </a:r>
            <a:r>
              <a:rPr lang="en-US" kern="1200" baseline="0" dirty="0" smtClean="0">
                <a:solidFill>
                  <a:schemeClr val="tx1"/>
                </a:solidFill>
                <a:effectLst/>
                <a:latin typeface="+mn-lt"/>
                <a:ea typeface="+mn-ea"/>
                <a:cs typeface="+mn-cs"/>
              </a:rPr>
              <a:t> self-inspection checklist at:</a:t>
            </a:r>
            <a:r>
              <a:rPr lang="en-US" u="none" kern="1200" baseline="0" dirty="0" smtClean="0">
                <a:solidFill>
                  <a:schemeClr val="tx1"/>
                </a:solidFill>
                <a:effectLst/>
                <a:latin typeface="+mn-lt"/>
                <a:ea typeface="+mn-ea"/>
                <a:cs typeface="+mn-cs"/>
              </a:rPr>
              <a:t> </a:t>
            </a:r>
            <a:r>
              <a:rPr lang="en-US" u="sng" kern="1200" dirty="0" smtClean="0">
                <a:solidFill>
                  <a:schemeClr val="tx1"/>
                </a:solidFill>
                <a:effectLst/>
                <a:latin typeface="+mn-lt"/>
                <a:ea typeface="+mn-ea"/>
                <a:cs typeface="+mn-cs"/>
                <a:hlinkClick r:id="rId3"/>
              </a:rPr>
              <a:t>https://www.osha.gov/Publications/smallbusiness/small-business.html#check</a:t>
            </a:r>
            <a:r>
              <a:rPr lang="en-US" u="none" kern="1200" baseline="0" dirty="0" smtClean="0">
                <a:solidFill>
                  <a:schemeClr val="tx1"/>
                </a:solidFill>
                <a:effectLst/>
                <a:latin typeface="+mn-lt"/>
                <a:ea typeface="+mn-ea"/>
                <a:cs typeface="+mn-cs"/>
              </a:rPr>
              <a:t> and </a:t>
            </a:r>
            <a:r>
              <a:rPr lang="en-US" u="sng" kern="1200" dirty="0" smtClean="0">
                <a:solidFill>
                  <a:schemeClr val="tx1"/>
                </a:solidFill>
                <a:effectLst/>
                <a:latin typeface="+mn-lt"/>
                <a:ea typeface="+mn-ea"/>
                <a:cs typeface="+mn-cs"/>
                <a:hlinkClick r:id="rId4"/>
              </a:rPr>
              <a:t>http://labor.hawaii.gov/hiosh/home/training/checklist/</a:t>
            </a:r>
            <a:r>
              <a:rPr lang="en-US"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You</a:t>
            </a:r>
            <a:r>
              <a:rPr lang="en-US" kern="1200" baseline="0" dirty="0" smtClean="0">
                <a:solidFill>
                  <a:schemeClr val="tx1"/>
                </a:solidFill>
                <a:effectLst/>
                <a:latin typeface="+mn-lt"/>
                <a:ea typeface="+mn-ea"/>
                <a:cs typeface="+mn-cs"/>
              </a:rPr>
              <a:t> can use these examples to create your own area-specific self-inspection checklist.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baseline="0" dirty="0" smtClean="0">
              <a:solidFill>
                <a:schemeClr val="tx1"/>
              </a:solidFill>
              <a:effectLst/>
              <a:latin typeface="+mn-lt"/>
              <a:ea typeface="+mn-ea"/>
              <a:cs typeface="+mn-cs"/>
            </a:endParaRPr>
          </a:p>
          <a:p>
            <a:r>
              <a:rPr lang="en-US" kern="1200" baseline="0" dirty="0" smtClean="0">
                <a:solidFill>
                  <a:schemeClr val="tx1"/>
                </a:solidFill>
                <a:effectLst/>
                <a:latin typeface="+mn-lt"/>
                <a:ea typeface="+mn-ea"/>
                <a:cs typeface="+mn-cs"/>
              </a:rPr>
              <a:t>Image retrieved from the International Warehouse Logistics Association at: </a:t>
            </a:r>
          </a:p>
          <a:p>
            <a:r>
              <a:rPr lang="en-US" u="sng" dirty="0">
                <a:hlinkClick r:id="rId5"/>
              </a:rPr>
              <a:t>https://</a:t>
            </a:r>
            <a:r>
              <a:rPr lang="en-US" u="sng" dirty="0" smtClean="0">
                <a:hlinkClick r:id="rId5"/>
              </a:rPr>
              <a:t>www.iwla.com/wp-content/uploads/2020/10/IWLA-Safety-Self-Inspection-1.29.08.pdf</a:t>
            </a:r>
          </a:p>
          <a:p>
            <a:endParaRPr lang="en-US" u="sng" dirty="0">
              <a:hlinkClick r:id="rId5"/>
            </a:endParaRPr>
          </a:p>
          <a:p>
            <a:endParaRPr lang="en-US"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3672936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Determine inspector qualifications. Some worksites want inspectors with several years of experience in their work area so they are familiar with the hazards, tasks, and processes.</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Depending on service guidance, supervisors are typically responsible for self-inspection completion. If possible, extend your self-inspections beyond supervisors. Ask for employee volunteers. </a:t>
            </a:r>
            <a:r>
              <a:rPr lang="en-US" dirty="0" smtClean="0"/>
              <a:t>You </a:t>
            </a:r>
            <a:r>
              <a:rPr lang="en-US" kern="1200" dirty="0" smtClean="0">
                <a:solidFill>
                  <a:schemeClr val="tx1"/>
                </a:solidFill>
                <a:effectLst/>
                <a:latin typeface="+mn-lt"/>
                <a:ea typeface="+mn-ea"/>
                <a:cs typeface="+mn-cs"/>
              </a:rPr>
              <a:t>might consider non-supervisory employees, union representatives, directors or department heads, and even top leaders. You can also have supervisors choose an employee to go along with them to complete self-inspections.</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It is a good idea to rotate self-inspectors, to give each work area a new perspective. For example, assign self-inspectors to inspect a work area for three months. During the last month, the current inspector can take the new inspector around and show them what they look for, what they find, and how to document and submit the results.</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For more hazardous areas, it may be better to keep the same inspector in place since they know what the hazards are and what to look for. You can pair other inspectors with this continuous inspector to have a new set of eyes on the area.</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Image retrieved from Bing Images (free to use and share license) at: </a:t>
            </a:r>
            <a:r>
              <a:rPr lang="en-US" u="sng" kern="1200" dirty="0" smtClean="0">
                <a:solidFill>
                  <a:schemeClr val="tx1"/>
                </a:solidFill>
                <a:effectLst/>
                <a:latin typeface="+mn-lt"/>
                <a:ea typeface="+mn-ea"/>
                <a:cs typeface="+mn-cs"/>
                <a:hlinkClick r:id="rId3"/>
              </a:rPr>
              <a:t>http://farm7.staticflickr.com/6084/6053462016_952e206378_z.jpg</a:t>
            </a:r>
            <a:r>
              <a:rPr lang="en-US" kern="1200" dirty="0" smtClean="0">
                <a:solidFill>
                  <a:schemeClr val="tx1"/>
                </a:solidFill>
                <a:effectLst/>
                <a:latin typeface="+mn-lt"/>
                <a:ea typeface="+mn-ea"/>
                <a:cs typeface="+mn-cs"/>
              </a:rPr>
              <a:t> </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1154727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effectLst/>
              </a:rPr>
              <a:t>Train all inspectors on hazard recognition, particularly hazards related to the work area they are </a:t>
            </a:r>
            <a:r>
              <a:rPr lang="en-US" kern="1200" dirty="0" smtClean="0">
                <a:solidFill>
                  <a:schemeClr val="tx1"/>
                </a:solidFill>
                <a:effectLst/>
              </a:rPr>
              <a:t>inspecting, </a:t>
            </a:r>
            <a:r>
              <a:rPr lang="en-US" dirty="0"/>
              <a:t>and </a:t>
            </a:r>
            <a:r>
              <a:rPr lang="en-US" kern="1200" dirty="0" smtClean="0">
                <a:solidFill>
                  <a:schemeClr val="tx1"/>
                </a:solidFill>
                <a:effectLst/>
              </a:rPr>
              <a:t>on </a:t>
            </a:r>
            <a:r>
              <a:rPr lang="en-US" dirty="0"/>
              <a:t>your inspection </a:t>
            </a:r>
            <a:r>
              <a:rPr lang="en-US" kern="1200" dirty="0" smtClean="0">
                <a:solidFill>
                  <a:schemeClr val="tx1"/>
                </a:solidFill>
                <a:effectLst/>
              </a:rPr>
              <a:t>processes</a:t>
            </a:r>
            <a:r>
              <a:rPr lang="en-US" kern="1200" dirty="0">
                <a:solidFill>
                  <a:schemeClr val="tx1"/>
                </a:solidFill>
                <a:effectLst/>
              </a:rPr>
              <a:t>. Sometimes, you may find inspectors did not understand an item on the checklist and have been inaccurately inspecting it.</a:t>
            </a:r>
            <a:r>
              <a:rPr lang="en-US" dirty="0"/>
              <a:t> </a:t>
            </a:r>
            <a:endParaRPr lang="en-US" kern="1200" dirty="0">
              <a:solidFill>
                <a:schemeClr val="tx1"/>
              </a:solidFill>
              <a:effectLst/>
            </a:endParaRPr>
          </a:p>
          <a:p>
            <a:endParaRPr lang="en-US" kern="1200" dirty="0">
              <a:solidFill>
                <a:schemeClr val="tx1"/>
              </a:solidFill>
              <a:effectLst/>
            </a:endParaRPr>
          </a:p>
          <a:p>
            <a:r>
              <a:rPr lang="en-US" b="1" kern="1200" dirty="0">
                <a:solidFill>
                  <a:schemeClr val="tx1"/>
                </a:solidFill>
                <a:effectLst/>
              </a:rPr>
              <a:t>Best Practice</a:t>
            </a:r>
            <a:r>
              <a:rPr lang="en-US" kern="1200" dirty="0">
                <a:solidFill>
                  <a:schemeClr val="tx1"/>
                </a:solidFill>
                <a:effectLst/>
              </a:rPr>
              <a:t>: </a:t>
            </a:r>
            <a:r>
              <a:rPr lang="en-US" kern="1200" dirty="0" smtClean="0">
                <a:solidFill>
                  <a:schemeClr val="tx1"/>
                </a:solidFill>
                <a:effectLst/>
              </a:rPr>
              <a:t> Provide </a:t>
            </a:r>
            <a:r>
              <a:rPr lang="en-US" kern="1200" dirty="0">
                <a:solidFill>
                  <a:schemeClr val="tx1"/>
                </a:solidFill>
                <a:effectLst/>
              </a:rPr>
              <a:t>OSHA 10- or 30-hour </a:t>
            </a:r>
            <a:r>
              <a:rPr lang="en-US" kern="1200" dirty="0" smtClean="0">
                <a:solidFill>
                  <a:schemeClr val="tx1"/>
                </a:solidFill>
                <a:effectLst/>
              </a:rPr>
              <a:t>General </a:t>
            </a:r>
            <a:r>
              <a:rPr lang="en-US" kern="1200" dirty="0">
                <a:solidFill>
                  <a:schemeClr val="tx1"/>
                </a:solidFill>
                <a:effectLst/>
              </a:rPr>
              <a:t>Industry training course to train your inspectors. </a:t>
            </a:r>
            <a:endParaRPr lang="en-US" kern="1200" dirty="0" smtClean="0">
              <a:solidFill>
                <a:schemeClr val="tx1"/>
              </a:solidFill>
              <a:effectLst/>
            </a:endParaRPr>
          </a:p>
          <a:p>
            <a:endParaRPr lang="en-US" dirty="0"/>
          </a:p>
          <a:p>
            <a:r>
              <a:rPr lang="en-US" b="1" dirty="0"/>
              <a:t>Best Practice</a:t>
            </a:r>
            <a:r>
              <a:rPr lang="en-US" dirty="0"/>
              <a:t>: </a:t>
            </a:r>
            <a:r>
              <a:rPr lang="en-US" dirty="0" smtClean="0"/>
              <a:t> Have </a:t>
            </a:r>
            <a:r>
              <a:rPr lang="en-US" dirty="0"/>
              <a:t>your supervisors train employees on the inspection process and hazard recognition as they complete their scheduled inspections. </a:t>
            </a:r>
            <a:endParaRPr lang="en-US" kern="1200" dirty="0">
              <a:solidFill>
                <a:schemeClr val="tx1"/>
              </a:solidFill>
              <a:effectLst/>
            </a:endParaRPr>
          </a:p>
          <a:p>
            <a:endParaRPr lang="en-US"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rPr>
              <a:t>Image retrieved from Bing Images (free to share and use license) at: </a:t>
            </a:r>
            <a:r>
              <a:rPr lang="en-US" u="sng" kern="1200" dirty="0" smtClean="0">
                <a:solidFill>
                  <a:schemeClr val="tx1"/>
                </a:solidFill>
                <a:effectLst/>
                <a:hlinkClick r:id="rId3"/>
              </a:rPr>
              <a:t>http://2.bp.blogspot.com/-eWvbC_fHFYc/T3k4nhF30JI/AAAAAAAAAH0/yGsC6tx2Xok/s640/4-2-2012+12;20;20+AM.JPG</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3945754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Your inspectors </a:t>
            </a:r>
            <a:r>
              <a:rPr lang="en-US" kern="1200" dirty="0">
                <a:solidFill>
                  <a:schemeClr val="tx1"/>
                </a:solidFill>
                <a:effectLst/>
              </a:rPr>
              <a:t>should know which self-inspection documents to complete and the process for submitting those documents to key </a:t>
            </a:r>
            <a:r>
              <a:rPr lang="en-US" kern="1200" dirty="0" smtClean="0">
                <a:solidFill>
                  <a:schemeClr val="tx1"/>
                </a:solidFill>
                <a:effectLst/>
              </a:rPr>
              <a:t>personnel trough their training. </a:t>
            </a:r>
            <a:r>
              <a:rPr lang="en-US" kern="1200" dirty="0">
                <a:solidFill>
                  <a:schemeClr val="tx1"/>
                </a:solidFill>
                <a:effectLst/>
              </a:rPr>
              <a:t>Designate a location to maintain self-inspection documents. Many worksites utilize a SharePoint </a:t>
            </a:r>
            <a:r>
              <a:rPr lang="en-US" kern="1200" dirty="0" smtClean="0">
                <a:solidFill>
                  <a:schemeClr val="tx1"/>
                </a:solidFill>
                <a:effectLst/>
              </a:rPr>
              <a:t>site </a:t>
            </a:r>
            <a:r>
              <a:rPr lang="en-US" kern="1200" dirty="0">
                <a:solidFill>
                  <a:schemeClr val="tx1"/>
                </a:solidFill>
                <a:effectLst/>
              </a:rPr>
              <a:t>or internal network </a:t>
            </a:r>
            <a:r>
              <a:rPr lang="en-US" kern="1200" dirty="0" smtClean="0">
                <a:solidFill>
                  <a:schemeClr val="tx1"/>
                </a:solidFill>
                <a:effectLst/>
              </a:rPr>
              <a:t>location where </a:t>
            </a:r>
            <a:r>
              <a:rPr lang="en-US" kern="1200" dirty="0">
                <a:solidFill>
                  <a:schemeClr val="tx1"/>
                </a:solidFill>
                <a:effectLst/>
              </a:rPr>
              <a:t>inspectors </a:t>
            </a:r>
            <a:r>
              <a:rPr lang="en-US" kern="1200" dirty="0" smtClean="0">
                <a:solidFill>
                  <a:schemeClr val="tx1"/>
                </a:solidFill>
                <a:effectLst/>
              </a:rPr>
              <a:t>can scan their </a:t>
            </a:r>
            <a:r>
              <a:rPr lang="en-US" kern="1200" dirty="0">
                <a:solidFill>
                  <a:schemeClr val="tx1"/>
                </a:solidFill>
                <a:effectLst/>
              </a:rPr>
              <a:t>inspection documents and upload them to the network. This </a:t>
            </a:r>
            <a:r>
              <a:rPr lang="en-US" kern="1200" dirty="0" smtClean="0">
                <a:solidFill>
                  <a:schemeClr val="tx1"/>
                </a:solidFill>
                <a:effectLst/>
              </a:rPr>
              <a:t>approach offers visibility to the </a:t>
            </a:r>
            <a:r>
              <a:rPr lang="en-US" kern="1200" dirty="0">
                <a:solidFill>
                  <a:schemeClr val="tx1"/>
                </a:solidFill>
                <a:effectLst/>
              </a:rPr>
              <a:t>completion of the inspections and findings </a:t>
            </a:r>
            <a:r>
              <a:rPr lang="en-US" kern="1200" dirty="0" smtClean="0">
                <a:solidFill>
                  <a:schemeClr val="tx1"/>
                </a:solidFill>
                <a:effectLst/>
              </a:rPr>
              <a:t>so </a:t>
            </a:r>
            <a:r>
              <a:rPr lang="en-US" kern="1200" dirty="0">
                <a:solidFill>
                  <a:schemeClr val="tx1"/>
                </a:solidFill>
                <a:effectLst/>
              </a:rPr>
              <a:t>a responsible person(s) </a:t>
            </a:r>
            <a:r>
              <a:rPr lang="en-US" kern="1200" dirty="0" smtClean="0">
                <a:solidFill>
                  <a:schemeClr val="tx1"/>
                </a:solidFill>
                <a:effectLst/>
              </a:rPr>
              <a:t>can </a:t>
            </a:r>
            <a:r>
              <a:rPr lang="en-US" kern="1200" dirty="0">
                <a:solidFill>
                  <a:schemeClr val="tx1"/>
                </a:solidFill>
                <a:effectLst/>
              </a:rPr>
              <a:t>then check to make sure inspectors enter all findings into your hazard tracking </a:t>
            </a:r>
            <a:r>
              <a:rPr lang="en-US" kern="1200" dirty="0" smtClean="0">
                <a:solidFill>
                  <a:schemeClr val="tx1"/>
                </a:solidFill>
                <a:effectLst/>
              </a:rPr>
              <a:t>system, and </a:t>
            </a:r>
            <a:r>
              <a:rPr lang="en-US" kern="1200" dirty="0">
                <a:solidFill>
                  <a:schemeClr val="tx1"/>
                </a:solidFill>
                <a:effectLst/>
              </a:rPr>
              <a:t>a designated party can later trend the data</a:t>
            </a:r>
            <a:r>
              <a:rPr lang="en-US" kern="1200" dirty="0" smtClean="0">
                <a:solidFill>
                  <a:schemeClr val="tx1"/>
                </a:solidFill>
                <a:effectLst/>
              </a:rPr>
              <a:t>.</a:t>
            </a:r>
            <a:endParaRPr lang="en-US" kern="1200" dirty="0">
              <a:solidFill>
                <a:schemeClr val="tx1"/>
              </a:solidFill>
              <a:effectLst/>
            </a:endParaRPr>
          </a:p>
          <a:p>
            <a:endParaRPr lang="en-US" kern="1200" dirty="0">
              <a:solidFill>
                <a:schemeClr val="tx1"/>
              </a:solidFill>
              <a:effectLst/>
            </a:endParaRPr>
          </a:p>
          <a:p>
            <a:r>
              <a:rPr lang="en-US" kern="1200" dirty="0">
                <a:solidFill>
                  <a:schemeClr val="tx1"/>
                </a:solidFill>
                <a:effectLst/>
              </a:rPr>
              <a:t>Review each submitted inspection to make sure all the fields are fully completed </a:t>
            </a:r>
            <a:r>
              <a:rPr lang="en-US" kern="1200" dirty="0" smtClean="0">
                <a:solidFill>
                  <a:schemeClr val="tx1"/>
                </a:solidFill>
                <a:effectLst/>
              </a:rPr>
              <a:t>or determine if </a:t>
            </a:r>
            <a:r>
              <a:rPr lang="en-US" kern="1200" dirty="0">
                <a:solidFill>
                  <a:schemeClr val="tx1"/>
                </a:solidFill>
                <a:effectLst/>
              </a:rPr>
              <a:t>the inspectors are </a:t>
            </a:r>
            <a:r>
              <a:rPr lang="en-US" kern="1200" dirty="0" smtClean="0">
                <a:solidFill>
                  <a:schemeClr val="tx1"/>
                </a:solidFill>
                <a:effectLst/>
              </a:rPr>
              <a:t>simply “pencil whipping</a:t>
            </a:r>
            <a:r>
              <a:rPr lang="en-US" kern="1200" dirty="0">
                <a:solidFill>
                  <a:schemeClr val="tx1"/>
                </a:solidFill>
                <a:effectLst/>
              </a:rPr>
              <a:t>” the results. </a:t>
            </a:r>
            <a:r>
              <a:rPr lang="en-US" dirty="0" smtClean="0"/>
              <a:t>A </a:t>
            </a:r>
            <a:r>
              <a:rPr lang="en-US" dirty="0"/>
              <a:t>good determination is if the form has no findings from inspection to inspection</a:t>
            </a:r>
            <a:r>
              <a:rPr lang="en-US" dirty="0" smtClean="0"/>
              <a:t>.</a:t>
            </a:r>
            <a:r>
              <a:rPr lang="en-US" sz="1000" b="0" kern="1200" dirty="0" smtClean="0">
                <a:solidFill>
                  <a:schemeClr val="tx1"/>
                </a:solidFill>
                <a:effectLst/>
                <a:latin typeface="+mn-lt"/>
                <a:ea typeface="+mn-ea"/>
                <a:cs typeface="+mn-cs"/>
              </a:rPr>
              <a:t> </a:t>
            </a:r>
            <a:r>
              <a:rPr lang="en-US" sz="1000" b="0" kern="1200" dirty="0">
                <a:solidFill>
                  <a:schemeClr val="tx1"/>
                </a:solidFill>
                <a:effectLst/>
                <a:latin typeface="+mn-lt"/>
                <a:ea typeface="+mn-ea"/>
                <a:cs typeface="+mn-cs"/>
              </a:rPr>
              <a:t>Inspectors should always find something in their areas.</a:t>
            </a:r>
            <a:r>
              <a:rPr lang="en-US" b="0" kern="1200" dirty="0">
                <a:solidFill>
                  <a:schemeClr val="tx1"/>
                </a:solidFill>
                <a:effectLst/>
              </a:rPr>
              <a:t> </a:t>
            </a:r>
            <a:r>
              <a:rPr lang="en-US" kern="1200" dirty="0">
                <a:solidFill>
                  <a:schemeClr val="tx1"/>
                </a:solidFill>
                <a:effectLst/>
              </a:rPr>
              <a:t>Prioritize finding and provide an interim control for items identified as highly hazardous. When you cannot control hazards immediately, or you identified and implemented interim actions, inform all affected employees of the presence of the hazard.</a:t>
            </a:r>
          </a:p>
          <a:p>
            <a:endParaRPr lang="en-US" kern="1200" dirty="0">
              <a:solidFill>
                <a:schemeClr val="tx1"/>
              </a:solidFill>
              <a:effectLst/>
            </a:endParaRPr>
          </a:p>
          <a:p>
            <a:r>
              <a:rPr lang="en-US" kern="1200" dirty="0">
                <a:solidFill>
                  <a:schemeClr val="tx1"/>
                </a:solidFill>
                <a:effectLst/>
              </a:rPr>
              <a:t>Track the completion of assigned inspections. Follow up when you notice an inspection is not completed. A good practice to start with self-inspectors is to have them notify you when they will be out of the office and cannot complete an assigned inspection on time. This </a:t>
            </a:r>
            <a:r>
              <a:rPr lang="en-US" kern="1200" dirty="0" smtClean="0">
                <a:solidFill>
                  <a:schemeClr val="tx1"/>
                </a:solidFill>
                <a:effectLst/>
              </a:rPr>
              <a:t>process allows </a:t>
            </a:r>
            <a:r>
              <a:rPr lang="en-US" kern="1200" dirty="0">
                <a:solidFill>
                  <a:schemeClr val="tx1"/>
                </a:solidFill>
                <a:effectLst/>
              </a:rPr>
              <a:t>you to find another trained self-inspector to complete the inspection. Hold inspectors accountable when they don’t meet their designated responsibilities.</a:t>
            </a:r>
          </a:p>
          <a:p>
            <a:endParaRPr lang="en-US" kern="1200" dirty="0">
              <a:solidFill>
                <a:schemeClr val="tx1"/>
              </a:solidFill>
              <a:effectLst/>
            </a:endParaRPr>
          </a:p>
          <a:p>
            <a:r>
              <a:rPr lang="en-US" kern="1200" dirty="0">
                <a:solidFill>
                  <a:schemeClr val="tx1"/>
                </a:solidFill>
                <a:effectLst/>
              </a:rPr>
              <a:t>Once you review and address inspection findings, conduct trend analysis, or submit them to the person responsible for conducting trend analysis. </a:t>
            </a:r>
          </a:p>
          <a:p>
            <a:endParaRPr lang="en-US"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rPr>
              <a:t>Image retrieved from Bing Images (free to use and share license) at: </a:t>
            </a:r>
            <a:r>
              <a:rPr lang="en-US" u="sng" kern="1200" dirty="0">
                <a:solidFill>
                  <a:schemeClr val="tx1"/>
                </a:solidFill>
                <a:effectLst/>
                <a:hlinkClick r:id="rId3"/>
              </a:rPr>
              <a:t>https://c2.staticflickr.com/4/3672/11325450014_02d6a20d2d_z.jpg</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2588514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135159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This presentation is beneficial to safety and health (S&amp;H) professionals, VPP representatives, and designated routine S&amp;H inspectors, and all employees involved in the completion of routine inspections.</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335205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WA = Worksite Analysis</a:t>
            </a:r>
          </a:p>
          <a:p>
            <a:endParaRPr lang="en-US" kern="1200" dirty="0" smtClean="0">
              <a:solidFill>
                <a:schemeClr val="tx1"/>
              </a:solidFill>
              <a:effectLst/>
              <a:latin typeface="+mn-lt"/>
              <a:ea typeface="+mn-ea"/>
              <a:cs typeface="+mn-cs"/>
            </a:endParaRPr>
          </a:p>
          <a:p>
            <a:r>
              <a:rPr lang="en-US" b="1" kern="1200" dirty="0" smtClean="0">
                <a:solidFill>
                  <a:schemeClr val="tx1"/>
                </a:solidFill>
                <a:effectLst/>
                <a:latin typeface="+mn-lt"/>
                <a:ea typeface="+mn-ea"/>
                <a:cs typeface="+mn-cs"/>
              </a:rPr>
              <a:t>Routine inspection</a:t>
            </a:r>
            <a:r>
              <a:rPr lang="en-US" kern="1200" dirty="0" smtClean="0">
                <a:solidFill>
                  <a:schemeClr val="tx1"/>
                </a:solidFill>
                <a:effectLst/>
                <a:latin typeface="+mn-lt"/>
                <a:ea typeface="+mn-ea"/>
                <a:cs typeface="+mn-cs"/>
              </a:rPr>
              <a:t>: A worksite evaluation completed in a repetitive fashion, such as annually, quarterly, or monthly.</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A robust routine inspection program is a vital part of a safety management system (SMS).</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Involving more than just the supervisor or S&amp;H personnel</a:t>
            </a:r>
            <a:r>
              <a:rPr lang="en-US" kern="1200" baseline="0" dirty="0" smtClean="0">
                <a:solidFill>
                  <a:schemeClr val="tx1"/>
                </a:solidFill>
                <a:effectLst/>
                <a:latin typeface="+mn-lt"/>
                <a:ea typeface="+mn-ea"/>
                <a:cs typeface="+mn-cs"/>
              </a:rPr>
              <a:t> in</a:t>
            </a:r>
            <a:r>
              <a:rPr lang="en-US" kern="1200" dirty="0" smtClean="0">
                <a:solidFill>
                  <a:schemeClr val="tx1"/>
                </a:solidFill>
                <a:effectLst/>
                <a:latin typeface="+mn-lt"/>
                <a:ea typeface="+mn-ea"/>
                <a:cs typeface="+mn-cs"/>
              </a:rPr>
              <a:t> these inspections enables your employees to be more aware of their work environment and feel more responsible for their own S&amp;H.</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739774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Make sure you provide completed</a:t>
            </a:r>
            <a:r>
              <a:rPr lang="en-US" kern="1200" baseline="0" dirty="0" smtClean="0">
                <a:solidFill>
                  <a:schemeClr val="tx1"/>
                </a:solidFill>
                <a:effectLst/>
                <a:latin typeface="+mn-lt"/>
                <a:ea typeface="+mn-ea"/>
                <a:cs typeface="+mn-cs"/>
              </a:rPr>
              <a:t> examples of forms and documents to your assessment team. Don’t just show them blank forms! They want to see the documents you filled out to thoroughly assess the processes within your SMS.</a:t>
            </a:r>
          </a:p>
          <a:p>
            <a:endParaRPr lang="en-US" b="0" kern="1200" dirty="0" smtClean="0">
              <a:solidFill>
                <a:schemeClr val="tx1"/>
              </a:solidFill>
              <a:effectLst/>
              <a:latin typeface="+mn-lt"/>
              <a:ea typeface="+mn-ea"/>
              <a:cs typeface="+mn-cs"/>
            </a:endParaRPr>
          </a:p>
          <a:p>
            <a:r>
              <a:rPr lang="en-US" b="0" kern="1200" dirty="0" smtClean="0">
                <a:solidFill>
                  <a:schemeClr val="tx1"/>
                </a:solidFill>
                <a:effectLst/>
                <a:latin typeface="+mn-lt"/>
                <a:ea typeface="+mn-ea"/>
                <a:cs typeface="+mn-cs"/>
              </a:rPr>
              <a:t>S&amp;H </a:t>
            </a:r>
            <a:r>
              <a:rPr lang="en-US" b="0" kern="1200" dirty="0">
                <a:solidFill>
                  <a:schemeClr val="tx1"/>
                </a:solidFill>
                <a:effectLst/>
                <a:latin typeface="+mn-lt"/>
                <a:ea typeface="+mn-ea"/>
                <a:cs typeface="+mn-cs"/>
              </a:rPr>
              <a:t>inspection records capture the weekly, monthly, quarterly, or annual inspections performed by various levels of personnel (outside of S&amp;H staff). Be sure to have these inspection records on hand to support how your worksite identifies hazards</a:t>
            </a:r>
            <a:r>
              <a:rPr lang="en-US" b="0" kern="1200" dirty="0" smtClean="0">
                <a:solidFill>
                  <a:schemeClr val="tx1"/>
                </a:solidFill>
                <a:effectLst/>
                <a:latin typeface="+mn-lt"/>
                <a:ea typeface="+mn-ea"/>
                <a:cs typeface="+mn-cs"/>
              </a:rPr>
              <a:t>.</a:t>
            </a:r>
            <a:endParaRPr lang="en-US" b="0" kern="1200" dirty="0">
              <a:solidFill>
                <a:schemeClr val="tx1"/>
              </a:solidFill>
              <a:effectLst/>
              <a:latin typeface="+mn-lt"/>
              <a:ea typeface="+mn-ea"/>
              <a:cs typeface="+mn-cs"/>
            </a:endParaRPr>
          </a:p>
          <a:p>
            <a:endParaRPr lang="en-US" kern="1200" dirty="0">
              <a:solidFill>
                <a:schemeClr val="tx1"/>
              </a:solidFill>
              <a:effectLst/>
              <a:latin typeface="+mn-lt"/>
              <a:ea typeface="+mn-ea"/>
              <a:cs typeface="+mn-cs"/>
            </a:endParaRPr>
          </a:p>
          <a:p>
            <a:r>
              <a:rPr lang="en-US" b="0" kern="1200" dirty="0">
                <a:solidFill>
                  <a:schemeClr val="tx1"/>
                </a:solidFill>
                <a:effectLst/>
                <a:latin typeface="+mn-lt"/>
                <a:ea typeface="+mn-ea"/>
                <a:cs typeface="+mn-cs"/>
              </a:rPr>
              <a:t>Provide the training records for personnel performing routine S&amp;H inspections (e.g., on the process and what to look for). OSHA VPP expects </a:t>
            </a:r>
            <a:r>
              <a:rPr lang="en-US" dirty="0"/>
              <a:t>personnel </a:t>
            </a:r>
            <a:r>
              <a:rPr lang="en-US" b="0" kern="1200" dirty="0" smtClean="0">
                <a:solidFill>
                  <a:schemeClr val="tx1"/>
                </a:solidFill>
                <a:effectLst/>
                <a:latin typeface="+mn-lt"/>
                <a:ea typeface="+mn-ea"/>
                <a:cs typeface="+mn-cs"/>
              </a:rPr>
              <a:t>responsible for </a:t>
            </a:r>
            <a:r>
              <a:rPr lang="en-US" b="0" kern="1200" dirty="0">
                <a:solidFill>
                  <a:schemeClr val="tx1"/>
                </a:solidFill>
                <a:effectLst/>
                <a:latin typeface="+mn-lt"/>
                <a:ea typeface="+mn-ea"/>
                <a:cs typeface="+mn-cs"/>
              </a:rPr>
              <a:t>performing S&amp;H inspections receive adequate </a:t>
            </a:r>
            <a:r>
              <a:rPr lang="en-US" dirty="0" smtClean="0">
                <a:solidFill>
                  <a:srgbClr val="FF0000"/>
                </a:solidFill>
              </a:rPr>
              <a:t>hazard</a:t>
            </a:r>
            <a:r>
              <a:rPr lang="en-US" b="0" kern="1200" dirty="0" smtClean="0">
                <a:solidFill>
                  <a:srgbClr val="FF0000"/>
                </a:solidFill>
                <a:effectLst/>
                <a:latin typeface="+mn-lt"/>
                <a:ea typeface="+mn-ea"/>
                <a:cs typeface="+mn-cs"/>
              </a:rPr>
              <a:t> </a:t>
            </a:r>
            <a:r>
              <a:rPr lang="en-US" b="0" kern="1200" dirty="0">
                <a:solidFill>
                  <a:srgbClr val="FF0000"/>
                </a:solidFill>
                <a:effectLst/>
                <a:latin typeface="+mn-lt"/>
                <a:ea typeface="+mn-ea"/>
                <a:cs typeface="+mn-cs"/>
              </a:rPr>
              <a:t>recognition</a:t>
            </a:r>
            <a:r>
              <a:rPr lang="en-US" b="0" kern="1200" baseline="0" dirty="0">
                <a:solidFill>
                  <a:srgbClr val="FF0000"/>
                </a:solidFill>
                <a:effectLst/>
                <a:latin typeface="+mn-lt"/>
                <a:ea typeface="+mn-ea"/>
                <a:cs typeface="+mn-cs"/>
              </a:rPr>
              <a:t> </a:t>
            </a:r>
            <a:r>
              <a:rPr lang="en-US" b="0" kern="1200" baseline="0" dirty="0">
                <a:solidFill>
                  <a:schemeClr val="tx1"/>
                </a:solidFill>
                <a:effectLst/>
                <a:latin typeface="+mn-lt"/>
                <a:ea typeface="+mn-ea"/>
                <a:cs typeface="+mn-cs"/>
              </a:rPr>
              <a:t>training</a:t>
            </a:r>
            <a:r>
              <a:rPr lang="en-US" b="0" kern="1200" dirty="0">
                <a:solidFill>
                  <a:schemeClr val="tx1"/>
                </a:solidFill>
                <a:effectLst/>
                <a:latin typeface="+mn-lt"/>
                <a:ea typeface="+mn-ea"/>
                <a:cs typeface="+mn-cs"/>
              </a:rPr>
              <a:t>. </a:t>
            </a:r>
            <a:r>
              <a:rPr lang="en-US" dirty="0"/>
              <a:t>It </a:t>
            </a:r>
            <a:r>
              <a:rPr lang="en-US" b="0" kern="1200" dirty="0" smtClean="0">
                <a:solidFill>
                  <a:schemeClr val="tx1"/>
                </a:solidFill>
                <a:effectLst/>
                <a:latin typeface="+mn-lt"/>
                <a:ea typeface="+mn-ea"/>
                <a:cs typeface="+mn-cs"/>
              </a:rPr>
              <a:t>is </a:t>
            </a:r>
            <a:r>
              <a:rPr lang="en-US" dirty="0"/>
              <a:t>a good practice to document all hazard recognition </a:t>
            </a:r>
            <a:r>
              <a:rPr lang="en-US" b="0" kern="1200" dirty="0" smtClean="0">
                <a:solidFill>
                  <a:schemeClr val="tx1"/>
                </a:solidFill>
                <a:effectLst/>
                <a:latin typeface="+mn-lt"/>
                <a:ea typeface="+mn-ea"/>
                <a:cs typeface="+mn-cs"/>
              </a:rPr>
              <a:t>training </a:t>
            </a:r>
            <a:r>
              <a:rPr lang="en-US" dirty="0"/>
              <a:t>you provide to </a:t>
            </a:r>
            <a:r>
              <a:rPr lang="en-US" b="0" kern="1200" dirty="0" smtClean="0">
                <a:solidFill>
                  <a:schemeClr val="tx1"/>
                </a:solidFill>
                <a:effectLst/>
                <a:latin typeface="+mn-lt"/>
                <a:ea typeface="+mn-ea"/>
                <a:cs typeface="+mn-cs"/>
              </a:rPr>
              <a:t>your </a:t>
            </a:r>
            <a:r>
              <a:rPr lang="en-US" dirty="0" smtClean="0"/>
              <a:t>inspectors</a:t>
            </a:r>
            <a:r>
              <a:rPr lang="en-US" b="0" kern="1200" dirty="0" smtClean="0">
                <a:solidFill>
                  <a:schemeClr val="tx1"/>
                </a:solidFill>
                <a:effectLst/>
                <a:latin typeface="+mn-lt"/>
                <a:ea typeface="+mn-ea"/>
                <a:cs typeface="+mn-cs"/>
              </a:rPr>
              <a:t>.</a:t>
            </a:r>
            <a:endParaRPr lang="en-US" b="1" kern="1200" dirty="0">
              <a:solidFill>
                <a:schemeClr val="tx1"/>
              </a:solidFill>
              <a:effectLst/>
              <a:latin typeface="+mn-lt"/>
              <a:ea typeface="+mn-ea"/>
              <a:cs typeface="+mn-cs"/>
            </a:endParaRPr>
          </a:p>
          <a:p>
            <a:endParaRPr lang="en-US" b="1" dirty="0"/>
          </a:p>
          <a:p>
            <a:r>
              <a:rPr lang="en-US" b="0" kern="1200" dirty="0">
                <a:solidFill>
                  <a:schemeClr val="tx1"/>
                </a:solidFill>
                <a:effectLst/>
                <a:latin typeface="+mn-lt"/>
                <a:ea typeface="+mn-ea"/>
                <a:cs typeface="+mn-cs"/>
              </a:rPr>
              <a:t>Perform your routine inspections frequently. VPP requires </a:t>
            </a:r>
            <a:r>
              <a:rPr lang="en-US" b="0" kern="1200" dirty="0" smtClean="0">
                <a:solidFill>
                  <a:schemeClr val="tx1"/>
                </a:solidFill>
                <a:effectLst/>
                <a:latin typeface="+mn-lt"/>
                <a:ea typeface="+mn-ea"/>
                <a:cs typeface="+mn-cs"/>
              </a:rPr>
              <a:t>monthly </a:t>
            </a:r>
            <a:r>
              <a:rPr lang="en-US" dirty="0"/>
              <a:t>inspections </a:t>
            </a:r>
            <a:r>
              <a:rPr lang="en-US" b="0" kern="1200" dirty="0">
                <a:solidFill>
                  <a:schemeClr val="tx1"/>
                </a:solidFill>
                <a:effectLst/>
                <a:latin typeface="+mn-lt"/>
                <a:ea typeface="+mn-ea"/>
                <a:cs typeface="+mn-cs"/>
              </a:rPr>
              <a:t>at </a:t>
            </a:r>
            <a:r>
              <a:rPr lang="en-US" b="0" kern="1200" dirty="0" smtClean="0">
                <a:solidFill>
                  <a:schemeClr val="tx1"/>
                </a:solidFill>
                <a:effectLst/>
                <a:latin typeface="+mn-lt"/>
                <a:ea typeface="+mn-ea"/>
                <a:cs typeface="+mn-cs"/>
              </a:rPr>
              <a:t>worksites</a:t>
            </a:r>
            <a:r>
              <a:rPr lang="en-US" b="0" kern="1200" baseline="0" dirty="0" smtClean="0">
                <a:solidFill>
                  <a:schemeClr val="tx1"/>
                </a:solidFill>
                <a:effectLst/>
                <a:latin typeface="+mn-lt"/>
                <a:ea typeface="+mn-ea"/>
                <a:cs typeface="+mn-cs"/>
              </a:rPr>
              <a:t> –  </a:t>
            </a:r>
            <a:r>
              <a:rPr lang="en-US" b="0" kern="1200" dirty="0" smtClean="0">
                <a:solidFill>
                  <a:schemeClr val="tx1"/>
                </a:solidFill>
                <a:effectLst/>
                <a:latin typeface="+mn-lt"/>
                <a:ea typeface="+mn-ea"/>
                <a:cs typeface="+mn-cs"/>
              </a:rPr>
              <a:t>covering </a:t>
            </a:r>
            <a:r>
              <a:rPr lang="en-US" b="0" kern="1200" dirty="0">
                <a:solidFill>
                  <a:schemeClr val="tx1"/>
                </a:solidFill>
                <a:effectLst/>
                <a:latin typeface="+mn-lt"/>
                <a:ea typeface="+mn-ea"/>
                <a:cs typeface="+mn-cs"/>
              </a:rPr>
              <a:t>the entire worksite at least once per </a:t>
            </a:r>
            <a:r>
              <a:rPr lang="en-US" b="0" kern="1200" dirty="0" smtClean="0">
                <a:solidFill>
                  <a:schemeClr val="tx1"/>
                </a:solidFill>
                <a:effectLst/>
                <a:latin typeface="+mn-lt"/>
                <a:ea typeface="+mn-ea"/>
                <a:cs typeface="+mn-cs"/>
              </a:rPr>
              <a:t>quarter</a:t>
            </a:r>
            <a:r>
              <a:rPr lang="en-US" dirty="0" smtClean="0"/>
              <a:t>. This requirement means you </a:t>
            </a:r>
            <a:r>
              <a:rPr lang="en-US" dirty="0"/>
              <a:t>can complete your inspections on a weekly, </a:t>
            </a:r>
            <a:r>
              <a:rPr lang="en-US" dirty="0" smtClean="0"/>
              <a:t>monthly</a:t>
            </a:r>
            <a:r>
              <a:rPr lang="en-US" b="0" kern="1200" dirty="0" smtClean="0">
                <a:solidFill>
                  <a:schemeClr val="tx1"/>
                </a:solidFill>
                <a:effectLst/>
                <a:latin typeface="+mn-lt"/>
                <a:ea typeface="+mn-ea"/>
                <a:cs typeface="+mn-cs"/>
              </a:rPr>
              <a:t>, </a:t>
            </a:r>
            <a:r>
              <a:rPr lang="en-US" dirty="0"/>
              <a:t>or quarterly basis (whatever works for </a:t>
            </a:r>
            <a:r>
              <a:rPr lang="en-US" dirty="0" smtClean="0"/>
              <a:t>your organization), </a:t>
            </a:r>
            <a:r>
              <a:rPr lang="en-US" dirty="0"/>
              <a:t>but you </a:t>
            </a:r>
            <a:r>
              <a:rPr lang="en-US" dirty="0" smtClean="0"/>
              <a:t>must inspect all </a:t>
            </a:r>
            <a:r>
              <a:rPr lang="en-US" dirty="0"/>
              <a:t>your work areas at least one time each </a:t>
            </a:r>
            <a:r>
              <a:rPr lang="en-US" dirty="0" smtClean="0"/>
              <a:t>quarter</a:t>
            </a:r>
            <a:r>
              <a:rPr lang="en-US" b="0" kern="1200" dirty="0" smtClean="0">
                <a:solidFill>
                  <a:schemeClr val="tx1"/>
                </a:solidFill>
                <a:effectLst/>
                <a:latin typeface="+mn-lt"/>
                <a:ea typeface="+mn-ea"/>
                <a:cs typeface="+mn-cs"/>
              </a:rPr>
              <a:t>. For </a:t>
            </a:r>
            <a:r>
              <a:rPr lang="en-US" b="0" kern="1200" dirty="0">
                <a:solidFill>
                  <a:schemeClr val="tx1"/>
                </a:solidFill>
                <a:effectLst/>
                <a:latin typeface="+mn-lt"/>
                <a:ea typeface="+mn-ea"/>
                <a:cs typeface="+mn-cs"/>
              </a:rPr>
              <a:t>construction sites, make sure you are inspecting the entire site on a weekly basis</a:t>
            </a:r>
            <a:r>
              <a:rPr lang="en-US" b="0" kern="1200" dirty="0" smtClean="0">
                <a:solidFill>
                  <a:schemeClr val="tx1"/>
                </a:solidFill>
                <a:effectLst/>
                <a:latin typeface="+mn-lt"/>
                <a:ea typeface="+mn-ea"/>
                <a:cs typeface="+mn-cs"/>
              </a:rPr>
              <a:t>.</a:t>
            </a:r>
            <a:endParaRPr lang="en-US"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latin typeface="+mn-lt"/>
                <a:ea typeface="+mn-ea"/>
                <a:cs typeface="+mn-cs"/>
              </a:rPr>
              <a:t/>
            </a:r>
            <a:br>
              <a:rPr lang="en-US" kern="1200" dirty="0">
                <a:solidFill>
                  <a:schemeClr val="tx1"/>
                </a:solidFill>
                <a:effectLst/>
                <a:latin typeface="+mn-lt"/>
                <a:ea typeface="+mn-ea"/>
                <a:cs typeface="+mn-cs"/>
              </a:rPr>
            </a:br>
            <a:r>
              <a:rPr lang="en-US" kern="1200" dirty="0">
                <a:solidFill>
                  <a:schemeClr val="tx1"/>
                </a:solidFill>
                <a:effectLst/>
                <a:latin typeface="+mn-lt"/>
                <a:ea typeface="+mn-ea"/>
                <a:cs typeface="+mn-cs"/>
              </a:rPr>
              <a:t>Image retrieved from Bing Images</a:t>
            </a:r>
            <a:r>
              <a:rPr lang="en-US" kern="1200" baseline="0" dirty="0">
                <a:solidFill>
                  <a:schemeClr val="tx1"/>
                </a:solidFill>
                <a:effectLst/>
                <a:latin typeface="+mn-lt"/>
                <a:ea typeface="+mn-ea"/>
                <a:cs typeface="+mn-cs"/>
              </a:rPr>
              <a:t> (free to share and use license) at: </a:t>
            </a:r>
            <a:r>
              <a:rPr lang="en-US" u="sng" kern="1200" dirty="0">
                <a:solidFill>
                  <a:schemeClr val="tx1"/>
                </a:solidFill>
                <a:effectLst/>
                <a:latin typeface="+mn-lt"/>
                <a:ea typeface="+mn-ea"/>
                <a:cs typeface="+mn-cs"/>
                <a:hlinkClick r:id="rId3"/>
              </a:rPr>
              <a:t>https://www.rabobank.com/en/images/A%20Kerndocumenten.jpg</a:t>
            </a:r>
            <a:endParaRPr lang="en-US"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348648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Leaders and managers must support your inspection program to make it effective. Finding hazards alone is not enough. You must have a system in place to identify, document, and track hazards and use interim controls until mitigated. An accountability process ensures those assigned to complete inspections do so, and in</a:t>
            </a:r>
            <a:r>
              <a:rPr lang="en-US" kern="1200" baseline="0" dirty="0" smtClean="0">
                <a:solidFill>
                  <a:schemeClr val="tx1"/>
                </a:solidFill>
                <a:effectLst/>
                <a:latin typeface="+mn-lt"/>
                <a:ea typeface="+mn-ea"/>
                <a:cs typeface="+mn-cs"/>
              </a:rPr>
              <a:t> a</a:t>
            </a:r>
            <a:r>
              <a:rPr lang="en-US" kern="1200" dirty="0" smtClean="0">
                <a:solidFill>
                  <a:schemeClr val="tx1"/>
                </a:solidFill>
                <a:effectLst/>
                <a:latin typeface="+mn-lt"/>
                <a:ea typeface="+mn-ea"/>
                <a:cs typeface="+mn-cs"/>
              </a:rPr>
              <a:t> timely manner.</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Image retrieved from Bing Images (free to use and share license) at: </a:t>
            </a:r>
            <a:r>
              <a:rPr lang="en-US" u="sng" kern="1200" dirty="0" smtClean="0">
                <a:solidFill>
                  <a:schemeClr val="tx1"/>
                </a:solidFill>
                <a:effectLst/>
                <a:latin typeface="+mn-lt"/>
                <a:ea typeface="+mn-ea"/>
                <a:cs typeface="+mn-cs"/>
                <a:hlinkClick r:id="rId3"/>
              </a:rPr>
              <a:t>https://upload.wikimedia.org/wikipedia/commons/1/15/US_Army_51550_Soldiers_and_Family_speak_out_for_focus_group.jpg</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167813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Key personnel may include: S&amp;H representatives,</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other personnel assigned to perform S&amp;H inspections, and others leading and tracking inspection efforts.</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Key personnel should know:</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How to document inspection findings</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Number of areas needing inspected, or inspection area jurisdiction</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Who performs S&amp;H and routine self-inspections and who may participate</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Training for routine self-inspectors</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How inspection findings will be submitted/collected and by who</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Process for notifying affected personnel of identified hazards in their work area that cannot be immediately corrected</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Tracking and trending S&amp;H inspection findings</a:t>
            </a:r>
          </a:p>
          <a:p>
            <a:pPr marL="171450" indent="-171450">
              <a:buFont typeface="Arial" panose="020B0604020202020204" pitchFamily="34" charset="0"/>
              <a:buChar char="•"/>
            </a:pPr>
            <a:r>
              <a:rPr lang="en-US" kern="1200" dirty="0" smtClean="0">
                <a:solidFill>
                  <a:schemeClr val="tx1"/>
                </a:solidFill>
                <a:effectLst/>
                <a:latin typeface="+mn-lt"/>
                <a:ea typeface="+mn-ea"/>
                <a:cs typeface="+mn-cs"/>
              </a:rPr>
              <a:t>S&amp;H inspection process review process.</a:t>
            </a:r>
          </a:p>
          <a:p>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kern="1200" dirty="0" smtClean="0">
                <a:solidFill>
                  <a:schemeClr val="tx1"/>
                </a:solidFill>
                <a:effectLst/>
                <a:latin typeface="+mn-lt"/>
                <a:ea typeface="+mn-ea"/>
                <a:cs typeface="+mn-cs"/>
              </a:rPr>
              <a:t>Image retrieved from Bing Images (free to use and share license) at: </a:t>
            </a:r>
            <a:r>
              <a:rPr lang="en-US" u="sng" kern="1200" dirty="0" smtClean="0">
                <a:solidFill>
                  <a:schemeClr val="tx1"/>
                </a:solidFill>
                <a:effectLst/>
                <a:latin typeface="+mn-lt"/>
                <a:ea typeface="+mn-ea"/>
                <a:cs typeface="+mn-cs"/>
                <a:hlinkClick r:id="rId3"/>
              </a:rPr>
              <a:t>https://upload.wikimedia.org/wikipedia/commons/e/eb/US_Navy_070216-N-2970T-001_Safety_Inspector_Hirofumi_Tokunaga_conducts_an_open_ground_test_on_an_electrical_outlet.jpg</a:t>
            </a:r>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221503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A system for identifying S&amp;H hazards is most effective if your employees have an opportunity to participate in all facets of the inspection process.</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Image retrieved from Bing Images (free to use and share license) at: </a:t>
            </a:r>
            <a:r>
              <a:rPr lang="en-US" u="sng" kern="1200" dirty="0" smtClean="0">
                <a:solidFill>
                  <a:schemeClr val="tx1"/>
                </a:solidFill>
                <a:effectLst/>
                <a:latin typeface="+mn-lt"/>
                <a:ea typeface="+mn-ea"/>
                <a:cs typeface="+mn-cs"/>
                <a:hlinkClick r:id="rId3"/>
              </a:rPr>
              <a:t>https://upload.wikimedia.org/wikipedia/commons/thumb/e/e0/FEMA_-_45587_-_Flood_damage_inspections_continue_in_North_Carolina.jpg/1280px-FEMA_-_45587_-_Flood_damage_inspections_continue_in_North_Carolina.jpg</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304179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Follow this action checklist to implement and sustain VPP expectations for routine inspections. Each of these action checklist items are covered in more detail.</a:t>
            </a: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
            </a:r>
            <a:br>
              <a:rPr lang="en-US" kern="1200" dirty="0" smtClean="0">
                <a:solidFill>
                  <a:schemeClr val="tx1"/>
                </a:solidFill>
                <a:effectLst/>
                <a:latin typeface="+mn-lt"/>
                <a:ea typeface="+mn-ea"/>
                <a:cs typeface="+mn-cs"/>
              </a:rPr>
            </a:br>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737993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effectLst/>
                <a:latin typeface="+mn-lt"/>
                <a:ea typeface="+mn-ea"/>
                <a:cs typeface="+mn-cs"/>
              </a:rPr>
              <a:t>Review and follow existing </a:t>
            </a:r>
            <a:r>
              <a:rPr lang="en-US" kern="1200" dirty="0" smtClean="0">
                <a:solidFill>
                  <a:schemeClr val="tx1"/>
                </a:solidFill>
                <a:effectLst/>
                <a:latin typeface="+mn-lt"/>
                <a:ea typeface="+mn-ea"/>
                <a:cs typeface="+mn-cs"/>
              </a:rPr>
              <a:t>Service/Agency </a:t>
            </a:r>
            <a:r>
              <a:rPr lang="en-US" kern="1200" dirty="0">
                <a:solidFill>
                  <a:schemeClr val="tx1"/>
                </a:solidFill>
                <a:effectLst/>
                <a:latin typeface="+mn-lt"/>
                <a:ea typeface="+mn-ea"/>
                <a:cs typeface="+mn-cs"/>
              </a:rPr>
              <a:t>guidance on inspections (e.g., Army Regulation 385-10, Naval Operations Instruction </a:t>
            </a:r>
            <a:r>
              <a:rPr lang="en-US" kern="1200" dirty="0" smtClean="0">
                <a:solidFill>
                  <a:schemeClr val="tx1"/>
                </a:solidFill>
                <a:effectLst/>
                <a:latin typeface="+mn-lt"/>
                <a:ea typeface="+mn-ea"/>
                <a:cs typeface="+mn-cs"/>
              </a:rPr>
              <a:t>5100.23H, </a:t>
            </a:r>
            <a:r>
              <a:rPr lang="en-US" kern="1200" dirty="0">
                <a:solidFill>
                  <a:schemeClr val="tx1"/>
                </a:solidFill>
                <a:effectLst/>
                <a:latin typeface="+mn-lt"/>
                <a:ea typeface="+mn-ea"/>
                <a:cs typeface="+mn-cs"/>
              </a:rPr>
              <a:t>Marine Corps Order </a:t>
            </a:r>
            <a:r>
              <a:rPr lang="en-US" kern="1200" dirty="0" smtClean="0">
                <a:solidFill>
                  <a:schemeClr val="tx1"/>
                </a:solidFill>
                <a:effectLst/>
                <a:latin typeface="+mn-lt"/>
                <a:ea typeface="+mn-ea"/>
                <a:cs typeface="+mn-cs"/>
              </a:rPr>
              <a:t>5100.29C, </a:t>
            </a:r>
            <a:r>
              <a:rPr lang="en-US" kern="1200" dirty="0">
                <a:solidFill>
                  <a:schemeClr val="tx1"/>
                </a:solidFill>
                <a:effectLst/>
                <a:latin typeface="+mn-lt"/>
                <a:ea typeface="+mn-ea"/>
                <a:cs typeface="+mn-cs"/>
              </a:rPr>
              <a:t>Air Force Instruction 91-202). These </a:t>
            </a:r>
            <a:r>
              <a:rPr lang="en-US" kern="1200" dirty="0" smtClean="0">
                <a:solidFill>
                  <a:schemeClr val="tx1"/>
                </a:solidFill>
                <a:effectLst/>
                <a:latin typeface="+mn-lt"/>
                <a:ea typeface="+mn-ea"/>
                <a:cs typeface="+mn-cs"/>
              </a:rPr>
              <a:t>regulations and instructions usually </a:t>
            </a:r>
            <a:r>
              <a:rPr lang="en-US" kern="1200" dirty="0">
                <a:solidFill>
                  <a:schemeClr val="tx1"/>
                </a:solidFill>
                <a:effectLst/>
                <a:latin typeface="+mn-lt"/>
                <a:ea typeface="+mn-ea"/>
                <a:cs typeface="+mn-cs"/>
              </a:rPr>
              <a:t>provide guidance on inspections, abatement, and guidance on specific tracking systems.</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See if you have any local procedures in place to govern </a:t>
            </a:r>
            <a:r>
              <a:rPr lang="en-US" kern="1200" dirty="0" smtClean="0">
                <a:solidFill>
                  <a:schemeClr val="tx1"/>
                </a:solidFill>
                <a:effectLst/>
                <a:latin typeface="+mn-lt"/>
                <a:ea typeface="+mn-ea"/>
                <a:cs typeface="+mn-cs"/>
              </a:rPr>
              <a:t>your </a:t>
            </a:r>
            <a:r>
              <a:rPr lang="en-US" kern="1200" dirty="0">
                <a:solidFill>
                  <a:schemeClr val="tx1"/>
                </a:solidFill>
                <a:effectLst/>
                <a:latin typeface="+mn-lt"/>
                <a:ea typeface="+mn-ea"/>
                <a:cs typeface="+mn-cs"/>
              </a:rPr>
              <a:t>S&amp;H inspection </a:t>
            </a:r>
            <a:r>
              <a:rPr lang="en-US" kern="1200" dirty="0" smtClean="0">
                <a:solidFill>
                  <a:schemeClr val="tx1"/>
                </a:solidFill>
                <a:effectLst/>
                <a:latin typeface="+mn-lt"/>
                <a:ea typeface="+mn-ea"/>
                <a:cs typeface="+mn-cs"/>
              </a:rPr>
              <a:t>programs.</a:t>
            </a:r>
            <a:r>
              <a:rPr lang="en-US" kern="1200" baseline="0" dirty="0" smtClean="0">
                <a:solidFill>
                  <a:schemeClr val="tx1"/>
                </a:solidFill>
                <a:effectLst/>
                <a:latin typeface="+mn-lt"/>
                <a:ea typeface="+mn-ea"/>
                <a:cs typeface="+mn-cs"/>
              </a:rPr>
              <a:t> D</a:t>
            </a:r>
            <a:r>
              <a:rPr lang="en-US" dirty="0" smtClean="0"/>
              <a:t>eveloping </a:t>
            </a:r>
            <a:r>
              <a:rPr lang="en-US" kern="1200" dirty="0" smtClean="0">
                <a:solidFill>
                  <a:schemeClr val="tx1"/>
                </a:solidFill>
                <a:effectLst/>
                <a:latin typeface="+mn-lt"/>
                <a:ea typeface="+mn-ea"/>
                <a:cs typeface="+mn-cs"/>
              </a:rPr>
              <a:t>a </a:t>
            </a:r>
            <a:r>
              <a:rPr lang="en-US" kern="1200" dirty="0">
                <a:solidFill>
                  <a:schemeClr val="tx1"/>
                </a:solidFill>
                <a:effectLst/>
                <a:latin typeface="+mn-lt"/>
                <a:ea typeface="+mn-ea"/>
                <a:cs typeface="+mn-cs"/>
              </a:rPr>
              <a:t>local-level inspection program at your worksite may make the execution of S&amp;H inspections easier </a:t>
            </a:r>
            <a:r>
              <a:rPr lang="en-US" kern="1200" dirty="0" smtClean="0">
                <a:solidFill>
                  <a:schemeClr val="tx1"/>
                </a:solidFill>
                <a:effectLst/>
                <a:latin typeface="+mn-lt"/>
                <a:ea typeface="+mn-ea"/>
                <a:cs typeface="+mn-cs"/>
              </a:rPr>
              <a:t>and </a:t>
            </a:r>
            <a:r>
              <a:rPr lang="en-US" kern="1200" dirty="0">
                <a:solidFill>
                  <a:schemeClr val="tx1"/>
                </a:solidFill>
                <a:effectLst/>
                <a:latin typeface="+mn-lt"/>
                <a:ea typeface="+mn-ea"/>
                <a:cs typeface="+mn-cs"/>
              </a:rPr>
              <a:t>more </a:t>
            </a:r>
            <a:r>
              <a:rPr lang="en-US" kern="1200" dirty="0" smtClean="0">
                <a:solidFill>
                  <a:schemeClr val="tx1"/>
                </a:solidFill>
                <a:effectLst/>
                <a:latin typeface="+mn-lt"/>
                <a:ea typeface="+mn-ea"/>
                <a:cs typeface="+mn-cs"/>
              </a:rPr>
              <a:t>effective overall.</a:t>
            </a:r>
            <a:endParaRPr lang="en-US" kern="1200" dirty="0">
              <a:solidFill>
                <a:schemeClr val="tx1"/>
              </a:solidFill>
              <a:effectLst/>
              <a:latin typeface="+mn-lt"/>
              <a:ea typeface="+mn-ea"/>
              <a:cs typeface="+mn-cs"/>
            </a:endParaRP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Written inspection programs can include, but are not limited to:</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Work areas covered</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Inspector qualifications and training requirements</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Responsibilities</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Frequency of inspections </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Inspection schedule</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Documentation for inspection findings and results</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Submission of inspection findings</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Tracking and trending of inspection findings</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Inspection program reviews</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Employee access to inspection findings and results</a:t>
            </a:r>
          </a:p>
          <a:p>
            <a:pPr marL="171450" lvl="0" indent="-171450">
              <a:buFont typeface="Arial" panose="020B0604020202020204" pitchFamily="34" charset="0"/>
              <a:buChar char="•"/>
            </a:pPr>
            <a:endParaRPr lang="en-US" kern="1200" dirty="0">
              <a:solidFill>
                <a:schemeClr val="tx1"/>
              </a:solidFill>
              <a:effectLst/>
              <a:latin typeface="+mn-lt"/>
              <a:ea typeface="+mn-ea"/>
              <a:cs typeface="+mn-cs"/>
            </a:endParaRPr>
          </a:p>
          <a:p>
            <a:pPr lvl="0">
              <a:defRPr/>
            </a:pPr>
            <a:r>
              <a:rPr lang="en-US" kern="1200" dirty="0">
                <a:solidFill>
                  <a:schemeClr val="tx1"/>
                </a:solidFill>
                <a:effectLst/>
                <a:latin typeface="+mn-lt"/>
                <a:ea typeface="+mn-ea"/>
                <a:cs typeface="+mn-cs"/>
              </a:rPr>
              <a:t>For </a:t>
            </a:r>
            <a:r>
              <a:rPr lang="en-US" kern="1200" dirty="0" smtClean="0">
                <a:solidFill>
                  <a:schemeClr val="tx1"/>
                </a:solidFill>
                <a:effectLst/>
                <a:latin typeface="+mn-lt"/>
                <a:ea typeface="+mn-ea"/>
                <a:cs typeface="+mn-cs"/>
              </a:rPr>
              <a:t>an example</a:t>
            </a:r>
            <a:r>
              <a:rPr lang="en-US" kern="1200" baseline="0" dirty="0" smtClean="0">
                <a:solidFill>
                  <a:schemeClr val="tx1"/>
                </a:solidFill>
                <a:effectLst/>
                <a:latin typeface="+mn-lt"/>
                <a:ea typeface="+mn-ea"/>
                <a:cs typeface="+mn-cs"/>
              </a:rPr>
              <a:t> </a:t>
            </a:r>
            <a:r>
              <a:rPr lang="en-US" kern="1200" baseline="0" dirty="0">
                <a:solidFill>
                  <a:schemeClr val="tx1"/>
                </a:solidFill>
                <a:effectLst/>
                <a:latin typeface="+mn-lt"/>
                <a:ea typeface="+mn-ea"/>
                <a:cs typeface="+mn-cs"/>
              </a:rPr>
              <a:t>of </a:t>
            </a:r>
            <a:r>
              <a:rPr lang="en-US" kern="1200" baseline="0" dirty="0" smtClean="0">
                <a:solidFill>
                  <a:schemeClr val="tx1"/>
                </a:solidFill>
                <a:effectLst/>
                <a:latin typeface="+mn-lt"/>
                <a:ea typeface="+mn-ea"/>
                <a:cs typeface="+mn-cs"/>
              </a:rPr>
              <a:t>a written </a:t>
            </a:r>
            <a:r>
              <a:rPr lang="en-US" kern="1200" baseline="0" dirty="0">
                <a:solidFill>
                  <a:schemeClr val="tx1"/>
                </a:solidFill>
                <a:effectLst/>
                <a:latin typeface="+mn-lt"/>
                <a:ea typeface="+mn-ea"/>
                <a:cs typeface="+mn-cs"/>
              </a:rPr>
              <a:t>inspection </a:t>
            </a:r>
            <a:r>
              <a:rPr lang="en-US" kern="1200" baseline="0" dirty="0" smtClean="0">
                <a:solidFill>
                  <a:schemeClr val="tx1"/>
                </a:solidFill>
                <a:effectLst/>
                <a:latin typeface="+mn-lt"/>
                <a:ea typeface="+mn-ea"/>
                <a:cs typeface="+mn-cs"/>
              </a:rPr>
              <a:t>program, visit: </a:t>
            </a:r>
            <a:r>
              <a:rPr lang="en-US" u="sng" dirty="0">
                <a:hlinkClick r:id="rId3"/>
              </a:rPr>
              <a:t>https://</a:t>
            </a:r>
            <a:r>
              <a:rPr lang="en-US" u="sng" dirty="0" smtClean="0">
                <a:hlinkClick r:id="rId3"/>
              </a:rPr>
              <a:t>www.ccohs.ca/oshanswers/prevention/effectiv.html</a:t>
            </a:r>
            <a:r>
              <a:rPr lang="en-US" kern="1200" baseline="0" dirty="0" smtClean="0">
                <a:solidFill>
                  <a:schemeClr val="tx1"/>
                </a:solidFill>
                <a:effectLst/>
                <a:latin typeface="+mn-lt"/>
                <a:ea typeface="+mn-ea"/>
                <a:cs typeface="+mn-cs"/>
              </a:rPr>
              <a:t>, </a:t>
            </a:r>
            <a:r>
              <a:rPr lang="en-US" u="sng" kern="1200" dirty="0" smtClean="0">
                <a:solidFill>
                  <a:schemeClr val="tx1"/>
                </a:solidFill>
                <a:effectLst/>
                <a:latin typeface="+mn-lt"/>
                <a:ea typeface="+mn-ea"/>
                <a:cs typeface="+mn-cs"/>
                <a:hlinkClick r:id="rId4"/>
              </a:rPr>
              <a:t>http</a:t>
            </a:r>
            <a:r>
              <a:rPr lang="en-US" u="sng" kern="1200" dirty="0">
                <a:solidFill>
                  <a:schemeClr val="tx1"/>
                </a:solidFill>
                <a:effectLst/>
                <a:latin typeface="+mn-lt"/>
                <a:ea typeface="+mn-ea"/>
                <a:cs typeface="+mn-cs"/>
                <a:hlinkClick r:id="rId4"/>
              </a:rPr>
              <a:t>://</a:t>
            </a:r>
            <a:r>
              <a:rPr lang="en-US" u="sng" kern="1200" dirty="0" smtClean="0">
                <a:solidFill>
                  <a:schemeClr val="tx1"/>
                </a:solidFill>
                <a:effectLst/>
                <a:latin typeface="+mn-lt"/>
                <a:ea typeface="+mn-ea"/>
                <a:cs typeface="+mn-cs"/>
                <a:hlinkClick r:id="rId4"/>
              </a:rPr>
              <a:t>www.sfasu.edu/safety/documents/safety-inspection.pdf</a:t>
            </a:r>
            <a:r>
              <a:rPr lang="en-US" dirty="0"/>
              <a:t>, and </a:t>
            </a:r>
            <a:r>
              <a:rPr lang="en-US" dirty="0">
                <a:hlinkClick r:id="rId5"/>
              </a:rPr>
              <a:t>https://</a:t>
            </a:r>
            <a:r>
              <a:rPr lang="en-US" dirty="0" smtClean="0">
                <a:hlinkClick r:id="rId5"/>
              </a:rPr>
              <a:t>www.wnins.com/losscontrolbulletins/SelfInspectionProgram.pdf</a:t>
            </a:r>
            <a:endParaRPr lang="en-US" dirty="0" smtClean="0"/>
          </a:p>
          <a:p>
            <a:pPr lvl="0">
              <a:defRPr/>
            </a:pPr>
            <a:endParaRPr lang="en-US"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10189766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830997"/>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a:t>
            </a:r>
            <a:r>
              <a:rPr lang="en-US" sz="800" baseline="0" dirty="0" smtClean="0">
                <a:solidFill>
                  <a:schemeClr val="bg1">
                    <a:lumMod val="50000"/>
                  </a:schemeClr>
                </a:solidFill>
              </a:rPr>
              <a:t> January 31, 2021</a:t>
            </a:r>
            <a:r>
              <a:rPr lang="en-US" sz="800" dirty="0" smtClean="0">
                <a:solidFill>
                  <a:schemeClr val="bg1">
                    <a:lumMod val="50000"/>
                  </a:schemeClr>
                </a:solidFill>
              </a:rPr>
              <a:t>. Other requests shall be referred to: Director, Operational Safety, OUSD(P&amp;R), 4000 Defense Pentagon, 2E580, Washington, DC 20301.</a:t>
            </a:r>
          </a:p>
          <a:p>
            <a:endParaRPr lang="en-US" sz="8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p>
          <a:p>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Routine Inspections</a:t>
            </a:r>
            <a:endParaRPr lang="en-US" dirty="0"/>
          </a:p>
        </p:txBody>
      </p:sp>
      <p:sp>
        <p:nvSpPr>
          <p:cNvPr id="3" name="Subtitle 2"/>
          <p:cNvSpPr>
            <a:spLocks noGrp="1"/>
          </p:cNvSpPr>
          <p:nvPr>
            <p:ph type="subTitle" idx="1"/>
          </p:nvPr>
        </p:nvSpPr>
        <p:spPr/>
        <p:txBody>
          <a:bodyPr/>
          <a:lstStyle/>
          <a:p>
            <a:r>
              <a:rPr lang="en-US" dirty="0" smtClean="0"/>
              <a:t>OSHA VPP</a:t>
            </a:r>
            <a:endParaRPr lang="en-US" dirty="0"/>
          </a:p>
        </p:txBody>
      </p:sp>
      <p:sp>
        <p:nvSpPr>
          <p:cNvPr id="4" name="Subtitle 2"/>
          <p:cNvSpPr txBox="1">
            <a:spLocks/>
          </p:cNvSpPr>
          <p:nvPr/>
        </p:nvSpPr>
        <p:spPr>
          <a:xfrm>
            <a:off x="1840360" y="4171656"/>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smtClean="0">
                <a:solidFill>
                  <a:schemeClr val="tx1">
                    <a:lumMod val="85000"/>
                    <a:lumOff val="15000"/>
                  </a:schemeClr>
                </a:solidFill>
              </a:rPr>
              <a:t>January 2021</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1232787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 Schedule</a:t>
            </a:r>
            <a:endParaRPr lang="en-US" dirty="0"/>
          </a:p>
        </p:txBody>
      </p:sp>
      <p:sp>
        <p:nvSpPr>
          <p:cNvPr id="3" name="Content Placeholder 2"/>
          <p:cNvSpPr>
            <a:spLocks noGrp="1"/>
          </p:cNvSpPr>
          <p:nvPr>
            <p:ph idx="1"/>
          </p:nvPr>
        </p:nvSpPr>
        <p:spPr/>
        <p:txBody>
          <a:bodyPr/>
          <a:lstStyle/>
          <a:p>
            <a:pPr lvl="0"/>
            <a:r>
              <a:rPr lang="en-US" dirty="0" smtClean="0"/>
              <a:t>Create a documented self-inspection schedule</a:t>
            </a:r>
          </a:p>
          <a:p>
            <a:pPr lvl="0"/>
            <a:r>
              <a:rPr lang="en-US" dirty="0" smtClean="0"/>
              <a:t>Include all areas where employees perform work</a:t>
            </a:r>
          </a:p>
          <a:p>
            <a:pPr lvl="0"/>
            <a:r>
              <a:rPr lang="en-US" dirty="0" smtClean="0"/>
              <a:t>Set a completion frequency for each work area</a:t>
            </a:r>
          </a:p>
          <a:p>
            <a:pPr lvl="1"/>
            <a:r>
              <a:rPr lang="en-US" dirty="0" smtClean="0"/>
              <a:t>Consider the types of hazards and work environment when determining frequencies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00251346"/>
              </p:ext>
            </p:extLst>
          </p:nvPr>
        </p:nvGraphicFramePr>
        <p:xfrm>
          <a:off x="2095500" y="3660775"/>
          <a:ext cx="8051800" cy="2225040"/>
        </p:xfrm>
        <a:graphic>
          <a:graphicData uri="http://schemas.openxmlformats.org/drawingml/2006/table">
            <a:tbl>
              <a:tblPr firstRow="1" bandRow="1">
                <a:tableStyleId>{7E9639D4-E3E2-4D34-9284-5A2195B3D0D7}</a:tableStyleId>
              </a:tblPr>
              <a:tblGrid>
                <a:gridCol w="37465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ctr"/>
                      <a:r>
                        <a:rPr lang="en-US" dirty="0" smtClean="0"/>
                        <a:t>BUILDINGS</a:t>
                      </a:r>
                      <a:endParaRPr lang="en-US" dirty="0"/>
                    </a:p>
                  </a:txBody>
                  <a:tcPr anchor="ctr">
                    <a:solidFill>
                      <a:schemeClr val="tx2">
                        <a:lumMod val="75000"/>
                      </a:schemeClr>
                    </a:solidFill>
                  </a:tcPr>
                </a:tc>
                <a:tc>
                  <a:txBody>
                    <a:bodyPr/>
                    <a:lstStyle/>
                    <a:p>
                      <a:pPr algn="ctr"/>
                      <a:r>
                        <a:rPr lang="en-US" dirty="0" smtClean="0"/>
                        <a:t>MONTH/DATE</a:t>
                      </a:r>
                      <a:endParaRPr lang="en-US" dirty="0"/>
                    </a:p>
                  </a:txBody>
                  <a:tcPr anchor="ctr">
                    <a:solidFill>
                      <a:schemeClr val="tx2">
                        <a:lumMod val="75000"/>
                      </a:schemeClr>
                    </a:solidFill>
                  </a:tcPr>
                </a:tc>
                <a:extLst>
                  <a:ext uri="{0D108BD9-81ED-4DB2-BD59-A6C34878D82A}">
                    <a16:rowId xmlns:a16="http://schemas.microsoft.com/office/drawing/2014/main" val="10000"/>
                  </a:ext>
                </a:extLst>
              </a:tr>
              <a:tr h="370840">
                <a:tc>
                  <a:txBody>
                    <a:bodyPr/>
                    <a:lstStyle/>
                    <a:p>
                      <a:r>
                        <a:rPr lang="en-US" sz="1400" dirty="0" smtClean="0"/>
                        <a:t>Software Maintenance Administrative Area</a:t>
                      </a:r>
                      <a:endParaRPr lang="en-US" sz="1400" dirty="0"/>
                    </a:p>
                  </a:txBody>
                  <a:tcPr anchor="ctr">
                    <a:solidFill>
                      <a:schemeClr val="bg1"/>
                    </a:solidFill>
                  </a:tcPr>
                </a:tc>
                <a:tc>
                  <a:txBody>
                    <a:bodyPr/>
                    <a:lstStyle/>
                    <a:p>
                      <a:r>
                        <a:rPr lang="en-US" sz="1400" dirty="0" smtClean="0"/>
                        <a:t>March 6, June 6, September 6,</a:t>
                      </a:r>
                      <a:r>
                        <a:rPr lang="en-US" sz="1400" baseline="0" dirty="0" smtClean="0"/>
                        <a:t> December 6</a:t>
                      </a:r>
                      <a:endParaRPr lang="en-US" sz="1400" dirty="0"/>
                    </a:p>
                  </a:txBody>
                  <a:tcPr anchor="ctr">
                    <a:solidFill>
                      <a:schemeClr val="bg1"/>
                    </a:solidFill>
                  </a:tcPr>
                </a:tc>
                <a:extLst>
                  <a:ext uri="{0D108BD9-81ED-4DB2-BD59-A6C34878D82A}">
                    <a16:rowId xmlns:a16="http://schemas.microsoft.com/office/drawing/2014/main" val="10001"/>
                  </a:ext>
                </a:extLst>
              </a:tr>
              <a:tr h="370840">
                <a:tc>
                  <a:txBody>
                    <a:bodyPr/>
                    <a:lstStyle/>
                    <a:p>
                      <a:r>
                        <a:rPr lang="en-US" sz="1400" dirty="0" smtClean="0"/>
                        <a:t>Machine</a:t>
                      </a:r>
                      <a:r>
                        <a:rPr lang="en-US" sz="1400" baseline="0" dirty="0" smtClean="0"/>
                        <a:t> Shop A</a:t>
                      </a:r>
                      <a:endParaRPr lang="en-US" sz="1400" dirty="0"/>
                    </a:p>
                  </a:txBody>
                  <a:tcPr anchor="ctr">
                    <a:solidFill>
                      <a:schemeClr val="bg1"/>
                    </a:solidFill>
                  </a:tcPr>
                </a:tc>
                <a:tc>
                  <a:txBody>
                    <a:bodyPr/>
                    <a:lstStyle/>
                    <a:p>
                      <a:r>
                        <a:rPr lang="en-US" sz="1400" dirty="0" smtClean="0"/>
                        <a:t>Every month</a:t>
                      </a:r>
                      <a:r>
                        <a:rPr lang="en-US" sz="1400" baseline="0" dirty="0" smtClean="0"/>
                        <a:t> (January 5, February 5, March 5….)</a:t>
                      </a:r>
                      <a:endParaRPr lang="en-US" sz="1400" dirty="0"/>
                    </a:p>
                  </a:txBody>
                  <a:tcPr anchor="ctr">
                    <a:solidFill>
                      <a:schemeClr val="bg1"/>
                    </a:solidFill>
                  </a:tcPr>
                </a:tc>
                <a:extLst>
                  <a:ext uri="{0D108BD9-81ED-4DB2-BD59-A6C34878D82A}">
                    <a16:rowId xmlns:a16="http://schemas.microsoft.com/office/drawing/2014/main" val="10002"/>
                  </a:ext>
                </a:extLst>
              </a:tr>
              <a:tr h="370840">
                <a:tc>
                  <a:txBody>
                    <a:bodyPr/>
                    <a:lstStyle/>
                    <a:p>
                      <a:r>
                        <a:rPr lang="en-US" sz="1400" dirty="0" smtClean="0"/>
                        <a:t>Break Area C</a:t>
                      </a:r>
                      <a:endParaRPr lang="en-US" sz="1400" dirty="0"/>
                    </a:p>
                  </a:txBody>
                  <a:tcPr anchor="ctr">
                    <a:solidFill>
                      <a:schemeClr val="bg1"/>
                    </a:solidFill>
                  </a:tcPr>
                </a:tc>
                <a:tc>
                  <a:txBody>
                    <a:bodyPr/>
                    <a:lstStyle/>
                    <a:p>
                      <a:r>
                        <a:rPr lang="en-US" sz="1400" dirty="0" smtClean="0"/>
                        <a:t>January</a:t>
                      </a:r>
                      <a:r>
                        <a:rPr lang="en-US" sz="1400" baseline="0" dirty="0" smtClean="0"/>
                        <a:t> 10, April 10, July 10, October 10</a:t>
                      </a:r>
                      <a:endParaRPr lang="en-US" sz="1400" dirty="0"/>
                    </a:p>
                  </a:txBody>
                  <a:tcPr anchor="ctr">
                    <a:solidFill>
                      <a:schemeClr val="bg1"/>
                    </a:solidFill>
                  </a:tcPr>
                </a:tc>
                <a:extLst>
                  <a:ext uri="{0D108BD9-81ED-4DB2-BD59-A6C34878D82A}">
                    <a16:rowId xmlns:a16="http://schemas.microsoft.com/office/drawing/2014/main" val="10003"/>
                  </a:ext>
                </a:extLst>
              </a:tr>
              <a:tr h="370840">
                <a:tc>
                  <a:txBody>
                    <a:bodyPr/>
                    <a:lstStyle/>
                    <a:p>
                      <a:r>
                        <a:rPr lang="en-US" sz="1400" dirty="0" smtClean="0"/>
                        <a:t>Metallurgical Lab</a:t>
                      </a:r>
                      <a:endParaRPr lang="en-US" sz="1400" dirty="0"/>
                    </a:p>
                  </a:txBody>
                  <a:tcPr anchor="ctr">
                    <a:solidFill>
                      <a:schemeClr val="bg1"/>
                    </a:solidFill>
                  </a:tcPr>
                </a:tc>
                <a:tc>
                  <a:txBody>
                    <a:bodyPr/>
                    <a:lstStyle/>
                    <a:p>
                      <a:r>
                        <a:rPr lang="en-US" sz="1400" dirty="0" smtClean="0"/>
                        <a:t>March 21,</a:t>
                      </a:r>
                      <a:r>
                        <a:rPr lang="en-US" sz="1400" baseline="0" dirty="0" smtClean="0"/>
                        <a:t> June 21, September 21, December 21</a:t>
                      </a:r>
                      <a:endParaRPr lang="en-US" sz="1400" dirty="0"/>
                    </a:p>
                  </a:txBody>
                  <a:tcPr anchor="ctr">
                    <a:solidFill>
                      <a:schemeClr val="bg1"/>
                    </a:solidFill>
                  </a:tcPr>
                </a:tc>
                <a:extLst>
                  <a:ext uri="{0D108BD9-81ED-4DB2-BD59-A6C34878D82A}">
                    <a16:rowId xmlns:a16="http://schemas.microsoft.com/office/drawing/2014/main" val="10004"/>
                  </a:ext>
                </a:extLst>
              </a:tr>
              <a:tr h="370840">
                <a:tc>
                  <a:txBody>
                    <a:bodyPr/>
                    <a:lstStyle/>
                    <a:p>
                      <a:r>
                        <a:rPr lang="en-US" sz="1400" dirty="0" smtClean="0"/>
                        <a:t>Shipping &amp; Receiving</a:t>
                      </a:r>
                      <a:endParaRPr lang="en-US" sz="1400" dirty="0"/>
                    </a:p>
                  </a:txBody>
                  <a:tcPr anchor="ctr">
                    <a:solidFill>
                      <a:schemeClr val="bg1"/>
                    </a:solidFill>
                  </a:tcPr>
                </a:tc>
                <a:tc>
                  <a:txBody>
                    <a:bodyPr/>
                    <a:lstStyle/>
                    <a:p>
                      <a:r>
                        <a:rPr lang="en-US" sz="1400" dirty="0" smtClean="0"/>
                        <a:t>February 18, May 18, August 18, November 18</a:t>
                      </a:r>
                      <a:endParaRPr lang="en-US" sz="1400" dirty="0"/>
                    </a:p>
                  </a:txBody>
                  <a:tcPr anchor="c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71799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Inspection Schedule</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pPr lvl="0"/>
            <a:r>
              <a:rPr lang="en-US" dirty="0"/>
              <a:t>Remember, at a </a:t>
            </a:r>
            <a:r>
              <a:rPr lang="en-US" dirty="0" smtClean="0"/>
              <a:t>minimum </a:t>
            </a:r>
            <a:r>
              <a:rPr lang="en-US" dirty="0"/>
              <a:t>VPP requires </a:t>
            </a:r>
            <a:r>
              <a:rPr lang="en-US" dirty="0" smtClean="0"/>
              <a:t>self-inspections:</a:t>
            </a:r>
            <a:endParaRPr lang="en-US" dirty="0"/>
          </a:p>
          <a:p>
            <a:pPr lvl="1"/>
            <a:r>
              <a:rPr lang="en-US" dirty="0"/>
              <a:t>Be performed at least monthly</a:t>
            </a:r>
          </a:p>
          <a:p>
            <a:pPr lvl="1"/>
            <a:r>
              <a:rPr lang="en-US" dirty="0"/>
              <a:t>Cover the entire organization </a:t>
            </a:r>
            <a:r>
              <a:rPr lang="en-US" dirty="0" smtClean="0"/>
              <a:t>at</a:t>
            </a:r>
            <a:br>
              <a:rPr lang="en-US" dirty="0" smtClean="0"/>
            </a:br>
            <a:r>
              <a:rPr lang="en-US" dirty="0" smtClean="0"/>
              <a:t>least </a:t>
            </a:r>
            <a:r>
              <a:rPr lang="en-US" dirty="0"/>
              <a:t>quarterly</a:t>
            </a:r>
          </a:p>
          <a:p>
            <a:pPr lvl="1"/>
            <a:r>
              <a:rPr lang="en-US" dirty="0"/>
              <a:t>Cover entire worksites weekly </a:t>
            </a:r>
            <a:r>
              <a:rPr lang="en-US" dirty="0" smtClean="0"/>
              <a:t>in</a:t>
            </a:r>
            <a:br>
              <a:rPr lang="en-US" dirty="0" smtClean="0"/>
            </a:br>
            <a:r>
              <a:rPr lang="en-US" dirty="0" smtClean="0"/>
              <a:t>construction sites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sp>
        <p:nvSpPr>
          <p:cNvPr id="6" name="Rectangle 5"/>
          <p:cNvSpPr/>
          <p:nvPr/>
        </p:nvSpPr>
        <p:spPr>
          <a:xfrm>
            <a:off x="3711592"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OSHA</a:t>
            </a:r>
          </a:p>
        </p:txBody>
      </p:sp>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017" t="4314" r="2553" b="6098"/>
          <a:stretch/>
        </p:blipFill>
        <p:spPr>
          <a:xfrm>
            <a:off x="5880747" y="1945640"/>
            <a:ext cx="6081724" cy="3657600"/>
          </a:xfrm>
          <a:prstGeom prst="rect">
            <a:avLst/>
          </a:prstGeom>
        </p:spPr>
      </p:pic>
    </p:spTree>
    <p:extLst>
      <p:ext uri="{BB962C8B-B14F-4D97-AF65-F5344CB8AC3E}">
        <p14:creationId xmlns:p14="http://schemas.microsoft.com/office/powerpoint/2010/main" val="3173547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Inspection Checklists</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pPr lvl="0"/>
            <a:r>
              <a:rPr lang="en-US" dirty="0"/>
              <a:t>Develop checklist(s) to </a:t>
            </a:r>
            <a:r>
              <a:rPr lang="en-US" dirty="0" smtClean="0"/>
              <a:t>aid documenting inspections </a:t>
            </a:r>
            <a:r>
              <a:rPr lang="en-US" dirty="0"/>
              <a:t>and findings</a:t>
            </a:r>
          </a:p>
          <a:p>
            <a:pPr lvl="0"/>
            <a:r>
              <a:rPr lang="en-US" dirty="0"/>
              <a:t>Consider making </a:t>
            </a:r>
            <a:r>
              <a:rPr lang="en-US" dirty="0" smtClean="0"/>
              <a:t>checklists unique to the</a:t>
            </a:r>
            <a:br>
              <a:rPr lang="en-US" dirty="0" smtClean="0"/>
            </a:br>
            <a:r>
              <a:rPr lang="en-US" dirty="0" smtClean="0"/>
              <a:t>work areas inspected </a:t>
            </a:r>
            <a:endParaRPr lang="en-US" dirty="0"/>
          </a:p>
          <a:p>
            <a:pPr lvl="0"/>
            <a:r>
              <a:rPr lang="en-US" dirty="0"/>
              <a:t>Ask S&amp;H staff to review </a:t>
            </a:r>
            <a:r>
              <a:rPr lang="en-US" dirty="0" smtClean="0"/>
              <a:t>the checklist(s)</a:t>
            </a:r>
            <a:br>
              <a:rPr lang="en-US" dirty="0" smtClean="0"/>
            </a:br>
            <a:r>
              <a:rPr lang="en-US" dirty="0" smtClean="0"/>
              <a:t>before implementation </a:t>
            </a:r>
            <a:endParaRPr lang="en-US" dirty="0"/>
          </a:p>
          <a:p>
            <a:pPr lvl="0"/>
            <a:r>
              <a:rPr lang="en-US" dirty="0"/>
              <a:t>Revise the checklist(s) </a:t>
            </a:r>
            <a:r>
              <a:rPr lang="en-US" dirty="0" smtClean="0"/>
              <a:t>over time</a:t>
            </a:r>
            <a:br>
              <a:rPr lang="en-US" dirty="0" smtClean="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28" y="1783080"/>
            <a:ext cx="40386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4119130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 – Inspection Checklist</a:t>
            </a:r>
            <a:endParaRPr lang="en-US" dirty="0"/>
          </a:p>
        </p:txBody>
      </p:sp>
      <p:sp>
        <p:nvSpPr>
          <p:cNvPr id="4" name="Slide Number Placeholder 3"/>
          <p:cNvSpPr>
            <a:spLocks noGrp="1"/>
          </p:cNvSpPr>
          <p:nvPr>
            <p:ph type="sldNum" sz="quarter" idx="4"/>
          </p:nvPr>
        </p:nvSpPr>
        <p:spPr>
          <a:xfrm>
            <a:off x="242813" y="6310170"/>
            <a:ext cx="2133600" cy="365125"/>
          </a:xfrm>
        </p:spPr>
        <p:txBody>
          <a:bodyPr/>
          <a:lstStyle/>
          <a:p>
            <a:fld id="{EC6B01B9-2AD7-FF46-ADAD-E0B0ABE832D6}" type="slidenum">
              <a:rPr lang="en-US" smtClean="0"/>
              <a:pPr/>
              <a:t>13</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072" y="850901"/>
            <a:ext cx="5950207" cy="5229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the International Warehouse Logistics Association</a:t>
            </a:r>
          </a:p>
        </p:txBody>
      </p:sp>
    </p:spTree>
    <p:extLst>
      <p:ext uri="{BB962C8B-B14F-4D97-AF65-F5344CB8AC3E}">
        <p14:creationId xmlns:p14="http://schemas.microsoft.com/office/powerpoint/2010/main" val="756439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Inspector Selection</a:t>
            </a:r>
            <a:endParaRPr lang="en-US" dirty="0"/>
          </a:p>
        </p:txBody>
      </p:sp>
      <p:sp>
        <p:nvSpPr>
          <p:cNvPr id="3" name="Content Placeholder 2"/>
          <p:cNvSpPr>
            <a:spLocks noGrp="1"/>
          </p:cNvSpPr>
          <p:nvPr>
            <p:ph idx="1"/>
          </p:nvPr>
        </p:nvSpPr>
        <p:spPr/>
        <p:txBody>
          <a:bodyPr/>
          <a:lstStyle/>
          <a:p>
            <a:pPr lvl="0"/>
            <a:r>
              <a:rPr lang="en-US" dirty="0" smtClean="0"/>
              <a:t>Ask for self-inspection volunteers</a:t>
            </a:r>
          </a:p>
          <a:p>
            <a:pPr lvl="0"/>
            <a:r>
              <a:rPr lang="en-US" dirty="0" smtClean="0"/>
              <a:t>Determine inspector qualifications and training</a:t>
            </a:r>
            <a:br>
              <a:rPr lang="en-US" dirty="0" smtClean="0"/>
            </a:br>
            <a:r>
              <a:rPr lang="en-US" dirty="0" smtClean="0"/>
              <a:t>requirements</a:t>
            </a:r>
          </a:p>
          <a:p>
            <a:pPr lvl="0"/>
            <a:r>
              <a:rPr lang="en-US" dirty="0" smtClean="0"/>
              <a:t>Extend self-inspections beyond supervisors</a:t>
            </a:r>
          </a:p>
          <a:p>
            <a:pPr lvl="0"/>
            <a:r>
              <a:rPr lang="en-US" dirty="0" smtClean="0"/>
              <a:t>Consider rotating inspectors or assisting</a:t>
            </a:r>
            <a:br>
              <a:rPr lang="en-US" dirty="0" smtClean="0"/>
            </a:br>
            <a:r>
              <a:rPr lang="en-US" dirty="0" smtClean="0"/>
              <a:t>employees on a periodic basis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1624" y="1408176"/>
            <a:ext cx="30861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195125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Inspector Training</a:t>
            </a:r>
            <a:endParaRPr lang="en-US" dirty="0"/>
          </a:p>
        </p:txBody>
      </p:sp>
      <p:sp>
        <p:nvSpPr>
          <p:cNvPr id="3" name="Content Placeholder 2"/>
          <p:cNvSpPr>
            <a:spLocks noGrp="1"/>
          </p:cNvSpPr>
          <p:nvPr>
            <p:ph idx="1"/>
          </p:nvPr>
        </p:nvSpPr>
        <p:spPr>
          <a:xfrm>
            <a:off x="230719" y="955040"/>
            <a:ext cx="11731752" cy="5029200"/>
          </a:xfrm>
        </p:spPr>
        <p:txBody>
          <a:bodyPr/>
          <a:lstStyle/>
          <a:p>
            <a:pPr lvl="0"/>
            <a:r>
              <a:rPr lang="en-US" dirty="0" smtClean="0"/>
              <a:t>Train all self-inspectors on: </a:t>
            </a:r>
          </a:p>
          <a:p>
            <a:pPr lvl="1"/>
            <a:r>
              <a:rPr lang="en-US" dirty="0" smtClean="0"/>
              <a:t>Inspection processes</a:t>
            </a:r>
          </a:p>
          <a:p>
            <a:pPr lvl="1"/>
            <a:r>
              <a:rPr lang="en-US" dirty="0" smtClean="0"/>
              <a:t>Inspection checklist use</a:t>
            </a:r>
          </a:p>
          <a:p>
            <a:pPr lvl="1"/>
            <a:r>
              <a:rPr lang="en-US" dirty="0" smtClean="0"/>
              <a:t>Documentation processes</a:t>
            </a:r>
          </a:p>
          <a:p>
            <a:pPr lvl="1"/>
            <a:r>
              <a:rPr lang="en-US" dirty="0" smtClean="0"/>
              <a:t>Hazard recognition</a:t>
            </a:r>
          </a:p>
          <a:p>
            <a:pPr lvl="1"/>
            <a:r>
              <a:rPr lang="en-US" dirty="0" smtClean="0"/>
              <a:t>Process for submitting</a:t>
            </a:r>
            <a:br>
              <a:rPr lang="en-US" dirty="0" smtClean="0"/>
            </a:br>
            <a:r>
              <a:rPr lang="en-US" dirty="0" smtClean="0"/>
              <a:t>inspection findings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pic>
        <p:nvPicPr>
          <p:cNvPr id="9218" name="Picture 2" descr="http://2.bp.blogspot.com/-eWvbC_fHFYc/T3k4nhF30JI/AAAAAAAAAH0/yGsC6tx2Xok/s640/4-2-2012+12;20;20+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471" y="1717040"/>
            <a:ext cx="6096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293232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Inspection Completion</a:t>
            </a:r>
            <a:endParaRPr lang="en-US" dirty="0"/>
          </a:p>
        </p:txBody>
      </p:sp>
      <p:sp>
        <p:nvSpPr>
          <p:cNvPr id="3" name="Content Placeholder 2"/>
          <p:cNvSpPr>
            <a:spLocks noGrp="1"/>
          </p:cNvSpPr>
          <p:nvPr>
            <p:ph idx="1"/>
          </p:nvPr>
        </p:nvSpPr>
        <p:spPr>
          <a:xfrm>
            <a:off x="230719" y="955040"/>
            <a:ext cx="11731752" cy="5029200"/>
          </a:xfrm>
        </p:spPr>
        <p:txBody>
          <a:bodyPr/>
          <a:lstStyle/>
          <a:p>
            <a:r>
              <a:rPr lang="en-US" dirty="0"/>
              <a:t>Review inspection documents from each area</a:t>
            </a:r>
          </a:p>
          <a:p>
            <a:r>
              <a:rPr lang="en-US" dirty="0"/>
              <a:t>Add submitted inspection results </a:t>
            </a:r>
            <a:r>
              <a:rPr lang="en-US" dirty="0" smtClean="0"/>
              <a:t>to</a:t>
            </a:r>
            <a:br>
              <a:rPr lang="en-US" dirty="0" smtClean="0"/>
            </a:br>
            <a:r>
              <a:rPr lang="en-US" dirty="0" smtClean="0"/>
              <a:t>hazard </a:t>
            </a:r>
            <a:r>
              <a:rPr lang="en-US" dirty="0"/>
              <a:t>tracking/abatement</a:t>
            </a:r>
          </a:p>
          <a:p>
            <a:r>
              <a:rPr lang="en-US" dirty="0"/>
              <a:t>Inform employees of </a:t>
            </a:r>
            <a:r>
              <a:rPr lang="en-US" dirty="0" smtClean="0"/>
              <a:t>hazards not</a:t>
            </a:r>
            <a:br>
              <a:rPr lang="en-US" dirty="0" smtClean="0"/>
            </a:br>
            <a:r>
              <a:rPr lang="en-US" dirty="0" smtClean="0"/>
              <a:t>immediately corrected</a:t>
            </a:r>
          </a:p>
          <a:p>
            <a:r>
              <a:rPr lang="en-US" dirty="0" smtClean="0"/>
              <a:t>Track the completion of assigned</a:t>
            </a:r>
            <a:br>
              <a:rPr lang="en-US" dirty="0" smtClean="0"/>
            </a:br>
            <a:r>
              <a:rPr lang="en-US" dirty="0" smtClean="0"/>
              <a:t>inspections</a:t>
            </a:r>
          </a:p>
          <a:p>
            <a:r>
              <a:rPr lang="en-US" dirty="0" smtClean="0"/>
              <a:t>Submit </a:t>
            </a:r>
            <a:r>
              <a:rPr lang="en-US" dirty="0"/>
              <a:t>inspection </a:t>
            </a:r>
            <a:r>
              <a:rPr lang="en-US" dirty="0" smtClean="0"/>
              <a:t>findings for trend</a:t>
            </a:r>
            <a:br>
              <a:rPr lang="en-US" dirty="0" smtClean="0"/>
            </a:br>
            <a:r>
              <a:rPr lang="en-US" dirty="0" smtClean="0"/>
              <a:t>analysis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113" y="1720917"/>
            <a:ext cx="4505325"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838504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 this presentation, you learned to:</a:t>
            </a:r>
          </a:p>
          <a:p>
            <a:pPr lvl="1"/>
            <a:r>
              <a:rPr lang="en-US" dirty="0" smtClean="0"/>
              <a:t>Summarize the background and importance of routine inspections</a:t>
            </a:r>
          </a:p>
          <a:p>
            <a:pPr lvl="1"/>
            <a:r>
              <a:rPr lang="en-US" dirty="0" smtClean="0"/>
              <a:t>List routine inspections-related documentation</a:t>
            </a:r>
          </a:p>
          <a:p>
            <a:pPr lvl="1"/>
            <a:r>
              <a:rPr lang="en-US" dirty="0" smtClean="0"/>
              <a:t>Describe the knowledge leadership/management, key personnel, and the workforce should have regarding routine inspections</a:t>
            </a:r>
          </a:p>
          <a:p>
            <a:pPr lvl="1"/>
            <a:r>
              <a:rPr lang="en-US" dirty="0" smtClean="0"/>
              <a:t>Identify routine inspection-related actions to implement and sustain OSHA 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spTree>
    <p:extLst>
      <p:ext uri="{BB962C8B-B14F-4D97-AF65-F5344CB8AC3E}">
        <p14:creationId xmlns:p14="http://schemas.microsoft.com/office/powerpoint/2010/main" val="2737660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In this </a:t>
            </a:r>
            <a:r>
              <a:rPr lang="en-US" dirty="0"/>
              <a:t>presentation, you will learn to:</a:t>
            </a:r>
          </a:p>
          <a:p>
            <a:pPr lvl="1"/>
            <a:r>
              <a:rPr lang="en-US" dirty="0"/>
              <a:t>Summarize the background and importance of routine inspections</a:t>
            </a:r>
          </a:p>
          <a:p>
            <a:pPr lvl="1"/>
            <a:r>
              <a:rPr lang="en-US" dirty="0"/>
              <a:t>List routine inspections-related documentation</a:t>
            </a:r>
          </a:p>
          <a:p>
            <a:pPr lvl="1"/>
            <a:r>
              <a:rPr lang="en-US" dirty="0"/>
              <a:t>Describe the knowledge leadership/management, key personnel, and the workforce should have regarding routine inspections</a:t>
            </a:r>
          </a:p>
          <a:p>
            <a:pPr lvl="1"/>
            <a:r>
              <a:rPr lang="en-US" dirty="0"/>
              <a:t>Identify routine inspection-related actions to implement and sustain OSHA </a:t>
            </a:r>
            <a:r>
              <a:rPr lang="en-US" dirty="0" smtClean="0"/>
              <a:t>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442572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&amp; Importance</a:t>
            </a:r>
            <a:endParaRPr lang="en-US" dirty="0"/>
          </a:p>
        </p:txBody>
      </p:sp>
      <p:sp>
        <p:nvSpPr>
          <p:cNvPr id="3" name="Content Placeholder 2"/>
          <p:cNvSpPr>
            <a:spLocks noGrp="1"/>
          </p:cNvSpPr>
          <p:nvPr>
            <p:ph idx="1"/>
          </p:nvPr>
        </p:nvSpPr>
        <p:spPr/>
        <p:txBody>
          <a:bodyPr/>
          <a:lstStyle/>
          <a:p>
            <a:pPr lvl="0"/>
            <a:r>
              <a:rPr lang="en-US" dirty="0" smtClean="0"/>
              <a:t>Included in the WA criteria for VPP</a:t>
            </a:r>
          </a:p>
          <a:p>
            <a:pPr lvl="0"/>
            <a:r>
              <a:rPr lang="en-US" dirty="0" smtClean="0"/>
              <a:t>Monitors recurring worksite hazards and regulatory non-compliance</a:t>
            </a:r>
          </a:p>
          <a:p>
            <a:pPr lvl="0"/>
            <a:r>
              <a:rPr lang="en-US" dirty="0" smtClean="0"/>
              <a:t>Identifies and abates worksite hazards</a:t>
            </a:r>
          </a:p>
          <a:p>
            <a:pPr lvl="0"/>
            <a:r>
              <a:rPr lang="en-US" dirty="0" smtClean="0"/>
              <a:t>Encourages employee involvement in S&amp;H</a:t>
            </a:r>
          </a:p>
          <a:p>
            <a:pPr lvl="0"/>
            <a:r>
              <a:rPr lang="en-US" dirty="0" smtClean="0"/>
              <a:t>Educates employees in fundamental safety of their work environment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Tree>
    <p:extLst>
      <p:ext uri="{BB962C8B-B14F-4D97-AF65-F5344CB8AC3E}">
        <p14:creationId xmlns:p14="http://schemas.microsoft.com/office/powerpoint/2010/main" val="451540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230719" y="955040"/>
            <a:ext cx="11731752" cy="5029200"/>
          </a:xfrm>
        </p:spPr>
        <p:txBody>
          <a:bodyPr/>
          <a:lstStyle/>
          <a:p>
            <a:pPr lvl="0"/>
            <a:r>
              <a:rPr lang="en-US" dirty="0" smtClean="0"/>
              <a:t>S&amp;H inspection system or process</a:t>
            </a:r>
          </a:p>
          <a:p>
            <a:pPr lvl="0"/>
            <a:r>
              <a:rPr lang="en-US" dirty="0" smtClean="0"/>
              <a:t>Hazard identification training records for designated inspectors</a:t>
            </a:r>
          </a:p>
          <a:p>
            <a:pPr lvl="0"/>
            <a:r>
              <a:rPr lang="en-US" dirty="0" smtClean="0"/>
              <a:t>S&amp;H inspection checklists and records</a:t>
            </a:r>
          </a:p>
          <a:p>
            <a:pPr lvl="0"/>
            <a:r>
              <a:rPr lang="en-US" dirty="0" smtClean="0"/>
              <a:t>Hazard tracking log </a:t>
            </a:r>
            <a:r>
              <a:rPr lang="en-US" dirty="0" smtClean="0"/>
              <a:t>submissions</a:t>
            </a:r>
            <a:br>
              <a:rPr lang="en-US" dirty="0" smtClean="0"/>
            </a:br>
            <a:r>
              <a:rPr lang="en-US" dirty="0" smtClean="0"/>
              <a:t>for </a:t>
            </a:r>
            <a:r>
              <a:rPr lang="en-US" dirty="0" smtClean="0"/>
              <a:t>S&amp;H inspection findings </a:t>
            </a:r>
          </a:p>
          <a:p>
            <a:pPr lvl="0"/>
            <a:r>
              <a:rPr lang="en-US" dirty="0" smtClean="0"/>
              <a:t>S&amp;H inspection finding trend</a:t>
            </a:r>
            <a:br>
              <a:rPr lang="en-US" dirty="0" smtClean="0"/>
            </a:br>
            <a:r>
              <a:rPr lang="en-US" dirty="0" smtClean="0"/>
              <a:t>analysis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
        <p:nvSpPr>
          <p:cNvPr id="6" name="Rectangle 5"/>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7" name="Picture 2" descr="https://www.rabobank.com/en/images/A%20Kerndocument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199" y="2926080"/>
            <a:ext cx="591827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057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Leadership/Management Knowledge</a:t>
            </a:r>
            <a:endParaRPr lang="en-US" dirty="0"/>
          </a:p>
        </p:txBody>
      </p:sp>
      <p:sp>
        <p:nvSpPr>
          <p:cNvPr id="3" name="Content Placeholder 2"/>
          <p:cNvSpPr>
            <a:spLocks noGrp="1"/>
          </p:cNvSpPr>
          <p:nvPr>
            <p:ph idx="1"/>
          </p:nvPr>
        </p:nvSpPr>
        <p:spPr>
          <a:xfrm>
            <a:off x="230125" y="955040"/>
            <a:ext cx="11731752" cy="5029200"/>
          </a:xfrm>
        </p:spPr>
        <p:txBody>
          <a:bodyPr>
            <a:normAutofit/>
          </a:bodyPr>
          <a:lstStyle/>
          <a:p>
            <a:r>
              <a:rPr lang="en-US" dirty="0" smtClean="0"/>
              <a:t>Leaders </a:t>
            </a:r>
            <a:r>
              <a:rPr lang="en-US" dirty="0"/>
              <a:t>and managers should </a:t>
            </a:r>
            <a:r>
              <a:rPr lang="en-US" dirty="0" smtClean="0"/>
              <a:t>know:</a:t>
            </a:r>
            <a:endParaRPr lang="en-US" dirty="0"/>
          </a:p>
          <a:p>
            <a:pPr lvl="1"/>
            <a:r>
              <a:rPr lang="en-US" dirty="0"/>
              <a:t>Their roles and responsibilities in the inspection program</a:t>
            </a:r>
          </a:p>
          <a:p>
            <a:pPr lvl="1"/>
            <a:r>
              <a:rPr lang="en-US" dirty="0"/>
              <a:t>Routine inspection process(es)</a:t>
            </a:r>
          </a:p>
          <a:p>
            <a:pPr lvl="1"/>
            <a:r>
              <a:rPr lang="en-US" dirty="0"/>
              <a:t>Frequency of inspections</a:t>
            </a:r>
          </a:p>
          <a:p>
            <a:pPr lvl="1"/>
            <a:r>
              <a:rPr lang="en-US" dirty="0"/>
              <a:t>Resources allocated </a:t>
            </a:r>
            <a:r>
              <a:rPr lang="en-US" dirty="0" smtClean="0"/>
              <a:t>toward the</a:t>
            </a:r>
            <a:br>
              <a:rPr lang="en-US" dirty="0" smtClean="0"/>
            </a:br>
            <a:r>
              <a:rPr lang="en-US" dirty="0" smtClean="0"/>
              <a:t>inspection program</a:t>
            </a:r>
            <a:endParaRPr lang="en-US" dirty="0"/>
          </a:p>
          <a:p>
            <a:pPr lvl="1"/>
            <a:r>
              <a:rPr lang="en-US" dirty="0"/>
              <a:t>Hazard abatement process</a:t>
            </a:r>
          </a:p>
          <a:p>
            <a:pPr lvl="1"/>
            <a:r>
              <a:rPr lang="en-US" dirty="0"/>
              <a:t>Accountability process for </a:t>
            </a:r>
            <a:r>
              <a:rPr lang="en-US" dirty="0" smtClean="0"/>
              <a:t>completing</a:t>
            </a:r>
            <a:br>
              <a:rPr lang="en-US" dirty="0" smtClean="0"/>
            </a:br>
            <a:r>
              <a:rPr lang="en-US" dirty="0" smtClean="0"/>
              <a:t>inspections</a:t>
            </a:r>
            <a:br>
              <a:rPr lang="en-US" dirty="0" smtClean="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pic>
        <p:nvPicPr>
          <p:cNvPr id="1026" name="Picture 2" descr="https://upload.wikimedia.org/wikipedia/commons/1/15/US_Army_51550_Soldiers_and_Family_speak_out_for_focus_g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813" y="2286000"/>
            <a:ext cx="5245064" cy="34838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553992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Personnel Knowledge</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r>
              <a:rPr lang="en-US" dirty="0" smtClean="0"/>
              <a:t>Key personnel should be knowledgeable about:</a:t>
            </a:r>
            <a:endParaRPr lang="en-US" dirty="0"/>
          </a:p>
          <a:p>
            <a:pPr lvl="1"/>
            <a:r>
              <a:rPr lang="en-US" dirty="0"/>
              <a:t>Routine inspection process(es)</a:t>
            </a:r>
          </a:p>
          <a:p>
            <a:pPr lvl="1"/>
            <a:r>
              <a:rPr lang="en-US" dirty="0"/>
              <a:t>Frequency of inspections</a:t>
            </a:r>
          </a:p>
          <a:p>
            <a:pPr lvl="1"/>
            <a:r>
              <a:rPr lang="en-US" dirty="0"/>
              <a:t>Who participates in S&amp;H </a:t>
            </a:r>
            <a:r>
              <a:rPr lang="en-US" dirty="0" smtClean="0"/>
              <a:t>inspections</a:t>
            </a:r>
            <a:endParaRPr lang="en-US" dirty="0"/>
          </a:p>
          <a:p>
            <a:pPr lvl="1"/>
            <a:r>
              <a:rPr lang="en-US" dirty="0"/>
              <a:t>Required training for </a:t>
            </a:r>
            <a:r>
              <a:rPr lang="en-US" dirty="0" smtClean="0"/>
              <a:t>inspectors</a:t>
            </a:r>
            <a:endParaRPr lang="en-US" dirty="0"/>
          </a:p>
          <a:p>
            <a:pPr lvl="1"/>
            <a:r>
              <a:rPr lang="en-US" dirty="0"/>
              <a:t>Location of completed </a:t>
            </a:r>
            <a:r>
              <a:rPr lang="en-US" dirty="0" smtClean="0"/>
              <a:t>inspection documents</a:t>
            </a:r>
            <a:endParaRPr lang="en-US" dirty="0"/>
          </a:p>
          <a:p>
            <a:pPr lvl="1"/>
            <a:r>
              <a:rPr lang="en-US" dirty="0"/>
              <a:t>Revision/review process for </a:t>
            </a:r>
            <a:r>
              <a:rPr lang="en-US" dirty="0" smtClean="0"/>
              <a:t>inspection </a:t>
            </a:r>
            <a:r>
              <a:rPr lang="en-US" dirty="0"/>
              <a:t>program</a:t>
            </a:r>
          </a:p>
          <a:p>
            <a:pPr lvl="1"/>
            <a:r>
              <a:rPr lang="en-US" dirty="0"/>
              <a:t>Inspection-related trends</a:t>
            </a:r>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658" y="1990161"/>
            <a:ext cx="4145813" cy="295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991030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Workforce Knowledge</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r>
              <a:rPr lang="en-US" dirty="0" smtClean="0"/>
              <a:t>Employees </a:t>
            </a:r>
            <a:r>
              <a:rPr lang="en-US" dirty="0"/>
              <a:t>should </a:t>
            </a:r>
            <a:r>
              <a:rPr lang="en-US" dirty="0" smtClean="0"/>
              <a:t>know:</a:t>
            </a:r>
            <a:endParaRPr lang="en-US" dirty="0"/>
          </a:p>
          <a:p>
            <a:pPr lvl="1"/>
            <a:r>
              <a:rPr lang="en-US" dirty="0"/>
              <a:t>Potential S&amp;H hazards in their work area</a:t>
            </a:r>
          </a:p>
          <a:p>
            <a:pPr lvl="1"/>
            <a:r>
              <a:rPr lang="en-US" dirty="0" smtClean="0"/>
              <a:t>Results </a:t>
            </a:r>
            <a:r>
              <a:rPr lang="en-US" dirty="0"/>
              <a:t>of S&amp;H inspections in </a:t>
            </a:r>
            <a:r>
              <a:rPr lang="en-US" dirty="0" smtClean="0"/>
              <a:t>their</a:t>
            </a:r>
            <a:br>
              <a:rPr lang="en-US" dirty="0" smtClean="0"/>
            </a:br>
            <a:r>
              <a:rPr lang="en-US" dirty="0" smtClean="0"/>
              <a:t>work </a:t>
            </a:r>
            <a:r>
              <a:rPr lang="en-US" dirty="0"/>
              <a:t>area</a:t>
            </a:r>
          </a:p>
          <a:p>
            <a:pPr lvl="1"/>
            <a:r>
              <a:rPr lang="en-US" dirty="0"/>
              <a:t>Their involvement in S&amp;H inspections</a:t>
            </a:r>
            <a:r>
              <a:rPr lang="en-US" dirty="0" smtClean="0"/>
              <a:t>,</a:t>
            </a:r>
            <a:br>
              <a:rPr lang="en-US" dirty="0" smtClean="0"/>
            </a:br>
            <a:r>
              <a:rPr lang="en-US" dirty="0" smtClean="0"/>
              <a:t>if </a:t>
            </a:r>
            <a:r>
              <a:rPr lang="en-US" dirty="0"/>
              <a:t>applicable</a:t>
            </a:r>
          </a:p>
          <a:p>
            <a:pPr lvl="1"/>
            <a:r>
              <a:rPr lang="en-US" dirty="0"/>
              <a:t>Training received to participate </a:t>
            </a:r>
            <a:r>
              <a:rPr lang="en-US" dirty="0" smtClean="0"/>
              <a:t>in</a:t>
            </a:r>
            <a:br>
              <a:rPr lang="en-US" dirty="0" smtClean="0"/>
            </a:br>
            <a:r>
              <a:rPr lang="en-US" dirty="0" smtClean="0"/>
              <a:t>inspections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456" y="1049097"/>
            <a:ext cx="4613538" cy="484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459888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Checklist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
        <p:nvSpPr>
          <p:cNvPr id="7" name="Rounded Rectangle 6"/>
          <p:cNvSpPr/>
          <p:nvPr/>
        </p:nvSpPr>
        <p:spPr>
          <a:xfrm>
            <a:off x="1729141" y="1215845"/>
            <a:ext cx="8733719" cy="4594540"/>
          </a:xfrm>
          <a:prstGeom prst="roundRect">
            <a:avLst>
              <a:gd name="adj" fmla="val 9262"/>
            </a:avLst>
          </a:prstGeom>
        </p:spPr>
        <p:style>
          <a:lnRef idx="1">
            <a:schemeClr val="dk1"/>
          </a:lnRef>
          <a:fillRef idx="2">
            <a:schemeClr val="dk1"/>
          </a:fillRef>
          <a:effectRef idx="1">
            <a:schemeClr val="dk1"/>
          </a:effectRef>
          <a:fontRef idx="minor">
            <a:schemeClr val="dk1"/>
          </a:fontRef>
        </p:style>
        <p:txBody>
          <a:bodyPr rtlCol="0" anchor="ctr" anchorCtr="0"/>
          <a:lstStyle/>
          <a:p>
            <a:pPr marL="574675" indent="-457200">
              <a:spcBef>
                <a:spcPts val="1200"/>
              </a:spcBef>
              <a:spcAft>
                <a:spcPts val="1200"/>
              </a:spcAft>
              <a:buFont typeface="Wingdings" panose="05000000000000000000" pitchFamily="2" charset="2"/>
              <a:buChar char="q"/>
            </a:pPr>
            <a:r>
              <a:rPr lang="en-US" sz="2800" dirty="0"/>
              <a:t>Develop a written S&amp;H inspection program</a:t>
            </a:r>
          </a:p>
          <a:p>
            <a:pPr marL="574675" indent="-457200">
              <a:spcBef>
                <a:spcPts val="1200"/>
              </a:spcBef>
              <a:spcAft>
                <a:spcPts val="1200"/>
              </a:spcAft>
              <a:buFont typeface="Wingdings" panose="05000000000000000000" pitchFamily="2" charset="2"/>
              <a:buChar char="q"/>
            </a:pPr>
            <a:r>
              <a:rPr lang="en-US" sz="2800" dirty="0"/>
              <a:t>Create an inspection schedule</a:t>
            </a:r>
          </a:p>
          <a:p>
            <a:pPr marL="574675" indent="-457200">
              <a:spcBef>
                <a:spcPts val="1200"/>
              </a:spcBef>
              <a:spcAft>
                <a:spcPts val="1200"/>
              </a:spcAft>
              <a:buFont typeface="Wingdings" panose="05000000000000000000" pitchFamily="2" charset="2"/>
              <a:buChar char="q"/>
            </a:pPr>
            <a:r>
              <a:rPr lang="en-US" sz="2800" dirty="0"/>
              <a:t>Make self-inspection checklists</a:t>
            </a:r>
          </a:p>
          <a:p>
            <a:pPr marL="574675" indent="-457200">
              <a:spcBef>
                <a:spcPts val="1200"/>
              </a:spcBef>
              <a:spcAft>
                <a:spcPts val="1200"/>
              </a:spcAft>
              <a:buFont typeface="Wingdings" panose="05000000000000000000" pitchFamily="2" charset="2"/>
              <a:buChar char="q"/>
            </a:pPr>
            <a:r>
              <a:rPr lang="en-US" sz="2800" dirty="0"/>
              <a:t>Select S&amp;H inspectors</a:t>
            </a:r>
          </a:p>
          <a:p>
            <a:pPr marL="574675" indent="-457200">
              <a:spcBef>
                <a:spcPts val="1200"/>
              </a:spcBef>
              <a:spcAft>
                <a:spcPts val="1200"/>
              </a:spcAft>
              <a:buFont typeface="Wingdings" panose="05000000000000000000" pitchFamily="2" charset="2"/>
              <a:buChar char="q"/>
            </a:pPr>
            <a:r>
              <a:rPr lang="en-US" sz="2800" dirty="0"/>
              <a:t>Train S&amp;H inspectors</a:t>
            </a:r>
          </a:p>
          <a:p>
            <a:pPr marL="574675" indent="-457200">
              <a:spcBef>
                <a:spcPts val="1200"/>
              </a:spcBef>
              <a:spcAft>
                <a:spcPts val="1200"/>
              </a:spcAft>
              <a:buFont typeface="Wingdings" panose="05000000000000000000" pitchFamily="2" charset="2"/>
              <a:buChar char="q"/>
            </a:pPr>
            <a:r>
              <a:rPr lang="en-US" sz="2800" dirty="0"/>
              <a:t>Conduct and document self-inspections</a:t>
            </a:r>
          </a:p>
        </p:txBody>
      </p:sp>
    </p:spTree>
    <p:extLst>
      <p:ext uri="{BB962C8B-B14F-4D97-AF65-F5344CB8AC3E}">
        <p14:creationId xmlns:p14="http://schemas.microsoft.com/office/powerpoint/2010/main" val="229122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Routine Inspection Program</a:t>
            </a:r>
            <a:endParaRPr lang="en-US" dirty="0"/>
          </a:p>
        </p:txBody>
      </p:sp>
      <p:sp>
        <p:nvSpPr>
          <p:cNvPr id="3" name="Content Placeholder 2"/>
          <p:cNvSpPr>
            <a:spLocks noGrp="1"/>
          </p:cNvSpPr>
          <p:nvPr>
            <p:ph idx="1"/>
          </p:nvPr>
        </p:nvSpPr>
        <p:spPr/>
        <p:txBody>
          <a:bodyPr/>
          <a:lstStyle/>
          <a:p>
            <a:pPr lvl="0"/>
            <a:r>
              <a:rPr lang="en-US" dirty="0" smtClean="0"/>
              <a:t>Review existing Service/Agency guidance on inspections</a:t>
            </a:r>
          </a:p>
          <a:p>
            <a:pPr lvl="0"/>
            <a:r>
              <a:rPr lang="en-US" dirty="0" smtClean="0"/>
              <a:t>Write a local-level routine S&amp;H inspection program</a:t>
            </a:r>
          </a:p>
          <a:p>
            <a:pPr lvl="0"/>
            <a:r>
              <a:rPr lang="en-US" dirty="0" smtClean="0"/>
              <a:t>Include written inspection procedures and responsibilities</a:t>
            </a:r>
          </a:p>
          <a:p>
            <a:pPr lvl="0"/>
            <a:r>
              <a:rPr lang="en-US" dirty="0" smtClean="0"/>
              <a:t>Have leadership review and approve the written routine inspection </a:t>
            </a:r>
            <a:br>
              <a:rPr lang="en-US" dirty="0" smtClean="0"/>
            </a:br>
            <a:r>
              <a:rPr lang="en-US" dirty="0" smtClean="0"/>
              <a:t>program</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spTree>
    <p:extLst>
      <p:ext uri="{BB962C8B-B14F-4D97-AF65-F5344CB8AC3E}">
        <p14:creationId xmlns:p14="http://schemas.microsoft.com/office/powerpoint/2010/main" val="909715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2.xml><?xml version="1.0" encoding="utf-8"?>
<ds:datastoreItem xmlns:ds="http://schemas.openxmlformats.org/officeDocument/2006/customXml" ds:itemID="{E249CB00-6674-4ED0-B83E-250F45DAC0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55CDCED-95E4-482B-B4DD-6679AB938AA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29874</TotalTime>
  <Words>2789</Words>
  <Application>Microsoft Office PowerPoint</Application>
  <PresentationFormat>Widescreen</PresentationFormat>
  <Paragraphs>263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Swiss 721 BT</vt:lpstr>
      <vt:lpstr>Wingdings</vt:lpstr>
      <vt:lpstr>Office Theme</vt:lpstr>
      <vt:lpstr>Routine Inspections</vt:lpstr>
      <vt:lpstr>Objectives</vt:lpstr>
      <vt:lpstr>Background &amp; Importance</vt:lpstr>
      <vt:lpstr>Documentation</vt:lpstr>
      <vt:lpstr>Leadership/Management Knowledge</vt:lpstr>
      <vt:lpstr>Key Personnel Knowledge</vt:lpstr>
      <vt:lpstr>Workforce Knowledge</vt:lpstr>
      <vt:lpstr>Action Checklist</vt:lpstr>
      <vt:lpstr>Written Routine Inspection Program</vt:lpstr>
      <vt:lpstr>Inspection Schedule</vt:lpstr>
      <vt:lpstr>Inspection Schedule</vt:lpstr>
      <vt:lpstr>Inspection Checklists</vt:lpstr>
      <vt:lpstr>Example – Inspection Checklist</vt:lpstr>
      <vt:lpstr>Inspector Selection</vt:lpstr>
      <vt:lpstr>Inspector Training</vt:lpstr>
      <vt:lpstr>Inspection Completion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170</cp:revision>
  <cp:lastPrinted>2015-05-08T19:29:59Z</cp:lastPrinted>
  <dcterms:created xsi:type="dcterms:W3CDTF">2013-07-03T14:40:41Z</dcterms:created>
  <dcterms:modified xsi:type="dcterms:W3CDTF">2021-01-19T15:39:42Z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