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66"/>
    <a:srgbClr val="000000"/>
    <a:srgbClr val="E1FFFF"/>
    <a:srgbClr val="162146"/>
    <a:srgbClr val="5F656B"/>
    <a:srgbClr val="596165"/>
    <a:srgbClr val="DDDAD7"/>
    <a:srgbClr val="3D3D3D"/>
    <a:srgbClr val="304A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0" autoAdjust="0"/>
    <p:restoredTop sz="94800" autoAdjust="0"/>
  </p:normalViewPr>
  <p:slideViewPr>
    <p:cSldViewPr snapToGrid="0" snapToObjects="1" showGuides="1">
      <p:cViewPr varScale="1">
        <p:scale>
          <a:sx n="83" d="100"/>
          <a:sy n="83" d="100"/>
        </p:scale>
        <p:origin x="466" y="58"/>
      </p:cViewPr>
      <p:guideLst>
        <p:guide orient="horz" pos="268"/>
        <p:guide pos="1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6" d="100"/>
          <a:sy n="96" d="100"/>
        </p:scale>
        <p:origin x="-356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pPr>
        <a:ln>
          <a:solidFill>
            <a:schemeClr val="bg1">
              <a:lumMod val="50000"/>
            </a:schemeClr>
          </a:solidFill>
        </a:ln>
        <a:effectLst/>
      </c:spPr>
    </c:sideWall>
    <c:backWall>
      <c:thickness val="0"/>
      <c:spPr>
        <a:ln>
          <a:solidFill>
            <a:schemeClr val="bg1">
              <a:lumMod val="50000"/>
            </a:schemeClr>
          </a:solidFill>
        </a:ln>
        <a:effectLst/>
      </c:spPr>
    </c:backWall>
    <c:plotArea>
      <c:layout/>
      <c:bar3DChart>
        <c:barDir val="bar"/>
        <c:grouping val="clustered"/>
        <c:varyColors val="0"/>
        <c:ser>
          <c:idx val="0"/>
          <c:order val="0"/>
          <c:tx>
            <c:strRef>
              <c:f>Sheet1!$B$1</c:f>
              <c:strCache>
                <c:ptCount val="1"/>
                <c:pt idx="0">
                  <c:v>2016</c:v>
                </c:pt>
              </c:strCache>
            </c:strRef>
          </c:tx>
          <c:invertIfNegative val="0"/>
          <c:cat>
            <c:strRef>
              <c:f>Sheet1!$A$2:$A$9</c:f>
              <c:strCache>
                <c:ptCount val="8"/>
                <c:pt idx="0">
                  <c:v>Sprain/Strain</c:v>
                </c:pt>
                <c:pt idx="1">
                  <c:v>Chronic Joint/Muscle</c:v>
                </c:pt>
                <c:pt idx="2">
                  <c:v>Cut/Laceration</c:v>
                </c:pt>
                <c:pt idx="3">
                  <c:v>Hearing Loss (PTS)</c:v>
                </c:pt>
                <c:pt idx="4">
                  <c:v>Fracture/Broken Bone</c:v>
                </c:pt>
                <c:pt idx="5">
                  <c:v>Crushed By Object</c:v>
                </c:pt>
                <c:pt idx="6">
                  <c:v>Stress or Mental</c:v>
                </c:pt>
                <c:pt idx="7">
                  <c:v>Respiratory Illness</c:v>
                </c:pt>
              </c:strCache>
            </c:strRef>
          </c:cat>
          <c:val>
            <c:numRef>
              <c:f>Sheet1!$B$2:$B$9</c:f>
              <c:numCache>
                <c:formatCode>General</c:formatCode>
                <c:ptCount val="8"/>
                <c:pt idx="0">
                  <c:v>15</c:v>
                </c:pt>
                <c:pt idx="1">
                  <c:v>8</c:v>
                </c:pt>
                <c:pt idx="2">
                  <c:v>8</c:v>
                </c:pt>
                <c:pt idx="3">
                  <c:v>6</c:v>
                </c:pt>
                <c:pt idx="4">
                  <c:v>4</c:v>
                </c:pt>
                <c:pt idx="5">
                  <c:v>2</c:v>
                </c:pt>
                <c:pt idx="6">
                  <c:v>1</c:v>
                </c:pt>
                <c:pt idx="7">
                  <c:v>1</c:v>
                </c:pt>
              </c:numCache>
            </c:numRef>
          </c:val>
          <c:extLst>
            <c:ext xmlns:c16="http://schemas.microsoft.com/office/drawing/2014/chart" uri="{C3380CC4-5D6E-409C-BE32-E72D297353CC}">
              <c16:uniqueId val="{00000000-0FB1-4B52-8E95-3F0F607CF937}"/>
            </c:ext>
          </c:extLst>
        </c:ser>
        <c:ser>
          <c:idx val="1"/>
          <c:order val="1"/>
          <c:tx>
            <c:strRef>
              <c:f>Sheet1!$C$1</c:f>
              <c:strCache>
                <c:ptCount val="1"/>
                <c:pt idx="0">
                  <c:v>2015</c:v>
                </c:pt>
              </c:strCache>
            </c:strRef>
          </c:tx>
          <c:invertIfNegative val="0"/>
          <c:cat>
            <c:strRef>
              <c:f>Sheet1!$A$2:$A$9</c:f>
              <c:strCache>
                <c:ptCount val="8"/>
                <c:pt idx="0">
                  <c:v>Sprain/Strain</c:v>
                </c:pt>
                <c:pt idx="1">
                  <c:v>Chronic Joint/Muscle</c:v>
                </c:pt>
                <c:pt idx="2">
                  <c:v>Cut/Laceration</c:v>
                </c:pt>
                <c:pt idx="3">
                  <c:v>Hearing Loss (PTS)</c:v>
                </c:pt>
                <c:pt idx="4">
                  <c:v>Fracture/Broken Bone</c:v>
                </c:pt>
                <c:pt idx="5">
                  <c:v>Crushed By Object</c:v>
                </c:pt>
                <c:pt idx="6">
                  <c:v>Stress or Mental</c:v>
                </c:pt>
                <c:pt idx="7">
                  <c:v>Respiratory Illness</c:v>
                </c:pt>
              </c:strCache>
            </c:strRef>
          </c:cat>
          <c:val>
            <c:numRef>
              <c:f>Sheet1!$C$2:$C$9</c:f>
              <c:numCache>
                <c:formatCode>General</c:formatCode>
                <c:ptCount val="8"/>
                <c:pt idx="0">
                  <c:v>19</c:v>
                </c:pt>
                <c:pt idx="1">
                  <c:v>15</c:v>
                </c:pt>
                <c:pt idx="2">
                  <c:v>10</c:v>
                </c:pt>
                <c:pt idx="3">
                  <c:v>7</c:v>
                </c:pt>
                <c:pt idx="4">
                  <c:v>7</c:v>
                </c:pt>
                <c:pt idx="5">
                  <c:v>5</c:v>
                </c:pt>
                <c:pt idx="6">
                  <c:v>2</c:v>
                </c:pt>
                <c:pt idx="7">
                  <c:v>1</c:v>
                </c:pt>
              </c:numCache>
            </c:numRef>
          </c:val>
          <c:extLst>
            <c:ext xmlns:c16="http://schemas.microsoft.com/office/drawing/2014/chart" uri="{C3380CC4-5D6E-409C-BE32-E72D297353CC}">
              <c16:uniqueId val="{00000001-0FB1-4B52-8E95-3F0F607CF937}"/>
            </c:ext>
          </c:extLst>
        </c:ser>
        <c:dLbls>
          <c:showLegendKey val="0"/>
          <c:showVal val="0"/>
          <c:showCatName val="0"/>
          <c:showSerName val="0"/>
          <c:showPercent val="0"/>
          <c:showBubbleSize val="0"/>
        </c:dLbls>
        <c:gapWidth val="150"/>
        <c:shape val="box"/>
        <c:axId val="124783616"/>
        <c:axId val="124838656"/>
        <c:axId val="0"/>
      </c:bar3DChart>
      <c:catAx>
        <c:axId val="124783616"/>
        <c:scaling>
          <c:orientation val="minMax"/>
        </c:scaling>
        <c:delete val="0"/>
        <c:axPos val="l"/>
        <c:numFmt formatCode="General" sourceLinked="0"/>
        <c:majorTickMark val="out"/>
        <c:minorTickMark val="none"/>
        <c:tickLblPos val="nextTo"/>
        <c:txPr>
          <a:bodyPr/>
          <a:lstStyle/>
          <a:p>
            <a:pPr>
              <a:defRPr sz="1100" b="0"/>
            </a:pPr>
            <a:endParaRPr lang="en-US"/>
          </a:p>
        </c:txPr>
        <c:crossAx val="124838656"/>
        <c:crosses val="autoZero"/>
        <c:auto val="1"/>
        <c:lblAlgn val="ctr"/>
        <c:lblOffset val="100"/>
        <c:noMultiLvlLbl val="0"/>
      </c:catAx>
      <c:valAx>
        <c:axId val="124838656"/>
        <c:scaling>
          <c:orientation val="minMax"/>
        </c:scaling>
        <c:delete val="0"/>
        <c:axPos val="b"/>
        <c:majorGridlines/>
        <c:numFmt formatCode="General" sourceLinked="1"/>
        <c:majorTickMark val="out"/>
        <c:minorTickMark val="none"/>
        <c:tickLblPos val="nextTo"/>
        <c:crossAx val="124783616"/>
        <c:crosses val="autoZero"/>
        <c:crossBetween val="between"/>
      </c:valAx>
    </c:plotArea>
    <c:legend>
      <c:legendPos val="r"/>
      <c:layout>
        <c:manualLayout>
          <c:xMode val="edge"/>
          <c:yMode val="edge"/>
          <c:x val="0.69665703935834744"/>
          <c:y val="0.1007878199831489"/>
          <c:w val="0.11172106598708358"/>
          <c:h val="0.17866360454943131"/>
        </c:manualLayout>
      </c:layout>
      <c:overlay val="0"/>
      <c:txPr>
        <a:bodyPr/>
        <a:lstStyle/>
        <a:p>
          <a:pPr>
            <a:defRPr sz="1100" b="0"/>
          </a:pPr>
          <a:endParaRPr lang="en-US"/>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2016</c:v>
                </c:pt>
              </c:strCache>
            </c:strRef>
          </c:tx>
          <c:cat>
            <c:strRef>
              <c:f>Sheet1!$A$2:$A$9</c:f>
              <c:strCache>
                <c:ptCount val="8"/>
                <c:pt idx="0">
                  <c:v>Sprain/Strain</c:v>
                </c:pt>
                <c:pt idx="1">
                  <c:v>Chronic Joint/Muscle</c:v>
                </c:pt>
                <c:pt idx="2">
                  <c:v>Cut/Laceration</c:v>
                </c:pt>
                <c:pt idx="3">
                  <c:v>Hearing Loss (PTS)</c:v>
                </c:pt>
                <c:pt idx="4">
                  <c:v>Fracture/Broken Bone</c:v>
                </c:pt>
                <c:pt idx="5">
                  <c:v>Crushed By Object</c:v>
                </c:pt>
                <c:pt idx="6">
                  <c:v>Stress or Mental</c:v>
                </c:pt>
                <c:pt idx="7">
                  <c:v>Respiratory Illness</c:v>
                </c:pt>
              </c:strCache>
            </c:strRef>
          </c:cat>
          <c:val>
            <c:numRef>
              <c:f>Sheet1!$B$2:$B$9</c:f>
              <c:numCache>
                <c:formatCode>General</c:formatCode>
                <c:ptCount val="8"/>
                <c:pt idx="0">
                  <c:v>15</c:v>
                </c:pt>
                <c:pt idx="1">
                  <c:v>8</c:v>
                </c:pt>
                <c:pt idx="2">
                  <c:v>8</c:v>
                </c:pt>
                <c:pt idx="3">
                  <c:v>6</c:v>
                </c:pt>
                <c:pt idx="4">
                  <c:v>4</c:v>
                </c:pt>
                <c:pt idx="5">
                  <c:v>2</c:v>
                </c:pt>
                <c:pt idx="6">
                  <c:v>1</c:v>
                </c:pt>
                <c:pt idx="7">
                  <c:v>1</c:v>
                </c:pt>
              </c:numCache>
            </c:numRef>
          </c:val>
          <c:extLst>
            <c:ext xmlns:c16="http://schemas.microsoft.com/office/drawing/2014/chart" uri="{C3380CC4-5D6E-409C-BE32-E72D297353CC}">
              <c16:uniqueId val="{00000000-4167-4F00-87DA-537D6AABAF81}"/>
            </c:ext>
          </c:extLst>
        </c:ser>
        <c:ser>
          <c:idx val="1"/>
          <c:order val="1"/>
          <c:tx>
            <c:strRef>
              <c:f>Sheet1!$C$1</c:f>
              <c:strCache>
                <c:ptCount val="1"/>
                <c:pt idx="0">
                  <c:v>2015</c:v>
                </c:pt>
              </c:strCache>
            </c:strRef>
          </c:tx>
          <c:cat>
            <c:strRef>
              <c:f>Sheet1!$A$2:$A$9</c:f>
              <c:strCache>
                <c:ptCount val="8"/>
                <c:pt idx="0">
                  <c:v>Sprain/Strain</c:v>
                </c:pt>
                <c:pt idx="1">
                  <c:v>Chronic Joint/Muscle</c:v>
                </c:pt>
                <c:pt idx="2">
                  <c:v>Cut/Laceration</c:v>
                </c:pt>
                <c:pt idx="3">
                  <c:v>Hearing Loss (PTS)</c:v>
                </c:pt>
                <c:pt idx="4">
                  <c:v>Fracture/Broken Bone</c:v>
                </c:pt>
                <c:pt idx="5">
                  <c:v>Crushed By Object</c:v>
                </c:pt>
                <c:pt idx="6">
                  <c:v>Stress or Mental</c:v>
                </c:pt>
                <c:pt idx="7">
                  <c:v>Respiratory Illness</c:v>
                </c:pt>
              </c:strCache>
            </c:strRef>
          </c:cat>
          <c:val>
            <c:numRef>
              <c:f>Sheet1!$C$2:$C$9</c:f>
              <c:numCache>
                <c:formatCode>General</c:formatCode>
                <c:ptCount val="8"/>
                <c:pt idx="0">
                  <c:v>19</c:v>
                </c:pt>
                <c:pt idx="1">
                  <c:v>15</c:v>
                </c:pt>
                <c:pt idx="2">
                  <c:v>10</c:v>
                </c:pt>
                <c:pt idx="3">
                  <c:v>7</c:v>
                </c:pt>
                <c:pt idx="4">
                  <c:v>7</c:v>
                </c:pt>
                <c:pt idx="5">
                  <c:v>5</c:v>
                </c:pt>
                <c:pt idx="6">
                  <c:v>2</c:v>
                </c:pt>
                <c:pt idx="7">
                  <c:v>1</c:v>
                </c:pt>
              </c:numCache>
            </c:numRef>
          </c:val>
          <c:extLst>
            <c:ext xmlns:c16="http://schemas.microsoft.com/office/drawing/2014/chart" uri="{C3380CC4-5D6E-409C-BE32-E72D297353CC}">
              <c16:uniqueId val="{00000001-4167-4F00-87DA-537D6AABAF81}"/>
            </c:ext>
          </c:extLst>
        </c:ser>
        <c:dLbls>
          <c:showLegendKey val="0"/>
          <c:showVal val="0"/>
          <c:showCatName val="0"/>
          <c:showSerName val="0"/>
          <c:showPercent val="0"/>
          <c:showBubbleSize val="0"/>
        </c:dLbls>
        <c:axId val="124875904"/>
        <c:axId val="124877440"/>
      </c:areaChart>
      <c:catAx>
        <c:axId val="124875904"/>
        <c:scaling>
          <c:orientation val="minMax"/>
        </c:scaling>
        <c:delete val="0"/>
        <c:axPos val="b"/>
        <c:numFmt formatCode="General" sourceLinked="1"/>
        <c:majorTickMark val="out"/>
        <c:minorTickMark val="none"/>
        <c:tickLblPos val="nextTo"/>
        <c:txPr>
          <a:bodyPr/>
          <a:lstStyle/>
          <a:p>
            <a:pPr>
              <a:defRPr sz="1100" b="0"/>
            </a:pPr>
            <a:endParaRPr lang="en-US"/>
          </a:p>
        </c:txPr>
        <c:crossAx val="124877440"/>
        <c:crosses val="autoZero"/>
        <c:auto val="1"/>
        <c:lblAlgn val="ctr"/>
        <c:lblOffset val="100"/>
        <c:noMultiLvlLbl val="0"/>
      </c:catAx>
      <c:valAx>
        <c:axId val="124877440"/>
        <c:scaling>
          <c:orientation val="minMax"/>
        </c:scaling>
        <c:delete val="0"/>
        <c:axPos val="l"/>
        <c:majorGridlines/>
        <c:numFmt formatCode="General" sourceLinked="1"/>
        <c:majorTickMark val="out"/>
        <c:minorTickMark val="none"/>
        <c:tickLblPos val="nextTo"/>
        <c:crossAx val="124875904"/>
        <c:crosses val="autoZero"/>
        <c:crossBetween val="midCat"/>
      </c:valAx>
      <c:spPr>
        <a:ln>
          <a:solidFill>
            <a:schemeClr val="bg1">
              <a:lumMod val="50000"/>
            </a:schemeClr>
          </a:solidFill>
        </a:ln>
        <a:effectLst/>
      </c:spPr>
    </c:plotArea>
    <c:legend>
      <c:legendPos val="b"/>
      <c:layout>
        <c:manualLayout>
          <c:xMode val="edge"/>
          <c:yMode val="edge"/>
          <c:x val="0.72750481915901588"/>
          <c:y val="3.6747802203092809E-2"/>
          <c:w val="0.2144230622624454"/>
          <c:h val="6.5206624203208344E-2"/>
        </c:manualLayout>
      </c:layout>
      <c:overlay val="0"/>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A400A-CB0D-4FF1-90AC-181FBFBDCB78}" type="doc">
      <dgm:prSet loTypeId="urn:microsoft.com/office/officeart/2005/8/layout/chevron2" loCatId="list" qsTypeId="urn:microsoft.com/office/officeart/2005/8/quickstyle/3d3" qsCatId="3D" csTypeId="urn:microsoft.com/office/officeart/2005/8/colors/accent0_3" csCatId="mainScheme" phldr="1"/>
      <dgm:spPr/>
      <dgm:t>
        <a:bodyPr/>
        <a:lstStyle/>
        <a:p>
          <a:endParaRPr lang="en-US"/>
        </a:p>
      </dgm:t>
    </dgm:pt>
    <dgm:pt modelId="{7A661E37-AFA5-481B-B106-187873C3E946}">
      <dgm:prSet phldrT="[Text]"/>
      <dgm:spPr/>
      <dgm:t>
        <a:bodyPr/>
        <a:lstStyle/>
        <a:p>
          <a:r>
            <a:rPr lang="en-US" dirty="0" smtClean="0"/>
            <a:t>✓</a:t>
          </a:r>
          <a:endParaRPr lang="en-US" dirty="0"/>
        </a:p>
      </dgm:t>
    </dgm:pt>
    <dgm:pt modelId="{19DCC068-AF44-41D5-A4B3-A15E4F8EE5EB}" type="parTrans" cxnId="{6E7F3D90-F949-4FC9-B15D-405B7B24A536}">
      <dgm:prSet/>
      <dgm:spPr/>
      <dgm:t>
        <a:bodyPr/>
        <a:lstStyle/>
        <a:p>
          <a:endParaRPr lang="en-US"/>
        </a:p>
      </dgm:t>
    </dgm:pt>
    <dgm:pt modelId="{21718DD6-50B1-4C9E-B4F3-BE9D96BB2644}" type="sibTrans" cxnId="{6E7F3D90-F949-4FC9-B15D-405B7B24A536}">
      <dgm:prSet/>
      <dgm:spPr/>
      <dgm:t>
        <a:bodyPr/>
        <a:lstStyle/>
        <a:p>
          <a:endParaRPr lang="en-US"/>
        </a:p>
      </dgm:t>
    </dgm:pt>
    <dgm:pt modelId="{9F753E32-30C6-4870-B9ED-DB3551094BB4}">
      <dgm:prSet phldrT="[Text]" custT="1"/>
      <dgm:spPr/>
      <dgm:t>
        <a:bodyPr/>
        <a:lstStyle/>
        <a:p>
          <a:r>
            <a:rPr lang="en-US" sz="2800" dirty="0" smtClean="0"/>
            <a:t>Mishaps and near-miss investigations</a:t>
          </a:r>
          <a:endParaRPr lang="en-US" sz="2800" dirty="0"/>
        </a:p>
      </dgm:t>
    </dgm:pt>
    <dgm:pt modelId="{C294521E-22A2-4E5D-84D9-9E60C3BE3899}" type="parTrans" cxnId="{417EBAE9-8441-45C8-8D9D-A058495F7031}">
      <dgm:prSet/>
      <dgm:spPr/>
      <dgm:t>
        <a:bodyPr/>
        <a:lstStyle/>
        <a:p>
          <a:endParaRPr lang="en-US"/>
        </a:p>
      </dgm:t>
    </dgm:pt>
    <dgm:pt modelId="{E9D103B4-C15F-4C1C-A8ED-E8DDCB45F427}" type="sibTrans" cxnId="{417EBAE9-8441-45C8-8D9D-A058495F7031}">
      <dgm:prSet/>
      <dgm:spPr/>
      <dgm:t>
        <a:bodyPr/>
        <a:lstStyle/>
        <a:p>
          <a:endParaRPr lang="en-US"/>
        </a:p>
      </dgm:t>
    </dgm:pt>
    <dgm:pt modelId="{1F66214C-C2F0-4447-BEB1-10D3BD2F2995}">
      <dgm:prSet phldrT="[Text]"/>
      <dgm:spPr/>
      <dgm:t>
        <a:bodyPr/>
        <a:lstStyle/>
        <a:p>
          <a:r>
            <a:rPr lang="en-US" dirty="0" smtClean="0"/>
            <a:t>✓</a:t>
          </a:r>
          <a:endParaRPr lang="en-US" dirty="0"/>
        </a:p>
      </dgm:t>
    </dgm:pt>
    <dgm:pt modelId="{1E84B391-5EF2-4A47-9B73-AC078B6D87B1}" type="parTrans" cxnId="{71E3BFC9-A5F1-4A75-BEEB-D5E9D79418CF}">
      <dgm:prSet/>
      <dgm:spPr/>
      <dgm:t>
        <a:bodyPr/>
        <a:lstStyle/>
        <a:p>
          <a:endParaRPr lang="en-US"/>
        </a:p>
      </dgm:t>
    </dgm:pt>
    <dgm:pt modelId="{913BEEA7-82E0-4ED0-868A-00EC8A9AB241}" type="sibTrans" cxnId="{71E3BFC9-A5F1-4A75-BEEB-D5E9D79418CF}">
      <dgm:prSet/>
      <dgm:spPr/>
      <dgm:t>
        <a:bodyPr/>
        <a:lstStyle/>
        <a:p>
          <a:endParaRPr lang="en-US"/>
        </a:p>
      </dgm:t>
    </dgm:pt>
    <dgm:pt modelId="{8F7427CE-06B6-49C1-B1ED-ED6064DA591E}">
      <dgm:prSet phldrT="[Text]" custT="1"/>
      <dgm:spPr/>
      <dgm:t>
        <a:bodyPr/>
        <a:lstStyle/>
        <a:p>
          <a:r>
            <a:rPr lang="en-US" sz="2800" dirty="0" smtClean="0"/>
            <a:t>Injury and illness history</a:t>
          </a:r>
          <a:endParaRPr lang="en-US" sz="2800" dirty="0"/>
        </a:p>
      </dgm:t>
    </dgm:pt>
    <dgm:pt modelId="{79F34A99-7A98-459D-8706-4A46A475D397}" type="parTrans" cxnId="{CFEDCCD1-B3DC-4B97-A21A-2965C34956AF}">
      <dgm:prSet/>
      <dgm:spPr/>
      <dgm:t>
        <a:bodyPr/>
        <a:lstStyle/>
        <a:p>
          <a:endParaRPr lang="en-US"/>
        </a:p>
      </dgm:t>
    </dgm:pt>
    <dgm:pt modelId="{4958FE33-1B31-4306-BC7C-9CD93DD848E3}" type="sibTrans" cxnId="{CFEDCCD1-B3DC-4B97-A21A-2965C34956AF}">
      <dgm:prSet/>
      <dgm:spPr/>
      <dgm:t>
        <a:bodyPr/>
        <a:lstStyle/>
        <a:p>
          <a:endParaRPr lang="en-US"/>
        </a:p>
      </dgm:t>
    </dgm:pt>
    <dgm:pt modelId="{4067EE5F-E3DE-4E61-AEB0-B97CBA114264}">
      <dgm:prSet phldrT="[Text]"/>
      <dgm:spPr/>
      <dgm:t>
        <a:bodyPr/>
        <a:lstStyle/>
        <a:p>
          <a:r>
            <a:rPr lang="en-US" dirty="0" smtClean="0"/>
            <a:t>✓</a:t>
          </a:r>
          <a:endParaRPr lang="en-US" dirty="0"/>
        </a:p>
      </dgm:t>
    </dgm:pt>
    <dgm:pt modelId="{42E0DF77-3E76-4310-B447-288C7112A01D}" type="parTrans" cxnId="{07603CB3-70A9-4DC5-BF6F-C7B9602C0DEC}">
      <dgm:prSet/>
      <dgm:spPr/>
      <dgm:t>
        <a:bodyPr/>
        <a:lstStyle/>
        <a:p>
          <a:endParaRPr lang="en-US"/>
        </a:p>
      </dgm:t>
    </dgm:pt>
    <dgm:pt modelId="{12DBC8B4-2421-4204-B6C6-B0D115729909}" type="sibTrans" cxnId="{07603CB3-70A9-4DC5-BF6F-C7B9602C0DEC}">
      <dgm:prSet/>
      <dgm:spPr/>
      <dgm:t>
        <a:bodyPr/>
        <a:lstStyle/>
        <a:p>
          <a:endParaRPr lang="en-US"/>
        </a:p>
      </dgm:t>
    </dgm:pt>
    <dgm:pt modelId="{233AF19C-DB68-4625-A867-8496EDFFA5CA}">
      <dgm:prSet phldrT="[Text]" custT="1"/>
      <dgm:spPr/>
      <dgm:t>
        <a:bodyPr/>
        <a:lstStyle/>
        <a:p>
          <a:r>
            <a:rPr lang="en-US" sz="2800" dirty="0" smtClean="0"/>
            <a:t>S&amp;H inspection findings</a:t>
          </a:r>
          <a:endParaRPr lang="en-US" sz="2800" dirty="0"/>
        </a:p>
      </dgm:t>
    </dgm:pt>
    <dgm:pt modelId="{2C2C902F-8B44-4A7D-B69F-1938339B73F8}" type="parTrans" cxnId="{91A5DC63-A616-43A2-9399-9611FD513961}">
      <dgm:prSet/>
      <dgm:spPr/>
      <dgm:t>
        <a:bodyPr/>
        <a:lstStyle/>
        <a:p>
          <a:endParaRPr lang="en-US"/>
        </a:p>
      </dgm:t>
    </dgm:pt>
    <dgm:pt modelId="{3107CAA7-061F-44AE-BDFD-298BD62385E1}" type="sibTrans" cxnId="{91A5DC63-A616-43A2-9399-9611FD513961}">
      <dgm:prSet/>
      <dgm:spPr/>
      <dgm:t>
        <a:bodyPr/>
        <a:lstStyle/>
        <a:p>
          <a:endParaRPr lang="en-US"/>
        </a:p>
      </dgm:t>
    </dgm:pt>
    <dgm:pt modelId="{0DB94772-8CBE-4FDD-8317-AA72E79B9B4F}">
      <dgm:prSet/>
      <dgm:spPr/>
      <dgm:t>
        <a:bodyPr/>
        <a:lstStyle/>
        <a:p>
          <a:r>
            <a:rPr lang="en-US" dirty="0" smtClean="0"/>
            <a:t>✓</a:t>
          </a:r>
          <a:endParaRPr lang="en-US" dirty="0"/>
        </a:p>
      </dgm:t>
    </dgm:pt>
    <dgm:pt modelId="{54A11C70-8FAA-4095-B59D-2DC6840656F7}" type="parTrans" cxnId="{5A0AFC63-6D47-4D34-A475-688EFF64F957}">
      <dgm:prSet/>
      <dgm:spPr/>
      <dgm:t>
        <a:bodyPr/>
        <a:lstStyle/>
        <a:p>
          <a:endParaRPr lang="en-US"/>
        </a:p>
      </dgm:t>
    </dgm:pt>
    <dgm:pt modelId="{9B552455-8393-41A1-A908-0736317A9EE3}" type="sibTrans" cxnId="{5A0AFC63-6D47-4D34-A475-688EFF64F957}">
      <dgm:prSet/>
      <dgm:spPr/>
      <dgm:t>
        <a:bodyPr/>
        <a:lstStyle/>
        <a:p>
          <a:endParaRPr lang="en-US"/>
        </a:p>
      </dgm:t>
    </dgm:pt>
    <dgm:pt modelId="{68C71CF7-8EDE-4157-B69B-E99AB2DF2C18}">
      <dgm:prSet custT="1"/>
      <dgm:spPr/>
      <dgm:t>
        <a:bodyPr/>
        <a:lstStyle/>
        <a:p>
          <a:r>
            <a:rPr lang="en-US" sz="2800" dirty="0" smtClean="0"/>
            <a:t>Employee reports of hazards</a:t>
          </a:r>
          <a:endParaRPr lang="en-US" sz="2800" dirty="0"/>
        </a:p>
      </dgm:t>
    </dgm:pt>
    <dgm:pt modelId="{1B4C0B69-673B-44CD-B358-0657E5EF3B9D}" type="parTrans" cxnId="{E8579C24-30F0-4712-B834-CF34BAD745B5}">
      <dgm:prSet/>
      <dgm:spPr/>
      <dgm:t>
        <a:bodyPr/>
        <a:lstStyle/>
        <a:p>
          <a:endParaRPr lang="en-US"/>
        </a:p>
      </dgm:t>
    </dgm:pt>
    <dgm:pt modelId="{6D1A9EF3-CFC6-44A6-8C42-75BBEFB04C98}" type="sibTrans" cxnId="{E8579C24-30F0-4712-B834-CF34BAD745B5}">
      <dgm:prSet/>
      <dgm:spPr/>
      <dgm:t>
        <a:bodyPr/>
        <a:lstStyle/>
        <a:p>
          <a:endParaRPr lang="en-US"/>
        </a:p>
      </dgm:t>
    </dgm:pt>
    <dgm:pt modelId="{4B8638A9-037C-4A09-A02D-9FCF93FC552D}" type="pres">
      <dgm:prSet presAssocID="{28CA400A-CB0D-4FF1-90AC-181FBFBDCB78}" presName="linearFlow" presStyleCnt="0">
        <dgm:presLayoutVars>
          <dgm:dir/>
          <dgm:animLvl val="lvl"/>
          <dgm:resizeHandles val="exact"/>
        </dgm:presLayoutVars>
      </dgm:prSet>
      <dgm:spPr/>
      <dgm:t>
        <a:bodyPr/>
        <a:lstStyle/>
        <a:p>
          <a:endParaRPr lang="en-US"/>
        </a:p>
      </dgm:t>
    </dgm:pt>
    <dgm:pt modelId="{08E86ADE-B6F8-4A67-926A-3D51F5E60D3B}" type="pres">
      <dgm:prSet presAssocID="{7A661E37-AFA5-481B-B106-187873C3E946}" presName="composite" presStyleCnt="0"/>
      <dgm:spPr/>
    </dgm:pt>
    <dgm:pt modelId="{187BDE8C-189C-489F-9072-F92D3AAC1880}" type="pres">
      <dgm:prSet presAssocID="{7A661E37-AFA5-481B-B106-187873C3E946}" presName="parentText" presStyleLbl="alignNode1" presStyleIdx="0" presStyleCnt="4">
        <dgm:presLayoutVars>
          <dgm:chMax val="1"/>
          <dgm:bulletEnabled val="1"/>
        </dgm:presLayoutVars>
      </dgm:prSet>
      <dgm:spPr/>
      <dgm:t>
        <a:bodyPr/>
        <a:lstStyle/>
        <a:p>
          <a:endParaRPr lang="en-US"/>
        </a:p>
      </dgm:t>
    </dgm:pt>
    <dgm:pt modelId="{09089F46-7403-460D-8ED1-EA110B4299A6}" type="pres">
      <dgm:prSet presAssocID="{7A661E37-AFA5-481B-B106-187873C3E946}" presName="descendantText" presStyleLbl="alignAcc1" presStyleIdx="0" presStyleCnt="4">
        <dgm:presLayoutVars>
          <dgm:bulletEnabled val="1"/>
        </dgm:presLayoutVars>
      </dgm:prSet>
      <dgm:spPr/>
      <dgm:t>
        <a:bodyPr/>
        <a:lstStyle/>
        <a:p>
          <a:endParaRPr lang="en-US"/>
        </a:p>
      </dgm:t>
    </dgm:pt>
    <dgm:pt modelId="{4C1F4A74-1EE0-458E-B087-02FF5CAC7BA6}" type="pres">
      <dgm:prSet presAssocID="{21718DD6-50B1-4C9E-B4F3-BE9D96BB2644}" presName="sp" presStyleCnt="0"/>
      <dgm:spPr/>
    </dgm:pt>
    <dgm:pt modelId="{8BDF6543-01B2-4A93-B9D6-DC40CB223DDB}" type="pres">
      <dgm:prSet presAssocID="{1F66214C-C2F0-4447-BEB1-10D3BD2F2995}" presName="composite" presStyleCnt="0"/>
      <dgm:spPr/>
    </dgm:pt>
    <dgm:pt modelId="{CD7A6877-F3EE-4F7A-8C90-0B0CE028DAE1}" type="pres">
      <dgm:prSet presAssocID="{1F66214C-C2F0-4447-BEB1-10D3BD2F2995}" presName="parentText" presStyleLbl="alignNode1" presStyleIdx="1" presStyleCnt="4">
        <dgm:presLayoutVars>
          <dgm:chMax val="1"/>
          <dgm:bulletEnabled val="1"/>
        </dgm:presLayoutVars>
      </dgm:prSet>
      <dgm:spPr/>
      <dgm:t>
        <a:bodyPr/>
        <a:lstStyle/>
        <a:p>
          <a:endParaRPr lang="en-US"/>
        </a:p>
      </dgm:t>
    </dgm:pt>
    <dgm:pt modelId="{03033190-F1E3-4BE6-8FF8-C64091AB7E31}" type="pres">
      <dgm:prSet presAssocID="{1F66214C-C2F0-4447-BEB1-10D3BD2F2995}" presName="descendantText" presStyleLbl="alignAcc1" presStyleIdx="1" presStyleCnt="4">
        <dgm:presLayoutVars>
          <dgm:bulletEnabled val="1"/>
        </dgm:presLayoutVars>
      </dgm:prSet>
      <dgm:spPr/>
      <dgm:t>
        <a:bodyPr/>
        <a:lstStyle/>
        <a:p>
          <a:endParaRPr lang="en-US"/>
        </a:p>
      </dgm:t>
    </dgm:pt>
    <dgm:pt modelId="{669329E8-0FD6-466A-93FF-F6FAA2B7D634}" type="pres">
      <dgm:prSet presAssocID="{913BEEA7-82E0-4ED0-868A-00EC8A9AB241}" presName="sp" presStyleCnt="0"/>
      <dgm:spPr/>
    </dgm:pt>
    <dgm:pt modelId="{119FE685-B5B5-42CA-B64B-B92C3EDB7A84}" type="pres">
      <dgm:prSet presAssocID="{0DB94772-8CBE-4FDD-8317-AA72E79B9B4F}" presName="composite" presStyleCnt="0"/>
      <dgm:spPr/>
    </dgm:pt>
    <dgm:pt modelId="{F28BA400-3AEB-44B8-90AB-48454EA24BAB}" type="pres">
      <dgm:prSet presAssocID="{0DB94772-8CBE-4FDD-8317-AA72E79B9B4F}" presName="parentText" presStyleLbl="alignNode1" presStyleIdx="2" presStyleCnt="4">
        <dgm:presLayoutVars>
          <dgm:chMax val="1"/>
          <dgm:bulletEnabled val="1"/>
        </dgm:presLayoutVars>
      </dgm:prSet>
      <dgm:spPr/>
      <dgm:t>
        <a:bodyPr/>
        <a:lstStyle/>
        <a:p>
          <a:endParaRPr lang="en-US"/>
        </a:p>
      </dgm:t>
    </dgm:pt>
    <dgm:pt modelId="{5C5229AD-E87D-4D14-A6ED-E99061384414}" type="pres">
      <dgm:prSet presAssocID="{0DB94772-8CBE-4FDD-8317-AA72E79B9B4F}" presName="descendantText" presStyleLbl="alignAcc1" presStyleIdx="2" presStyleCnt="4">
        <dgm:presLayoutVars>
          <dgm:bulletEnabled val="1"/>
        </dgm:presLayoutVars>
      </dgm:prSet>
      <dgm:spPr/>
      <dgm:t>
        <a:bodyPr/>
        <a:lstStyle/>
        <a:p>
          <a:endParaRPr lang="en-US"/>
        </a:p>
      </dgm:t>
    </dgm:pt>
    <dgm:pt modelId="{AF063EC2-47C4-41CD-B1F0-6ABC25131DC4}" type="pres">
      <dgm:prSet presAssocID="{9B552455-8393-41A1-A908-0736317A9EE3}" presName="sp" presStyleCnt="0"/>
      <dgm:spPr/>
    </dgm:pt>
    <dgm:pt modelId="{FD7B1B7C-827C-49A8-8779-908780AB210D}" type="pres">
      <dgm:prSet presAssocID="{4067EE5F-E3DE-4E61-AEB0-B97CBA114264}" presName="composite" presStyleCnt="0"/>
      <dgm:spPr/>
    </dgm:pt>
    <dgm:pt modelId="{685B33B0-3543-47A3-9375-234E4B2AB6EF}" type="pres">
      <dgm:prSet presAssocID="{4067EE5F-E3DE-4E61-AEB0-B97CBA114264}" presName="parentText" presStyleLbl="alignNode1" presStyleIdx="3" presStyleCnt="4">
        <dgm:presLayoutVars>
          <dgm:chMax val="1"/>
          <dgm:bulletEnabled val="1"/>
        </dgm:presLayoutVars>
      </dgm:prSet>
      <dgm:spPr/>
      <dgm:t>
        <a:bodyPr/>
        <a:lstStyle/>
        <a:p>
          <a:endParaRPr lang="en-US"/>
        </a:p>
      </dgm:t>
    </dgm:pt>
    <dgm:pt modelId="{9ED606DA-7B66-40B9-B236-02D3AD38C395}" type="pres">
      <dgm:prSet presAssocID="{4067EE5F-E3DE-4E61-AEB0-B97CBA114264}" presName="descendantText" presStyleLbl="alignAcc1" presStyleIdx="3" presStyleCnt="4">
        <dgm:presLayoutVars>
          <dgm:bulletEnabled val="1"/>
        </dgm:presLayoutVars>
      </dgm:prSet>
      <dgm:spPr/>
      <dgm:t>
        <a:bodyPr/>
        <a:lstStyle/>
        <a:p>
          <a:endParaRPr lang="en-US"/>
        </a:p>
      </dgm:t>
    </dgm:pt>
  </dgm:ptLst>
  <dgm:cxnLst>
    <dgm:cxn modelId="{07603CB3-70A9-4DC5-BF6F-C7B9602C0DEC}" srcId="{28CA400A-CB0D-4FF1-90AC-181FBFBDCB78}" destId="{4067EE5F-E3DE-4E61-AEB0-B97CBA114264}" srcOrd="3" destOrd="0" parTransId="{42E0DF77-3E76-4310-B447-288C7112A01D}" sibTransId="{12DBC8B4-2421-4204-B6C6-B0D115729909}"/>
    <dgm:cxn modelId="{945A49C5-FCF9-40BE-9DA0-5D18D7C921DD}" type="presOf" srcId="{9F753E32-30C6-4870-B9ED-DB3551094BB4}" destId="{09089F46-7403-460D-8ED1-EA110B4299A6}" srcOrd="0" destOrd="0" presId="urn:microsoft.com/office/officeart/2005/8/layout/chevron2"/>
    <dgm:cxn modelId="{1813F0A9-5486-4A5B-B5E8-CF9265FCD86E}" type="presOf" srcId="{233AF19C-DB68-4625-A867-8496EDFFA5CA}" destId="{9ED606DA-7B66-40B9-B236-02D3AD38C395}" srcOrd="0" destOrd="0" presId="urn:microsoft.com/office/officeart/2005/8/layout/chevron2"/>
    <dgm:cxn modelId="{CF0D8BA9-E66F-4752-8503-806CBD81B585}" type="presOf" srcId="{8F7427CE-06B6-49C1-B1ED-ED6064DA591E}" destId="{03033190-F1E3-4BE6-8FF8-C64091AB7E31}" srcOrd="0" destOrd="0" presId="urn:microsoft.com/office/officeart/2005/8/layout/chevron2"/>
    <dgm:cxn modelId="{77F5248A-474E-4199-9803-0ECF00320D40}" type="presOf" srcId="{0DB94772-8CBE-4FDD-8317-AA72E79B9B4F}" destId="{F28BA400-3AEB-44B8-90AB-48454EA24BAB}" srcOrd="0" destOrd="0" presId="urn:microsoft.com/office/officeart/2005/8/layout/chevron2"/>
    <dgm:cxn modelId="{417EBAE9-8441-45C8-8D9D-A058495F7031}" srcId="{7A661E37-AFA5-481B-B106-187873C3E946}" destId="{9F753E32-30C6-4870-B9ED-DB3551094BB4}" srcOrd="0" destOrd="0" parTransId="{C294521E-22A2-4E5D-84D9-9E60C3BE3899}" sibTransId="{E9D103B4-C15F-4C1C-A8ED-E8DDCB45F427}"/>
    <dgm:cxn modelId="{5458BD48-5C24-47AD-B441-F3C6993988C7}" type="presOf" srcId="{28CA400A-CB0D-4FF1-90AC-181FBFBDCB78}" destId="{4B8638A9-037C-4A09-A02D-9FCF93FC552D}" srcOrd="0" destOrd="0" presId="urn:microsoft.com/office/officeart/2005/8/layout/chevron2"/>
    <dgm:cxn modelId="{91A5DC63-A616-43A2-9399-9611FD513961}" srcId="{4067EE5F-E3DE-4E61-AEB0-B97CBA114264}" destId="{233AF19C-DB68-4625-A867-8496EDFFA5CA}" srcOrd="0" destOrd="0" parTransId="{2C2C902F-8B44-4A7D-B69F-1938339B73F8}" sibTransId="{3107CAA7-061F-44AE-BDFD-298BD62385E1}"/>
    <dgm:cxn modelId="{E8579C24-30F0-4712-B834-CF34BAD745B5}" srcId="{0DB94772-8CBE-4FDD-8317-AA72E79B9B4F}" destId="{68C71CF7-8EDE-4157-B69B-E99AB2DF2C18}" srcOrd="0" destOrd="0" parTransId="{1B4C0B69-673B-44CD-B358-0657E5EF3B9D}" sibTransId="{6D1A9EF3-CFC6-44A6-8C42-75BBEFB04C98}"/>
    <dgm:cxn modelId="{8019815D-DC50-4239-AA2E-F3061E098C0A}" type="presOf" srcId="{4067EE5F-E3DE-4E61-AEB0-B97CBA114264}" destId="{685B33B0-3543-47A3-9375-234E4B2AB6EF}" srcOrd="0" destOrd="0" presId="urn:microsoft.com/office/officeart/2005/8/layout/chevron2"/>
    <dgm:cxn modelId="{5A0AFC63-6D47-4D34-A475-688EFF64F957}" srcId="{28CA400A-CB0D-4FF1-90AC-181FBFBDCB78}" destId="{0DB94772-8CBE-4FDD-8317-AA72E79B9B4F}" srcOrd="2" destOrd="0" parTransId="{54A11C70-8FAA-4095-B59D-2DC6840656F7}" sibTransId="{9B552455-8393-41A1-A908-0736317A9EE3}"/>
    <dgm:cxn modelId="{FDC0B136-05BE-4B3A-A6AD-2B276FEA498A}" type="presOf" srcId="{68C71CF7-8EDE-4157-B69B-E99AB2DF2C18}" destId="{5C5229AD-E87D-4D14-A6ED-E99061384414}" srcOrd="0" destOrd="0" presId="urn:microsoft.com/office/officeart/2005/8/layout/chevron2"/>
    <dgm:cxn modelId="{E9EC41B8-5C69-4235-AF5A-CE17438B93B1}" type="presOf" srcId="{1F66214C-C2F0-4447-BEB1-10D3BD2F2995}" destId="{CD7A6877-F3EE-4F7A-8C90-0B0CE028DAE1}" srcOrd="0" destOrd="0" presId="urn:microsoft.com/office/officeart/2005/8/layout/chevron2"/>
    <dgm:cxn modelId="{6E7F3D90-F949-4FC9-B15D-405B7B24A536}" srcId="{28CA400A-CB0D-4FF1-90AC-181FBFBDCB78}" destId="{7A661E37-AFA5-481B-B106-187873C3E946}" srcOrd="0" destOrd="0" parTransId="{19DCC068-AF44-41D5-A4B3-A15E4F8EE5EB}" sibTransId="{21718DD6-50B1-4C9E-B4F3-BE9D96BB2644}"/>
    <dgm:cxn modelId="{71E3BFC9-A5F1-4A75-BEEB-D5E9D79418CF}" srcId="{28CA400A-CB0D-4FF1-90AC-181FBFBDCB78}" destId="{1F66214C-C2F0-4447-BEB1-10D3BD2F2995}" srcOrd="1" destOrd="0" parTransId="{1E84B391-5EF2-4A47-9B73-AC078B6D87B1}" sibTransId="{913BEEA7-82E0-4ED0-868A-00EC8A9AB241}"/>
    <dgm:cxn modelId="{CFEDCCD1-B3DC-4B97-A21A-2965C34956AF}" srcId="{1F66214C-C2F0-4447-BEB1-10D3BD2F2995}" destId="{8F7427CE-06B6-49C1-B1ED-ED6064DA591E}" srcOrd="0" destOrd="0" parTransId="{79F34A99-7A98-459D-8706-4A46A475D397}" sibTransId="{4958FE33-1B31-4306-BC7C-9CD93DD848E3}"/>
    <dgm:cxn modelId="{1E66216F-6581-4BF8-AC79-028B8B65F354}" type="presOf" srcId="{7A661E37-AFA5-481B-B106-187873C3E946}" destId="{187BDE8C-189C-489F-9072-F92D3AAC1880}" srcOrd="0" destOrd="0" presId="urn:microsoft.com/office/officeart/2005/8/layout/chevron2"/>
    <dgm:cxn modelId="{ADBF1AA0-24C6-4A83-91BC-D6E9CDC9604B}" type="presParOf" srcId="{4B8638A9-037C-4A09-A02D-9FCF93FC552D}" destId="{08E86ADE-B6F8-4A67-926A-3D51F5E60D3B}" srcOrd="0" destOrd="0" presId="urn:microsoft.com/office/officeart/2005/8/layout/chevron2"/>
    <dgm:cxn modelId="{705FC5E5-7715-489D-A3B3-DB3B672D2A80}" type="presParOf" srcId="{08E86ADE-B6F8-4A67-926A-3D51F5E60D3B}" destId="{187BDE8C-189C-489F-9072-F92D3AAC1880}" srcOrd="0" destOrd="0" presId="urn:microsoft.com/office/officeart/2005/8/layout/chevron2"/>
    <dgm:cxn modelId="{D9BCFE9E-EB02-410A-BEE4-D6BFB39F130E}" type="presParOf" srcId="{08E86ADE-B6F8-4A67-926A-3D51F5E60D3B}" destId="{09089F46-7403-460D-8ED1-EA110B4299A6}" srcOrd="1" destOrd="0" presId="urn:microsoft.com/office/officeart/2005/8/layout/chevron2"/>
    <dgm:cxn modelId="{E368F217-8AD4-4DE9-AE17-D0E0B3FEEC7D}" type="presParOf" srcId="{4B8638A9-037C-4A09-A02D-9FCF93FC552D}" destId="{4C1F4A74-1EE0-458E-B087-02FF5CAC7BA6}" srcOrd="1" destOrd="0" presId="urn:microsoft.com/office/officeart/2005/8/layout/chevron2"/>
    <dgm:cxn modelId="{37844946-F079-45D5-BB82-9DD3270584C8}" type="presParOf" srcId="{4B8638A9-037C-4A09-A02D-9FCF93FC552D}" destId="{8BDF6543-01B2-4A93-B9D6-DC40CB223DDB}" srcOrd="2" destOrd="0" presId="urn:microsoft.com/office/officeart/2005/8/layout/chevron2"/>
    <dgm:cxn modelId="{68F85987-155F-44C7-93D9-C75A5E83F97F}" type="presParOf" srcId="{8BDF6543-01B2-4A93-B9D6-DC40CB223DDB}" destId="{CD7A6877-F3EE-4F7A-8C90-0B0CE028DAE1}" srcOrd="0" destOrd="0" presId="urn:microsoft.com/office/officeart/2005/8/layout/chevron2"/>
    <dgm:cxn modelId="{2CD02209-530A-4EF7-8C1D-0A660AEDA0CB}" type="presParOf" srcId="{8BDF6543-01B2-4A93-B9D6-DC40CB223DDB}" destId="{03033190-F1E3-4BE6-8FF8-C64091AB7E31}" srcOrd="1" destOrd="0" presId="urn:microsoft.com/office/officeart/2005/8/layout/chevron2"/>
    <dgm:cxn modelId="{22EA9EC6-5F34-4675-BA92-BAEFF1B9B58B}" type="presParOf" srcId="{4B8638A9-037C-4A09-A02D-9FCF93FC552D}" destId="{669329E8-0FD6-466A-93FF-F6FAA2B7D634}" srcOrd="3" destOrd="0" presId="urn:microsoft.com/office/officeart/2005/8/layout/chevron2"/>
    <dgm:cxn modelId="{1E1581D0-3ACB-4C16-A69E-9C12F122A9FC}" type="presParOf" srcId="{4B8638A9-037C-4A09-A02D-9FCF93FC552D}" destId="{119FE685-B5B5-42CA-B64B-B92C3EDB7A84}" srcOrd="4" destOrd="0" presId="urn:microsoft.com/office/officeart/2005/8/layout/chevron2"/>
    <dgm:cxn modelId="{3D4D7525-134C-4794-A527-BAA9B001DE7B}" type="presParOf" srcId="{119FE685-B5B5-42CA-B64B-B92C3EDB7A84}" destId="{F28BA400-3AEB-44B8-90AB-48454EA24BAB}" srcOrd="0" destOrd="0" presId="urn:microsoft.com/office/officeart/2005/8/layout/chevron2"/>
    <dgm:cxn modelId="{FFB6D180-1A73-4366-BFE6-E668BE440300}" type="presParOf" srcId="{119FE685-B5B5-42CA-B64B-B92C3EDB7A84}" destId="{5C5229AD-E87D-4D14-A6ED-E99061384414}" srcOrd="1" destOrd="0" presId="urn:microsoft.com/office/officeart/2005/8/layout/chevron2"/>
    <dgm:cxn modelId="{64D37074-0D9B-4F0E-AEA5-C31345AF6181}" type="presParOf" srcId="{4B8638A9-037C-4A09-A02D-9FCF93FC552D}" destId="{AF063EC2-47C4-41CD-B1F0-6ABC25131DC4}" srcOrd="5" destOrd="0" presId="urn:microsoft.com/office/officeart/2005/8/layout/chevron2"/>
    <dgm:cxn modelId="{FAD83767-B677-4298-997D-696B8A65C2E6}" type="presParOf" srcId="{4B8638A9-037C-4A09-A02D-9FCF93FC552D}" destId="{FD7B1B7C-827C-49A8-8779-908780AB210D}" srcOrd="6" destOrd="0" presId="urn:microsoft.com/office/officeart/2005/8/layout/chevron2"/>
    <dgm:cxn modelId="{FD95AB50-2CFC-4CAB-9F0C-1FA3C395184B}" type="presParOf" srcId="{FD7B1B7C-827C-49A8-8779-908780AB210D}" destId="{685B33B0-3543-47A3-9375-234E4B2AB6EF}" srcOrd="0" destOrd="0" presId="urn:microsoft.com/office/officeart/2005/8/layout/chevron2"/>
    <dgm:cxn modelId="{F0A25363-8335-42B3-B174-75272ACA2E94}" type="presParOf" srcId="{FD7B1B7C-827C-49A8-8779-908780AB210D}" destId="{9ED606DA-7B66-40B9-B236-02D3AD38C39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BDE8C-189C-489F-9072-F92D3AAC1880}">
      <dsp:nvSpPr>
        <dsp:cNvPr id="0" name=""/>
        <dsp:cNvSpPr/>
      </dsp:nvSpPr>
      <dsp:spPr>
        <a:xfrm rot="5400000">
          <a:off x="-175940" y="177559"/>
          <a:ext cx="1172938" cy="821056"/>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a:t>
          </a:r>
          <a:endParaRPr lang="en-US" sz="2100" kern="1200" dirty="0"/>
        </a:p>
      </dsp:txBody>
      <dsp:txXfrm rot="-5400000">
        <a:off x="1" y="412146"/>
        <a:ext cx="821056" cy="351882"/>
      </dsp:txXfrm>
    </dsp:sp>
    <dsp:sp modelId="{09089F46-7403-460D-8ED1-EA110B4299A6}">
      <dsp:nvSpPr>
        <dsp:cNvPr id="0" name=""/>
        <dsp:cNvSpPr/>
      </dsp:nvSpPr>
      <dsp:spPr>
        <a:xfrm rot="5400000">
          <a:off x="4253308" y="-3430633"/>
          <a:ext cx="762409" cy="7626914"/>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Mishaps and near-miss investigations</a:t>
          </a:r>
          <a:endParaRPr lang="en-US" sz="2800" kern="1200" dirty="0"/>
        </a:p>
      </dsp:txBody>
      <dsp:txXfrm rot="-5400000">
        <a:off x="821056" y="38837"/>
        <a:ext cx="7589696" cy="687973"/>
      </dsp:txXfrm>
    </dsp:sp>
    <dsp:sp modelId="{CD7A6877-F3EE-4F7A-8C90-0B0CE028DAE1}">
      <dsp:nvSpPr>
        <dsp:cNvPr id="0" name=""/>
        <dsp:cNvSpPr/>
      </dsp:nvSpPr>
      <dsp:spPr>
        <a:xfrm rot="5400000">
          <a:off x="-175940" y="1202714"/>
          <a:ext cx="1172938" cy="821056"/>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a:t>
          </a:r>
          <a:endParaRPr lang="en-US" sz="2100" kern="1200" dirty="0"/>
        </a:p>
      </dsp:txBody>
      <dsp:txXfrm rot="-5400000">
        <a:off x="1" y="1437301"/>
        <a:ext cx="821056" cy="351882"/>
      </dsp:txXfrm>
    </dsp:sp>
    <dsp:sp modelId="{03033190-F1E3-4BE6-8FF8-C64091AB7E31}">
      <dsp:nvSpPr>
        <dsp:cNvPr id="0" name=""/>
        <dsp:cNvSpPr/>
      </dsp:nvSpPr>
      <dsp:spPr>
        <a:xfrm rot="5400000">
          <a:off x="4253308" y="-2405478"/>
          <a:ext cx="762409" cy="7626914"/>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Injury and illness history</a:t>
          </a:r>
          <a:endParaRPr lang="en-US" sz="2800" kern="1200" dirty="0"/>
        </a:p>
      </dsp:txBody>
      <dsp:txXfrm rot="-5400000">
        <a:off x="821056" y="1063992"/>
        <a:ext cx="7589696" cy="687973"/>
      </dsp:txXfrm>
    </dsp:sp>
    <dsp:sp modelId="{F28BA400-3AEB-44B8-90AB-48454EA24BAB}">
      <dsp:nvSpPr>
        <dsp:cNvPr id="0" name=""/>
        <dsp:cNvSpPr/>
      </dsp:nvSpPr>
      <dsp:spPr>
        <a:xfrm rot="5400000">
          <a:off x="-175940" y="2227870"/>
          <a:ext cx="1172938" cy="821056"/>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a:t>
          </a:r>
          <a:endParaRPr lang="en-US" sz="2100" kern="1200" dirty="0"/>
        </a:p>
      </dsp:txBody>
      <dsp:txXfrm rot="-5400000">
        <a:off x="1" y="2462457"/>
        <a:ext cx="821056" cy="351882"/>
      </dsp:txXfrm>
    </dsp:sp>
    <dsp:sp modelId="{5C5229AD-E87D-4D14-A6ED-E99061384414}">
      <dsp:nvSpPr>
        <dsp:cNvPr id="0" name=""/>
        <dsp:cNvSpPr/>
      </dsp:nvSpPr>
      <dsp:spPr>
        <a:xfrm rot="5400000">
          <a:off x="4253308" y="-1380322"/>
          <a:ext cx="762409" cy="7626914"/>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Employee reports of hazards</a:t>
          </a:r>
          <a:endParaRPr lang="en-US" sz="2800" kern="1200" dirty="0"/>
        </a:p>
      </dsp:txBody>
      <dsp:txXfrm rot="-5400000">
        <a:off x="821056" y="2089148"/>
        <a:ext cx="7589696" cy="687973"/>
      </dsp:txXfrm>
    </dsp:sp>
    <dsp:sp modelId="{685B33B0-3543-47A3-9375-234E4B2AB6EF}">
      <dsp:nvSpPr>
        <dsp:cNvPr id="0" name=""/>
        <dsp:cNvSpPr/>
      </dsp:nvSpPr>
      <dsp:spPr>
        <a:xfrm rot="5400000">
          <a:off x="-175940" y="3253025"/>
          <a:ext cx="1172938" cy="821056"/>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a:t>
          </a:r>
          <a:endParaRPr lang="en-US" sz="2100" kern="1200" dirty="0"/>
        </a:p>
      </dsp:txBody>
      <dsp:txXfrm rot="-5400000">
        <a:off x="1" y="3487612"/>
        <a:ext cx="821056" cy="351882"/>
      </dsp:txXfrm>
    </dsp:sp>
    <dsp:sp modelId="{9ED606DA-7B66-40B9-B236-02D3AD38C395}">
      <dsp:nvSpPr>
        <dsp:cNvPr id="0" name=""/>
        <dsp:cNvSpPr/>
      </dsp:nvSpPr>
      <dsp:spPr>
        <a:xfrm rot="5400000">
          <a:off x="4253308" y="-355166"/>
          <a:ext cx="762409" cy="7626914"/>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S&amp;H inspection findings</a:t>
          </a:r>
          <a:endParaRPr lang="en-US" sz="2800" kern="1200" dirty="0"/>
        </a:p>
      </dsp:txBody>
      <dsp:txXfrm rot="-5400000">
        <a:off x="821056" y="3114304"/>
        <a:ext cx="7589696" cy="6879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3/30/2020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3/30/2020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1.staticflickr.com/3/2628/3704109690_2cb035109d.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assandrajohn.files.wordpress.com/2016/07/data_analysis.jpg?w=84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i.stack.imgur.com/vZhSH.jp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farm4.staticflickr.com/3537/3481674520_a1bf6ec00b_z.jp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bing.com/images/search?view=detailV2&amp;ccid=oetHpYoO&amp;id=50AA710FFF9161835578459FE313F22AC3D8382D&amp;thid=OIP.oetHpYoOFnOevz3vZyimaAEsEs&amp;q=sharing&amp;simid=608019151531282195&amp;selectedIndex=100&amp;qft=+filterui:license-L2_L3_L4_L5_L6_L7"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ntomofago.eu/wp-content/uploads/2016/04/trend-analysis-393x230.jp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i.stack.imgur.com/7p7Lt.jp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orlandoelt.wikispaces.com/file/view/business_men.jpg/33553415/business_men.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glishfinalprojectsummer2012.wikispaces.com/file/view/employees.jpg/350188224/employees.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urveyanalytics.files.wordpress.com/2011/04/trend-analysis12.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This presentation outlines trend analysis requirements for the purposes of Occupational Safety and Health Administration (OSHA) Voluntary Protection Programs (VPP) recognition.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presentation provides information on the background and importance of trend analysis, required documentation, and the various levels of employee knowledge. It concludes with an action checklist and supplemental details to help with OSHA VPP implementation and sustainment efforts. </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1727060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It is recommended to develop a written trend analysis program. The goal of a trend analysis program is to analyze S&amp;H data to determine patterns and S&amp;H impacts across the organization.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As with all written S&amp;H programs, a written trend analysis program ensures ownership, execution, and continuity in analyzing trends. While not required, a written program will help you set expectations and keep focus on what your analysis program needs to accomplish.</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elements of a trend analysis program on the slide are not all-inclusive, but a good start in developing a program from scratch. </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 image shows a generic program document,</a:t>
            </a:r>
            <a:r>
              <a:rPr lang="en-US" sz="1000" kern="1200" baseline="0" dirty="0" smtClean="0">
                <a:solidFill>
                  <a:schemeClr val="tx1"/>
                </a:solidFill>
                <a:effectLst/>
                <a:latin typeface="+mn-lt"/>
                <a:ea typeface="+mn-ea"/>
                <a:cs typeface="+mn-cs"/>
              </a:rPr>
              <a:t> similar to how you should document your written trend program.</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(free to share and use license) at: </a:t>
            </a:r>
            <a:r>
              <a:rPr lang="en-US" sz="1000" u="sng" kern="1200" dirty="0" smtClean="0">
                <a:solidFill>
                  <a:schemeClr val="tx1"/>
                </a:solidFill>
                <a:effectLst/>
                <a:latin typeface="+mn-lt"/>
                <a:ea typeface="+mn-ea"/>
                <a:cs typeface="+mn-cs"/>
                <a:hlinkClick r:id="rId3"/>
              </a:rPr>
              <a:t>https://c1.staticflickr.com/3/2628/3704109690_2cb035109d.jpg</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2073574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The VPP Policies and Procedures Manual, Cooperative and State Programs (CSP) Chapter III, requires trend analysis on injury and illness history, employee hazard reports, mishap and near-miss investigations, and S&amp;H inspections findings, at a minimum. In addition to the requirements listed in the CSP, some additional data points valuable to trend include first-aid cases (which coincide with your injury/illness history), work orders, emergency drill critiques, and employee perception surveys.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This data can come from many of the different S&amp;H processes already in place. Injury and illness history for example, already exists in OSHA recordkeeping forms, mishap reports, first-aid logs, and occupational health visits by employees.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Inspection</a:t>
            </a:r>
            <a:r>
              <a:rPr lang="en-US" sz="1000" kern="1200" baseline="0" dirty="0" smtClean="0">
                <a:solidFill>
                  <a:schemeClr val="tx1"/>
                </a:solidFill>
                <a:effectLst/>
                <a:latin typeface="+mn-lt"/>
                <a:ea typeface="+mn-ea"/>
                <a:cs typeface="+mn-cs"/>
              </a:rPr>
              <a:t> findings </a:t>
            </a:r>
            <a:r>
              <a:rPr lang="en-US" sz="1000" kern="1200" dirty="0" smtClean="0">
                <a:solidFill>
                  <a:schemeClr val="tx1"/>
                </a:solidFill>
                <a:effectLst/>
                <a:latin typeface="+mn-lt"/>
                <a:ea typeface="+mn-ea"/>
                <a:cs typeface="+mn-cs"/>
              </a:rPr>
              <a:t>should be analyzed for trends from all sources of inspection data. This includes periodic safety office inspections, monthly or quarterly supervisors safety inspections, spot inspections or spot checks, fire extinguisher/eye wash/AED inspections, industrial hygiene</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surveys, or any other S&amp;H inspections that occur.</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Think about the indicators</a:t>
            </a:r>
            <a:r>
              <a:rPr lang="en-US" sz="1000" kern="1200" baseline="0" dirty="0" smtClean="0">
                <a:solidFill>
                  <a:schemeClr val="tx1"/>
                </a:solidFill>
                <a:effectLst/>
                <a:latin typeface="+mn-lt"/>
                <a:ea typeface="+mn-ea"/>
                <a:cs typeface="+mn-cs"/>
              </a:rPr>
              <a:t> beyond this list that will be the most valuable for you to track at your worksite. Include them in your written trend analysis program. </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3581362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Leading indicators assess the actions, activities, and behaviors that occur in an effort to prevent injuries and illnesses or improve S&amp;H performance. They include safety initiatives, safety activities, or reported safety concerns with the goal of preventing incidents. We use leading indicators to predict future events before they occur, correcting issues before the incident. Leading indicators are necessary to achieve the excellence in S&amp;H.</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Essentially, leading indicators help to determine our plans of action in S&amp;H performance. They identify weaknesses so we can identify preventive measures and abate deficiencies. Many workplace S&amp;H programs focus most of their efforts on lagging indicators that report on the outcomes (incidents), but do not utilize leading indicators that measure proactive activities.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1836202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 lists some examples of common leading indicators;</a:t>
            </a:r>
            <a:r>
              <a:rPr lang="en-US" baseline="0" dirty="0" smtClean="0"/>
              <a:t> </a:t>
            </a:r>
            <a:r>
              <a:rPr lang="en-US" dirty="0" smtClean="0"/>
              <a:t>this list is not all-inclusive.</a:t>
            </a:r>
          </a:p>
          <a:p>
            <a:endParaRPr lang="en-US" dirty="0" smtClean="0"/>
          </a:p>
          <a:p>
            <a:r>
              <a:rPr lang="en-US" dirty="0" smtClean="0"/>
              <a:t>It is important to break your trend</a:t>
            </a:r>
            <a:r>
              <a:rPr lang="en-US" baseline="0" dirty="0" smtClean="0"/>
              <a:t> data down into smaller pieces of data. This helps </a:t>
            </a:r>
            <a:r>
              <a:rPr lang="en-US" dirty="0" smtClean="0"/>
              <a:t>to evaluate and identify trends. For example, S&amp;H training records are an example of leading indicator data, but you must measure more detail related to S&amp;H training records. This can include information such as:</a:t>
            </a:r>
          </a:p>
          <a:p>
            <a:pPr marL="171450" indent="-171450">
              <a:buFont typeface="Arial" panose="020B0604020202020204" pitchFamily="34" charset="0"/>
              <a:buChar char="•"/>
            </a:pPr>
            <a:r>
              <a:rPr lang="en-US" dirty="0" smtClean="0"/>
              <a:t>What is the percentage completion of the different individual trainings?</a:t>
            </a:r>
          </a:p>
          <a:p>
            <a:pPr marL="171450" indent="-171450">
              <a:buFont typeface="Arial" panose="020B0604020202020204" pitchFamily="34" charset="0"/>
              <a:buChar char="•"/>
            </a:pPr>
            <a:r>
              <a:rPr lang="en-US" dirty="0" smtClean="0"/>
              <a:t>What percentage of was complete on time (within XX days)?</a:t>
            </a:r>
          </a:p>
          <a:p>
            <a:pPr marL="171450" indent="-171450">
              <a:buFont typeface="Arial" panose="020B0604020202020204" pitchFamily="34" charset="0"/>
              <a:buChar char="•"/>
            </a:pPr>
            <a:r>
              <a:rPr lang="en-US" dirty="0" smtClean="0"/>
              <a:t>How many training classes were available for employees to attend?</a:t>
            </a:r>
          </a:p>
          <a:p>
            <a:pPr marL="171450" indent="-171450">
              <a:buFont typeface="Arial" panose="020B0604020202020204" pitchFamily="34" charset="0"/>
              <a:buChar char="•"/>
            </a:pPr>
            <a:r>
              <a:rPr lang="en-US" dirty="0" smtClean="0"/>
              <a:t>How many employees failed the post-test quiz and needed retraining?</a:t>
            </a:r>
          </a:p>
          <a:p>
            <a:endParaRPr lang="en-US" dirty="0" smtClean="0"/>
          </a:p>
          <a:p>
            <a:r>
              <a:rPr lang="en-US" dirty="0" smtClean="0"/>
              <a:t>These are only a few examples. You can measure an almost endless list of specific</a:t>
            </a:r>
            <a:r>
              <a:rPr lang="en-US" baseline="0" dirty="0" smtClean="0"/>
              <a:t> measures </a:t>
            </a:r>
            <a:r>
              <a:rPr lang="en-US" dirty="0" smtClean="0"/>
              <a:t>for each group of documents</a:t>
            </a:r>
            <a:r>
              <a:rPr lang="en-US" baseline="0" dirty="0" smtClean="0"/>
              <a:t> or trend </a:t>
            </a:r>
            <a:r>
              <a:rPr lang="en-US" dirty="0" smtClean="0"/>
              <a:t>data you collect. Not all specific</a:t>
            </a:r>
            <a:r>
              <a:rPr lang="en-US" baseline="0" dirty="0" smtClean="0"/>
              <a:t> measures </a:t>
            </a:r>
            <a:r>
              <a:rPr lang="en-US" dirty="0" smtClean="0"/>
              <a:t>may apply to what you want to know about your own S&amp;H performance, though. Too many measures of performance may also become a</a:t>
            </a:r>
            <a:r>
              <a:rPr lang="en-US" baseline="0" dirty="0" smtClean="0"/>
              <a:t> burden or exhausting. </a:t>
            </a:r>
            <a:r>
              <a:rPr lang="en-US" dirty="0" smtClean="0"/>
              <a:t>Pick a few key indicators of S&amp;H performance that you wish to measure for each set of trend data. </a:t>
            </a:r>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2361348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Lagging indicators are also commonly referred to as trailing indicators. Lagging indicators help evaluate your S&amp;H performance by relating performance to incident or injury information, which is reactive and measures data on incidents already occurring. They provide information on how many employees were injured or ill, how severe injuries or illnesses were, or how many different incidents occurred, to name a few examples. They will not provide information on how you perform when taking actions to prevent accidents and incidents.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Lagging indicators are very useful still and necessary. In combination with lagging indicators, leading indicators are useful in showing S&amp;H performance and whether efforts to proactively reduce injuries and illnesses have been effective. </a:t>
            </a:r>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3178493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 lists some examples of common lagging indicators;</a:t>
            </a:r>
            <a:r>
              <a:rPr lang="en-US" baseline="0" dirty="0" smtClean="0"/>
              <a:t> </a:t>
            </a:r>
            <a:r>
              <a:rPr lang="en-US" dirty="0" smtClean="0"/>
              <a:t>this list is not all-inclusive. </a:t>
            </a:r>
          </a:p>
          <a:p>
            <a:endParaRPr lang="en-US" dirty="0" smtClean="0"/>
          </a:p>
          <a:p>
            <a:r>
              <a:rPr lang="en-US" dirty="0" smtClean="0"/>
              <a:t>As you can see, most lagging indicators revolve around injuries and illness or other incidents that occur. Once an incident occurs, we have failed to prevent it, making the data gathered about the incident “lagging” indicators of S&amp;H performance.</a:t>
            </a:r>
          </a:p>
          <a:p>
            <a:endParaRPr lang="en-US" dirty="0" smtClean="0"/>
          </a:p>
          <a:p>
            <a:r>
              <a:rPr lang="en-US" dirty="0" smtClean="0"/>
              <a:t>It is important to again identify the specific measures to evaluate when trending lagging indicators. For example, OSHA recordable injuries and illnesses are an example of lagging indicator data, but you can identify many measures to evaluate, such as:</a:t>
            </a:r>
          </a:p>
          <a:p>
            <a:pPr marL="171450" indent="-171450">
              <a:buFont typeface="Arial" panose="020B0604020202020204" pitchFamily="34" charset="0"/>
              <a:buChar char="•"/>
            </a:pPr>
            <a:r>
              <a:rPr lang="en-US" dirty="0" smtClean="0"/>
              <a:t>What parts of the body do employees injure most often?</a:t>
            </a:r>
          </a:p>
          <a:p>
            <a:pPr marL="171450" indent="-171450">
              <a:buFont typeface="Arial" panose="020B0604020202020204" pitchFamily="34" charset="0"/>
              <a:buChar char="•"/>
            </a:pPr>
            <a:r>
              <a:rPr lang="en-US" dirty="0" smtClean="0"/>
              <a:t>What types of injuries or illnesses occur most often?</a:t>
            </a:r>
          </a:p>
          <a:p>
            <a:pPr marL="171450" indent="-171450">
              <a:buFont typeface="Arial" panose="020B0604020202020204" pitchFamily="34" charset="0"/>
              <a:buChar char="•"/>
            </a:pPr>
            <a:r>
              <a:rPr lang="en-US" dirty="0" smtClean="0"/>
              <a:t>What is the average age of injured or ill employees?</a:t>
            </a:r>
          </a:p>
          <a:p>
            <a:pPr marL="171450" indent="-171450">
              <a:buFont typeface="Arial" panose="020B0604020202020204" pitchFamily="34" charset="0"/>
              <a:buChar char="•"/>
            </a:pPr>
            <a:r>
              <a:rPr lang="en-US" dirty="0" smtClean="0"/>
              <a:t>During what seasons or in what months do most injuries or illnesses occur?</a:t>
            </a:r>
          </a:p>
          <a:p>
            <a:endParaRPr lang="en-US" dirty="0" smtClean="0"/>
          </a:p>
          <a:p>
            <a:r>
              <a:rPr lang="en-US" dirty="0" smtClean="0"/>
              <a:t>These are only a few examples again, as you could continue identifying many more measures to track or trend. </a:t>
            </a:r>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3162656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Assign a person responsible for conducting the trend analysis for your program. The person who is responsible for trending should be familiar with how to conduct trend analysis, or different trend analysis techniques.</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Conducting trend analysis is not always an easy task. It takes an understanding of what to trend and how to trend it, and can include the need for knowledge or education in statistics. Many organizations attempt to get business analysts or other analytically skilled personnel involved in conducting trend analysis.</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If this person is not already familiar with conducting trend analysis, consider training to help with understanding the expectations.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In</a:t>
            </a:r>
            <a:r>
              <a:rPr lang="en-US" sz="1000" kern="1200" baseline="0" dirty="0" smtClean="0">
                <a:solidFill>
                  <a:schemeClr val="tx1"/>
                </a:solidFill>
                <a:effectLst/>
                <a:latin typeface="+mn-lt"/>
                <a:ea typeface="+mn-ea"/>
                <a:cs typeface="+mn-cs"/>
              </a:rPr>
              <a:t> addition to a background in trending or statistics, trend analyzers should also be trained on their expectations. This can include what the SMS requires from the trend program, what the trend program itself outlines, what performance indicators should be measured, and when or how often to report findings from trend analysis.</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 image represents digging deeper into trending than charts a graphs; explain what trends are, why they are occurring, and show and how they can affect workplace S&amp;H.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(free to share and use license): </a:t>
            </a:r>
            <a:r>
              <a:rPr lang="en-US" sz="1000" u="sng" kern="1200" dirty="0" smtClean="0">
                <a:solidFill>
                  <a:schemeClr val="tx1"/>
                </a:solidFill>
                <a:effectLst/>
                <a:latin typeface="+mn-lt"/>
                <a:ea typeface="+mn-ea"/>
                <a:cs typeface="+mn-cs"/>
                <a:hlinkClick r:id="rId3"/>
              </a:rPr>
              <a:t>https://cassandrajohn.files.wordpress.com/2016/07/data_analysis.jpg?w=840</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957144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Assign responsible persons to gather the data you will need to conduct trend analysis. Know it may be too cumbersome to have one person responsible for collecting all of the data their self.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Identify what data to collect and how often to collect</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it.</a:t>
            </a:r>
            <a:r>
              <a:rPr lang="en-US" sz="1000" kern="1200" baseline="0" dirty="0" smtClean="0">
                <a:solidFill>
                  <a:schemeClr val="tx1"/>
                </a:solidFill>
                <a:effectLst/>
                <a:latin typeface="+mn-lt"/>
                <a:ea typeface="+mn-ea"/>
                <a:cs typeface="+mn-cs"/>
              </a:rPr>
              <a:t> Some examples of data to collect include OSHA 300 logs, first-aid logs, inspections records, employee report forms, and mishap/near-miss reports. Collect this data periodically for analysis. Often times, too many organizations wait until the end of the year, or only report trend data annually. This allows for significant, undesired changes to occur that you could identify sooner, rather than later. </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Best Practice: </a:t>
            </a:r>
            <a:r>
              <a:rPr lang="en-US" sz="1000" kern="1200" dirty="0" smtClean="0">
                <a:solidFill>
                  <a:schemeClr val="tx1"/>
                </a:solidFill>
                <a:effectLst/>
                <a:latin typeface="+mn-lt"/>
                <a:ea typeface="+mn-ea"/>
                <a:cs typeface="+mn-cs"/>
              </a:rPr>
              <a:t>Some sites that do not have tracking systems utilize VPP Representatives, Unit Safety Representatives (USRs), or Additional or Collateral Duty Safety Officers (ADSOs/CDSOs) to collect their trend data for them – they collect inspection records; gather information from first-aid logs; or pull together work order request information. They also coordinate with maintenance personnel, recordkeepers, or other personnel who collect relevant data to collect this information for the program manager.</a:t>
            </a:r>
          </a:p>
          <a:p>
            <a:endParaRPr lang="en-US" sz="1000" kern="1200" dirty="0" smtClean="0">
              <a:solidFill>
                <a:schemeClr val="tx1"/>
              </a:solidFill>
              <a:effectLst/>
              <a:latin typeface="+mn-lt"/>
              <a:ea typeface="+mn-ea"/>
              <a:cs typeface="+mn-cs"/>
            </a:endParaRPr>
          </a:p>
          <a:p>
            <a:r>
              <a:rPr lang="en-US" dirty="0" smtClean="0">
                <a:effectLst/>
              </a:rPr>
              <a:t>Many sites utilize tracking software or systems to collect trend data, and in some cases, even perform basic trend analysis. This is not available or prevalent in all DoD Services and Agencies, though. If you utilize a software program to collect trend data, it makes much of this work easier. Personnel with advanced knowledge of Microsoft Excel can also create an easier system to capture and analyze trend data. </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 image shows how d</a:t>
            </a:r>
            <a:r>
              <a:rPr lang="en-US" sz="1000" kern="1200" baseline="0" dirty="0" smtClean="0">
                <a:solidFill>
                  <a:schemeClr val="tx1"/>
                </a:solidFill>
                <a:effectLst/>
                <a:latin typeface="+mn-lt"/>
                <a:ea typeface="+mn-ea"/>
                <a:cs typeface="+mn-cs"/>
              </a:rPr>
              <a:t>atabases allow for easy compiling, tracking, trending, and sharing of information. </a:t>
            </a:r>
            <a:r>
              <a:rPr lang="en-US" sz="1000" kern="1200" dirty="0" smtClean="0">
                <a:solidFill>
                  <a:schemeClr val="tx1"/>
                </a:solidFill>
                <a:effectLst/>
                <a:latin typeface="+mn-lt"/>
                <a:ea typeface="+mn-ea"/>
                <a:cs typeface="+mn-cs"/>
              </a:rPr>
              <a:t>Image retrieved from Bing images (free to share and use license) at: </a:t>
            </a:r>
            <a:r>
              <a:rPr lang="en-US" sz="1000" u="sng" kern="1200" dirty="0" smtClean="0">
                <a:solidFill>
                  <a:schemeClr val="tx1"/>
                </a:solidFill>
                <a:effectLst/>
                <a:latin typeface="+mn-lt"/>
                <a:ea typeface="+mn-ea"/>
                <a:cs typeface="+mn-cs"/>
                <a:hlinkClick r:id="rId3"/>
              </a:rPr>
              <a:t>http://i.stack.imgur.com/vZhSH.jpg</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dirty="0"/>
          </a:p>
        </p:txBody>
      </p:sp>
    </p:spTree>
    <p:extLst>
      <p:ext uri="{BB962C8B-B14F-4D97-AF65-F5344CB8AC3E}">
        <p14:creationId xmlns:p14="http://schemas.microsoft.com/office/powerpoint/2010/main" val="3443616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39000"/>
          </a:xfrm>
        </p:spPr>
        <p:txBody>
          <a:bodyPr/>
          <a:lstStyle/>
          <a:p>
            <a:r>
              <a:rPr lang="en-US" sz="1000" kern="1200" dirty="0" smtClean="0">
                <a:solidFill>
                  <a:schemeClr val="tx1"/>
                </a:solidFill>
                <a:effectLst/>
                <a:latin typeface="+mn-lt"/>
                <a:ea typeface="+mn-ea"/>
                <a:cs typeface="+mn-cs"/>
              </a:rPr>
              <a:t>The most common way to display trend data is by graphs, charts, or tables. Though important for displaying your trend data in an easy to see or interpret way, graphs and the like alone do not constitute “analysis” and are not always so straightforward. </a:t>
            </a:r>
          </a:p>
          <a:p>
            <a:endParaRPr lang="en-US" dirty="0"/>
          </a:p>
          <a:p>
            <a:r>
              <a:rPr lang="en-US" sz="1000" kern="1200" dirty="0" smtClean="0">
                <a:solidFill>
                  <a:schemeClr val="tx1"/>
                </a:solidFill>
                <a:effectLst/>
                <a:latin typeface="+mn-lt"/>
                <a:ea typeface="+mn-ea"/>
                <a:cs typeface="+mn-cs"/>
              </a:rPr>
              <a:t>In addition to determining what information is shown when looking at trend data, you also need to determine why. Investigate the potential causes behind increasing or decreasing trends, or even the lack of a trend in an area. Similar to investigating mishaps, you should identify a few factors that may have caused change, including key factors with the most influence on changes, both good and bad. Be able to answer the question “Why” when you have fluctuations in data.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Conducting statistical analysis helps identify how confident you are that a potential cause in a change is the reasons why. It also helps better explain what the information or data in a chart or graph represents.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Compare the trends to the leading and lagging indicators you outline in your trend analysis program. Use inspections as an example.</a:t>
            </a:r>
            <a:r>
              <a:rPr lang="en-US" sz="1000" kern="1200" baseline="0" dirty="0" smtClean="0">
                <a:solidFill>
                  <a:schemeClr val="tx1"/>
                </a:solidFill>
                <a:effectLst/>
                <a:latin typeface="+mn-lt"/>
                <a:ea typeface="+mn-ea"/>
                <a:cs typeface="+mn-cs"/>
              </a:rPr>
              <a:t> L</a:t>
            </a:r>
            <a:r>
              <a:rPr lang="en-US" sz="1000" kern="1200" dirty="0" smtClean="0">
                <a:solidFill>
                  <a:schemeClr val="tx1"/>
                </a:solidFill>
                <a:effectLst/>
                <a:latin typeface="+mn-lt"/>
                <a:ea typeface="+mn-ea"/>
                <a:cs typeface="+mn-cs"/>
              </a:rPr>
              <a:t>et’s say you wanted inspection completion to increase and find more hazards. Some questions you might ask could be:</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Did inspection completion increase or decrease? If it increased, then why? If it decreased, what caused this?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Are inspectors doing a better job at identifying hazards? If yes, then why are they doing better? What contributed to better inspections? If no, why did they not identify more hazards?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Top image retrieved from</a:t>
            </a:r>
            <a:r>
              <a:rPr lang="en-US" sz="1000" kern="1200" baseline="0" dirty="0" smtClean="0">
                <a:solidFill>
                  <a:schemeClr val="tx1"/>
                </a:solidFill>
                <a:effectLst/>
                <a:latin typeface="+mn-lt"/>
                <a:ea typeface="+mn-ea"/>
                <a:cs typeface="+mn-cs"/>
              </a:rPr>
              <a:t> Microsoft Clip Art.</a:t>
            </a:r>
            <a:endParaRPr lang="en-US" sz="1000" u="sng"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Bottom image retrieved from Bing Images (free to share and use license) at: </a:t>
            </a:r>
            <a:r>
              <a:rPr lang="en-US" sz="1000" u="sng" kern="1200" dirty="0" smtClean="0">
                <a:solidFill>
                  <a:schemeClr val="tx1"/>
                </a:solidFill>
                <a:effectLst/>
                <a:latin typeface="+mn-lt"/>
                <a:ea typeface="+mn-ea"/>
                <a:cs typeface="+mn-cs"/>
                <a:hlinkClick r:id="rId3"/>
              </a:rPr>
              <a:t>https://farm4.staticflickr.com/3537/3481674520_a1bf6ec00b_z.jpg</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18</a:t>
            </a:fld>
            <a:endParaRPr lang="en-US" dirty="0"/>
          </a:p>
        </p:txBody>
      </p:sp>
    </p:spTree>
    <p:extLst>
      <p:ext uri="{BB962C8B-B14F-4D97-AF65-F5344CB8AC3E}">
        <p14:creationId xmlns:p14="http://schemas.microsoft.com/office/powerpoint/2010/main" val="75887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dirty="0" smtClean="0">
                <a:solidFill>
                  <a:schemeClr val="tx1"/>
                </a:solidFill>
                <a:effectLst/>
                <a:latin typeface="+mn-lt"/>
                <a:ea typeface="+mn-ea"/>
                <a:cs typeface="+mn-cs"/>
              </a:rPr>
              <a:t>It is important to use your trend analysis data to improve the level of safety within your organization. Using the data to drive SMS improvements will keep you on track and focused on a prioritized approach to meeting long-term goals and objectives. </a:t>
            </a:r>
          </a:p>
          <a:p>
            <a:endParaRPr lang="en-US" sz="1000" b="1"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One of the most important planning changes, based on your identified trends, is goals and objectives. Rewrite or revise your goals and objectives each year to help improve upon any undesired trends you identify. You should always write your goals and objectives to attack weaknesses, and trend analysis is done to find the weaknesses for you!</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Develop corrective action plans for any undesired trends that you do not incorporate into goals and objectives. The corrective action plan will serve to combat the weaknesses and turn them into more desired trends and outcomes.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Once you identify your weak</a:t>
            </a:r>
            <a:r>
              <a:rPr lang="en-US" sz="1000" kern="1200" baseline="0" dirty="0" smtClean="0">
                <a:solidFill>
                  <a:schemeClr val="tx1"/>
                </a:solidFill>
                <a:effectLst/>
                <a:latin typeface="+mn-lt"/>
                <a:ea typeface="+mn-ea"/>
                <a:cs typeface="+mn-cs"/>
              </a:rPr>
              <a:t> areas</a:t>
            </a:r>
            <a:r>
              <a:rPr lang="en-US" sz="1000" kern="1200" dirty="0" smtClean="0">
                <a:solidFill>
                  <a:schemeClr val="tx1"/>
                </a:solidFill>
                <a:effectLst/>
                <a:latin typeface="+mn-lt"/>
                <a:ea typeface="+mn-ea"/>
                <a:cs typeface="+mn-cs"/>
              </a:rPr>
              <a:t>, you can control how you allocate resources, time, and energy towards correcting S&amp;H issues within your SMS. You may also prioritize your hazard controls and decide a big budget project across the organization due to an organization-wide undesired trend being more important than hazard abatement log findings you currently have.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Don’t forget,</a:t>
            </a:r>
            <a:r>
              <a:rPr lang="en-US" sz="1000" kern="1200" baseline="0" dirty="0" smtClean="0">
                <a:solidFill>
                  <a:schemeClr val="tx1"/>
                </a:solidFill>
                <a:effectLst/>
                <a:latin typeface="+mn-lt"/>
                <a:ea typeface="+mn-ea"/>
                <a:cs typeface="+mn-cs"/>
              </a:rPr>
              <a:t> there will be good trends you find as well! Identify areas where trend data shows you are excelling.</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19</a:t>
            </a:fld>
            <a:endParaRPr lang="en-US" dirty="0"/>
          </a:p>
        </p:txBody>
      </p:sp>
    </p:spTree>
    <p:extLst>
      <p:ext uri="{BB962C8B-B14F-4D97-AF65-F5344CB8AC3E}">
        <p14:creationId xmlns:p14="http://schemas.microsoft.com/office/powerpoint/2010/main" val="3828947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This presentation is beneficial to safety professionals, VPP representatives, business or assigned trend analysts, and others with trend analysis responsibilities.</a:t>
            </a:r>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1708409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494035"/>
          </a:xfrm>
        </p:spPr>
        <p:txBody>
          <a:bodyPr/>
          <a:lstStyle/>
          <a:p>
            <a:r>
              <a:rPr lang="en-US" sz="1000" b="0" kern="1200" dirty="0" smtClean="0">
                <a:solidFill>
                  <a:schemeClr val="tx1"/>
                </a:solidFill>
                <a:effectLst/>
                <a:latin typeface="+mn-lt"/>
                <a:ea typeface="+mn-ea"/>
                <a:cs typeface="+mn-cs"/>
              </a:rPr>
              <a:t>It is equally important to communicate the trends you identify across the organization. When leaders and employees understand the trends that exist and the plans to correct negative trends, it is much easier to improve your SMS.</a:t>
            </a:r>
          </a:p>
          <a:p>
            <a:endParaRPr lang="en-US" sz="1000" b="1" kern="1200" dirty="0" smtClean="0">
              <a:solidFill>
                <a:schemeClr val="tx1"/>
              </a:solidFill>
              <a:effectLst/>
              <a:latin typeface="+mn-lt"/>
              <a:ea typeface="+mn-ea"/>
              <a:cs typeface="+mn-cs"/>
            </a:endParaRPr>
          </a:p>
          <a:p>
            <a:r>
              <a:rPr lang="en-US" sz="1000" b="0" kern="1200" dirty="0" smtClean="0">
                <a:solidFill>
                  <a:schemeClr val="tx1"/>
                </a:solidFill>
                <a:effectLst/>
                <a:latin typeface="+mn-lt"/>
                <a:ea typeface="+mn-ea"/>
                <a:cs typeface="+mn-cs"/>
              </a:rPr>
              <a:t>There are several ways to consider communicating trends, which should start with communicating identified trends to leadership. Monitor trends continually, whether it be monthly, quarterly, or some other frequency. When you</a:t>
            </a:r>
            <a:r>
              <a:rPr lang="en-US" sz="1000" b="0" kern="1200" baseline="0" dirty="0" smtClean="0">
                <a:solidFill>
                  <a:schemeClr val="tx1"/>
                </a:solidFill>
                <a:effectLst/>
                <a:latin typeface="+mn-lt"/>
                <a:ea typeface="+mn-ea"/>
                <a:cs typeface="+mn-cs"/>
              </a:rPr>
              <a:t> identify undesirable trends</a:t>
            </a:r>
            <a:r>
              <a:rPr lang="en-US" sz="1000" b="0" kern="1200" dirty="0" smtClean="0">
                <a:solidFill>
                  <a:schemeClr val="tx1"/>
                </a:solidFill>
                <a:effectLst/>
                <a:latin typeface="+mn-lt"/>
                <a:ea typeface="+mn-ea"/>
                <a:cs typeface="+mn-cs"/>
              </a:rPr>
              <a:t>, you can put plans in place to correct them before they worsen. </a:t>
            </a:r>
          </a:p>
          <a:p>
            <a:endParaRPr lang="en-US" sz="1000" b="1"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Communicate trends (typically via goals and objectives) to the workforce, as well. Employee should understand what trends exist and how they can help to combat the trends. More importantly, as you analyze trends periodically, if you discover negative trends that could impact employee S&amp;H, it may be best to communicate them as soon as possible. For example, you may identify a trend in serious back injuries in the past three months; it is best to communicate this to employees and develop a corrective action plan as soon as possible versus waiting to establish a new goal at the end of the year.</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Another effective part of communicating trends is to provide them visually. This can be in the form of posting trends and goals and objectives to safety bulletin boards, sending emails, discussing during supervisor safety meetings, or posting in other conspicuous locations. Avoid simply posting what the trend is, and ensure these communications include what actions employees can take to help.</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buClrTx/>
              <a:buSzTx/>
              <a:buFontTx/>
              <a:buNone/>
              <a:tabLst/>
              <a:defRPr/>
            </a:pPr>
            <a:r>
              <a:rPr lang="en-US" sz="1000" kern="1200" dirty="0" smtClean="0">
                <a:solidFill>
                  <a:schemeClr val="tx1"/>
                </a:solidFill>
                <a:effectLst/>
                <a:latin typeface="+mn-lt"/>
                <a:ea typeface="+mn-ea"/>
                <a:cs typeface="+mn-cs"/>
              </a:rPr>
              <a:t>Image retrieved from Bing Images (free to share and use license) at: </a:t>
            </a:r>
            <a:r>
              <a:rPr lang="en-US" sz="1000" u="sng" kern="1200" dirty="0" smtClean="0">
                <a:solidFill>
                  <a:schemeClr val="tx1"/>
                </a:solidFill>
                <a:effectLst/>
                <a:latin typeface="+mn-lt"/>
                <a:ea typeface="+mn-ea"/>
                <a:cs typeface="+mn-cs"/>
                <a:hlinkClick r:id="rId3"/>
              </a:rPr>
              <a:t>https://www.bing.com/images/search?view=detailV2&amp;ccid=oetHpYoO&amp;id=50AA710FFF9161835578459FE313F22AC3D8382D&amp;thid=OIP.oetHpYoOFnOevz3vZyimaAEsEs&amp;q=sharing&amp;simid=608019151531282195&amp;selectedIndex=100&amp;qft=+filterui%3alicense-L2_L3_L4_L5_L6_L7</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20</a:t>
            </a:fld>
            <a:endParaRPr lang="en-US" dirty="0"/>
          </a:p>
        </p:txBody>
      </p:sp>
    </p:spTree>
    <p:extLst>
      <p:ext uri="{BB962C8B-B14F-4D97-AF65-F5344CB8AC3E}">
        <p14:creationId xmlns:p14="http://schemas.microsoft.com/office/powerpoint/2010/main" val="2991184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21</a:t>
            </a:fld>
            <a:endParaRPr lang="en-US" dirty="0"/>
          </a:p>
        </p:txBody>
      </p:sp>
    </p:spTree>
    <p:extLst>
      <p:ext uri="{BB962C8B-B14F-4D97-AF65-F5344CB8AC3E}">
        <p14:creationId xmlns:p14="http://schemas.microsoft.com/office/powerpoint/2010/main" val="1564398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WA = Worksite Analysis</a:t>
            </a:r>
          </a:p>
          <a:p>
            <a:r>
              <a:rPr lang="en-US" sz="1000" kern="1200" dirty="0" smtClean="0">
                <a:solidFill>
                  <a:schemeClr val="tx1"/>
                </a:solidFill>
                <a:effectLst/>
                <a:latin typeface="+mn-lt"/>
                <a:ea typeface="+mn-ea"/>
                <a:cs typeface="+mn-cs"/>
              </a:rPr>
              <a:t>S&amp;H = safety and health</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OSHA requires VPP Star sites to have a minimally effective system for identifying and assessing S&amp;H trends. This includes the trending of OSHA log information, accident or mishap data, near-miss incidents, employee hazard reports, and S&amp;H inspection findings.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Trend analysis programs will identify both positive and negative trends in your safety management system (SMS). The goal of the program is to not only highlight your successes (positive trends), but uncover negative trends or recurring S&amp;H concerns, which may be causing mishaps.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Minimally effective trend analysis programs not only identify recurring S&amp;H concerns, but also put plans of action in place to address them, hopefully permanently! </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 image shows injury and illness trends, showing the types of injuries or illnesses that have occurred, as well as the number of each injury or illness experienced.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Graphs</a:t>
            </a:r>
            <a:r>
              <a:rPr lang="en-US" sz="1000" kern="1200" baseline="0" dirty="0" smtClean="0">
                <a:solidFill>
                  <a:schemeClr val="tx1"/>
                </a:solidFill>
                <a:effectLst/>
                <a:latin typeface="+mn-lt"/>
                <a:ea typeface="+mn-ea"/>
                <a:cs typeface="+mn-cs"/>
              </a:rPr>
              <a:t> created by the DoD SMCX. These graphs show examples of ways to display trend data and information. These graphs show injury and illness types in 2016 and 2015, and show a decrease across the board, in general, for all injuries and illnesses.</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1473144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572094"/>
          </a:xfrm>
        </p:spPr>
        <p:txBody>
          <a:bodyPr/>
          <a:lstStyle/>
          <a:p>
            <a:r>
              <a:rPr lang="en-US" sz="1000" kern="1200" dirty="0" smtClean="0">
                <a:solidFill>
                  <a:schemeClr val="tx1"/>
                </a:solidFill>
                <a:effectLst/>
                <a:latin typeface="+mn-lt"/>
                <a:ea typeface="+mn-ea"/>
                <a:cs typeface="+mn-cs"/>
              </a:rPr>
              <a:t>You can use any trends you identify to help direct resources, prioritize hazard controls, and plan for additional S&amp;H training needs. If you have many repeat findings or findings of the same type, for example, you may be able to direct more resources to address a systemic issue, or identify a need for more funding to implement a more permanent control measure in several areas. You can also train inspectors or other members of the workforce to better identify and report similar issues.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 functional and effective trend analysis program helps measure SMS performance overall and identify opportunities for SMS improvement. You can use these improvement opportunities to help shape your S&amp;H goals and objectives around any weaknesses uncovered.</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Finally, your trend analysis program should also share trend results with personnel throughout the organization. It is important for all levels of personnel to understand what trends you identify, but also how they can help turn negative trends to desirable trends.</a:t>
            </a:r>
          </a:p>
          <a:p>
            <a:endParaRPr lang="en-US" dirty="0" smtClean="0">
              <a:effectLst/>
            </a:endParaRPr>
          </a:p>
          <a:p>
            <a:r>
              <a:rPr lang="en-US" dirty="0" smtClean="0">
                <a:effectLst/>
              </a:rPr>
              <a:t>The Service-specific documentation listed below also requires some level of trend analysis: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DODI 6055.1 (will provide trend information...)</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OPNAVINST 5100.23 (to include conducting and compiling information on trends)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AFI 91-301 (Include identified trends and problem area)</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AR 385-10 (analyze loss cause factors, systemic origins, and trends…)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NAVMC 5100.8 (potential unsafe trends or tendencies)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u="non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Images retrieved from Bing Images (free to share and use license) at: </a:t>
            </a:r>
            <a:r>
              <a:rPr lang="en-US" sz="1000" u="sng" kern="1200" dirty="0" smtClean="0">
                <a:solidFill>
                  <a:schemeClr val="tx1"/>
                </a:solidFill>
                <a:effectLst/>
                <a:latin typeface="+mn-lt"/>
                <a:ea typeface="+mn-ea"/>
                <a:cs typeface="+mn-cs"/>
                <a:hlinkClick r:id="rId3"/>
              </a:rPr>
              <a:t>http://www.entomofago.eu/wp-content/uploads/2016/04/trend-analysis-393x230.jpg</a:t>
            </a:r>
            <a:r>
              <a:rPr lang="en-US" sz="1000" u="sng" kern="1200" baseline="0" dirty="0" smtClean="0">
                <a:solidFill>
                  <a:schemeClr val="tx1"/>
                </a:solidFill>
                <a:effectLst/>
                <a:latin typeface="+mn-lt"/>
                <a:ea typeface="+mn-ea"/>
                <a:cs typeface="+mn-cs"/>
              </a:rPr>
              <a:t> </a:t>
            </a:r>
            <a:r>
              <a:rPr lang="en-US" sz="1000" u="none" kern="1200" baseline="0" dirty="0" smtClean="0">
                <a:solidFill>
                  <a:schemeClr val="tx1"/>
                </a:solidFill>
                <a:effectLst/>
                <a:latin typeface="+mn-lt"/>
                <a:ea typeface="+mn-ea"/>
                <a:cs typeface="+mn-cs"/>
              </a:rPr>
              <a:t>and </a:t>
            </a:r>
            <a:r>
              <a:rPr lang="en-US" sz="1000" u="sng" kern="1200" dirty="0" smtClean="0">
                <a:solidFill>
                  <a:schemeClr val="tx1"/>
                </a:solidFill>
                <a:effectLst/>
                <a:latin typeface="+mn-lt"/>
                <a:ea typeface="+mn-ea"/>
                <a:cs typeface="+mn-cs"/>
                <a:hlinkClick r:id="rId4"/>
              </a:rPr>
              <a:t>http://i.stack.imgur.com/7p7Lt.jpg</a:t>
            </a:r>
            <a:endParaRPr lang="en-US" sz="1000" u="sng"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u="sng"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u="none" kern="1200" baseline="0" dirty="0" smtClean="0">
                <a:solidFill>
                  <a:schemeClr val="tx1"/>
                </a:solidFill>
                <a:effectLst/>
                <a:latin typeface="+mn-lt"/>
                <a:ea typeface="+mn-ea"/>
                <a:cs typeface="+mn-cs"/>
              </a:rPr>
              <a:t>The images show some more common examples of graphs or charts used to display identified trend information.</a:t>
            </a:r>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1588818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An OSHA VPP assessment of your trend analysis program typically includes review of the documentation listed on the slide. This is not an all-inclusive list of applicable documentation. Provide completed forms and documents to your assessment team – do not only show blank forms! </a:t>
            </a:r>
          </a:p>
          <a:p>
            <a:r>
              <a:rPr lang="en-US" dirty="0" smtClean="0">
                <a:effectLst/>
              </a:rPr>
              <a:t> </a:t>
            </a:r>
          </a:p>
          <a:p>
            <a:r>
              <a:rPr lang="en-US" dirty="0" smtClean="0">
                <a:effectLst/>
              </a:rPr>
              <a:t>Trend analysis includes a comprehensive analysis of the trends, not solely graphs that display data, but also an informative report or narrative to ensure you use the data gathered to make improvements.</a:t>
            </a:r>
          </a:p>
          <a:p>
            <a:endParaRPr lang="en-US" dirty="0" smtClean="0">
              <a:effectLst/>
            </a:endParaRPr>
          </a:p>
          <a:p>
            <a:r>
              <a:rPr lang="en-US" dirty="0" smtClean="0">
                <a:effectLst/>
              </a:rPr>
              <a:t>Review trends for the last three years. Smaller sites may not have enough incidents, events, or data to identify a trend. Larger sites though, can review trends quarterly or even monthly sometimes; however, larger sites should trend year-to-year data to show overall improvement or lack of improvement.</a:t>
            </a:r>
          </a:p>
          <a:p>
            <a:endParaRPr lang="en-US" dirty="0" smtClean="0">
              <a:effectLst/>
            </a:endParaRPr>
          </a:p>
          <a:p>
            <a:r>
              <a:rPr lang="en-US" dirty="0" smtClean="0">
                <a:effectLst/>
              </a:rPr>
              <a:t>Injury and illness records include OSHA Forms 300, 300A, and 301. Other documentation may relate to OSHA’s minimum trend analysis expectations, such as accident/mishap and near-miss data, employee hazard reports, first aid logs, and S&amp;H inspection findings. Assessment teams may review these to ensure your program identifies all important trends.</a:t>
            </a:r>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323337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pPr>
            <a:r>
              <a:rPr lang="en-US" sz="1000" kern="1200" dirty="0" smtClean="0">
                <a:solidFill>
                  <a:schemeClr val="tx1"/>
                </a:solidFill>
                <a:effectLst/>
              </a:rPr>
              <a:t>Leadership should be aware of current S&amp;H trends and implemented actions to correct any issues. Leadership should understand how they use trends in the S&amp;H planning processes to direct resources and develop S&amp;H goals and objectives.</a:t>
            </a:r>
          </a:p>
          <a:p>
            <a:pPr marL="0" marR="0">
              <a:lnSpc>
                <a:spcPct val="115000"/>
              </a:lnSpc>
            </a:pPr>
            <a:endParaRPr lang="en-US" sz="1000" dirty="0" smtClean="0">
              <a:effectLst/>
              <a:ea typeface="Calibri"/>
              <a:cs typeface="Times New Roman"/>
            </a:endParaRPr>
          </a:p>
          <a:p>
            <a:pPr marL="0" marR="0">
              <a:lnSpc>
                <a:spcPct val="115000"/>
              </a:lnSpc>
            </a:pPr>
            <a:r>
              <a:rPr lang="en-US" sz="1000" dirty="0" smtClean="0">
                <a:effectLst/>
                <a:ea typeface="Calibri"/>
                <a:cs typeface="Times New Roman"/>
              </a:rPr>
              <a:t>Image retrieved from Bing Images (free to share and use license) at: </a:t>
            </a:r>
            <a:r>
              <a:rPr lang="en-US" sz="1000" u="sng" dirty="0" smtClean="0">
                <a:solidFill>
                  <a:srgbClr val="0000FF"/>
                </a:solidFill>
                <a:effectLst/>
                <a:ea typeface="Calibri"/>
                <a:cs typeface="Times New Roman"/>
                <a:hlinkClick r:id="rId3"/>
              </a:rPr>
              <a:t>http://orlandoelt.wikispaces.com/file/view/business_men.jpg/33553415/business_men.jpg</a:t>
            </a:r>
            <a:endParaRPr lang="en-US" sz="1000" dirty="0" smtClean="0">
              <a:effectLst/>
              <a:ea typeface="Calibri"/>
              <a:cs typeface="Times New Roman"/>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3655908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Key personnel could consist of: S&amp;H staff, human resources</a:t>
            </a:r>
            <a:r>
              <a:rPr lang="en-US" sz="1000" kern="1200" baseline="0" dirty="0" smtClean="0">
                <a:solidFill>
                  <a:schemeClr val="tx1"/>
                </a:solidFill>
                <a:effectLst/>
                <a:latin typeface="+mn-lt"/>
                <a:ea typeface="+mn-ea"/>
                <a:cs typeface="+mn-cs"/>
              </a:rPr>
              <a:t> personnel</a:t>
            </a:r>
            <a:r>
              <a:rPr lang="en-US" sz="1000" kern="1200" dirty="0" smtClean="0">
                <a:solidFill>
                  <a:schemeClr val="tx1"/>
                </a:solidFill>
                <a:effectLst/>
                <a:latin typeface="+mn-lt"/>
                <a:ea typeface="+mn-ea"/>
                <a:cs typeface="+mn-cs"/>
              </a:rPr>
              <a:t>, business analysts, industrial hygiene staff, OSHA recordkeepers, S&amp;H trainers, occupational health staff, and managers and supervisors.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Key personnel should know of any system(s) used to assess workplace trends, such as Enterprise Safety Applications Management System (ESAMS) or Reserve Component Automation System (RCAS). You may have an internally developed system or use Excel to record and calculate the trending data too. They should also know what workplace trends are assessed </a:t>
            </a:r>
            <a:r>
              <a:rPr lang="en-US" sz="1000" kern="1200" baseline="0" dirty="0" smtClean="0">
                <a:solidFill>
                  <a:schemeClr val="tx1"/>
                </a:solidFill>
                <a:effectLst/>
                <a:latin typeface="+mn-lt"/>
                <a:ea typeface="+mn-ea"/>
                <a:cs typeface="+mn-cs"/>
              </a:rPr>
              <a:t>and what data is gathered to assess these trends.</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Most</a:t>
            </a:r>
            <a:r>
              <a:rPr lang="en-US" sz="1000" kern="1200" baseline="0" dirty="0" smtClean="0">
                <a:solidFill>
                  <a:schemeClr val="tx1"/>
                </a:solidFill>
                <a:effectLst/>
                <a:latin typeface="+mn-lt"/>
                <a:ea typeface="+mn-ea"/>
                <a:cs typeface="+mn-cs"/>
              </a:rPr>
              <a:t> importantly, key personnel should know about past trends. They should have an understanding of how those trends were addressed, or what actions are currently in place to address them.</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Explain the trends and abatement solutions to employees and management so they are aware of potential hazards or injuries that are on the rise. By making this data useful to employees, they can help reduce the risk of a negative or undesired</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trend.</a:t>
            </a:r>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2995074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Employees should be knowledgeable of how to report hazards and near-misses, as this information is valuable for trend analysis. Employees should also have an understanding of the S&amp;H goals and objectives. Trend findings are incorporated into goals and objectives for improvement, so this helps employees understand how you plan to combat trends.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Communicate trends, when identified, so employees are aware of negative impacts to S&amp;H and can assist in eliminating these trends from the workplace.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(free to share and use license) at: </a:t>
            </a:r>
            <a:r>
              <a:rPr lang="en-US" sz="1000" u="sng" kern="1200" dirty="0" smtClean="0">
                <a:solidFill>
                  <a:schemeClr val="tx1"/>
                </a:solidFill>
                <a:effectLst/>
                <a:latin typeface="+mn-lt"/>
                <a:ea typeface="+mn-ea"/>
                <a:cs typeface="+mn-cs"/>
                <a:hlinkClick r:id="rId3"/>
              </a:rPr>
              <a:t>http://englishfinalprojectsummer2012.wikispaces.com/file/view/employees.jpg/350188224/employees.jpg</a:t>
            </a:r>
            <a:r>
              <a:rPr lang="en-US" sz="1000" kern="1200" dirty="0" smtClean="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4136058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Follow this action checklist to implement and sustain VPP expectations for trend analysis. Each of these action checklist items will be covered in more detail on the following slides.</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a:t>
            </a:r>
            <a:r>
              <a:rPr lang="en-US" sz="1000" kern="1200" baseline="0" dirty="0" smtClean="0">
                <a:solidFill>
                  <a:schemeClr val="tx1"/>
                </a:solidFill>
                <a:effectLst/>
                <a:latin typeface="+mn-lt"/>
                <a:ea typeface="+mn-ea"/>
                <a:cs typeface="+mn-cs"/>
              </a:rPr>
              <a:t> retrieved from Bing Images (free to share and use license) at: </a:t>
            </a:r>
            <a:r>
              <a:rPr lang="en-US" sz="1000" u="sng" kern="1200" dirty="0" smtClean="0">
                <a:solidFill>
                  <a:schemeClr val="tx1"/>
                </a:solidFill>
                <a:effectLst/>
                <a:latin typeface="+mn-lt"/>
                <a:ea typeface="+mn-ea"/>
                <a:cs typeface="+mn-cs"/>
                <a:hlinkClick r:id="rId3"/>
              </a:rPr>
              <a:t>https://surveyanalytics.files.wordpress.com/2011/04/trend-analysis12.jpg</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134228830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Subtitle</a:t>
            </a:r>
            <a:endParaRPr lang="en-US" dirty="0"/>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
        <p:nvSpPr>
          <p:cNvPr id="4" name="TextBox 3"/>
          <p:cNvSpPr txBox="1"/>
          <p:nvPr userDrawn="1"/>
        </p:nvSpPr>
        <p:spPr>
          <a:xfrm>
            <a:off x="457199" y="4572000"/>
            <a:ext cx="11274552" cy="677108"/>
          </a:xfrm>
          <a:prstGeom prst="rect">
            <a:avLst/>
          </a:prstGeom>
          <a:noFill/>
        </p:spPr>
        <p:txBody>
          <a:bodyPr wrap="square" rtlCol="0">
            <a:spAutoFit/>
          </a:bodyPr>
          <a:lstStyle/>
          <a:p>
            <a:r>
              <a:rPr lang="en-US" sz="800" dirty="0" smtClean="0">
                <a:solidFill>
                  <a:schemeClr val="bg1">
                    <a:lumMod val="50000"/>
                  </a:schemeClr>
                </a:solidFill>
              </a:rPr>
              <a:t>DISTRIBUTION STATEMENT D: Distribution authorized to the DoD and U.S. DoD contractors only; Software Documentation; June 1, 2011. Other requests shall be referred to Contracts, Code 22560; Space and Naval Warfare Systems Center Pacific; 53560 Hull Street; San Diego, CA 92152.</a:t>
            </a:r>
          </a:p>
          <a:p>
            <a:endParaRPr lang="en-US" sz="600" dirty="0" smtClean="0">
              <a:solidFill>
                <a:schemeClr val="bg1">
                  <a:lumMod val="50000"/>
                </a:schemeClr>
              </a:solidFill>
            </a:endParaRPr>
          </a:p>
          <a:p>
            <a:r>
              <a:rPr lang="en-US" sz="800" dirty="0" smtClean="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endParaRPr lang="en-US" sz="800" dirty="0">
              <a:solidFill>
                <a:schemeClr val="bg1">
                  <a:lumMod val="50000"/>
                </a:schemeClr>
              </a:solidFill>
            </a:endParaRPr>
          </a:p>
        </p:txBody>
      </p:sp>
    </p:spTree>
    <p:extLst>
      <p:ext uri="{BB962C8B-B14F-4D97-AF65-F5344CB8AC3E}">
        <p14:creationId xmlns:p14="http://schemas.microsoft.com/office/powerpoint/2010/main" val="2812085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smtClean="0"/>
              <a:t>Insert Title</a:t>
            </a:r>
            <a:endParaRPr lang="en-US" dirty="0"/>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21116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smtClean="0"/>
              <a:t>Insert Title Here</a:t>
            </a:r>
            <a:endParaRPr lang="en-US" dirty="0"/>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a:effectLst/>
        </p:spPr>
        <p:txBody>
          <a:bodyPr>
            <a:noAutofit/>
          </a:bodyPr>
          <a:lstStyle/>
          <a:p>
            <a:r>
              <a:rPr lang="en-US" sz="2800" dirty="0"/>
              <a:t>Trend Analysis</a:t>
            </a:r>
          </a:p>
        </p:txBody>
      </p:sp>
      <p:sp>
        <p:nvSpPr>
          <p:cNvPr id="3" name="Subtitle 2"/>
          <p:cNvSpPr>
            <a:spLocks noGrp="1"/>
          </p:cNvSpPr>
          <p:nvPr>
            <p:ph type="subTitle" idx="1"/>
          </p:nvPr>
        </p:nvSpPr>
        <p:spPr>
          <a:xfrm>
            <a:off x="1840360" y="3268135"/>
            <a:ext cx="8458185" cy="475191"/>
          </a:xfrm>
          <a:noFill/>
          <a:effectLst/>
        </p:spPr>
        <p:txBody>
          <a:bodyPr/>
          <a:lstStyle/>
          <a:p>
            <a:r>
              <a:rPr lang="en-US" dirty="0" smtClean="0"/>
              <a:t>OSHA VPP</a:t>
            </a:r>
            <a:endParaRPr lang="en-US" dirty="0"/>
          </a:p>
        </p:txBody>
      </p:sp>
      <p:sp>
        <p:nvSpPr>
          <p:cNvPr id="4" name="Subtitle 2"/>
          <p:cNvSpPr txBox="1">
            <a:spLocks/>
          </p:cNvSpPr>
          <p:nvPr/>
        </p:nvSpPr>
        <p:spPr>
          <a:xfrm>
            <a:off x="1840361" y="4176466"/>
            <a:ext cx="8458185" cy="382381"/>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smtClean="0">
                <a:solidFill>
                  <a:schemeClr val="tx1">
                    <a:lumMod val="85000"/>
                    <a:lumOff val="15000"/>
                  </a:schemeClr>
                </a:solidFill>
              </a:rPr>
              <a:t>March 2020</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237097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Trend Analysis Program</a:t>
            </a:r>
            <a:endParaRPr lang="en-US" dirty="0"/>
          </a:p>
        </p:txBody>
      </p:sp>
      <p:sp>
        <p:nvSpPr>
          <p:cNvPr id="3" name="Content Placeholder 2"/>
          <p:cNvSpPr>
            <a:spLocks noGrp="1"/>
          </p:cNvSpPr>
          <p:nvPr>
            <p:ph idx="1"/>
          </p:nvPr>
        </p:nvSpPr>
        <p:spPr/>
        <p:txBody>
          <a:bodyPr>
            <a:normAutofit/>
          </a:bodyPr>
          <a:lstStyle/>
          <a:p>
            <a:pPr lvl="0"/>
            <a:r>
              <a:rPr lang="en-US" dirty="0" smtClean="0"/>
              <a:t>Outline the purpose</a:t>
            </a:r>
          </a:p>
          <a:p>
            <a:pPr lvl="0"/>
            <a:r>
              <a:rPr lang="en-US" dirty="0" smtClean="0"/>
              <a:t>Establish </a:t>
            </a:r>
            <a:r>
              <a:rPr lang="en-US" dirty="0"/>
              <a:t>responsibilities</a:t>
            </a:r>
          </a:p>
          <a:p>
            <a:pPr lvl="0"/>
            <a:r>
              <a:rPr lang="en-US" dirty="0" smtClean="0"/>
              <a:t>Identify indicators to trend</a:t>
            </a:r>
            <a:endParaRPr lang="en-US" dirty="0"/>
          </a:p>
          <a:p>
            <a:pPr lvl="0"/>
            <a:r>
              <a:rPr lang="en-US" dirty="0" smtClean="0"/>
              <a:t>Distinguish </a:t>
            </a:r>
            <a:r>
              <a:rPr lang="en-US" dirty="0"/>
              <a:t>how and when </a:t>
            </a:r>
            <a:r>
              <a:rPr lang="en-US" dirty="0" smtClean="0"/>
              <a:t>to collect data</a:t>
            </a:r>
            <a:endParaRPr lang="en-US" dirty="0"/>
          </a:p>
          <a:p>
            <a:r>
              <a:rPr lang="en-US" dirty="0" smtClean="0"/>
              <a:t>Identify how often data will be trended</a:t>
            </a:r>
            <a:endParaRPr lang="en-US" dirty="0"/>
          </a:p>
          <a:p>
            <a:pPr lvl="0"/>
            <a:r>
              <a:rPr lang="en-US" dirty="0" smtClean="0"/>
              <a:t>Determine </a:t>
            </a:r>
            <a:r>
              <a:rPr lang="en-US" dirty="0"/>
              <a:t>how to track </a:t>
            </a:r>
            <a:r>
              <a:rPr lang="en-US" dirty="0" smtClean="0"/>
              <a:t>data</a:t>
            </a:r>
            <a:endParaRPr lang="en-US" dirty="0"/>
          </a:p>
          <a:p>
            <a:pPr lvl="0"/>
            <a:r>
              <a:rPr lang="en-US" dirty="0" smtClean="0"/>
              <a:t>Summarize </a:t>
            </a:r>
            <a:r>
              <a:rPr lang="en-US" dirty="0"/>
              <a:t>how </a:t>
            </a:r>
            <a:r>
              <a:rPr lang="en-US" dirty="0" smtClean="0"/>
              <a:t>to use identified trends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sp>
        <p:nvSpPr>
          <p:cNvPr id="6" name="Rectangle 5"/>
          <p:cNvSpPr/>
          <p:nvPr/>
        </p:nvSpPr>
        <p:spPr>
          <a:xfrm>
            <a:off x="3711593" y="6216878"/>
            <a:ext cx="4751827" cy="250011"/>
          </a:xfrm>
          <a:prstGeom prst="rect">
            <a:avLst/>
          </a:prstGeom>
        </p:spPr>
        <p:txBody>
          <a:bodyPr wrap="square">
            <a:spAutoFit/>
          </a:bodyPr>
          <a:lstStyle/>
          <a:p>
            <a:pPr algn="ctr"/>
            <a:r>
              <a:rPr lang="en-US" sz="1000" dirty="0"/>
              <a:t>Image retrieved from Bing Images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941" y="1042897"/>
            <a:ext cx="3757311" cy="494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358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Indicators to Trend</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11</a:t>
            </a:fld>
            <a:endParaRPr lang="en-US" dirty="0"/>
          </a:p>
        </p:txBody>
      </p:sp>
      <p:graphicFrame>
        <p:nvGraphicFramePr>
          <p:cNvPr id="5" name="Diagram 4"/>
          <p:cNvGraphicFramePr/>
          <p:nvPr>
            <p:extLst>
              <p:ext uri="{D42A27DB-BD31-4B8C-83A1-F6EECF244321}">
                <p14:modId xmlns:p14="http://schemas.microsoft.com/office/powerpoint/2010/main" val="2181577430"/>
              </p:ext>
            </p:extLst>
          </p:nvPr>
        </p:nvGraphicFramePr>
        <p:xfrm>
          <a:off x="1884749" y="1874520"/>
          <a:ext cx="8447971" cy="4251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813560" y="975360"/>
            <a:ext cx="8519159" cy="670560"/>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Minimum OSHA VPP Trending Requirements</a:t>
            </a:r>
          </a:p>
        </p:txBody>
      </p:sp>
    </p:spTree>
    <p:extLst>
      <p:ext uri="{BB962C8B-B14F-4D97-AF65-F5344CB8AC3E}">
        <p14:creationId xmlns:p14="http://schemas.microsoft.com/office/powerpoint/2010/main" val="3899241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Leading Indicators</a:t>
            </a:r>
            <a:endParaRPr lang="en-US" dirty="0"/>
          </a:p>
        </p:txBody>
      </p:sp>
      <p:sp>
        <p:nvSpPr>
          <p:cNvPr id="3" name="Content Placeholder 2"/>
          <p:cNvSpPr>
            <a:spLocks noGrp="1"/>
          </p:cNvSpPr>
          <p:nvPr>
            <p:ph idx="1"/>
          </p:nvPr>
        </p:nvSpPr>
        <p:spPr>
          <a:xfrm>
            <a:off x="230719" y="955040"/>
            <a:ext cx="11834830" cy="5029200"/>
          </a:xfrm>
        </p:spPr>
        <p:txBody>
          <a:bodyPr>
            <a:normAutofit/>
          </a:bodyPr>
          <a:lstStyle/>
          <a:p>
            <a:pPr lvl="0"/>
            <a:r>
              <a:rPr lang="en-US" dirty="0" smtClean="0"/>
              <a:t>Review </a:t>
            </a:r>
            <a:r>
              <a:rPr lang="en-US" dirty="0"/>
              <a:t>activities and </a:t>
            </a:r>
            <a:r>
              <a:rPr lang="en-US" dirty="0" smtClean="0"/>
              <a:t>behaviors, which is </a:t>
            </a:r>
            <a:r>
              <a:rPr lang="en-US" u="sng" dirty="0" smtClean="0"/>
              <a:t>proactive</a:t>
            </a:r>
            <a:endParaRPr lang="en-US" u="sng" dirty="0"/>
          </a:p>
          <a:p>
            <a:pPr lvl="0"/>
            <a:r>
              <a:rPr lang="en-US" dirty="0" smtClean="0"/>
              <a:t>Measure </a:t>
            </a:r>
            <a:r>
              <a:rPr lang="en-US" dirty="0"/>
              <a:t>activities/behaviors that lead to improvement</a:t>
            </a:r>
          </a:p>
          <a:p>
            <a:pPr lvl="0"/>
            <a:r>
              <a:rPr lang="en-US" dirty="0" smtClean="0"/>
              <a:t>Identify positive activities that enhance safety</a:t>
            </a:r>
            <a:br>
              <a:rPr lang="en-US" dirty="0" smtClean="0"/>
            </a:br>
            <a:r>
              <a:rPr lang="en-US" dirty="0" smtClean="0"/>
              <a:t>performance</a:t>
            </a:r>
            <a:endParaRPr lang="en-US" dirty="0"/>
          </a:p>
          <a:p>
            <a:pPr lvl="0"/>
            <a:r>
              <a:rPr lang="en-US" dirty="0" smtClean="0"/>
              <a:t>Dictate </a:t>
            </a:r>
            <a:r>
              <a:rPr lang="en-US" dirty="0"/>
              <a:t>plans of action to </a:t>
            </a:r>
            <a:r>
              <a:rPr lang="en-US" dirty="0" smtClean="0"/>
              <a:t>combat deficiencies</a:t>
            </a:r>
            <a:endParaRPr lang="en-US" dirty="0"/>
          </a:p>
          <a:p>
            <a:pPr lvl="0"/>
            <a:r>
              <a:rPr lang="en-US" dirty="0" smtClean="0"/>
              <a:t>Pair </a:t>
            </a:r>
            <a:r>
              <a:rPr lang="en-US" dirty="0"/>
              <a:t>with lagging indicators </a:t>
            </a:r>
            <a:r>
              <a:rPr lang="en-US" dirty="0" smtClean="0"/>
              <a:t>to adjust</a:t>
            </a:r>
            <a:br>
              <a:rPr lang="en-US" dirty="0" smtClean="0"/>
            </a:br>
            <a:r>
              <a:rPr lang="en-US" dirty="0" smtClean="0"/>
              <a:t>performance</a:t>
            </a:r>
            <a:endParaRPr lang="en-US" dirty="0"/>
          </a:p>
          <a:p>
            <a:pPr lvl="0"/>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sp>
        <p:nvSpPr>
          <p:cNvPr id="7" name="Right Arrow 6"/>
          <p:cNvSpPr/>
          <p:nvPr/>
        </p:nvSpPr>
        <p:spPr>
          <a:xfrm>
            <a:off x="8515294" y="2428481"/>
            <a:ext cx="3176137" cy="1603075"/>
          </a:xfrm>
          <a:prstGeom prst="rightArrow">
            <a:avLst/>
          </a:prstGeom>
          <a:solidFill>
            <a:srgbClr val="00B05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Text Box 2"/>
          <p:cNvSpPr txBox="1">
            <a:spLocks noChangeArrowheads="1"/>
          </p:cNvSpPr>
          <p:nvPr/>
        </p:nvSpPr>
        <p:spPr bwMode="auto">
          <a:xfrm>
            <a:off x="7986481" y="4031556"/>
            <a:ext cx="4069198" cy="1473200"/>
          </a:xfrm>
          <a:prstGeom prst="rect">
            <a:avLst/>
          </a:prstGeom>
          <a:noFill/>
          <a:ln w="9525">
            <a:noFill/>
            <a:miter lim="800000"/>
            <a:headEnd/>
            <a:tailEnd/>
          </a:ln>
        </p:spPr>
        <p:txBody>
          <a:bodyPr rot="0" vert="horz" wrap="square" lIns="91440" tIns="45720" rIns="91440" bIns="45720" anchor="t" anchorCtr="0">
            <a:noAutofit/>
          </a:bodyPr>
          <a:lstStyle/>
          <a:p>
            <a:pPr algn="ctr"/>
            <a:r>
              <a:rPr lang="en-US" sz="4400" b="1" dirty="0">
                <a:ln w="1905" cap="flat" cmpd="sng" algn="ctr">
                  <a:solidFill>
                    <a:srgbClr val="162146"/>
                  </a:solidFill>
                  <a:prstDash val="solid"/>
                  <a:round/>
                </a:ln>
                <a:solidFill>
                  <a:srgbClr val="00B050"/>
                </a:solidFill>
                <a:latin typeface="+mj-lt"/>
                <a:ea typeface="Calibri"/>
                <a:cs typeface="Times New Roman"/>
              </a:rPr>
              <a:t>Predict Future Performance</a:t>
            </a:r>
            <a:endParaRPr lang="en-US" sz="2800" b="1" dirty="0">
              <a:ln w="1905" cap="flat" cmpd="sng" algn="ctr">
                <a:solidFill>
                  <a:srgbClr val="162146"/>
                </a:solidFill>
                <a:prstDash val="solid"/>
                <a:round/>
              </a:ln>
              <a:solidFill>
                <a:srgbClr val="00B050"/>
              </a:solidFill>
              <a:latin typeface="+mj-lt"/>
              <a:ea typeface="Calibri"/>
              <a:cs typeface="Times New Roman"/>
            </a:endParaRPr>
          </a:p>
        </p:txBody>
      </p:sp>
    </p:spTree>
    <p:extLst>
      <p:ext uri="{BB962C8B-B14F-4D97-AF65-F5344CB8AC3E}">
        <p14:creationId xmlns:p14="http://schemas.microsoft.com/office/powerpoint/2010/main" val="593098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Leading Indicator Examples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13</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634628484"/>
              </p:ext>
            </p:extLst>
          </p:nvPr>
        </p:nvGraphicFramePr>
        <p:xfrm>
          <a:off x="1523999" y="1186130"/>
          <a:ext cx="9144000" cy="4485740"/>
        </p:xfrm>
        <a:graphic>
          <a:graphicData uri="http://schemas.openxmlformats.org/drawingml/2006/table">
            <a:tbl>
              <a:tblPr bandRow="1">
                <a:tableStyleId>{073A0DAA-6AF3-43AB-8588-CEC1D06C72B9}</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121435">
                <a:tc>
                  <a:txBody>
                    <a:bodyPr/>
                    <a:lstStyle/>
                    <a:p>
                      <a:pPr marL="0" marR="0" lvl="0" indent="0" algn="ctr">
                        <a:lnSpc>
                          <a:spcPct val="100000"/>
                        </a:lnSpc>
                        <a:spcBef>
                          <a:spcPts val="600"/>
                        </a:spcBef>
                        <a:spcAft>
                          <a:spcPts val="600"/>
                        </a:spcAft>
                        <a:buFont typeface="Symbol"/>
                        <a:buNone/>
                      </a:pPr>
                      <a:r>
                        <a:rPr lang="en-US" sz="2800" dirty="0" smtClean="0">
                          <a:effectLst/>
                          <a:latin typeface="+mn-lt"/>
                          <a:ea typeface="Calibri"/>
                          <a:cs typeface="Times New Roman"/>
                        </a:rPr>
                        <a:t>S&amp;H training records</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latin typeface="+mn-lt"/>
                        </a:rPr>
                        <a:t>S&amp;H inspection and audit findings</a:t>
                      </a:r>
                    </a:p>
                  </a:txBody>
                  <a:tcPr anchor="ctr"/>
                </a:tc>
                <a:extLst>
                  <a:ext uri="{0D108BD9-81ED-4DB2-BD59-A6C34878D82A}">
                    <a16:rowId xmlns:a16="http://schemas.microsoft.com/office/drawing/2014/main" val="10000"/>
                  </a:ext>
                </a:extLst>
              </a:tr>
              <a:tr h="1121435">
                <a:tc>
                  <a:txBody>
                    <a:bodyPr/>
                    <a:lstStyle/>
                    <a:p>
                      <a:pPr marL="0" marR="0" lvl="0" indent="0" algn="ctr">
                        <a:lnSpc>
                          <a:spcPct val="100000"/>
                        </a:lnSpc>
                        <a:spcBef>
                          <a:spcPts val="600"/>
                        </a:spcBef>
                        <a:spcAft>
                          <a:spcPts val="600"/>
                        </a:spcAft>
                        <a:buFont typeface="Symbol"/>
                        <a:buNone/>
                      </a:pPr>
                      <a:r>
                        <a:rPr lang="en-US" sz="2800" dirty="0" smtClean="0">
                          <a:effectLst/>
                          <a:latin typeface="+mn-lt"/>
                          <a:ea typeface="Calibri"/>
                          <a:cs typeface="Times New Roman"/>
                        </a:rPr>
                        <a:t>Workplace S&amp;H meetings</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latin typeface="+mn-lt"/>
                        </a:rPr>
                        <a:t>Employee hazard reports</a:t>
                      </a:r>
                    </a:p>
                  </a:txBody>
                  <a:tcPr anchor="ctr"/>
                </a:tc>
                <a:extLst>
                  <a:ext uri="{0D108BD9-81ED-4DB2-BD59-A6C34878D82A}">
                    <a16:rowId xmlns:a16="http://schemas.microsoft.com/office/drawing/2014/main" val="10001"/>
                  </a:ext>
                </a:extLst>
              </a:tr>
              <a:tr h="1121435">
                <a:tc>
                  <a:txBody>
                    <a:bodyPr/>
                    <a:lstStyle/>
                    <a:p>
                      <a:pPr marL="0" marR="0" lvl="0" indent="0" algn="ctr">
                        <a:lnSpc>
                          <a:spcPct val="100000"/>
                        </a:lnSpc>
                        <a:spcBef>
                          <a:spcPts val="600"/>
                        </a:spcBef>
                        <a:spcAft>
                          <a:spcPts val="600"/>
                        </a:spcAft>
                        <a:buFont typeface="Symbol"/>
                        <a:buNone/>
                      </a:pPr>
                      <a:r>
                        <a:rPr lang="en-US" sz="2800" dirty="0" smtClean="0">
                          <a:effectLst/>
                          <a:latin typeface="+mn-lt"/>
                          <a:ea typeface="Calibri"/>
                          <a:cs typeface="Times New Roman"/>
                        </a:rPr>
                        <a:t>S&amp;H committee participation</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latin typeface="+mn-lt"/>
                        </a:rPr>
                        <a:t>Employee involvement</a:t>
                      </a:r>
                    </a:p>
                  </a:txBody>
                  <a:tcPr anchor="ctr"/>
                </a:tc>
                <a:extLst>
                  <a:ext uri="{0D108BD9-81ED-4DB2-BD59-A6C34878D82A}">
                    <a16:rowId xmlns:a16="http://schemas.microsoft.com/office/drawing/2014/main" val="10002"/>
                  </a:ext>
                </a:extLst>
              </a:tr>
              <a:tr h="1121435">
                <a:tc>
                  <a:txBody>
                    <a:bodyPr/>
                    <a:lstStyle/>
                    <a:p>
                      <a:pPr marL="0" marR="0" lvl="0" indent="0" algn="ctr">
                        <a:lnSpc>
                          <a:spcPct val="100000"/>
                        </a:lnSpc>
                        <a:spcBef>
                          <a:spcPts val="600"/>
                        </a:spcBef>
                        <a:spcAft>
                          <a:spcPts val="600"/>
                        </a:spcAft>
                        <a:buFont typeface="Symbol"/>
                        <a:buNone/>
                      </a:pPr>
                      <a:r>
                        <a:rPr lang="en-US" sz="2800" dirty="0" smtClean="0">
                          <a:effectLst/>
                          <a:latin typeface="+mn-lt"/>
                          <a:ea typeface="Calibri"/>
                          <a:cs typeface="Times New Roman"/>
                        </a:rPr>
                        <a:t>Employee perception surveys</a:t>
                      </a:r>
                      <a:endParaRPr lang="en-US" sz="2800" dirty="0">
                        <a:effectLst/>
                        <a:latin typeface="+mn-lt"/>
                        <a:ea typeface="Calibri"/>
                        <a:cs typeface="Times New Roman"/>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latin typeface="+mn-lt"/>
                        </a:rPr>
                        <a:t>Preventive maintenance activities</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19940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Lagging Indicators</a:t>
            </a:r>
            <a:endParaRPr lang="en-US" dirty="0"/>
          </a:p>
        </p:txBody>
      </p:sp>
      <p:sp>
        <p:nvSpPr>
          <p:cNvPr id="3" name="Content Placeholder 2"/>
          <p:cNvSpPr>
            <a:spLocks noGrp="1"/>
          </p:cNvSpPr>
          <p:nvPr>
            <p:ph idx="1"/>
          </p:nvPr>
        </p:nvSpPr>
        <p:spPr>
          <a:xfrm>
            <a:off x="230719" y="955040"/>
            <a:ext cx="11834830" cy="5029200"/>
          </a:xfrm>
        </p:spPr>
        <p:txBody>
          <a:bodyPr>
            <a:normAutofit/>
          </a:bodyPr>
          <a:lstStyle/>
          <a:p>
            <a:pPr lvl="0"/>
            <a:r>
              <a:rPr lang="en-US" dirty="0" smtClean="0"/>
              <a:t>Review </a:t>
            </a:r>
            <a:r>
              <a:rPr lang="en-US" dirty="0"/>
              <a:t>data after the </a:t>
            </a:r>
            <a:r>
              <a:rPr lang="en-US" dirty="0" smtClean="0"/>
              <a:t>fact, which is </a:t>
            </a:r>
            <a:r>
              <a:rPr lang="en-US" u="sng" dirty="0"/>
              <a:t>reactive</a:t>
            </a:r>
          </a:p>
          <a:p>
            <a:pPr lvl="0"/>
            <a:r>
              <a:rPr lang="en-US" dirty="0" smtClean="0"/>
              <a:t>Quantify </a:t>
            </a:r>
            <a:r>
              <a:rPr lang="en-US" dirty="0"/>
              <a:t>incident or mishap data</a:t>
            </a:r>
          </a:p>
          <a:p>
            <a:pPr lvl="0"/>
            <a:r>
              <a:rPr lang="en-US" dirty="0" smtClean="0"/>
              <a:t>Identify results of poor workplace safety</a:t>
            </a:r>
            <a:br>
              <a:rPr lang="en-US" dirty="0" smtClean="0"/>
            </a:br>
            <a:r>
              <a:rPr lang="en-US" dirty="0" smtClean="0"/>
              <a:t>practice</a:t>
            </a:r>
            <a:endParaRPr lang="en-US" dirty="0"/>
          </a:p>
          <a:p>
            <a:pPr lvl="0"/>
            <a:r>
              <a:rPr lang="en-US" dirty="0" smtClean="0"/>
              <a:t>Measure the effectiveness </a:t>
            </a:r>
            <a:r>
              <a:rPr lang="en-US" dirty="0"/>
              <a:t>of </a:t>
            </a:r>
            <a:r>
              <a:rPr lang="en-US" dirty="0" smtClean="0"/>
              <a:t>implemented</a:t>
            </a:r>
            <a:br>
              <a:rPr lang="en-US" dirty="0" smtClean="0"/>
            </a:br>
            <a:r>
              <a:rPr lang="en-US" dirty="0" smtClean="0"/>
              <a:t>actions</a:t>
            </a:r>
            <a:endParaRPr lang="en-US" dirty="0"/>
          </a:p>
          <a:p>
            <a:pPr lvl="0"/>
            <a:r>
              <a:rPr lang="en-US" dirty="0" smtClean="0"/>
              <a:t>Help </a:t>
            </a:r>
            <a:r>
              <a:rPr lang="en-US" dirty="0"/>
              <a:t>support performance </a:t>
            </a:r>
            <a:r>
              <a:rPr lang="en-US" dirty="0" smtClean="0"/>
              <a:t>of leading</a:t>
            </a:r>
            <a:br>
              <a:rPr lang="en-US" dirty="0" smtClean="0"/>
            </a:br>
            <a:r>
              <a:rPr lang="en-US" dirty="0" smtClean="0"/>
              <a:t>indicators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14</a:t>
            </a:fld>
            <a:endParaRPr lang="en-US" dirty="0"/>
          </a:p>
        </p:txBody>
      </p:sp>
      <p:sp>
        <p:nvSpPr>
          <p:cNvPr id="7" name="Right Arrow 6"/>
          <p:cNvSpPr/>
          <p:nvPr/>
        </p:nvSpPr>
        <p:spPr>
          <a:xfrm rot="10800000">
            <a:off x="8258306" y="1653714"/>
            <a:ext cx="3176137" cy="1603075"/>
          </a:xfrm>
          <a:prstGeom prst="rightArrow">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Text Box 2"/>
          <p:cNvSpPr txBox="1">
            <a:spLocks noChangeArrowheads="1"/>
          </p:cNvSpPr>
          <p:nvPr/>
        </p:nvSpPr>
        <p:spPr bwMode="auto">
          <a:xfrm>
            <a:off x="8141494" y="3256789"/>
            <a:ext cx="3820977" cy="1385078"/>
          </a:xfrm>
          <a:prstGeom prst="rect">
            <a:avLst/>
          </a:prstGeom>
          <a:noFill/>
          <a:ln w="9525">
            <a:noFill/>
            <a:miter lim="800000"/>
            <a:headEnd/>
            <a:tailEnd/>
          </a:ln>
        </p:spPr>
        <p:txBody>
          <a:bodyPr rot="0" vert="horz" wrap="square" lIns="91440" tIns="45720" rIns="91440" bIns="45720" anchor="t" anchorCtr="0">
            <a:noAutofit/>
          </a:bodyPr>
          <a:lstStyle/>
          <a:p>
            <a:pPr algn="ctr"/>
            <a:r>
              <a:rPr lang="en-US" sz="4400" b="1" dirty="0">
                <a:ln w="1905" cap="flat" cmpd="sng" algn="ctr">
                  <a:solidFill>
                    <a:srgbClr val="162146"/>
                  </a:solidFill>
                  <a:prstDash val="solid"/>
                  <a:round/>
                </a:ln>
                <a:solidFill>
                  <a:srgbClr val="FF0000"/>
                </a:solidFill>
                <a:latin typeface="+mj-lt"/>
                <a:ea typeface="Calibri"/>
                <a:cs typeface="Times New Roman"/>
              </a:rPr>
              <a:t>Analyze Past Performance</a:t>
            </a:r>
            <a:endParaRPr lang="en-US" sz="2800" b="1" dirty="0">
              <a:ln w="1905" cap="flat" cmpd="sng" algn="ctr">
                <a:solidFill>
                  <a:srgbClr val="162146"/>
                </a:solidFill>
                <a:prstDash val="solid"/>
                <a:round/>
              </a:ln>
              <a:solidFill>
                <a:srgbClr val="FF0000"/>
              </a:solidFill>
              <a:latin typeface="+mj-lt"/>
              <a:ea typeface="Calibri"/>
              <a:cs typeface="Times New Roman"/>
            </a:endParaRPr>
          </a:p>
        </p:txBody>
      </p:sp>
    </p:spTree>
    <p:extLst>
      <p:ext uri="{BB962C8B-B14F-4D97-AF65-F5344CB8AC3E}">
        <p14:creationId xmlns:p14="http://schemas.microsoft.com/office/powerpoint/2010/main" val="2387863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Lagging Indicator Examples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15</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85116600"/>
              </p:ext>
            </p:extLst>
          </p:nvPr>
        </p:nvGraphicFramePr>
        <p:xfrm>
          <a:off x="1523999" y="1212010"/>
          <a:ext cx="9144000" cy="4433980"/>
        </p:xfrm>
        <a:graphic>
          <a:graphicData uri="http://schemas.openxmlformats.org/drawingml/2006/table">
            <a:tbl>
              <a:tblPr bandRow="1">
                <a:tableStyleId>{073A0DAA-6AF3-43AB-8588-CEC1D06C72B9}</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108495">
                <a:tc>
                  <a:txBody>
                    <a:bodyPr/>
                    <a:lstStyle/>
                    <a:p>
                      <a:pPr marL="0" marR="0" lvl="0" indent="0" algn="ctr">
                        <a:lnSpc>
                          <a:spcPct val="100000"/>
                        </a:lnSpc>
                        <a:spcBef>
                          <a:spcPts val="600"/>
                        </a:spcBef>
                        <a:spcAft>
                          <a:spcPts val="600"/>
                        </a:spcAft>
                        <a:buFont typeface="Symbol"/>
                        <a:buNone/>
                      </a:pPr>
                      <a:r>
                        <a:rPr lang="en-US" sz="2800" dirty="0" smtClean="0">
                          <a:effectLst/>
                          <a:latin typeface="+mn-lt"/>
                          <a:ea typeface="Calibri"/>
                          <a:cs typeface="Times New Roman"/>
                        </a:rPr>
                        <a:t>OSHA recordable injuries/illnesses</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latin typeface="+mn-lt"/>
                        </a:rPr>
                        <a:t>Reports of injury/illness symptoms</a:t>
                      </a:r>
                    </a:p>
                  </a:txBody>
                  <a:tcPr anchor="ctr"/>
                </a:tc>
                <a:extLst>
                  <a:ext uri="{0D108BD9-81ED-4DB2-BD59-A6C34878D82A}">
                    <a16:rowId xmlns:a16="http://schemas.microsoft.com/office/drawing/2014/main" val="10000"/>
                  </a:ext>
                </a:extLst>
              </a:tr>
              <a:tr h="1108495">
                <a:tc>
                  <a:txBody>
                    <a:bodyPr/>
                    <a:lstStyle/>
                    <a:p>
                      <a:pPr marL="0" marR="0" lvl="0" indent="0" algn="ctr">
                        <a:lnSpc>
                          <a:spcPct val="100000"/>
                        </a:lnSpc>
                        <a:spcBef>
                          <a:spcPts val="600"/>
                        </a:spcBef>
                        <a:spcAft>
                          <a:spcPts val="600"/>
                        </a:spcAft>
                        <a:buFont typeface="Symbol"/>
                        <a:buNone/>
                      </a:pPr>
                      <a:r>
                        <a:rPr lang="en-US" sz="2800" dirty="0" smtClean="0">
                          <a:effectLst/>
                          <a:latin typeface="+mn-lt"/>
                          <a:ea typeface="Calibri"/>
                          <a:cs typeface="Times New Roman"/>
                        </a:rPr>
                        <a:t>Lost time injuries/illnesses</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latin typeface="+mn-lt"/>
                        </a:rPr>
                        <a:t>Injury/Illness costs</a:t>
                      </a:r>
                    </a:p>
                  </a:txBody>
                  <a:tcPr anchor="ctr"/>
                </a:tc>
                <a:extLst>
                  <a:ext uri="{0D108BD9-81ED-4DB2-BD59-A6C34878D82A}">
                    <a16:rowId xmlns:a16="http://schemas.microsoft.com/office/drawing/2014/main" val="10001"/>
                  </a:ext>
                </a:extLst>
              </a:tr>
              <a:tr h="1108495">
                <a:tc>
                  <a:txBody>
                    <a:bodyPr/>
                    <a:lstStyle/>
                    <a:p>
                      <a:pPr marL="0" marR="0" lvl="0" indent="0" algn="ctr">
                        <a:lnSpc>
                          <a:spcPct val="100000"/>
                        </a:lnSpc>
                        <a:spcBef>
                          <a:spcPts val="600"/>
                        </a:spcBef>
                        <a:spcAft>
                          <a:spcPts val="600"/>
                        </a:spcAft>
                        <a:buFont typeface="Symbol"/>
                        <a:buNone/>
                      </a:pPr>
                      <a:r>
                        <a:rPr lang="en-US" sz="2800" dirty="0" smtClean="0">
                          <a:effectLst/>
                          <a:latin typeface="+mn-lt"/>
                          <a:ea typeface="Calibri"/>
                          <a:cs typeface="Times New Roman"/>
                        </a:rPr>
                        <a:t>Workers’ compensation claims</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latin typeface="+mn-lt"/>
                        </a:rPr>
                        <a:t>First-aid cases</a:t>
                      </a:r>
                    </a:p>
                  </a:txBody>
                  <a:tcPr anchor="ctr"/>
                </a:tc>
                <a:extLst>
                  <a:ext uri="{0D108BD9-81ED-4DB2-BD59-A6C34878D82A}">
                    <a16:rowId xmlns:a16="http://schemas.microsoft.com/office/drawing/2014/main" val="10002"/>
                  </a:ext>
                </a:extLst>
              </a:tr>
              <a:tr h="1108495">
                <a:tc>
                  <a:txBody>
                    <a:bodyPr/>
                    <a:lstStyle/>
                    <a:p>
                      <a:pPr marL="0" marR="0" lvl="0" indent="0" algn="ctr">
                        <a:lnSpc>
                          <a:spcPct val="100000"/>
                        </a:lnSpc>
                        <a:spcBef>
                          <a:spcPts val="600"/>
                        </a:spcBef>
                        <a:spcAft>
                          <a:spcPts val="600"/>
                        </a:spcAft>
                        <a:buFont typeface="Symbol"/>
                        <a:buNone/>
                      </a:pPr>
                      <a:r>
                        <a:rPr lang="en-US" sz="2800" dirty="0" smtClean="0">
                          <a:effectLst/>
                          <a:latin typeface="+mn-lt"/>
                          <a:ea typeface="Calibri"/>
                          <a:cs typeface="Times New Roman"/>
                        </a:rPr>
                        <a:t>Experience modification rate</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latin typeface="+mn-lt"/>
                        </a:rPr>
                        <a:t>Near-misses</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48692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Program Manager/Trend Analyst</a:t>
            </a:r>
            <a:endParaRPr lang="en-US" dirty="0"/>
          </a:p>
        </p:txBody>
      </p:sp>
      <p:sp>
        <p:nvSpPr>
          <p:cNvPr id="3" name="Content Placeholder 2"/>
          <p:cNvSpPr>
            <a:spLocks noGrp="1"/>
          </p:cNvSpPr>
          <p:nvPr>
            <p:ph idx="1"/>
          </p:nvPr>
        </p:nvSpPr>
        <p:spPr/>
        <p:txBody>
          <a:bodyPr>
            <a:noAutofit/>
          </a:bodyPr>
          <a:lstStyle/>
          <a:p>
            <a:pPr lvl="0"/>
            <a:r>
              <a:rPr lang="en-US" dirty="0" smtClean="0"/>
              <a:t>Choose a program manager familiar with:</a:t>
            </a:r>
            <a:endParaRPr lang="en-US" dirty="0"/>
          </a:p>
          <a:p>
            <a:pPr lvl="1"/>
            <a:r>
              <a:rPr lang="en-US" dirty="0" smtClean="0"/>
              <a:t>Trend analysis techniques</a:t>
            </a:r>
          </a:p>
          <a:p>
            <a:pPr lvl="1"/>
            <a:r>
              <a:rPr lang="en-US" dirty="0" smtClean="0"/>
              <a:t>Statistical analysis</a:t>
            </a:r>
          </a:p>
          <a:p>
            <a:r>
              <a:rPr lang="en-US" dirty="0" smtClean="0"/>
              <a:t>Train program manager on:</a:t>
            </a:r>
            <a:endParaRPr lang="en-US" dirty="0"/>
          </a:p>
          <a:p>
            <a:pPr lvl="1"/>
            <a:r>
              <a:rPr lang="en-US" dirty="0" smtClean="0"/>
              <a:t>SMS requirements</a:t>
            </a:r>
          </a:p>
          <a:p>
            <a:pPr lvl="1"/>
            <a:r>
              <a:rPr lang="en-US" dirty="0" smtClean="0"/>
              <a:t>Trend analysis program</a:t>
            </a:r>
          </a:p>
          <a:p>
            <a:pPr lvl="1"/>
            <a:r>
              <a:rPr lang="en-US" dirty="0" smtClean="0"/>
              <a:t>Indicators to measure</a:t>
            </a:r>
          </a:p>
          <a:p>
            <a:pPr lvl="1"/>
            <a:r>
              <a:rPr lang="en-US" dirty="0" smtClean="0"/>
              <a:t>When to report or brief trend analysis findings</a:t>
            </a:r>
            <a:br>
              <a:rPr lang="en-US" dirty="0" smtClean="0"/>
            </a:br>
            <a:endParaRPr lang="en-US" dirty="0"/>
          </a:p>
          <a:p>
            <a:pPr lvl="0"/>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pic>
        <p:nvPicPr>
          <p:cNvPr id="5" name="Picture 4" descr="https://cassandrajohn.files.wordpress.com/2016/07/data_analysis.jpg?w=840"/>
          <p:cNvPicPr/>
          <p:nvPr/>
        </p:nvPicPr>
        <p:blipFill>
          <a:blip r:embed="rId3">
            <a:extLst>
              <a:ext uri="{28A0092B-C50C-407E-A947-70E740481C1C}">
                <a14:useLocalDpi xmlns:a14="http://schemas.microsoft.com/office/drawing/2010/main" val="0"/>
              </a:ext>
            </a:extLst>
          </a:blip>
          <a:srcRect/>
          <a:stretch>
            <a:fillRect/>
          </a:stretch>
        </p:blipFill>
        <p:spPr bwMode="auto">
          <a:xfrm>
            <a:off x="7952509" y="1235308"/>
            <a:ext cx="3690973" cy="3743091"/>
          </a:xfrm>
          <a:prstGeom prst="rect">
            <a:avLst/>
          </a:prstGeom>
          <a:noFill/>
          <a:ln>
            <a:noFill/>
          </a:ln>
        </p:spPr>
      </p:pic>
      <p:sp>
        <p:nvSpPr>
          <p:cNvPr id="6" name="Rectangle 5"/>
          <p:cNvSpPr/>
          <p:nvPr/>
        </p:nvSpPr>
        <p:spPr>
          <a:xfrm>
            <a:off x="3711593" y="6385694"/>
            <a:ext cx="4751827" cy="250011"/>
          </a:xfrm>
          <a:prstGeom prst="rect">
            <a:avLst/>
          </a:prstGeom>
        </p:spPr>
        <p:txBody>
          <a:bodyPr wrap="square">
            <a:spAutoFit/>
          </a:bodyPr>
          <a:lstStyle/>
          <a:p>
            <a:pPr algn="ctr"/>
            <a:r>
              <a:rPr lang="en-US" sz="1000" dirty="0"/>
              <a:t>Image retrieved from Bing Images</a:t>
            </a:r>
          </a:p>
        </p:txBody>
      </p:sp>
    </p:spTree>
    <p:extLst>
      <p:ext uri="{BB962C8B-B14F-4D97-AF65-F5344CB8AC3E}">
        <p14:creationId xmlns:p14="http://schemas.microsoft.com/office/powerpoint/2010/main" val="968010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Data Collection</a:t>
            </a:r>
            <a:endParaRPr lang="en-US" dirty="0"/>
          </a:p>
        </p:txBody>
      </p:sp>
      <p:sp>
        <p:nvSpPr>
          <p:cNvPr id="3" name="Content Placeholder 2"/>
          <p:cNvSpPr>
            <a:spLocks noGrp="1"/>
          </p:cNvSpPr>
          <p:nvPr>
            <p:ph idx="1"/>
          </p:nvPr>
        </p:nvSpPr>
        <p:spPr/>
        <p:txBody>
          <a:bodyPr>
            <a:noAutofit/>
          </a:bodyPr>
          <a:lstStyle/>
          <a:p>
            <a:pPr lvl="0"/>
            <a:r>
              <a:rPr lang="en-US" dirty="0" smtClean="0"/>
              <a:t>Assign a responsible person(s) for</a:t>
            </a:r>
            <a:br>
              <a:rPr lang="en-US" dirty="0" smtClean="0"/>
            </a:br>
            <a:r>
              <a:rPr lang="en-US" dirty="0" smtClean="0"/>
              <a:t>collecting trend data</a:t>
            </a:r>
          </a:p>
          <a:p>
            <a:pPr lvl="0"/>
            <a:r>
              <a:rPr lang="en-US" dirty="0" smtClean="0"/>
              <a:t>Identify trend data to collect</a:t>
            </a:r>
          </a:p>
          <a:p>
            <a:pPr lvl="0"/>
            <a:r>
              <a:rPr lang="en-US" dirty="0" smtClean="0"/>
              <a:t>Collect and analyze trend data</a:t>
            </a:r>
            <a:br>
              <a:rPr lang="en-US" dirty="0" smtClean="0"/>
            </a:br>
            <a:r>
              <a:rPr lang="en-US" dirty="0" smtClean="0"/>
              <a:t>periodically</a:t>
            </a:r>
          </a:p>
          <a:p>
            <a:pPr lvl="0"/>
            <a:r>
              <a:rPr lang="en-US" dirty="0" smtClean="0"/>
              <a:t>Consider a tracking system or tool</a:t>
            </a:r>
            <a:br>
              <a:rPr lang="en-US" dirty="0" smtClean="0"/>
            </a:br>
            <a:r>
              <a:rPr lang="en-US" dirty="0" smtClean="0"/>
              <a:t>to</a:t>
            </a:r>
            <a:r>
              <a:rPr lang="en-US" dirty="0"/>
              <a:t> </a:t>
            </a:r>
            <a:r>
              <a:rPr lang="en-US" dirty="0" smtClean="0"/>
              <a:t>compile gathered data</a:t>
            </a:r>
          </a:p>
        </p:txBody>
      </p:sp>
      <p:sp>
        <p:nvSpPr>
          <p:cNvPr id="4" name="Slide Number Placeholder 3"/>
          <p:cNvSpPr>
            <a:spLocks noGrp="1"/>
          </p:cNvSpPr>
          <p:nvPr>
            <p:ph type="sldNum" sz="quarter" idx="4"/>
          </p:nvPr>
        </p:nvSpPr>
        <p:spPr/>
        <p:txBody>
          <a:bodyPr/>
          <a:lstStyle/>
          <a:p>
            <a:fld id="{EC6B01B9-2AD7-FF46-ADAD-E0B0ABE832D6}" type="slidenum">
              <a:rPr lang="en-US" smtClean="0"/>
              <a:pPr/>
              <a:t>17</a:t>
            </a:fld>
            <a:endParaRPr lang="en-US" dirty="0"/>
          </a:p>
        </p:txBody>
      </p:sp>
      <p:sp>
        <p:nvSpPr>
          <p:cNvPr id="7" name="Rectangle 6"/>
          <p:cNvSpPr/>
          <p:nvPr/>
        </p:nvSpPr>
        <p:spPr>
          <a:xfrm>
            <a:off x="3711593" y="6357558"/>
            <a:ext cx="4751827" cy="250011"/>
          </a:xfrm>
          <a:prstGeom prst="rect">
            <a:avLst/>
          </a:prstGeom>
        </p:spPr>
        <p:txBody>
          <a:bodyPr wrap="square">
            <a:spAutoFit/>
          </a:bodyPr>
          <a:lstStyle/>
          <a:p>
            <a:pPr algn="ctr"/>
            <a:r>
              <a:rPr lang="en-US" sz="1000" dirty="0"/>
              <a:t>Image retrieved from Bing Images</a:t>
            </a: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4842" y1="6707" x2="12652" y2="19207"/>
                        <a14:foregroundMark x1="14842" y1="5793" x2="27007" y2="5793"/>
                        <a14:foregroundMark x1="22628" y1="10976" x2="16058" y2="16159"/>
                        <a14:foregroundMark x1="15085" y1="10366" x2="17762" y2="10366"/>
                        <a14:foregroundMark x1="23358" y1="38720" x2="25791" y2="37805"/>
                        <a14:foregroundMark x1="16058" y1="61280" x2="14355" y2="73780"/>
                        <a14:foregroundMark x1="16302" y1="61585" x2="27981" y2="60976"/>
                        <a14:foregroundMark x1="21411" y1="68293" x2="17275" y2="72866"/>
                        <a14:foregroundMark x1="17032" y1="66159" x2="28224" y2="68598"/>
                        <a14:foregroundMark x1="32360" y1="82012" x2="62287" y2="69512"/>
                        <a14:foregroundMark x1="31630" y1="30793" x2="70073" y2="53049"/>
                        <a14:foregroundMark x1="24818" y1="92378" x2="23844" y2="92683"/>
                        <a14:foregroundMark x1="14355" y1="19207" x2="14355" y2="6707"/>
                        <a14:foregroundMark x1="26521" y1="8232" x2="23601" y2="20122"/>
                        <a14:foregroundMark x1="22384" y1="63720" x2="15572" y2="66159"/>
                      </a14:backgroundRemoval>
                    </a14:imgEffect>
                  </a14:imgLayer>
                </a14:imgProps>
              </a:ext>
              <a:ext uri="{28A0092B-C50C-407E-A947-70E740481C1C}">
                <a14:useLocalDpi xmlns:a14="http://schemas.microsoft.com/office/drawing/2010/main" val="0"/>
              </a:ext>
            </a:extLst>
          </a:blip>
          <a:srcRect/>
          <a:stretch>
            <a:fillRect/>
          </a:stretch>
        </p:blipFill>
        <p:spPr bwMode="auto">
          <a:xfrm>
            <a:off x="7129432" y="1074093"/>
            <a:ext cx="4739295" cy="4203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261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Data Analysis</a:t>
            </a:r>
            <a:endParaRPr lang="en-US" dirty="0"/>
          </a:p>
        </p:txBody>
      </p:sp>
      <p:sp>
        <p:nvSpPr>
          <p:cNvPr id="3" name="Content Placeholder 2"/>
          <p:cNvSpPr>
            <a:spLocks noGrp="1"/>
          </p:cNvSpPr>
          <p:nvPr>
            <p:ph idx="1"/>
          </p:nvPr>
        </p:nvSpPr>
        <p:spPr/>
        <p:txBody>
          <a:bodyPr>
            <a:noAutofit/>
          </a:bodyPr>
          <a:lstStyle/>
          <a:p>
            <a:pPr lvl="0"/>
            <a:r>
              <a:rPr lang="en-US" dirty="0"/>
              <a:t>Create </a:t>
            </a:r>
            <a:r>
              <a:rPr lang="en-US" dirty="0" smtClean="0"/>
              <a:t>graphs, charts, or tables to</a:t>
            </a:r>
            <a:br>
              <a:rPr lang="en-US" dirty="0" smtClean="0"/>
            </a:br>
            <a:r>
              <a:rPr lang="en-US" dirty="0" smtClean="0"/>
              <a:t>display </a:t>
            </a:r>
            <a:r>
              <a:rPr lang="en-US" dirty="0"/>
              <a:t>data</a:t>
            </a:r>
          </a:p>
          <a:p>
            <a:pPr lvl="0"/>
            <a:r>
              <a:rPr lang="en-US" dirty="0"/>
              <a:t>Explain information on </a:t>
            </a:r>
            <a:r>
              <a:rPr lang="en-US" dirty="0" smtClean="0"/>
              <a:t>display</a:t>
            </a:r>
            <a:endParaRPr lang="en-US" dirty="0"/>
          </a:p>
          <a:p>
            <a:pPr lvl="0"/>
            <a:r>
              <a:rPr lang="en-US" dirty="0"/>
              <a:t>Investigate </a:t>
            </a:r>
            <a:r>
              <a:rPr lang="en-US" dirty="0" smtClean="0"/>
              <a:t>why changes in data occur</a:t>
            </a:r>
            <a:endParaRPr lang="en-US" dirty="0"/>
          </a:p>
          <a:p>
            <a:pPr lvl="0"/>
            <a:r>
              <a:rPr lang="en-US" dirty="0"/>
              <a:t>Conduct statistical </a:t>
            </a:r>
            <a:r>
              <a:rPr lang="en-US" dirty="0" smtClean="0"/>
              <a:t>analyses</a:t>
            </a:r>
            <a:endParaRPr lang="en-US" dirty="0"/>
          </a:p>
          <a:p>
            <a:pPr lvl="0"/>
            <a:r>
              <a:rPr lang="en-US" dirty="0"/>
              <a:t>Compare to </a:t>
            </a:r>
            <a:r>
              <a:rPr lang="en-US" dirty="0" smtClean="0"/>
              <a:t>leading and lagging</a:t>
            </a:r>
            <a:br>
              <a:rPr lang="en-US" dirty="0" smtClean="0"/>
            </a:br>
            <a:r>
              <a:rPr lang="en-US" dirty="0" smtClean="0"/>
              <a:t>indicators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18</a:t>
            </a:fld>
            <a:endParaRPr lang="en-US" dirty="0"/>
          </a:p>
        </p:txBody>
      </p:sp>
      <p:sp>
        <p:nvSpPr>
          <p:cNvPr id="7" name="Rectangle 6"/>
          <p:cNvSpPr/>
          <p:nvPr/>
        </p:nvSpPr>
        <p:spPr>
          <a:xfrm>
            <a:off x="3711593" y="6216878"/>
            <a:ext cx="4751827" cy="250011"/>
          </a:xfrm>
          <a:prstGeom prst="rect">
            <a:avLst/>
          </a:prstGeom>
        </p:spPr>
        <p:txBody>
          <a:bodyPr wrap="square">
            <a:spAutoFit/>
          </a:bodyPr>
          <a:lstStyle/>
          <a:p>
            <a:pPr algn="ctr"/>
            <a:r>
              <a:rPr lang="en-US" sz="1000" dirty="0"/>
              <a:t>Images retrieved from Bing Images and Microsoft Clip Art</a:t>
            </a:r>
          </a:p>
        </p:txBody>
      </p:sp>
      <p:pic>
        <p:nvPicPr>
          <p:cNvPr id="8" name="Picture 7" descr="https://farm4.staticflickr.com/3537/3481674520_a1bf6ec00b_z.jpg"/>
          <p:cNvPicPr/>
          <p:nvPr/>
        </p:nvPicPr>
        <p:blipFill>
          <a:blip r:embed="rId3">
            <a:extLst>
              <a:ext uri="{28A0092B-C50C-407E-A947-70E740481C1C}">
                <a14:useLocalDpi xmlns:a14="http://schemas.microsoft.com/office/drawing/2010/main" val="0"/>
              </a:ext>
            </a:extLst>
          </a:blip>
          <a:srcRect/>
          <a:stretch>
            <a:fillRect/>
          </a:stretch>
        </p:blipFill>
        <p:spPr bwMode="auto">
          <a:xfrm>
            <a:off x="6607343" y="3451228"/>
            <a:ext cx="4303660" cy="2601493"/>
          </a:xfrm>
          <a:prstGeom prst="rect">
            <a:avLst/>
          </a:prstGeom>
          <a:noFill/>
          <a:ln>
            <a:noFill/>
          </a:ln>
        </p:spPr>
      </p:pic>
      <p:pic>
        <p:nvPicPr>
          <p:cNvPr id="6" name="Picture 5" descr="http://1.bp.blogspot.com/-fW8X1lm_mow/UX0ge1xThrI/AAAAAAAAAqI/VO0QsCb1BFU/s1600/Forex+Technical+Trend+Analysis.jpeg"/>
          <p:cNvPicPr/>
          <p:nvPr/>
        </p:nvPicPr>
        <p:blipFill>
          <a:blip r:embed="rId4">
            <a:extLst>
              <a:ext uri="{28A0092B-C50C-407E-A947-70E740481C1C}">
                <a14:useLocalDpi xmlns:a14="http://schemas.microsoft.com/office/drawing/2010/main" val="0"/>
              </a:ext>
            </a:extLst>
          </a:blip>
          <a:srcRect/>
          <a:stretch>
            <a:fillRect/>
          </a:stretch>
        </p:blipFill>
        <p:spPr bwMode="auto">
          <a:xfrm>
            <a:off x="7906328" y="933414"/>
            <a:ext cx="4056144" cy="2409094"/>
          </a:xfrm>
          <a:prstGeom prst="rect">
            <a:avLst/>
          </a:prstGeom>
          <a:noFill/>
          <a:ln>
            <a:noFill/>
          </a:ln>
        </p:spPr>
      </p:pic>
    </p:spTree>
    <p:extLst>
      <p:ext uri="{BB962C8B-B14F-4D97-AF65-F5344CB8AC3E}">
        <p14:creationId xmlns:p14="http://schemas.microsoft.com/office/powerpoint/2010/main" val="3563619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1922" y="983671"/>
            <a:ext cx="4971258" cy="4958443"/>
          </a:xfrm>
          <a:prstGeom prst="rect">
            <a:avLst/>
          </a:prstGeom>
          <a:gradFill>
            <a:gsLst>
              <a:gs pos="0">
                <a:schemeClr val="tx2">
                  <a:lumMod val="20000"/>
                  <a:lumOff val="80000"/>
                </a:schemeClr>
              </a:gs>
              <a:gs pos="100000">
                <a:schemeClr val="accent3">
                  <a:lumMod val="55000"/>
                  <a:lumOff val="4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Box 21"/>
          <p:cNvSpPr txBox="1"/>
          <p:nvPr/>
        </p:nvSpPr>
        <p:spPr>
          <a:xfrm>
            <a:off x="697360" y="3586250"/>
            <a:ext cx="4104159" cy="1061712"/>
          </a:xfrm>
          <a:prstGeom prst="rect">
            <a:avLst/>
          </a:prstGeom>
          <a:blipFill>
            <a:blip r:embed="rId3"/>
            <a:tile tx="0" ty="0" sx="100000" sy="100000" flip="none" algn="tl"/>
          </a:blipFill>
          <a:ln w="38100">
            <a:solidFill>
              <a:srgbClr val="00B0F0"/>
            </a:solidFill>
          </a:ln>
        </p:spPr>
        <p:style>
          <a:lnRef idx="2">
            <a:schemeClr val="accent3"/>
          </a:lnRef>
          <a:fillRef idx="1">
            <a:schemeClr val="lt1"/>
          </a:fillRef>
          <a:effectRef idx="0">
            <a:schemeClr val="accent3"/>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ct val="115000"/>
              </a:lnSpc>
            </a:pPr>
            <a:r>
              <a:rPr lang="en-US" sz="5400" b="1" dirty="0">
                <a:ln w="12700" cap="flat" cmpd="sng" algn="ctr">
                  <a:solidFill>
                    <a:schemeClr val="tx2">
                      <a:lumMod val="60000"/>
                      <a:lumOff val="40000"/>
                    </a:schemeClr>
                  </a:solidFill>
                  <a:prstDash val="solid"/>
                  <a:round/>
                </a:ln>
                <a:solidFill>
                  <a:srgbClr val="00B0F0"/>
                </a:solidFill>
                <a:ea typeface="Calibri"/>
                <a:cs typeface="Times New Roman"/>
              </a:rPr>
              <a:t>NEW GOAL</a:t>
            </a:r>
            <a:endParaRPr lang="en-US" b="1" dirty="0">
              <a:ln w="12700" cap="flat" cmpd="sng" algn="ctr">
                <a:solidFill>
                  <a:schemeClr val="tx2">
                    <a:lumMod val="60000"/>
                    <a:lumOff val="40000"/>
                  </a:schemeClr>
                </a:solidFill>
                <a:prstDash val="solid"/>
                <a:round/>
              </a:ln>
              <a:solidFill>
                <a:srgbClr val="00B0F0"/>
              </a:solidFill>
              <a:ea typeface="Calibri"/>
              <a:cs typeface="Times New Roman"/>
            </a:endParaRPr>
          </a:p>
        </p:txBody>
      </p:sp>
      <p:sp>
        <p:nvSpPr>
          <p:cNvPr id="13" name="Text Box 21"/>
          <p:cNvSpPr txBox="1"/>
          <p:nvPr/>
        </p:nvSpPr>
        <p:spPr>
          <a:xfrm>
            <a:off x="659620" y="1083766"/>
            <a:ext cx="4104159" cy="1186210"/>
          </a:xfrm>
          <a:prstGeom prst="rect">
            <a:avLst/>
          </a:prstGeom>
          <a:blipFill>
            <a:blip r:embed="rId3"/>
            <a:tile tx="0" ty="0" sx="100000" sy="100000" flip="none" algn="tl"/>
          </a:blipFill>
          <a:ln w="38100">
            <a:solidFill>
              <a:srgbClr val="00B050"/>
            </a:solidFill>
          </a:ln>
        </p:spPr>
        <p:style>
          <a:lnRef idx="2">
            <a:schemeClr val="accent3"/>
          </a:lnRef>
          <a:fillRef idx="1">
            <a:schemeClr val="lt1"/>
          </a:fillRef>
          <a:effectRef idx="0">
            <a:schemeClr val="accent3"/>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ct val="115000"/>
              </a:lnSpc>
            </a:pPr>
            <a:r>
              <a:rPr lang="en-US" sz="5400" b="1" dirty="0">
                <a:ln w="12700" cap="flat" cmpd="sng" algn="ctr">
                  <a:solidFill>
                    <a:srgbClr val="4F6228"/>
                  </a:solidFill>
                  <a:prstDash val="solid"/>
                  <a:round/>
                </a:ln>
                <a:solidFill>
                  <a:srgbClr val="00B050"/>
                </a:solidFill>
                <a:ea typeface="Calibri"/>
                <a:cs typeface="Times New Roman"/>
              </a:rPr>
              <a:t>ACHIEVED</a:t>
            </a:r>
            <a:endParaRPr lang="en-US" b="1" dirty="0">
              <a:ea typeface="Calibri"/>
              <a:cs typeface="Times New Roman"/>
            </a:endParaRPr>
          </a:p>
        </p:txBody>
      </p:sp>
      <p:sp>
        <p:nvSpPr>
          <p:cNvPr id="2" name="Title 1"/>
          <p:cNvSpPr>
            <a:spLocks noGrp="1"/>
          </p:cNvSpPr>
          <p:nvPr>
            <p:ph type="title"/>
          </p:nvPr>
        </p:nvSpPr>
        <p:spPr/>
        <p:txBody>
          <a:bodyPr>
            <a:noAutofit/>
          </a:bodyPr>
          <a:lstStyle/>
          <a:p>
            <a:r>
              <a:rPr lang="en-US" dirty="0" smtClean="0"/>
              <a:t>Incorporate Trends into Planning</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19</a:t>
            </a:fld>
            <a:endParaRPr lang="en-US" dirty="0"/>
          </a:p>
        </p:txBody>
      </p:sp>
      <p:sp>
        <p:nvSpPr>
          <p:cNvPr id="5" name="Content Placeholder 4"/>
          <p:cNvSpPr>
            <a:spLocks noGrp="1"/>
          </p:cNvSpPr>
          <p:nvPr>
            <p:ph sz="half" idx="13"/>
          </p:nvPr>
        </p:nvSpPr>
        <p:spPr>
          <a:xfrm>
            <a:off x="5542754" y="1012118"/>
            <a:ext cx="6436810" cy="5148263"/>
          </a:xfrm>
        </p:spPr>
        <p:txBody>
          <a:bodyPr/>
          <a:lstStyle/>
          <a:p>
            <a:pPr lvl="0"/>
            <a:r>
              <a:rPr lang="en-US" dirty="0"/>
              <a:t>Revise S&amp;H </a:t>
            </a:r>
            <a:r>
              <a:rPr lang="en-US" dirty="0" smtClean="0"/>
              <a:t>goals and objectives</a:t>
            </a:r>
            <a:endParaRPr lang="en-US" dirty="0"/>
          </a:p>
          <a:p>
            <a:pPr lvl="0"/>
            <a:r>
              <a:rPr lang="en-US" dirty="0"/>
              <a:t>Develop corrective </a:t>
            </a:r>
            <a:r>
              <a:rPr lang="en-US" dirty="0" smtClean="0"/>
              <a:t>action plans</a:t>
            </a:r>
            <a:endParaRPr lang="en-US" dirty="0"/>
          </a:p>
          <a:p>
            <a:pPr lvl="0"/>
            <a:r>
              <a:rPr lang="en-US" dirty="0" smtClean="0"/>
              <a:t>Direct </a:t>
            </a:r>
            <a:r>
              <a:rPr lang="en-US" dirty="0"/>
              <a:t>budget and </a:t>
            </a:r>
            <a:r>
              <a:rPr lang="en-US" dirty="0" smtClean="0"/>
              <a:t>resources</a:t>
            </a:r>
            <a:endParaRPr lang="en-US" dirty="0"/>
          </a:p>
          <a:p>
            <a:pPr lvl="0"/>
            <a:r>
              <a:rPr lang="en-US" dirty="0"/>
              <a:t>Prioritize hazard </a:t>
            </a:r>
            <a:r>
              <a:rPr lang="en-US" dirty="0" smtClean="0"/>
              <a:t>controls</a:t>
            </a:r>
            <a:endParaRPr lang="en-US" dirty="0"/>
          </a:p>
          <a:p>
            <a:pPr lvl="0"/>
            <a:r>
              <a:rPr lang="en-US" dirty="0"/>
              <a:t>Identify areas </a:t>
            </a:r>
            <a:r>
              <a:rPr lang="en-US" dirty="0" smtClean="0"/>
              <a:t>of excellence</a:t>
            </a:r>
            <a:endParaRPr lang="en-US" dirty="0"/>
          </a:p>
          <a:p>
            <a:endParaRPr lang="en-US" dirty="0"/>
          </a:p>
        </p:txBody>
      </p:sp>
      <p:sp>
        <p:nvSpPr>
          <p:cNvPr id="11" name="Text Box 2"/>
          <p:cNvSpPr txBox="1">
            <a:spLocks noChangeArrowheads="1"/>
          </p:cNvSpPr>
          <p:nvPr/>
        </p:nvSpPr>
        <p:spPr bwMode="auto">
          <a:xfrm>
            <a:off x="321922" y="2406288"/>
            <a:ext cx="4971258" cy="777019"/>
          </a:xfrm>
          <a:prstGeom prst="rect">
            <a:avLst/>
          </a:prstGeom>
          <a:noFill/>
          <a:ln w="9525">
            <a:noFill/>
            <a:miter lim="800000"/>
            <a:headEnd/>
            <a:tailEnd/>
          </a:ln>
        </p:spPr>
        <p:txBody>
          <a:bodyPr rot="0" vert="horz" wrap="square" lIns="91440" tIns="45720" rIns="91440" bIns="45720" anchor="t" anchorCtr="0">
            <a:noAutofit/>
          </a:bodyPr>
          <a:lstStyle/>
          <a:p>
            <a:pPr algn="ctr"/>
            <a:r>
              <a:rPr lang="en-US" sz="3200" dirty="0">
                <a:ln>
                  <a:solidFill>
                    <a:schemeClr val="tx1"/>
                  </a:solidFill>
                </a:ln>
                <a:solidFill>
                  <a:schemeClr val="tx1">
                    <a:lumMod val="75000"/>
                    <a:lumOff val="25000"/>
                  </a:schemeClr>
                </a:solidFill>
                <a:latin typeface="Calibri"/>
                <a:ea typeface="Calibri"/>
                <a:cs typeface="Times New Roman"/>
              </a:rPr>
              <a:t>Lower slip, trip, and fall injuries by 50% in 2016</a:t>
            </a:r>
          </a:p>
          <a:p>
            <a:pPr>
              <a:lnSpc>
                <a:spcPct val="115000"/>
              </a:lnSpc>
              <a:spcAft>
                <a:spcPts val="1000"/>
              </a:spcAft>
            </a:pPr>
            <a:r>
              <a:rPr lang="en-US" sz="1100" dirty="0">
                <a:latin typeface="Calibri"/>
                <a:ea typeface="Calibri"/>
                <a:cs typeface="Times New Roman"/>
              </a:rPr>
              <a:t> </a:t>
            </a:r>
          </a:p>
        </p:txBody>
      </p:sp>
      <p:sp>
        <p:nvSpPr>
          <p:cNvPr id="12" name="Text Box 2"/>
          <p:cNvSpPr txBox="1">
            <a:spLocks noChangeArrowheads="1"/>
          </p:cNvSpPr>
          <p:nvPr/>
        </p:nvSpPr>
        <p:spPr bwMode="auto">
          <a:xfrm>
            <a:off x="321922" y="4758369"/>
            <a:ext cx="4971258" cy="1342395"/>
          </a:xfrm>
          <a:prstGeom prst="rect">
            <a:avLst/>
          </a:prstGeom>
          <a:noFill/>
          <a:ln w="9525">
            <a:noFill/>
            <a:miter lim="800000"/>
            <a:headEnd/>
            <a:tailEnd/>
          </a:ln>
        </p:spPr>
        <p:txBody>
          <a:bodyPr rot="0" vert="horz" wrap="square" lIns="91440" tIns="45720" rIns="91440" bIns="45720" anchor="t" anchorCtr="0">
            <a:noAutofit/>
          </a:bodyPr>
          <a:lstStyle/>
          <a:p>
            <a:pPr algn="ctr">
              <a:spcAft>
                <a:spcPts val="600"/>
              </a:spcAft>
            </a:pPr>
            <a:r>
              <a:rPr lang="en-US" sz="3200" dirty="0">
                <a:ln>
                  <a:solidFill>
                    <a:schemeClr val="tx1"/>
                  </a:solidFill>
                </a:ln>
                <a:solidFill>
                  <a:schemeClr val="tx1">
                    <a:lumMod val="75000"/>
                    <a:lumOff val="25000"/>
                  </a:schemeClr>
                </a:solidFill>
                <a:latin typeface="Calibri"/>
                <a:ea typeface="Calibri"/>
                <a:cs typeface="Times New Roman"/>
              </a:rPr>
              <a:t>Complete 95% of assigned self-inspections </a:t>
            </a:r>
            <a:r>
              <a:rPr lang="en-US" sz="3200" dirty="0">
                <a:ln>
                  <a:solidFill>
                    <a:schemeClr val="tx1"/>
                  </a:solidFill>
                </a:ln>
                <a:solidFill>
                  <a:schemeClr val="tx1">
                    <a:lumMod val="75000"/>
                    <a:lumOff val="25000"/>
                  </a:schemeClr>
                </a:solidFill>
                <a:latin typeface="Calibri" panose="020F0502020204030204" pitchFamily="34" charset="0"/>
                <a:cs typeface="Calibri" panose="020F0502020204030204" pitchFamily="34" charset="0"/>
              </a:rPr>
              <a:t>each month</a:t>
            </a:r>
          </a:p>
          <a:p>
            <a:pPr>
              <a:lnSpc>
                <a:spcPct val="115000"/>
              </a:lnSpc>
              <a:spcAft>
                <a:spcPts val="1000"/>
              </a:spcAft>
            </a:pPr>
            <a:r>
              <a:rPr lang="en-US" sz="1100" dirty="0">
                <a:latin typeface="Calibri"/>
                <a:ea typeface="Calibri"/>
                <a:cs typeface="Times New Roman"/>
              </a:rPr>
              <a:t> </a:t>
            </a:r>
          </a:p>
        </p:txBody>
      </p:sp>
    </p:spTree>
    <p:extLst>
      <p:ext uri="{BB962C8B-B14F-4D97-AF65-F5344CB8AC3E}">
        <p14:creationId xmlns:p14="http://schemas.microsoft.com/office/powerpoint/2010/main" val="3690854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lvl="0"/>
            <a:r>
              <a:rPr lang="en-US" dirty="0"/>
              <a:t>In this presentation, you will learn to</a:t>
            </a:r>
            <a:r>
              <a:rPr lang="en-US" dirty="0" smtClean="0"/>
              <a:t>:</a:t>
            </a:r>
            <a:endParaRPr lang="en-US" dirty="0"/>
          </a:p>
          <a:p>
            <a:pPr lvl="1"/>
            <a:r>
              <a:rPr lang="en-US" dirty="0" smtClean="0"/>
              <a:t>Summarize </a:t>
            </a:r>
            <a:r>
              <a:rPr lang="en-US" dirty="0"/>
              <a:t>the background and importance of trend analysis</a:t>
            </a:r>
          </a:p>
          <a:p>
            <a:pPr lvl="1"/>
            <a:r>
              <a:rPr lang="en-US" dirty="0" smtClean="0"/>
              <a:t>List </a:t>
            </a:r>
            <a:r>
              <a:rPr lang="en-US" dirty="0"/>
              <a:t>trend analysis-related documentation</a:t>
            </a:r>
          </a:p>
          <a:p>
            <a:pPr lvl="1"/>
            <a:r>
              <a:rPr lang="en-US" dirty="0" smtClean="0"/>
              <a:t>Describe </a:t>
            </a:r>
            <a:r>
              <a:rPr lang="en-US" dirty="0"/>
              <a:t>the knowledge leadership/management, key personnel, and the workforce should have regarding trend analysis</a:t>
            </a:r>
          </a:p>
          <a:p>
            <a:pPr lvl="1"/>
            <a:r>
              <a:rPr lang="en-US" dirty="0" smtClean="0"/>
              <a:t>Identify </a:t>
            </a:r>
            <a:r>
              <a:rPr lang="en-US" dirty="0"/>
              <a:t>trend analysis actions to implement and sustain OSHA </a:t>
            </a:r>
            <a:r>
              <a:rPr lang="en-US" dirty="0" smtClean="0"/>
              <a:t>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2360848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Share Trend Results</a:t>
            </a:r>
            <a:endParaRPr lang="en-US" dirty="0"/>
          </a:p>
        </p:txBody>
      </p:sp>
      <p:sp>
        <p:nvSpPr>
          <p:cNvPr id="3" name="Content Placeholder 2"/>
          <p:cNvSpPr>
            <a:spLocks noGrp="1"/>
          </p:cNvSpPr>
          <p:nvPr>
            <p:ph idx="1"/>
          </p:nvPr>
        </p:nvSpPr>
        <p:spPr/>
        <p:txBody>
          <a:bodyPr>
            <a:normAutofit/>
          </a:bodyPr>
          <a:lstStyle/>
          <a:p>
            <a:pPr lvl="0"/>
            <a:r>
              <a:rPr lang="en-US" dirty="0"/>
              <a:t>Periodically monitor </a:t>
            </a:r>
            <a:r>
              <a:rPr lang="en-US" dirty="0" smtClean="0"/>
              <a:t>trends</a:t>
            </a:r>
          </a:p>
          <a:p>
            <a:pPr lvl="0"/>
            <a:r>
              <a:rPr lang="en-US" dirty="0" smtClean="0"/>
              <a:t>Discuss trend outcomes with leadership</a:t>
            </a:r>
            <a:endParaRPr lang="en-US" dirty="0"/>
          </a:p>
          <a:p>
            <a:pPr lvl="0"/>
            <a:r>
              <a:rPr lang="en-US" dirty="0"/>
              <a:t>Communicate goals and </a:t>
            </a:r>
            <a:r>
              <a:rPr lang="en-US" dirty="0" smtClean="0"/>
              <a:t>objectives</a:t>
            </a:r>
            <a:br>
              <a:rPr lang="en-US" dirty="0" smtClean="0"/>
            </a:br>
            <a:r>
              <a:rPr lang="en-US" dirty="0" smtClean="0"/>
              <a:t>to </a:t>
            </a:r>
            <a:r>
              <a:rPr lang="en-US" dirty="0"/>
              <a:t>workforce</a:t>
            </a:r>
          </a:p>
          <a:p>
            <a:pPr lvl="0"/>
            <a:r>
              <a:rPr lang="en-US" dirty="0"/>
              <a:t>Post identified trends and </a:t>
            </a:r>
            <a:r>
              <a:rPr lang="en-US" dirty="0" smtClean="0"/>
              <a:t>plans of</a:t>
            </a:r>
            <a:br>
              <a:rPr lang="en-US" dirty="0" smtClean="0"/>
            </a:br>
            <a:r>
              <a:rPr lang="en-US" dirty="0" smtClean="0"/>
              <a:t>action</a:t>
            </a:r>
          </a:p>
          <a:p>
            <a:pPr lvl="0"/>
            <a:r>
              <a:rPr lang="en-US" dirty="0" smtClean="0"/>
              <a:t>Inform </a:t>
            </a:r>
            <a:r>
              <a:rPr lang="en-US" dirty="0"/>
              <a:t>employees </a:t>
            </a:r>
            <a:r>
              <a:rPr lang="en-US" dirty="0" smtClean="0"/>
              <a:t>immediately of</a:t>
            </a:r>
            <a:br>
              <a:rPr lang="en-US" dirty="0" smtClean="0"/>
            </a:br>
            <a:r>
              <a:rPr lang="en-US" dirty="0" smtClean="0"/>
              <a:t>concerning trends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20</a:t>
            </a:fld>
            <a:endParaRPr lang="en-US" dirty="0"/>
          </a:p>
        </p:txBody>
      </p:sp>
      <p:sp>
        <p:nvSpPr>
          <p:cNvPr id="7" name="TextBox 6"/>
          <p:cNvSpPr txBox="1"/>
          <p:nvPr/>
        </p:nvSpPr>
        <p:spPr>
          <a:xfrm>
            <a:off x="3953529" y="6227500"/>
            <a:ext cx="4283901" cy="215444"/>
          </a:xfrm>
          <a:prstGeom prst="rect">
            <a:avLst/>
          </a:prstGeom>
          <a:noFill/>
        </p:spPr>
        <p:txBody>
          <a:bodyPr wrap="square" rtlCol="0">
            <a:spAutoFit/>
          </a:bodyPr>
          <a:lstStyle/>
          <a:p>
            <a:pPr algn="ctr"/>
            <a:r>
              <a:rPr lang="en-US" sz="800" dirty="0"/>
              <a:t>Image retrieved from Bing Images</a:t>
            </a:r>
          </a:p>
        </p:txBody>
      </p:sp>
      <p:pic>
        <p:nvPicPr>
          <p:cNvPr id="2050" name="Picture 2" descr="C:\Users\hodyb\AppData\Local\Microsoft\Windows\Temporary Internet Files\Content.IE5\5ZCRAOVW\6424464061_c48d92305e_o.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6609" l="0" r="100000">
                        <a14:foregroundMark x1="17565" y1="73696" x2="14522" y2="81783"/>
                        <a14:foregroundMark x1="14783" y1="82261" x2="9478" y2="95087"/>
                        <a14:foregroundMark x1="10261" y1="95609" x2="81957" y2="95870"/>
                        <a14:foregroundMark x1="46478" y1="41000" x2="44217" y2="40261"/>
                        <a14:foregroundMark x1="41174" y1="40000" x2="35913" y2="34478"/>
                        <a14:backgroundMark x1="51261" y1="95870" x2="50522" y2="90304"/>
                        <a14:backgroundMark x1="50739" y1="90826" x2="56522" y2="83000"/>
                        <a14:backgroundMark x1="57783" y1="84261" x2="54261" y2="95609"/>
                        <a14:backgroundMark x1="61304" y1="39000" x2="61304" y2="39000"/>
                      </a14:backgroundRemoval>
                    </a14:imgEffect>
                  </a14:imgLayer>
                </a14:imgProps>
              </a:ext>
              <a:ext uri="{28A0092B-C50C-407E-A947-70E740481C1C}">
                <a14:useLocalDpi xmlns:a14="http://schemas.microsoft.com/office/drawing/2010/main" val="0"/>
              </a:ext>
            </a:extLst>
          </a:blip>
          <a:srcRect/>
          <a:stretch>
            <a:fillRect/>
          </a:stretch>
        </p:blipFill>
        <p:spPr bwMode="auto">
          <a:xfrm>
            <a:off x="6964068" y="536746"/>
            <a:ext cx="4998403" cy="4998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048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pPr lvl="0"/>
            <a:r>
              <a:rPr lang="en-US" dirty="0"/>
              <a:t>In this presentation, you learned to</a:t>
            </a:r>
            <a:r>
              <a:rPr lang="en-US" dirty="0" smtClean="0"/>
              <a:t>:</a:t>
            </a:r>
            <a:endParaRPr lang="en-US" dirty="0"/>
          </a:p>
          <a:p>
            <a:pPr lvl="1"/>
            <a:r>
              <a:rPr lang="en-US" dirty="0"/>
              <a:t>Summarize the background and importance of trend analysis</a:t>
            </a:r>
          </a:p>
          <a:p>
            <a:pPr lvl="1"/>
            <a:r>
              <a:rPr lang="en-US" dirty="0"/>
              <a:t>List trend analysis-related documentation</a:t>
            </a:r>
          </a:p>
          <a:p>
            <a:pPr lvl="1"/>
            <a:r>
              <a:rPr lang="en-US" dirty="0"/>
              <a:t>Describe the knowledge leadership/management, key personnel, and the workforce should have regarding trend analysis</a:t>
            </a:r>
          </a:p>
          <a:p>
            <a:pPr lvl="1"/>
            <a:r>
              <a:rPr lang="en-US" dirty="0"/>
              <a:t>Identify trend analysis actions to implement and sustain OSHA </a:t>
            </a:r>
            <a:r>
              <a:rPr lang="en-US" dirty="0" smtClean="0"/>
              <a:t>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21</a:t>
            </a:fld>
            <a:endParaRPr lang="en-US" dirty="0"/>
          </a:p>
        </p:txBody>
      </p:sp>
    </p:spTree>
    <p:extLst>
      <p:ext uri="{BB962C8B-B14F-4D97-AF65-F5344CB8AC3E}">
        <p14:creationId xmlns:p14="http://schemas.microsoft.com/office/powerpoint/2010/main" val="1522141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Background &amp; Importance</a:t>
            </a:r>
            <a:endParaRPr lang="en-US" dirty="0"/>
          </a:p>
        </p:txBody>
      </p:sp>
      <p:sp>
        <p:nvSpPr>
          <p:cNvPr id="3" name="Content Placeholder 2"/>
          <p:cNvSpPr>
            <a:spLocks noGrp="1"/>
          </p:cNvSpPr>
          <p:nvPr>
            <p:ph idx="1"/>
          </p:nvPr>
        </p:nvSpPr>
        <p:spPr/>
        <p:txBody>
          <a:bodyPr/>
          <a:lstStyle/>
          <a:p>
            <a:pPr lvl="0"/>
            <a:r>
              <a:rPr lang="en-US" dirty="0" smtClean="0"/>
              <a:t>Included </a:t>
            </a:r>
            <a:r>
              <a:rPr lang="en-US" dirty="0"/>
              <a:t>in the </a:t>
            </a:r>
            <a:r>
              <a:rPr lang="en-US" dirty="0" smtClean="0"/>
              <a:t>WA criteria </a:t>
            </a:r>
            <a:r>
              <a:rPr lang="en-US" dirty="0"/>
              <a:t>for VPP</a:t>
            </a:r>
          </a:p>
          <a:p>
            <a:pPr lvl="0"/>
            <a:r>
              <a:rPr lang="en-US" dirty="0" smtClean="0"/>
              <a:t>Identifies </a:t>
            </a:r>
            <a:r>
              <a:rPr lang="en-US" dirty="0"/>
              <a:t>patterns </a:t>
            </a:r>
            <a:r>
              <a:rPr lang="en-US" dirty="0" smtClean="0"/>
              <a:t>in </a:t>
            </a:r>
            <a:r>
              <a:rPr lang="en-US" dirty="0"/>
              <a:t>S&amp;H data to </a:t>
            </a:r>
            <a:r>
              <a:rPr lang="en-US" dirty="0" smtClean="0"/>
              <a:t>prevent </a:t>
            </a:r>
            <a:r>
              <a:rPr lang="en-US" dirty="0"/>
              <a:t>mishaps</a:t>
            </a:r>
          </a:p>
          <a:p>
            <a:pPr lvl="0"/>
            <a:r>
              <a:rPr lang="en-US" dirty="0" smtClean="0"/>
              <a:t>Develops </a:t>
            </a:r>
            <a:r>
              <a:rPr lang="en-US" dirty="0"/>
              <a:t>plans </a:t>
            </a:r>
            <a:r>
              <a:rPr lang="en-US" dirty="0" smtClean="0"/>
              <a:t>of </a:t>
            </a:r>
            <a:r>
              <a:rPr lang="en-US" dirty="0"/>
              <a:t>action to </a:t>
            </a:r>
            <a:r>
              <a:rPr lang="en-US" dirty="0" smtClean="0"/>
              <a:t>combat </a:t>
            </a:r>
            <a:r>
              <a:rPr lang="en-US" dirty="0"/>
              <a:t>negative trends</a:t>
            </a:r>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sp>
        <p:nvSpPr>
          <p:cNvPr id="6" name="Rectangle 5"/>
          <p:cNvSpPr/>
          <p:nvPr/>
        </p:nvSpPr>
        <p:spPr>
          <a:xfrm>
            <a:off x="3720088" y="6357558"/>
            <a:ext cx="4751827" cy="250011"/>
          </a:xfrm>
          <a:prstGeom prst="rect">
            <a:avLst/>
          </a:prstGeom>
        </p:spPr>
        <p:txBody>
          <a:bodyPr wrap="square">
            <a:spAutoFit/>
          </a:bodyPr>
          <a:lstStyle/>
          <a:p>
            <a:pPr algn="ctr"/>
            <a:r>
              <a:rPr lang="en-US" sz="1000" dirty="0"/>
              <a:t>Images created by the DoD SMCX</a:t>
            </a:r>
          </a:p>
        </p:txBody>
      </p:sp>
      <p:graphicFrame>
        <p:nvGraphicFramePr>
          <p:cNvPr id="8" name="Chart 7"/>
          <p:cNvGraphicFramePr>
            <a:graphicFrameLocks/>
          </p:cNvGraphicFramePr>
          <p:nvPr>
            <p:extLst>
              <p:ext uri="{D42A27DB-BD31-4B8C-83A1-F6EECF244321}">
                <p14:modId xmlns:p14="http://schemas.microsoft.com/office/powerpoint/2010/main" val="907367528"/>
              </p:ext>
            </p:extLst>
          </p:nvPr>
        </p:nvGraphicFramePr>
        <p:xfrm>
          <a:off x="1431636" y="2633975"/>
          <a:ext cx="4870174" cy="3319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846703681"/>
              </p:ext>
            </p:extLst>
          </p:nvPr>
        </p:nvGraphicFramePr>
        <p:xfrm>
          <a:off x="6096001" y="2847571"/>
          <a:ext cx="4591050" cy="332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2162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Background &amp; Importance</a:t>
            </a:r>
            <a:endParaRPr lang="en-US" dirty="0"/>
          </a:p>
        </p:txBody>
      </p:sp>
      <p:sp>
        <p:nvSpPr>
          <p:cNvPr id="3" name="Content Placeholder 2"/>
          <p:cNvSpPr>
            <a:spLocks noGrp="1"/>
          </p:cNvSpPr>
          <p:nvPr>
            <p:ph idx="1"/>
          </p:nvPr>
        </p:nvSpPr>
        <p:spPr/>
        <p:txBody>
          <a:bodyPr/>
          <a:lstStyle/>
          <a:p>
            <a:pPr lvl="0"/>
            <a:r>
              <a:rPr lang="en-US" dirty="0"/>
              <a:t>Directs resources, controls hazards, and plans </a:t>
            </a:r>
            <a:r>
              <a:rPr lang="en-US" dirty="0" smtClean="0"/>
              <a:t>training</a:t>
            </a:r>
            <a:endParaRPr lang="en-US" dirty="0"/>
          </a:p>
          <a:p>
            <a:pPr lvl="0"/>
            <a:r>
              <a:rPr lang="en-US" dirty="0"/>
              <a:t>Helps establish S&amp;H goals and objectives</a:t>
            </a:r>
          </a:p>
          <a:p>
            <a:pPr lvl="0"/>
            <a:r>
              <a:rPr lang="en-US" dirty="0"/>
              <a:t>Shares S&amp;H performance </a:t>
            </a:r>
            <a:r>
              <a:rPr lang="en-US" dirty="0" smtClean="0"/>
              <a:t>with </a:t>
            </a:r>
            <a:r>
              <a:rPr lang="en-US" dirty="0"/>
              <a:t>the workforce</a:t>
            </a:r>
          </a:p>
        </p:txBody>
      </p:sp>
      <p:sp>
        <p:nvSpPr>
          <p:cNvPr id="4" name="Slide Number Placeholder 3"/>
          <p:cNvSpPr>
            <a:spLocks noGrp="1"/>
          </p:cNvSpPr>
          <p:nvPr>
            <p:ph type="sldNum" sz="quarter" idx="4"/>
          </p:nvPr>
        </p:nvSpPr>
        <p:spPr/>
        <p:txBody>
          <a:bodyPr/>
          <a:lstStyle/>
          <a:p>
            <a:fld id="{EC6B01B9-2AD7-FF46-ADAD-E0B0ABE832D6}" type="slidenum">
              <a:rPr lang="en-US" smtClean="0"/>
              <a:pPr/>
              <a:t>4</a:t>
            </a:fld>
            <a:endParaRPr lang="en-US" dirty="0"/>
          </a:p>
        </p:txBody>
      </p:sp>
      <p:sp>
        <p:nvSpPr>
          <p:cNvPr id="6" name="Rectangle 5"/>
          <p:cNvSpPr/>
          <p:nvPr/>
        </p:nvSpPr>
        <p:spPr>
          <a:xfrm>
            <a:off x="3711593" y="6216878"/>
            <a:ext cx="4751827" cy="250011"/>
          </a:xfrm>
          <a:prstGeom prst="rect">
            <a:avLst/>
          </a:prstGeom>
        </p:spPr>
        <p:txBody>
          <a:bodyPr wrap="square">
            <a:spAutoFit/>
          </a:bodyPr>
          <a:lstStyle/>
          <a:p>
            <a:pPr algn="ctr"/>
            <a:r>
              <a:rPr lang="en-US" sz="1000" dirty="0"/>
              <a:t>Images retrieved from Bing Images</a:t>
            </a:r>
          </a:p>
        </p:txBody>
      </p:sp>
      <p:pic>
        <p:nvPicPr>
          <p:cNvPr id="7" name="Picture 6" descr="http://www.entomofago.eu/wp-content/uploads/2016/04/trend-analysis-393x230.jpg"/>
          <p:cNvPicPr/>
          <p:nvPr/>
        </p:nvPicPr>
        <p:blipFill>
          <a:blip r:embed="rId3">
            <a:extLst>
              <a:ext uri="{BEBA8EAE-BF5A-486C-A8C5-ECC9F3942E4B}">
                <a14:imgProps xmlns:a14="http://schemas.microsoft.com/office/drawing/2010/main">
                  <a14:imgLayer r:embed="rId4">
                    <a14:imgEffect>
                      <a14:backgroundRemoval t="0" b="100000" l="0" r="100000">
                        <a14:foregroundMark x1="40967" y1="10870" x2="28244" y2="6087"/>
                        <a14:foregroundMark x1="24936" y1="37826" x2="31807" y2="53478"/>
                        <a14:foregroundMark x1="27990" y1="6087" x2="2545" y2="51739"/>
                      </a14:backgroundRemoval>
                    </a14:imgEffect>
                  </a14:imgLayer>
                </a14:imgProps>
              </a:ext>
              <a:ext uri="{28A0092B-C50C-407E-A947-70E740481C1C}">
                <a14:useLocalDpi xmlns:a14="http://schemas.microsoft.com/office/drawing/2010/main" val="0"/>
              </a:ext>
            </a:extLst>
          </a:blip>
          <a:srcRect/>
          <a:stretch>
            <a:fillRect/>
          </a:stretch>
        </p:blipFill>
        <p:spPr bwMode="auto">
          <a:xfrm>
            <a:off x="4310286" y="2950235"/>
            <a:ext cx="6357715" cy="3266643"/>
          </a:xfrm>
          <a:prstGeom prst="rect">
            <a:avLst/>
          </a:prstGeom>
          <a:noFill/>
          <a:ln>
            <a:noFill/>
          </a:ln>
        </p:spPr>
      </p:pic>
      <p:pic>
        <p:nvPicPr>
          <p:cNvPr id="2054" name="Picture 6" descr="http://i.stack.imgur.com/7p7Lt.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48" b="96597" l="9962" r="89850"/>
                    </a14:imgEffect>
                  </a14:imgLayer>
                </a14:imgProps>
              </a:ext>
              <a:ext uri="{28A0092B-C50C-407E-A947-70E740481C1C}">
                <a14:useLocalDpi xmlns:a14="http://schemas.microsoft.com/office/drawing/2010/main" val="0"/>
              </a:ext>
            </a:extLst>
          </a:blip>
          <a:srcRect/>
          <a:stretch>
            <a:fillRect/>
          </a:stretch>
        </p:blipFill>
        <p:spPr bwMode="auto">
          <a:xfrm>
            <a:off x="1524000" y="2487613"/>
            <a:ext cx="5067300"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837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Documentation</a:t>
            </a:r>
            <a:endParaRPr lang="en-US" dirty="0"/>
          </a:p>
        </p:txBody>
      </p:sp>
      <p:sp>
        <p:nvSpPr>
          <p:cNvPr id="4" name="Slide Number Placeholder 3"/>
          <p:cNvSpPr>
            <a:spLocks noGrp="1"/>
          </p:cNvSpPr>
          <p:nvPr>
            <p:ph type="sldNum" sz="quarter" idx="4"/>
          </p:nvPr>
        </p:nvSpPr>
        <p:spPr>
          <a:xfrm>
            <a:off x="242813" y="6310169"/>
            <a:ext cx="2133600" cy="365125"/>
          </a:xfrm>
        </p:spPr>
        <p:txBody>
          <a:bodyPr/>
          <a:lstStyle/>
          <a:p>
            <a:fld id="{EC6B01B9-2AD7-FF46-ADAD-E0B0ABE832D6}" type="slidenum">
              <a:rPr lang="en-US" smtClean="0"/>
              <a:pPr/>
              <a:t>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805258090"/>
              </p:ext>
            </p:extLst>
          </p:nvPr>
        </p:nvGraphicFramePr>
        <p:xfrm>
          <a:off x="1523999" y="1177659"/>
          <a:ext cx="9144000" cy="4575688"/>
        </p:xfrm>
        <a:graphic>
          <a:graphicData uri="http://schemas.openxmlformats.org/drawingml/2006/table">
            <a:tbl>
              <a:tblPr bandRow="1">
                <a:tableStyleId>{073A0DAA-6AF3-43AB-8588-CEC1D06C72B9}</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8705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rPr>
                        <a:t>Trend analysis program, </a:t>
                      </a:r>
                      <a:br>
                        <a:rPr lang="en-US" sz="2800" b="0" dirty="0" smtClean="0">
                          <a:solidFill>
                            <a:schemeClr val="tx1"/>
                          </a:solidFill>
                        </a:rPr>
                      </a:br>
                      <a:r>
                        <a:rPr lang="en-US" sz="2800" b="0" dirty="0" smtClean="0">
                          <a:solidFill>
                            <a:schemeClr val="tx1"/>
                          </a:solidFill>
                        </a:rPr>
                        <a:t>if applicable</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rPr>
                        <a:t>S&amp;H inspection findings</a:t>
                      </a:r>
                    </a:p>
                  </a:txBody>
                  <a:tcPr anchor="ctr"/>
                </a:tc>
                <a:extLst>
                  <a:ext uri="{0D108BD9-81ED-4DB2-BD59-A6C34878D82A}">
                    <a16:rowId xmlns:a16="http://schemas.microsoft.com/office/drawing/2014/main" val="10000"/>
                  </a:ext>
                </a:extLst>
              </a:tr>
              <a:tr h="8705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rPr>
                        <a:t>Hazard tracking log</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rPr>
                        <a:t>First aid logs or reports</a:t>
                      </a:r>
                    </a:p>
                  </a:txBody>
                  <a:tcPr anchor="ctr"/>
                </a:tc>
                <a:extLst>
                  <a:ext uri="{0D108BD9-81ED-4DB2-BD59-A6C34878D82A}">
                    <a16:rowId xmlns:a16="http://schemas.microsoft.com/office/drawing/2014/main" val="10001"/>
                  </a:ext>
                </a:extLst>
              </a:tr>
              <a:tr h="8705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rPr>
                        <a:t>Injury and illness records</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rPr>
                        <a:t>Trend reports</a:t>
                      </a:r>
                    </a:p>
                  </a:txBody>
                  <a:tcPr anchor="ctr"/>
                </a:tc>
                <a:extLst>
                  <a:ext uri="{0D108BD9-81ED-4DB2-BD59-A6C34878D82A}">
                    <a16:rowId xmlns:a16="http://schemas.microsoft.com/office/drawing/2014/main" val="10002"/>
                  </a:ext>
                </a:extLst>
              </a:tr>
              <a:tr h="8705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rPr>
                        <a:t>Employee hazard reports</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rPr>
                        <a:t>Trend</a:t>
                      </a:r>
                      <a:r>
                        <a:rPr lang="en-US" sz="2800" b="0" baseline="0" dirty="0" smtClean="0">
                          <a:solidFill>
                            <a:schemeClr val="tx1"/>
                          </a:solidFill>
                        </a:rPr>
                        <a:t> a</a:t>
                      </a:r>
                      <a:r>
                        <a:rPr lang="en-US" sz="2800" b="0" dirty="0" smtClean="0">
                          <a:solidFill>
                            <a:schemeClr val="tx1"/>
                          </a:solidFill>
                        </a:rPr>
                        <a:t>ction or </a:t>
                      </a:r>
                      <a:br>
                        <a:rPr lang="en-US" sz="2800" b="0" dirty="0" smtClean="0">
                          <a:solidFill>
                            <a:schemeClr val="tx1"/>
                          </a:solidFill>
                        </a:rPr>
                      </a:br>
                      <a:r>
                        <a:rPr lang="en-US" sz="2800" b="0" dirty="0" smtClean="0">
                          <a:solidFill>
                            <a:schemeClr val="tx1"/>
                          </a:solidFill>
                        </a:rPr>
                        <a:t>abatement</a:t>
                      </a:r>
                      <a:r>
                        <a:rPr lang="en-US" sz="2800" b="0" baseline="0" dirty="0" smtClean="0">
                          <a:solidFill>
                            <a:schemeClr val="tx1"/>
                          </a:solidFill>
                        </a:rPr>
                        <a:t> </a:t>
                      </a:r>
                      <a:r>
                        <a:rPr lang="en-US" sz="2800" b="0" dirty="0" smtClean="0">
                          <a:solidFill>
                            <a:schemeClr val="tx1"/>
                          </a:solidFill>
                        </a:rPr>
                        <a:t>plans</a:t>
                      </a:r>
                    </a:p>
                  </a:txBody>
                  <a:tcPr anchor="ctr"/>
                </a:tc>
                <a:extLst>
                  <a:ext uri="{0D108BD9-81ED-4DB2-BD59-A6C34878D82A}">
                    <a16:rowId xmlns:a16="http://schemas.microsoft.com/office/drawing/2014/main" val="10003"/>
                  </a:ext>
                </a:extLst>
              </a:tr>
              <a:tr h="8705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rPr>
                        <a:t>Mishap and near-miss investigations</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rPr>
                        <a:t>S&amp;H goals and objectives</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38950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Leadership/Management Knowledge</a:t>
            </a:r>
            <a:endParaRPr lang="en-US" dirty="0"/>
          </a:p>
        </p:txBody>
      </p:sp>
      <p:sp>
        <p:nvSpPr>
          <p:cNvPr id="3" name="Content Placeholder 2"/>
          <p:cNvSpPr>
            <a:spLocks noGrp="1"/>
          </p:cNvSpPr>
          <p:nvPr>
            <p:ph idx="1"/>
          </p:nvPr>
        </p:nvSpPr>
        <p:spPr/>
        <p:txBody>
          <a:bodyPr>
            <a:normAutofit/>
          </a:bodyPr>
          <a:lstStyle/>
          <a:p>
            <a:pPr lvl="0"/>
            <a:r>
              <a:rPr lang="en-US" dirty="0"/>
              <a:t>Leaders and managers should be knowledgeable about</a:t>
            </a:r>
            <a:r>
              <a:rPr lang="en-US" dirty="0" smtClean="0"/>
              <a:t>:</a:t>
            </a:r>
            <a:endParaRPr lang="en-US" dirty="0"/>
          </a:p>
          <a:p>
            <a:pPr lvl="1"/>
            <a:r>
              <a:rPr lang="en-US" dirty="0" smtClean="0"/>
              <a:t>How </a:t>
            </a:r>
            <a:r>
              <a:rPr lang="en-US" dirty="0"/>
              <a:t>trends are incorporated into planning</a:t>
            </a:r>
          </a:p>
          <a:p>
            <a:pPr lvl="1"/>
            <a:r>
              <a:rPr lang="en-US" dirty="0" smtClean="0"/>
              <a:t>Trends </a:t>
            </a:r>
            <a:r>
              <a:rPr lang="en-US" dirty="0"/>
              <a:t>identified in the last three years</a:t>
            </a:r>
          </a:p>
          <a:p>
            <a:pPr lvl="1"/>
            <a:r>
              <a:rPr lang="en-US" dirty="0"/>
              <a:t>Plans in place to address </a:t>
            </a:r>
            <a:r>
              <a:rPr lang="en-US" dirty="0" smtClean="0"/>
              <a:t>trends and any status on progress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6</a:t>
            </a:fld>
            <a:endParaRPr lang="en-US" dirty="0"/>
          </a:p>
        </p:txBody>
      </p:sp>
      <p:sp>
        <p:nvSpPr>
          <p:cNvPr id="7" name="Rectangle 6"/>
          <p:cNvSpPr/>
          <p:nvPr/>
        </p:nvSpPr>
        <p:spPr>
          <a:xfrm>
            <a:off x="3711593" y="6216878"/>
            <a:ext cx="4751827" cy="250011"/>
          </a:xfrm>
          <a:prstGeom prst="rect">
            <a:avLst/>
          </a:prstGeom>
        </p:spPr>
        <p:txBody>
          <a:bodyPr wrap="square">
            <a:spAutoFit/>
          </a:bodyPr>
          <a:lstStyle/>
          <a:p>
            <a:pPr algn="ctr"/>
            <a:r>
              <a:rPr lang="en-US" sz="1000" dirty="0"/>
              <a:t>Image retrieved from Bing Images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01" y="3049700"/>
            <a:ext cx="2457810" cy="2934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1818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Personnel Knowledge</a:t>
            </a:r>
            <a:endParaRPr lang="en-US" dirty="0"/>
          </a:p>
        </p:txBody>
      </p:sp>
      <p:sp>
        <p:nvSpPr>
          <p:cNvPr id="3" name="Content Placeholder 2"/>
          <p:cNvSpPr>
            <a:spLocks noGrp="1"/>
          </p:cNvSpPr>
          <p:nvPr>
            <p:ph idx="1"/>
          </p:nvPr>
        </p:nvSpPr>
        <p:spPr/>
        <p:txBody>
          <a:bodyPr/>
          <a:lstStyle/>
          <a:p>
            <a:pPr lvl="0"/>
            <a:r>
              <a:rPr lang="en-US" dirty="0"/>
              <a:t>Key personnel should be knowledgeable about</a:t>
            </a:r>
            <a:r>
              <a:rPr lang="en-US" dirty="0" smtClean="0"/>
              <a:t>:</a:t>
            </a:r>
            <a:endParaRPr lang="en-US" dirty="0"/>
          </a:p>
          <a:p>
            <a:pPr lvl="1"/>
            <a:r>
              <a:rPr lang="en-US" dirty="0" smtClean="0"/>
              <a:t>What trend data is collected and reviewed</a:t>
            </a:r>
          </a:p>
          <a:p>
            <a:pPr lvl="1"/>
            <a:r>
              <a:rPr lang="en-US" dirty="0" smtClean="0"/>
              <a:t>Process for tracking trend data</a:t>
            </a:r>
          </a:p>
          <a:p>
            <a:pPr lvl="1"/>
            <a:r>
              <a:rPr lang="en-US" dirty="0" smtClean="0"/>
              <a:t>How to analyze data for trends</a:t>
            </a:r>
            <a:endParaRPr lang="en-US" dirty="0"/>
          </a:p>
          <a:p>
            <a:pPr lvl="1"/>
            <a:r>
              <a:rPr lang="en-US" dirty="0"/>
              <a:t>Positive and negative trends over the last </a:t>
            </a:r>
            <a:r>
              <a:rPr lang="en-US" dirty="0" smtClean="0"/>
              <a:t>three </a:t>
            </a:r>
            <a:r>
              <a:rPr lang="en-US" dirty="0"/>
              <a:t>years</a:t>
            </a:r>
          </a:p>
          <a:p>
            <a:pPr lvl="1"/>
            <a:r>
              <a:rPr lang="en-US" dirty="0"/>
              <a:t>Plans of action to combat negative trends</a:t>
            </a:r>
          </a:p>
          <a:p>
            <a:pPr lvl="1"/>
            <a:r>
              <a:rPr lang="en-US" dirty="0" smtClean="0"/>
              <a:t>How </a:t>
            </a:r>
            <a:r>
              <a:rPr lang="en-US" dirty="0"/>
              <a:t>trends are incorporated into S&amp;H planning</a:t>
            </a:r>
          </a:p>
          <a:p>
            <a:pPr lvl="1"/>
            <a:r>
              <a:rPr lang="en-US" dirty="0" smtClean="0"/>
              <a:t>Methods for sharing trends with management and employees</a:t>
            </a:r>
            <a:endParaRPr lang="en-US" dirty="0"/>
          </a:p>
        </p:txBody>
      </p:sp>
      <p:sp>
        <p:nvSpPr>
          <p:cNvPr id="4" name="Slide Number Placeholder 3"/>
          <p:cNvSpPr>
            <a:spLocks noGrp="1"/>
          </p:cNvSpPr>
          <p:nvPr>
            <p:ph type="sldNum" sz="quarter" idx="4"/>
          </p:nvPr>
        </p:nvSpPr>
        <p:spPr>
          <a:xfrm>
            <a:off x="230719" y="6311902"/>
            <a:ext cx="2133600" cy="365125"/>
          </a:xfrm>
        </p:spPr>
        <p:txBody>
          <a:bodyPr/>
          <a:lstStyle/>
          <a:p>
            <a:fld id="{EC6B01B9-2AD7-FF46-ADAD-E0B0ABE832D6}" type="slidenum">
              <a:rPr lang="en-US" smtClean="0"/>
              <a:pPr/>
              <a:t>7</a:t>
            </a:fld>
            <a:endParaRPr lang="en-US" dirty="0"/>
          </a:p>
        </p:txBody>
      </p:sp>
    </p:spTree>
    <p:extLst>
      <p:ext uri="{BB962C8B-B14F-4D97-AF65-F5344CB8AC3E}">
        <p14:creationId xmlns:p14="http://schemas.microsoft.com/office/powerpoint/2010/main" val="3281886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Workforce Knowledge</a:t>
            </a:r>
            <a:endParaRPr lang="en-US" dirty="0"/>
          </a:p>
        </p:txBody>
      </p:sp>
      <p:sp>
        <p:nvSpPr>
          <p:cNvPr id="3" name="Content Placeholder 2"/>
          <p:cNvSpPr>
            <a:spLocks noGrp="1"/>
          </p:cNvSpPr>
          <p:nvPr>
            <p:ph idx="1"/>
          </p:nvPr>
        </p:nvSpPr>
        <p:spPr>
          <a:xfrm>
            <a:off x="230719" y="955040"/>
            <a:ext cx="7795681" cy="5029200"/>
          </a:xfrm>
        </p:spPr>
        <p:txBody>
          <a:bodyPr/>
          <a:lstStyle/>
          <a:p>
            <a:pPr lvl="0"/>
            <a:r>
              <a:rPr lang="en-US" dirty="0"/>
              <a:t>Employees should be </a:t>
            </a:r>
            <a:r>
              <a:rPr lang="en-US" dirty="0" smtClean="0"/>
              <a:t>knowledgeable about:</a:t>
            </a:r>
            <a:endParaRPr lang="en-US" dirty="0"/>
          </a:p>
          <a:p>
            <a:pPr lvl="1"/>
            <a:r>
              <a:rPr lang="en-US" dirty="0" smtClean="0"/>
              <a:t>Hazard </a:t>
            </a:r>
            <a:r>
              <a:rPr lang="en-US" dirty="0"/>
              <a:t>and </a:t>
            </a:r>
            <a:r>
              <a:rPr lang="en-US" dirty="0" smtClean="0"/>
              <a:t>near-miss </a:t>
            </a:r>
            <a:r>
              <a:rPr lang="en-US" dirty="0"/>
              <a:t>reporting procedures</a:t>
            </a:r>
          </a:p>
          <a:p>
            <a:pPr lvl="1"/>
            <a:r>
              <a:rPr lang="en-US" dirty="0" smtClean="0"/>
              <a:t>S&amp;H </a:t>
            </a:r>
            <a:r>
              <a:rPr lang="en-US" dirty="0"/>
              <a:t>goals and </a:t>
            </a:r>
            <a:r>
              <a:rPr lang="en-US" dirty="0" smtClean="0"/>
              <a:t>objectives</a:t>
            </a:r>
            <a:endParaRPr lang="en-US" dirty="0"/>
          </a:p>
          <a:p>
            <a:pPr lvl="1"/>
            <a:r>
              <a:rPr lang="en-US" dirty="0" smtClean="0"/>
              <a:t>Current </a:t>
            </a:r>
            <a:r>
              <a:rPr lang="en-US" dirty="0"/>
              <a:t>S&amp;H </a:t>
            </a:r>
            <a:r>
              <a:rPr lang="en-US" dirty="0" smtClean="0"/>
              <a:t>trends</a:t>
            </a:r>
          </a:p>
          <a:p>
            <a:pPr lvl="1"/>
            <a:r>
              <a:rPr lang="en-US" dirty="0" smtClean="0"/>
              <a:t>Actions they can take to combat undesired workplace trends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8</a:t>
            </a:fld>
            <a:endParaRPr lang="en-US" dirty="0"/>
          </a:p>
        </p:txBody>
      </p:sp>
      <p:sp>
        <p:nvSpPr>
          <p:cNvPr id="6" name="Rectangle 5"/>
          <p:cNvSpPr/>
          <p:nvPr/>
        </p:nvSpPr>
        <p:spPr>
          <a:xfrm>
            <a:off x="3711593" y="6216878"/>
            <a:ext cx="4751827" cy="250011"/>
          </a:xfrm>
          <a:prstGeom prst="rect">
            <a:avLst/>
          </a:prstGeom>
        </p:spPr>
        <p:txBody>
          <a:bodyPr wrap="square">
            <a:spAutoFit/>
          </a:bodyPr>
          <a:lstStyle/>
          <a:p>
            <a:pPr algn="ctr"/>
            <a:r>
              <a:rPr lang="en-US" sz="1000" dirty="0"/>
              <a:t>Image retrieved from Microsoft Clip Art</a:t>
            </a:r>
          </a:p>
        </p:txBody>
      </p:sp>
      <p:pic>
        <p:nvPicPr>
          <p:cNvPr id="7" name="Picture 6" descr="http://englishfinalprojectsummer2012.wikispaces.com/file/view/employees.jpg/350188224/employees.jpg"/>
          <p:cNvPicPr/>
          <p:nvPr/>
        </p:nvPicPr>
        <p:blipFill>
          <a:blip r:embed="rId3">
            <a:extLst>
              <a:ext uri="{BEBA8EAE-BF5A-486C-A8C5-ECC9F3942E4B}">
                <a14:imgProps xmlns:a14="http://schemas.microsoft.com/office/drawing/2010/main">
                  <a14:imgLayer r:embed="rId4">
                    <a14:imgEffect>
                      <a14:backgroundRemoval t="0" b="100000" l="0" r="100000">
                        <a14:foregroundMark x1="9669" y1="42818" x2="4420" y2="50829"/>
                      </a14:backgroundRemoval>
                    </a14:imgEffect>
                  </a14:imgLayer>
                </a14:imgProps>
              </a:ext>
              <a:ext uri="{28A0092B-C50C-407E-A947-70E740481C1C}">
                <a14:useLocalDpi xmlns:a14="http://schemas.microsoft.com/office/drawing/2010/main" val="0"/>
              </a:ext>
            </a:extLst>
          </a:blip>
          <a:srcRect/>
          <a:stretch>
            <a:fillRect/>
          </a:stretch>
        </p:blipFill>
        <p:spPr bwMode="auto">
          <a:xfrm>
            <a:off x="7583054" y="1199619"/>
            <a:ext cx="4008582" cy="4370632"/>
          </a:xfrm>
          <a:prstGeom prst="rect">
            <a:avLst/>
          </a:prstGeom>
          <a:noFill/>
          <a:ln>
            <a:noFill/>
          </a:ln>
        </p:spPr>
      </p:pic>
    </p:spTree>
    <p:extLst>
      <p:ext uri="{BB962C8B-B14F-4D97-AF65-F5344CB8AC3E}">
        <p14:creationId xmlns:p14="http://schemas.microsoft.com/office/powerpoint/2010/main" val="2361747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Action Checklist</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9</a:t>
            </a:fld>
            <a:endParaRPr lang="en-US" dirty="0"/>
          </a:p>
        </p:txBody>
      </p:sp>
      <p:sp>
        <p:nvSpPr>
          <p:cNvPr id="8" name="Rounded Rectangle 7"/>
          <p:cNvSpPr/>
          <p:nvPr/>
        </p:nvSpPr>
        <p:spPr>
          <a:xfrm>
            <a:off x="1779850" y="929640"/>
            <a:ext cx="8576462" cy="507492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463550" indent="-463550">
              <a:spcBef>
                <a:spcPts val="600"/>
              </a:spcBef>
              <a:spcAft>
                <a:spcPts val="600"/>
              </a:spcAft>
              <a:buFont typeface="Wingdings" panose="05000000000000000000" pitchFamily="2" charset="2"/>
              <a:buChar char="q"/>
            </a:pPr>
            <a:r>
              <a:rPr lang="en-US" sz="2400" dirty="0"/>
              <a:t>Develop a written trend</a:t>
            </a:r>
            <a:br>
              <a:rPr lang="en-US" sz="2400" dirty="0"/>
            </a:br>
            <a:r>
              <a:rPr lang="en-US" sz="2400" dirty="0"/>
              <a:t> analysis program</a:t>
            </a:r>
          </a:p>
          <a:p>
            <a:pPr marL="463550" indent="-463550">
              <a:spcBef>
                <a:spcPts val="600"/>
              </a:spcBef>
              <a:spcAft>
                <a:spcPts val="600"/>
              </a:spcAft>
              <a:buFont typeface="Wingdings" panose="05000000000000000000" pitchFamily="2" charset="2"/>
              <a:buChar char="q"/>
            </a:pPr>
            <a:r>
              <a:rPr lang="en-US" sz="2400" dirty="0"/>
              <a:t>Determine which S&amp;H </a:t>
            </a:r>
            <a:br>
              <a:rPr lang="en-US" sz="2400" dirty="0"/>
            </a:br>
            <a:r>
              <a:rPr lang="en-US" sz="2400" dirty="0"/>
              <a:t>indicators to trend</a:t>
            </a:r>
          </a:p>
          <a:p>
            <a:pPr marL="463550" indent="-463550">
              <a:spcBef>
                <a:spcPts val="600"/>
              </a:spcBef>
              <a:spcAft>
                <a:spcPts val="600"/>
              </a:spcAft>
              <a:buFont typeface="Wingdings" panose="05000000000000000000" pitchFamily="2" charset="2"/>
              <a:buChar char="q"/>
            </a:pPr>
            <a:r>
              <a:rPr lang="en-US" sz="2400" dirty="0"/>
              <a:t>Identify and train a program </a:t>
            </a:r>
            <a:br>
              <a:rPr lang="en-US" sz="2400" dirty="0"/>
            </a:br>
            <a:r>
              <a:rPr lang="en-US" sz="2400" dirty="0"/>
              <a:t>manager/trend analyst</a:t>
            </a:r>
          </a:p>
          <a:p>
            <a:pPr marL="463550" indent="-463550">
              <a:spcBef>
                <a:spcPts val="600"/>
              </a:spcBef>
              <a:spcAft>
                <a:spcPts val="600"/>
              </a:spcAft>
              <a:buFont typeface="Wingdings" panose="05000000000000000000" pitchFamily="2" charset="2"/>
              <a:buChar char="q"/>
            </a:pPr>
            <a:r>
              <a:rPr lang="en-US" sz="2400" dirty="0"/>
              <a:t>Collect S&amp;H data for trending</a:t>
            </a:r>
          </a:p>
          <a:p>
            <a:pPr marL="463550" indent="-463550">
              <a:spcBef>
                <a:spcPts val="600"/>
              </a:spcBef>
              <a:spcAft>
                <a:spcPts val="600"/>
              </a:spcAft>
              <a:buFont typeface="Wingdings" panose="05000000000000000000" pitchFamily="2" charset="2"/>
              <a:buChar char="q"/>
            </a:pPr>
            <a:r>
              <a:rPr lang="en-US" sz="2400" dirty="0"/>
              <a:t>Analyze S&amp;H data to identify trends</a:t>
            </a:r>
          </a:p>
          <a:p>
            <a:pPr marL="463550" indent="-463550">
              <a:spcBef>
                <a:spcPts val="600"/>
              </a:spcBef>
              <a:spcAft>
                <a:spcPts val="600"/>
              </a:spcAft>
              <a:buFont typeface="Wingdings" panose="05000000000000000000" pitchFamily="2" charset="2"/>
              <a:buChar char="q"/>
            </a:pPr>
            <a:r>
              <a:rPr lang="en-US" sz="2400" dirty="0"/>
              <a:t>Incorporate trends into S&amp;H planning</a:t>
            </a:r>
          </a:p>
          <a:p>
            <a:pPr marL="463550" indent="-463550">
              <a:spcBef>
                <a:spcPts val="600"/>
              </a:spcBef>
              <a:spcAft>
                <a:spcPts val="600"/>
              </a:spcAft>
              <a:buFont typeface="Wingdings" panose="05000000000000000000" pitchFamily="2" charset="2"/>
              <a:buChar char="q"/>
            </a:pPr>
            <a:r>
              <a:rPr lang="en-US" sz="2400" dirty="0"/>
              <a:t>Share trends with the workforce</a:t>
            </a:r>
          </a:p>
        </p:txBody>
      </p:sp>
      <p:sp>
        <p:nvSpPr>
          <p:cNvPr id="6" name="Rectangle 5"/>
          <p:cNvSpPr/>
          <p:nvPr/>
        </p:nvSpPr>
        <p:spPr>
          <a:xfrm>
            <a:off x="3711593" y="6216878"/>
            <a:ext cx="4751827" cy="250011"/>
          </a:xfrm>
          <a:prstGeom prst="rect">
            <a:avLst/>
          </a:prstGeom>
        </p:spPr>
        <p:txBody>
          <a:bodyPr wrap="square">
            <a:spAutoFit/>
          </a:bodyPr>
          <a:lstStyle/>
          <a:p>
            <a:pPr algn="ctr"/>
            <a:r>
              <a:rPr lang="en-US" sz="1000" dirty="0"/>
              <a:t>Image retrieved from Bing Images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105" y="1264112"/>
            <a:ext cx="3202326" cy="2862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08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13BA0DAC780A42A44D8146BB42D15B" ma:contentTypeVersion="62" ma:contentTypeDescription="Create a new document." ma:contentTypeScope="" ma:versionID="50a1c7b0972f74ffca789fe3aca5e298">
  <xsd:schema xmlns:xsd="http://www.w3.org/2001/XMLSchema" xmlns:xs="http://www.w3.org/2001/XMLSchema" xmlns:p="http://schemas.microsoft.com/office/2006/metadata/properties" xmlns:ns2="1771f4f3-e7ab-4d7f-9bae-4b6564ea94b6" xmlns:ns3="77641be6-27be-47f4-93d1-e4d2b7354b28" targetNamespace="http://schemas.microsoft.com/office/2006/metadata/properties" ma:root="true" ma:fieldsID="91cedac52c62fc49a7cdd98730fc322b" ns2:_="" ns3:_="">
    <xsd:import namespace="1771f4f3-e7ab-4d7f-9bae-4b6564ea94b6"/>
    <xsd:import namespace="77641be6-27be-47f4-93d1-e4d2b7354b28"/>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1f4f3-e7ab-4d7f-9bae-4b6564ea94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c043d85-60da-4487-aa76-3ab2de30135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641be6-27be-47f4-93d1-e4d2b7354b2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780e387-0cff-403f-bc4b-1134229ff087}" ma:internalName="TaxCatchAll" ma:showField="CatchAllData" ma:web="77641be6-27be-47f4-93d1-e4d2b7354b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haredWithUsers xmlns="77641be6-27be-47f4-93d1-e4d2b7354b28">
      <UserInfo>
        <DisplayName/>
        <AccountId xsi:nil="true"/>
        <AccountType/>
      </UserInfo>
    </SharedWithUsers>
    <MediaLengthInSeconds xmlns="1771f4f3-e7ab-4d7f-9bae-4b6564ea94b6" xsi:nil="true"/>
    <TaxCatchAll xmlns="77641be6-27be-47f4-93d1-e4d2b7354b28" xsi:nil="true"/>
    <lcf76f155ced4ddcb4097134ff3c332f xmlns="1771f4f3-e7ab-4d7f-9bae-4b6564ea94b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43A8F7D-EBA0-4FAE-8746-954219636111}"/>
</file>

<file path=customXml/itemProps2.xml><?xml version="1.0" encoding="utf-8"?>
<ds:datastoreItem xmlns:ds="http://schemas.openxmlformats.org/officeDocument/2006/customXml" ds:itemID="{9865A09F-9C90-449A-BF58-BD4262864728}">
  <ds:schemaRefs>
    <ds:schemaRef ds:uri="http://schemas.microsoft.com/sharepoint/v3/contenttype/forms"/>
  </ds:schemaRefs>
</ds:datastoreItem>
</file>

<file path=customXml/itemProps3.xml><?xml version="1.0" encoding="utf-8"?>
<ds:datastoreItem xmlns:ds="http://schemas.openxmlformats.org/officeDocument/2006/customXml" ds:itemID="{655CDCED-95E4-482B-B4DD-6679AB938AA4}">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29750</TotalTime>
  <Words>4057</Words>
  <Application>Microsoft Office PowerPoint</Application>
  <PresentationFormat>Widescreen</PresentationFormat>
  <Paragraphs>347</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Swiss 721 BT</vt:lpstr>
      <vt:lpstr>Symbol</vt:lpstr>
      <vt:lpstr>Times New Roman</vt:lpstr>
      <vt:lpstr>Wingdings</vt:lpstr>
      <vt:lpstr>Office Theme</vt:lpstr>
      <vt:lpstr>Trend Analysis</vt:lpstr>
      <vt:lpstr>Objectives</vt:lpstr>
      <vt:lpstr>Background &amp; Importance</vt:lpstr>
      <vt:lpstr>Background &amp; Importance</vt:lpstr>
      <vt:lpstr>Documentation</vt:lpstr>
      <vt:lpstr>Leadership/Management Knowledge</vt:lpstr>
      <vt:lpstr>Key Personnel Knowledge</vt:lpstr>
      <vt:lpstr>Workforce Knowledge</vt:lpstr>
      <vt:lpstr>Action Checklist</vt:lpstr>
      <vt:lpstr>Trend Analysis Program</vt:lpstr>
      <vt:lpstr>Indicators to Trend</vt:lpstr>
      <vt:lpstr>Leading Indicators</vt:lpstr>
      <vt:lpstr>Leading Indicator Examples</vt:lpstr>
      <vt:lpstr>Lagging Indicators</vt:lpstr>
      <vt:lpstr>Lagging Indicator Examples</vt:lpstr>
      <vt:lpstr>Program Manager/Trend Analyst</vt:lpstr>
      <vt:lpstr>Data Collection</vt:lpstr>
      <vt:lpstr>Data Analysis</vt:lpstr>
      <vt:lpstr>Incorporate Trends into Planning</vt:lpstr>
      <vt:lpstr>Share Trend Results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Bicko, Lisa</cp:lastModifiedBy>
  <cp:revision>131</cp:revision>
  <cp:lastPrinted>2015-05-08T19:29:59Z</cp:lastPrinted>
  <dcterms:created xsi:type="dcterms:W3CDTF">2013-07-03T14:40:41Z</dcterms:created>
  <dcterms:modified xsi:type="dcterms:W3CDTF">2020-03-30T14:44:21Z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0x0101003113BA0DAC780A42A44D8146BB42D15B</vt:lpwstr>
  </property>
  <property fmtid="{D5CDD505-2E9C-101B-9397-08002B2CF9AE}" pid="3" name="GUID">
    <vt:lpwstr>51fc64ec-cb0a-4b00-aca6-c20076d7821d</vt:lpwstr>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y fmtid="{D5CDD505-2E9C-101B-9397-08002B2CF9AE}" pid="10" name="_ExtendedDescription">
    <vt:lpwstr/>
  </property>
  <property fmtid="{D5CDD505-2E9C-101B-9397-08002B2CF9AE}" pid="11" name="TriggerFlowInfo">
    <vt:lpwstr/>
  </property>
</Properties>
</file>